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48" r:id="rId1"/>
    <p:sldMasterId id="2147483655" r:id="rId2"/>
  </p:sldMasterIdLst>
  <p:notesMasterIdLst>
    <p:notesMasterId r:id="rId53"/>
  </p:notesMasterIdLst>
  <p:sldIdLst>
    <p:sldId id="256" r:id="rId3"/>
    <p:sldId id="257" r:id="rId4"/>
    <p:sldId id="259" r:id="rId5"/>
    <p:sldId id="260" r:id="rId6"/>
    <p:sldId id="335" r:id="rId7"/>
    <p:sldId id="281" r:id="rId8"/>
    <p:sldId id="282" r:id="rId9"/>
    <p:sldId id="341" r:id="rId10"/>
    <p:sldId id="272" r:id="rId11"/>
    <p:sldId id="284" r:id="rId12"/>
    <p:sldId id="346" r:id="rId13"/>
    <p:sldId id="349" r:id="rId14"/>
    <p:sldId id="286" r:id="rId15"/>
    <p:sldId id="322" r:id="rId16"/>
    <p:sldId id="323" r:id="rId17"/>
    <p:sldId id="324" r:id="rId18"/>
    <p:sldId id="289" r:id="rId19"/>
    <p:sldId id="325" r:id="rId20"/>
    <p:sldId id="328" r:id="rId21"/>
    <p:sldId id="330" r:id="rId22"/>
    <p:sldId id="273" r:id="rId23"/>
    <p:sldId id="333" r:id="rId24"/>
    <p:sldId id="326" r:id="rId25"/>
    <p:sldId id="342" r:id="rId26"/>
    <p:sldId id="296" r:id="rId27"/>
    <p:sldId id="297" r:id="rId28"/>
    <p:sldId id="275" r:id="rId29"/>
    <p:sldId id="331" r:id="rId30"/>
    <p:sldId id="299" r:id="rId31"/>
    <p:sldId id="300" r:id="rId32"/>
    <p:sldId id="301" r:id="rId33"/>
    <p:sldId id="332" r:id="rId34"/>
    <p:sldId id="353" r:id="rId35"/>
    <p:sldId id="276" r:id="rId36"/>
    <p:sldId id="343" r:id="rId37"/>
    <p:sldId id="277" r:id="rId38"/>
    <p:sldId id="348" r:id="rId39"/>
    <p:sldId id="350" r:id="rId40"/>
    <p:sldId id="351" r:id="rId41"/>
    <p:sldId id="279" r:id="rId42"/>
    <p:sldId id="315" r:id="rId43"/>
    <p:sldId id="311" r:id="rId44"/>
    <p:sldId id="352" r:id="rId45"/>
    <p:sldId id="266" r:id="rId46"/>
    <p:sldId id="347" r:id="rId47"/>
    <p:sldId id="267" r:id="rId48"/>
    <p:sldId id="268" r:id="rId49"/>
    <p:sldId id="336" r:id="rId50"/>
    <p:sldId id="337" r:id="rId51"/>
    <p:sldId id="270" r:id="rId52"/>
  </p:sldIdLst>
  <p:sldSz cx="18288000" cy="10287000"/>
  <p:notesSz cx="9872663" cy="6797675"/>
  <p:embeddedFontLst>
    <p:embeddedFont>
      <p:font typeface="Calibri" panose="020F0502020204030204" pitchFamily="34" charset="0"/>
      <p:regular r:id="rId54"/>
      <p:bold r:id="rId55"/>
      <p:italic r:id="rId56"/>
      <p:boldItalic r:id="rId57"/>
    </p:embeddedFont>
    <p:embeddedFont>
      <p:font typeface="Helvetica Neue" panose="020B0604020202020204" charset="0"/>
      <p:regular r:id="rId58"/>
      <p:bold r:id="rId59"/>
      <p:italic r:id="rId60"/>
      <p:boldItalic r:id="rId6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3" pos="11180" userDrawn="1">
          <p15:clr>
            <a:srgbClr val="A4A3A4"/>
          </p15:clr>
        </p15:guide>
        <p15:guide id="5" pos="5987" userDrawn="1">
          <p15:clr>
            <a:srgbClr val="A4A3A4"/>
          </p15:clr>
        </p15:guide>
        <p15:guide id="6" orient="horz" pos="324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68" roundtripDataSignature="AMtx7mhmmRUWy2bgMO6dPI/Ny1H2Uhj7W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FF99"/>
    <a:srgbClr val="FFCCFF"/>
    <a:srgbClr val="FFFF99"/>
    <a:srgbClr val="FF9999"/>
    <a:srgbClr val="FFCC99"/>
    <a:srgbClr val="FFCCCC"/>
    <a:srgbClr val="99CCFF"/>
    <a:srgbClr val="99CCCC"/>
    <a:srgbClr val="3A5FCD"/>
    <a:srgbClr val="BC8F8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1E4AEA4-8DFA-4A89-87EB-49C32662AFE0}" styleName="Mittlere Formatvorlage 2 - Akz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15620"/>
    <p:restoredTop sz="94477" autoAdjust="0"/>
  </p:normalViewPr>
  <p:slideViewPr>
    <p:cSldViewPr snapToGrid="0">
      <p:cViewPr varScale="1">
        <p:scale>
          <a:sx n="58" d="100"/>
          <a:sy n="58" d="100"/>
        </p:scale>
        <p:origin x="1118" y="53"/>
      </p:cViewPr>
      <p:guideLst>
        <p:guide pos="11180"/>
        <p:guide pos="5987"/>
        <p:guide orient="horz" pos="32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font" Target="fonts/font2.fntdata"/><Relationship Id="rId68" Type="http://customschemas.google.com/relationships/presentationmetadata" Target="metadata"/><Relationship Id="rId7" Type="http://schemas.openxmlformats.org/officeDocument/2006/relationships/slide" Target="slides/slide5.xml"/><Relationship Id="rId71"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notesMaster" Target="notesMasters/notesMaster1.xml"/><Relationship Id="rId58" Type="http://schemas.openxmlformats.org/officeDocument/2006/relationships/font" Target="fonts/font5.fntdata"/><Relationship Id="rId5" Type="http://schemas.openxmlformats.org/officeDocument/2006/relationships/slide" Target="slides/slide3.xml"/><Relationship Id="rId61" Type="http://schemas.openxmlformats.org/officeDocument/2006/relationships/font" Target="fonts/font8.fntdata"/><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font" Target="fonts/font3.fntdata"/><Relationship Id="rId69"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tableStyles" Target="tableStyle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font" Target="fonts/font6.fntdata"/><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font" Target="fonts/font1.fntdata"/><Relationship Id="rId7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font" Target="fonts/font4.fntdata"/><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font" Target="fonts/font7.fntdata"/><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2.5000000000000001E-2"/>
          <c:w val="0.98531824146981628"/>
          <c:h val="0.94047908464566932"/>
        </c:manualLayout>
      </c:layout>
      <c:barChart>
        <c:barDir val="bar"/>
        <c:grouping val="clustered"/>
        <c:varyColors val="0"/>
        <c:ser>
          <c:idx val="0"/>
          <c:order val="0"/>
          <c:tx>
            <c:strRef>
              <c:f>Tabelle1!$B$1</c:f>
              <c:strCache>
                <c:ptCount val="1"/>
                <c:pt idx="0">
                  <c:v>Data series 1</c:v>
                </c:pt>
              </c:strCache>
            </c:strRef>
          </c:tx>
          <c:spPr>
            <a:solidFill>
              <a:srgbClr val="33CCFF"/>
            </a:solidFill>
            <a:ln w="25400">
              <a:solidFill>
                <a:schemeClr val="bg1"/>
              </a:solidFill>
            </a:ln>
            <a:effectLst/>
          </c:spPr>
          <c:invertIfNegative val="0"/>
          <c:dLbls>
            <c:spPr>
              <a:noFill/>
              <a:ln>
                <a:noFill/>
              </a:ln>
              <a:effectLst/>
            </c:spPr>
            <c:txPr>
              <a:bodyPr rot="0" spcFirstLastPara="1" vertOverflow="overflow" horzOverflow="overflow" vert="horz" wrap="square" lIns="38100" tIns="19050" rIns="38100" bIns="19050" anchor="ctr" anchorCtr="1">
                <a:spAutoFit/>
              </a:bodyPr>
              <a:lstStyle/>
              <a:p>
                <a:pPr>
                  <a:defRPr sz="1800" b="1" i="0" u="none" strike="noStrike" kern="1200" baseline="0">
                    <a:solidFill>
                      <a:schemeClr val="bg1"/>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strRef>
              <c:f>Tabelle1!$A$2:$A$19</c:f>
              <c:strCache>
                <c:ptCount val="18"/>
                <c:pt idx="0">
                  <c:v>In Suchmaschinen nach Inhalten und Informationen suchen</c:v>
                </c:pt>
                <c:pt idx="1">
                  <c:v>Office-Programme nutzen (z. B. Textverarbeitung, Tabellenkalkulation, Präsentationen)</c:v>
                </c:pt>
                <c:pt idx="2">
                  <c:v>Online Videos ansehen (z. B. YouTube)</c:v>
                </c:pt>
                <c:pt idx="3">
                  <c:v>Kartendienste / Navigationssysteme nutzen (z. B. Google Maps)</c:v>
                </c:pt>
                <c:pt idx="4">
                  <c:v>Instant-Messaging-Dienste nutzen (z. B. WhatsApp, Threema, Telegram)</c:v>
                </c:pt>
                <c:pt idx="5">
                  <c:v>Online-Shopping, d. h. Waren im Internet kaufen</c:v>
                </c:pt>
                <c:pt idx="6">
                  <c:v>Online bezahlen (z. B. per Paypal, Paydirekt, Bitcoins)</c:v>
                </c:pt>
                <c:pt idx="7">
                  <c:v>Computerspiele spielen oder Spiele-Apps nutzen</c:v>
                </c:pt>
                <c:pt idx="8">
                  <c:v>Dienstleistungen online bestellen oder buchen (z. B. Reisen, Lieferservice für Essen, Carsharing, Handwerker)</c:v>
                </c:pt>
                <c:pt idx="9">
                  <c:v>Waren oder Dienstleistungen über Internet verkaufen / anbieten (z. B. via eBay, quoka)</c:v>
                </c:pt>
                <c:pt idx="10">
                  <c:v>Nutzung von sog. Cloud-Services (z. B. Dropbox, Google Drive, Amazon Drive)</c:v>
                </c:pt>
                <c:pt idx="11">
                  <c:v>On-Demand-Dienste oder Streaming nutzen (z. B. Spotify, Netflix, Amazon Prime)</c:v>
                </c:pt>
                <c:pt idx="12">
                  <c:v>In Blogs und Foren lesen oder selbst Inhalte einstellen</c:v>
                </c:pt>
                <c:pt idx="13">
                  <c:v>Lernangebote übers Internet nutzen (z. B. Online-Kurse, online Sprachen lernen)</c:v>
                </c:pt>
                <c:pt idx="14">
                  <c:v>Sprachsteuerung nutzen (z. B. Apple Siri, Google Assistent, Microsoft Cortana)</c:v>
                </c:pt>
                <c:pt idx="15">
                  <c:v>Zusammenarbeit mit anderen über Anwendungen (z. B. Google Docs, Microsoft Sharepoint)</c:v>
                </c:pt>
                <c:pt idx="16">
                  <c:v>Gesundheits- / Fitnessanwendungen nutzen (z. B. Schritte zählen, Blutzuckerwerte messen)</c:v>
                </c:pt>
                <c:pt idx="17">
                  <c:v>Smart-Home-Anwendungen nutzen (z. B. „intelligente“ Heizungssteuerung per App)</c:v>
                </c:pt>
              </c:strCache>
            </c:strRef>
          </c:cat>
          <c:val>
            <c:numRef>
              <c:f>Tabelle1!$B$2:$B$19</c:f>
              <c:numCache>
                <c:formatCode>General</c:formatCode>
                <c:ptCount val="18"/>
                <c:pt idx="0">
                  <c:v>74</c:v>
                </c:pt>
                <c:pt idx="1">
                  <c:v>45</c:v>
                </c:pt>
                <c:pt idx="2">
                  <c:v>42</c:v>
                </c:pt>
                <c:pt idx="3">
                  <c:v>38</c:v>
                </c:pt>
                <c:pt idx="4">
                  <c:v>37</c:v>
                </c:pt>
                <c:pt idx="5">
                  <c:v>36</c:v>
                </c:pt>
                <c:pt idx="6">
                  <c:v>30</c:v>
                </c:pt>
                <c:pt idx="7">
                  <c:v>27</c:v>
                </c:pt>
                <c:pt idx="8">
                  <c:v>22</c:v>
                </c:pt>
                <c:pt idx="9">
                  <c:v>20</c:v>
                </c:pt>
                <c:pt idx="10">
                  <c:v>19</c:v>
                </c:pt>
                <c:pt idx="11">
                  <c:v>16</c:v>
                </c:pt>
                <c:pt idx="12">
                  <c:v>16</c:v>
                </c:pt>
                <c:pt idx="13">
                  <c:v>11</c:v>
                </c:pt>
                <c:pt idx="14">
                  <c:v>10</c:v>
                </c:pt>
                <c:pt idx="15">
                  <c:v>10</c:v>
                </c:pt>
                <c:pt idx="16">
                  <c:v>8</c:v>
                </c:pt>
                <c:pt idx="17">
                  <c:v>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623-4ED7-BDB4-AC6FD5BA4E61}"/>
            </c:ext>
          </c:extLst>
        </c:ser>
        <c:dLbls>
          <c:showLegendKey val="0"/>
          <c:showVal val="0"/>
          <c:showCatName val="0"/>
          <c:showSerName val="0"/>
          <c:showPercent val="0"/>
          <c:showBubbleSize val="0"/>
        </c:dLbls>
        <c:gapWidth val="0"/>
        <c:axId val="30843392"/>
        <c:axId val="144302080"/>
      </c:barChart>
      <c:catAx>
        <c:axId val="30843392"/>
        <c:scaling>
          <c:orientation val="maxMin"/>
        </c:scaling>
        <c:delete val="1"/>
        <c:axPos val="l"/>
        <c:numFmt formatCode="General" sourceLinked="1"/>
        <c:majorTickMark val="none"/>
        <c:minorTickMark val="none"/>
        <c:tickLblPos val="nextTo"/>
        <c:crossAx val="144302080"/>
        <c:crosses val="autoZero"/>
        <c:auto val="1"/>
        <c:lblAlgn val="ctr"/>
        <c:lblOffset val="100"/>
        <c:noMultiLvlLbl val="0"/>
      </c:catAx>
      <c:valAx>
        <c:axId val="144302080"/>
        <c:scaling>
          <c:orientation val="minMax"/>
        </c:scaling>
        <c:delete val="1"/>
        <c:axPos val="t"/>
        <c:numFmt formatCode="General" sourceLinked="1"/>
        <c:majorTickMark val="none"/>
        <c:minorTickMark val="none"/>
        <c:tickLblPos val="nextTo"/>
        <c:crossAx val="30843392"/>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EE3FB83-6651-4785-A9B6-1C79B7D5F9E2}" type="doc">
      <dgm:prSet loTypeId="urn:microsoft.com/office/officeart/2005/8/layout/matrix3" loCatId="matrix" qsTypeId="urn:microsoft.com/office/officeart/2005/8/quickstyle/simple1" qsCatId="simple" csTypeId="urn:microsoft.com/office/officeart/2005/8/colors/accent1_2" csCatId="accent1" phldr="1"/>
      <dgm:spPr/>
      <dgm:t>
        <a:bodyPr/>
        <a:lstStyle/>
        <a:p>
          <a:endParaRPr lang="de-DE"/>
        </a:p>
      </dgm:t>
    </dgm:pt>
    <dgm:pt modelId="{C7DF4A7F-88B6-4431-99C6-1FE9251410B2}">
      <dgm:prSet phldrT="[Text]"/>
      <dgm:spPr>
        <a:solidFill>
          <a:schemeClr val="bg1">
            <a:lumMod val="85000"/>
          </a:schemeClr>
        </a:solidFill>
      </dgm:spPr>
      <dgm:t>
        <a:bodyPr/>
        <a:lstStyle/>
        <a:p>
          <a:r>
            <a:rPr lang="de-DE" dirty="0"/>
            <a:t> </a:t>
          </a:r>
        </a:p>
      </dgm:t>
    </dgm:pt>
    <dgm:pt modelId="{3C8704F1-EBB7-4AC4-A705-78DC5743DD4E}" type="parTrans" cxnId="{72E9EB54-B6DA-49E4-9C92-D8409F6CFC91}">
      <dgm:prSet/>
      <dgm:spPr/>
      <dgm:t>
        <a:bodyPr/>
        <a:lstStyle/>
        <a:p>
          <a:endParaRPr lang="de-DE"/>
        </a:p>
      </dgm:t>
    </dgm:pt>
    <dgm:pt modelId="{8F671C44-5511-40A9-943C-5B1A0252A36E}" type="sibTrans" cxnId="{72E9EB54-B6DA-49E4-9C92-D8409F6CFC91}">
      <dgm:prSet/>
      <dgm:spPr/>
      <dgm:t>
        <a:bodyPr/>
        <a:lstStyle/>
        <a:p>
          <a:endParaRPr lang="de-DE"/>
        </a:p>
      </dgm:t>
    </dgm:pt>
    <dgm:pt modelId="{2AC18541-8820-4A6A-BC59-DF77915FB9AE}">
      <dgm:prSet phldrT="[Text]"/>
      <dgm:spPr>
        <a:solidFill>
          <a:schemeClr val="bg1">
            <a:lumMod val="85000"/>
          </a:schemeClr>
        </a:solidFill>
      </dgm:spPr>
      <dgm:t>
        <a:bodyPr/>
        <a:lstStyle/>
        <a:p>
          <a:r>
            <a:rPr lang="de-DE" dirty="0"/>
            <a:t> </a:t>
          </a:r>
        </a:p>
      </dgm:t>
    </dgm:pt>
    <dgm:pt modelId="{009256CE-079F-4E3F-B735-DB80BA95F941}" type="parTrans" cxnId="{4C3ABB40-2AC6-45FF-A779-47286F1AF873}">
      <dgm:prSet/>
      <dgm:spPr/>
      <dgm:t>
        <a:bodyPr/>
        <a:lstStyle/>
        <a:p>
          <a:endParaRPr lang="de-DE"/>
        </a:p>
      </dgm:t>
    </dgm:pt>
    <dgm:pt modelId="{AD752B67-D60A-4011-93B0-075C23DE99CE}" type="sibTrans" cxnId="{4C3ABB40-2AC6-45FF-A779-47286F1AF873}">
      <dgm:prSet/>
      <dgm:spPr/>
      <dgm:t>
        <a:bodyPr/>
        <a:lstStyle/>
        <a:p>
          <a:endParaRPr lang="de-DE"/>
        </a:p>
      </dgm:t>
    </dgm:pt>
    <dgm:pt modelId="{4F8437A6-D4C3-47AA-B543-AD3193E2DDBE}">
      <dgm:prSet phldrT="[Text]"/>
      <dgm:spPr>
        <a:solidFill>
          <a:schemeClr val="bg1">
            <a:lumMod val="85000"/>
          </a:schemeClr>
        </a:solidFill>
      </dgm:spPr>
      <dgm:t>
        <a:bodyPr/>
        <a:lstStyle/>
        <a:p>
          <a:r>
            <a:rPr lang="de-DE" dirty="0"/>
            <a:t> </a:t>
          </a:r>
        </a:p>
      </dgm:t>
    </dgm:pt>
    <dgm:pt modelId="{DFD96B88-978E-4850-B816-83AF7975B96D}" type="parTrans" cxnId="{25462FD6-412D-4B07-B8F1-E1F0452E5632}">
      <dgm:prSet/>
      <dgm:spPr/>
      <dgm:t>
        <a:bodyPr/>
        <a:lstStyle/>
        <a:p>
          <a:endParaRPr lang="de-DE"/>
        </a:p>
      </dgm:t>
    </dgm:pt>
    <dgm:pt modelId="{01481CC3-3760-4641-BDFB-3EA82AAB2EEB}" type="sibTrans" cxnId="{25462FD6-412D-4B07-B8F1-E1F0452E5632}">
      <dgm:prSet/>
      <dgm:spPr/>
      <dgm:t>
        <a:bodyPr/>
        <a:lstStyle/>
        <a:p>
          <a:endParaRPr lang="de-DE"/>
        </a:p>
      </dgm:t>
    </dgm:pt>
    <dgm:pt modelId="{25B16B46-73C6-4D54-B488-982AFAA62124}">
      <dgm:prSet phldrT="[Text]"/>
      <dgm:spPr>
        <a:solidFill>
          <a:schemeClr val="bg1">
            <a:lumMod val="85000"/>
          </a:schemeClr>
        </a:solidFill>
      </dgm:spPr>
      <dgm:t>
        <a:bodyPr/>
        <a:lstStyle/>
        <a:p>
          <a:r>
            <a:rPr lang="de-DE" dirty="0"/>
            <a:t> </a:t>
          </a:r>
        </a:p>
      </dgm:t>
    </dgm:pt>
    <dgm:pt modelId="{9CE2E541-912B-4298-A08A-2C42F4B61556}" type="parTrans" cxnId="{DDFFCBD5-A4E2-46B6-99BD-CC72ACF6FB11}">
      <dgm:prSet/>
      <dgm:spPr/>
      <dgm:t>
        <a:bodyPr/>
        <a:lstStyle/>
        <a:p>
          <a:endParaRPr lang="de-DE"/>
        </a:p>
      </dgm:t>
    </dgm:pt>
    <dgm:pt modelId="{2BACA5AE-F87D-4D1C-94AA-895479675745}" type="sibTrans" cxnId="{DDFFCBD5-A4E2-46B6-99BD-CC72ACF6FB11}">
      <dgm:prSet/>
      <dgm:spPr/>
      <dgm:t>
        <a:bodyPr/>
        <a:lstStyle/>
        <a:p>
          <a:endParaRPr lang="de-DE"/>
        </a:p>
      </dgm:t>
    </dgm:pt>
    <dgm:pt modelId="{1764167C-EBAE-4901-85F5-AB1D5AE9CC88}" type="pres">
      <dgm:prSet presAssocID="{EEE3FB83-6651-4785-A9B6-1C79B7D5F9E2}" presName="matrix" presStyleCnt="0">
        <dgm:presLayoutVars>
          <dgm:chMax val="1"/>
          <dgm:dir/>
          <dgm:resizeHandles val="exact"/>
        </dgm:presLayoutVars>
      </dgm:prSet>
      <dgm:spPr/>
    </dgm:pt>
    <dgm:pt modelId="{6CE56B9D-435C-4FF7-9A62-6FFC7DDB5650}" type="pres">
      <dgm:prSet presAssocID="{EEE3FB83-6651-4785-A9B6-1C79B7D5F9E2}" presName="diamond" presStyleLbl="bgShp" presStyleIdx="0" presStyleCnt="1"/>
      <dgm:spPr>
        <a:solidFill>
          <a:srgbClr val="33CCFF"/>
        </a:solidFill>
      </dgm:spPr>
    </dgm:pt>
    <dgm:pt modelId="{FD550335-F9E9-472D-BB6D-E64B3FEA3C45}" type="pres">
      <dgm:prSet presAssocID="{EEE3FB83-6651-4785-A9B6-1C79B7D5F9E2}" presName="quad1" presStyleLbl="node1" presStyleIdx="0" presStyleCnt="4" custScaleX="211492" custScaleY="101067" custLinFactNeighborX="-56267">
        <dgm:presLayoutVars>
          <dgm:chMax val="0"/>
          <dgm:chPref val="0"/>
          <dgm:bulletEnabled val="1"/>
        </dgm:presLayoutVars>
      </dgm:prSet>
      <dgm:spPr/>
    </dgm:pt>
    <dgm:pt modelId="{10090565-C777-4CB4-9530-C72D07A2995E}" type="pres">
      <dgm:prSet presAssocID="{EEE3FB83-6651-4785-A9B6-1C79B7D5F9E2}" presName="quad2" presStyleLbl="node1" presStyleIdx="1" presStyleCnt="4" custScaleX="211492" custScaleY="101067" custLinFactNeighborX="55019">
        <dgm:presLayoutVars>
          <dgm:chMax val="0"/>
          <dgm:chPref val="0"/>
          <dgm:bulletEnabled val="1"/>
        </dgm:presLayoutVars>
      </dgm:prSet>
      <dgm:spPr/>
    </dgm:pt>
    <dgm:pt modelId="{122271D3-E867-425D-8F59-E0A4801952B9}" type="pres">
      <dgm:prSet presAssocID="{EEE3FB83-6651-4785-A9B6-1C79B7D5F9E2}" presName="quad3" presStyleLbl="node1" presStyleIdx="2" presStyleCnt="4" custScaleX="211492" custScaleY="101067" custLinFactNeighborX="-56267">
        <dgm:presLayoutVars>
          <dgm:chMax val="0"/>
          <dgm:chPref val="0"/>
          <dgm:bulletEnabled val="1"/>
        </dgm:presLayoutVars>
      </dgm:prSet>
      <dgm:spPr/>
    </dgm:pt>
    <dgm:pt modelId="{07CF0636-80F4-465C-BBA3-190150F07509}" type="pres">
      <dgm:prSet presAssocID="{EEE3FB83-6651-4785-A9B6-1C79B7D5F9E2}" presName="quad4" presStyleLbl="node1" presStyleIdx="3" presStyleCnt="4" custScaleX="211492" custScaleY="101067" custLinFactNeighborX="55019">
        <dgm:presLayoutVars>
          <dgm:chMax val="0"/>
          <dgm:chPref val="0"/>
          <dgm:bulletEnabled val="1"/>
        </dgm:presLayoutVars>
      </dgm:prSet>
      <dgm:spPr/>
    </dgm:pt>
  </dgm:ptLst>
  <dgm:cxnLst>
    <dgm:cxn modelId="{4CA1B90E-4826-41AA-8883-F63B94DF2431}" type="presOf" srcId="{25B16B46-73C6-4D54-B488-982AFAA62124}" destId="{07CF0636-80F4-465C-BBA3-190150F07509}" srcOrd="0" destOrd="0" presId="urn:microsoft.com/office/officeart/2005/8/layout/matrix3"/>
    <dgm:cxn modelId="{4C3ABB40-2AC6-45FF-A779-47286F1AF873}" srcId="{EEE3FB83-6651-4785-A9B6-1C79B7D5F9E2}" destId="{2AC18541-8820-4A6A-BC59-DF77915FB9AE}" srcOrd="1" destOrd="0" parTransId="{009256CE-079F-4E3F-B735-DB80BA95F941}" sibTransId="{AD752B67-D60A-4011-93B0-075C23DE99CE}"/>
    <dgm:cxn modelId="{2D7FE069-AF2F-4D1B-A4BF-210A4F030BA2}" type="presOf" srcId="{EEE3FB83-6651-4785-A9B6-1C79B7D5F9E2}" destId="{1764167C-EBAE-4901-85F5-AB1D5AE9CC88}" srcOrd="0" destOrd="0" presId="urn:microsoft.com/office/officeart/2005/8/layout/matrix3"/>
    <dgm:cxn modelId="{293BE96B-02E9-4958-8162-CEB77797D0E3}" type="presOf" srcId="{C7DF4A7F-88B6-4431-99C6-1FE9251410B2}" destId="{FD550335-F9E9-472D-BB6D-E64B3FEA3C45}" srcOrd="0" destOrd="0" presId="urn:microsoft.com/office/officeart/2005/8/layout/matrix3"/>
    <dgm:cxn modelId="{72E9EB54-B6DA-49E4-9C92-D8409F6CFC91}" srcId="{EEE3FB83-6651-4785-A9B6-1C79B7D5F9E2}" destId="{C7DF4A7F-88B6-4431-99C6-1FE9251410B2}" srcOrd="0" destOrd="0" parTransId="{3C8704F1-EBB7-4AC4-A705-78DC5743DD4E}" sibTransId="{8F671C44-5511-40A9-943C-5B1A0252A36E}"/>
    <dgm:cxn modelId="{ABED01C0-DA1E-4475-9863-C0FC830411FA}" type="presOf" srcId="{4F8437A6-D4C3-47AA-B543-AD3193E2DDBE}" destId="{122271D3-E867-425D-8F59-E0A4801952B9}" srcOrd="0" destOrd="0" presId="urn:microsoft.com/office/officeart/2005/8/layout/matrix3"/>
    <dgm:cxn modelId="{DDFFCBD5-A4E2-46B6-99BD-CC72ACF6FB11}" srcId="{EEE3FB83-6651-4785-A9B6-1C79B7D5F9E2}" destId="{25B16B46-73C6-4D54-B488-982AFAA62124}" srcOrd="3" destOrd="0" parTransId="{9CE2E541-912B-4298-A08A-2C42F4B61556}" sibTransId="{2BACA5AE-F87D-4D1C-94AA-895479675745}"/>
    <dgm:cxn modelId="{25462FD6-412D-4B07-B8F1-E1F0452E5632}" srcId="{EEE3FB83-6651-4785-A9B6-1C79B7D5F9E2}" destId="{4F8437A6-D4C3-47AA-B543-AD3193E2DDBE}" srcOrd="2" destOrd="0" parTransId="{DFD96B88-978E-4850-B816-83AF7975B96D}" sibTransId="{01481CC3-3760-4641-BDFB-3EA82AAB2EEB}"/>
    <dgm:cxn modelId="{426ED3EE-D35F-4351-9568-0158153C57AD}" type="presOf" srcId="{2AC18541-8820-4A6A-BC59-DF77915FB9AE}" destId="{10090565-C777-4CB4-9530-C72D07A2995E}" srcOrd="0" destOrd="0" presId="urn:microsoft.com/office/officeart/2005/8/layout/matrix3"/>
    <dgm:cxn modelId="{AE300287-544A-43A4-BE16-6F0151FF3012}" type="presParOf" srcId="{1764167C-EBAE-4901-85F5-AB1D5AE9CC88}" destId="{6CE56B9D-435C-4FF7-9A62-6FFC7DDB5650}" srcOrd="0" destOrd="0" presId="urn:microsoft.com/office/officeart/2005/8/layout/matrix3"/>
    <dgm:cxn modelId="{CC84E9CD-0DA4-47B5-8B05-AB016DD39A62}" type="presParOf" srcId="{1764167C-EBAE-4901-85F5-AB1D5AE9CC88}" destId="{FD550335-F9E9-472D-BB6D-E64B3FEA3C45}" srcOrd="1" destOrd="0" presId="urn:microsoft.com/office/officeart/2005/8/layout/matrix3"/>
    <dgm:cxn modelId="{5DA94D8F-333D-4AE4-875F-4A8EC31D3D27}" type="presParOf" srcId="{1764167C-EBAE-4901-85F5-AB1D5AE9CC88}" destId="{10090565-C777-4CB4-9530-C72D07A2995E}" srcOrd="2" destOrd="0" presId="urn:microsoft.com/office/officeart/2005/8/layout/matrix3"/>
    <dgm:cxn modelId="{870202CD-5D30-4733-978C-116C485E5D03}" type="presParOf" srcId="{1764167C-EBAE-4901-85F5-AB1D5AE9CC88}" destId="{122271D3-E867-425D-8F59-E0A4801952B9}" srcOrd="3" destOrd="0" presId="urn:microsoft.com/office/officeart/2005/8/layout/matrix3"/>
    <dgm:cxn modelId="{088FC3A8-B120-4BDE-819B-7EDCE343D09D}" type="presParOf" srcId="{1764167C-EBAE-4901-85F5-AB1D5AE9CC88}" destId="{07CF0636-80F4-465C-BBA3-190150F07509}" srcOrd="4" destOrd="0" presId="urn:microsoft.com/office/officeart/2005/8/layout/matrix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9790C53-805B-43B2-A16D-DA07906832B0}" type="doc">
      <dgm:prSet loTypeId="urn:microsoft.com/office/officeart/2008/layout/VerticalCurvedList" loCatId="list" qsTypeId="urn:microsoft.com/office/officeart/2005/8/quickstyle/3d1" qsCatId="3D" csTypeId="urn:microsoft.com/office/officeart/2005/8/colors/accent1_2" csCatId="accent1" phldr="1"/>
      <dgm:spPr/>
      <dgm:t>
        <a:bodyPr/>
        <a:lstStyle/>
        <a:p>
          <a:endParaRPr lang="de-DE"/>
        </a:p>
      </dgm:t>
    </dgm:pt>
    <dgm:pt modelId="{52271CC8-A0E6-44E0-BA1B-F71B1BBBEB47}">
      <dgm:prSet phldrT="[Text]" custT="1"/>
      <dgm:spPr>
        <a:gradFill rotWithShape="0">
          <a:gsLst>
            <a:gs pos="0">
              <a:srgbClr val="33CCFF"/>
            </a:gs>
            <a:gs pos="100000">
              <a:srgbClr val="33CCFF"/>
            </a:gs>
          </a:gsLst>
        </a:gradFill>
      </dgm:spPr>
      <dgm:t>
        <a:bodyPr/>
        <a:lstStyle/>
        <a:p>
          <a:r>
            <a:rPr lang="hr-HR" sz="2400" dirty="0">
              <a:solidFill>
                <a:schemeClr val="tx1"/>
              </a:solidFill>
            </a:rPr>
            <a:t>Mjesto </a:t>
          </a:r>
          <a:r>
            <a:rPr lang="hr-HR" sz="2400" dirty="0" err="1">
              <a:solidFill>
                <a:schemeClr val="tx1"/>
              </a:solidFill>
            </a:rPr>
            <a:t>pahraneima</a:t>
          </a:r>
          <a:r>
            <a:rPr lang="hr-HR" sz="2400" dirty="0">
              <a:solidFill>
                <a:schemeClr val="tx1"/>
              </a:solidFill>
            </a:rPr>
            <a:t> dovoljan kapacitet za pohranu</a:t>
          </a:r>
          <a:endParaRPr lang="de-DE" sz="2400" dirty="0">
            <a:solidFill>
              <a:schemeClr val="tx1"/>
            </a:solidFill>
          </a:endParaRPr>
        </a:p>
      </dgm:t>
    </dgm:pt>
    <dgm:pt modelId="{A9375C00-4C49-486D-9649-E0335455BF7C}" type="parTrans" cxnId="{F9F06EFF-D84C-4B2E-B05E-E9148D3EB9D4}">
      <dgm:prSet/>
      <dgm:spPr/>
      <dgm:t>
        <a:bodyPr/>
        <a:lstStyle/>
        <a:p>
          <a:endParaRPr lang="de-DE" sz="2400">
            <a:solidFill>
              <a:schemeClr val="tx1"/>
            </a:solidFill>
          </a:endParaRPr>
        </a:p>
      </dgm:t>
    </dgm:pt>
    <dgm:pt modelId="{32160A7E-F91F-498D-BDE8-DC3609000F29}" type="sibTrans" cxnId="{F9F06EFF-D84C-4B2E-B05E-E9148D3EB9D4}">
      <dgm:prSet/>
      <dgm:spPr>
        <a:ln>
          <a:solidFill>
            <a:schemeClr val="bg1">
              <a:lumMod val="50000"/>
            </a:schemeClr>
          </a:solidFill>
        </a:ln>
      </dgm:spPr>
      <dgm:t>
        <a:bodyPr/>
        <a:lstStyle/>
        <a:p>
          <a:endParaRPr lang="de-DE" sz="2400">
            <a:solidFill>
              <a:schemeClr val="tx1"/>
            </a:solidFill>
          </a:endParaRPr>
        </a:p>
      </dgm:t>
    </dgm:pt>
    <dgm:pt modelId="{E063EBAE-DED4-4BEC-AA9F-71A5562D533D}">
      <dgm:prSet custT="1"/>
      <dgm:spPr>
        <a:gradFill rotWithShape="0">
          <a:gsLst>
            <a:gs pos="0">
              <a:srgbClr val="33CCFF"/>
            </a:gs>
            <a:gs pos="100000">
              <a:srgbClr val="33CCFF"/>
            </a:gs>
          </a:gsLst>
        </a:gradFill>
      </dgm:spPr>
      <dgm:t>
        <a:bodyPr/>
        <a:lstStyle/>
        <a:p>
          <a:r>
            <a:rPr lang="pl-PL" sz="2400" dirty="0">
              <a:solidFill>
                <a:schemeClr val="tx1"/>
              </a:solidFill>
            </a:rPr>
            <a:t>Mjesto pohrane je ugrađeno (ako je moguće) u sigurnosni sustav</a:t>
          </a:r>
          <a:endParaRPr lang="de-DE" sz="2400" dirty="0">
            <a:solidFill>
              <a:schemeClr val="tx1"/>
            </a:solidFill>
          </a:endParaRPr>
        </a:p>
      </dgm:t>
    </dgm:pt>
    <dgm:pt modelId="{7F3A4D4F-BD8C-4E4E-B32C-A01904B9DC33}" type="parTrans" cxnId="{335F5718-1865-4202-8107-1549E0DFD12C}">
      <dgm:prSet/>
      <dgm:spPr/>
      <dgm:t>
        <a:bodyPr/>
        <a:lstStyle/>
        <a:p>
          <a:endParaRPr lang="de-DE" sz="2400">
            <a:solidFill>
              <a:schemeClr val="tx1"/>
            </a:solidFill>
          </a:endParaRPr>
        </a:p>
      </dgm:t>
    </dgm:pt>
    <dgm:pt modelId="{162C77A3-067A-40AE-BC43-ECA6D5AEC2EC}" type="sibTrans" cxnId="{335F5718-1865-4202-8107-1549E0DFD12C}">
      <dgm:prSet/>
      <dgm:spPr/>
      <dgm:t>
        <a:bodyPr/>
        <a:lstStyle/>
        <a:p>
          <a:endParaRPr lang="de-DE" sz="2400">
            <a:solidFill>
              <a:schemeClr val="tx1"/>
            </a:solidFill>
          </a:endParaRPr>
        </a:p>
      </dgm:t>
    </dgm:pt>
    <dgm:pt modelId="{76762CB5-28C9-4C44-9C74-04C674A9688B}">
      <dgm:prSet custT="1"/>
      <dgm:spPr>
        <a:gradFill rotWithShape="0">
          <a:gsLst>
            <a:gs pos="0">
              <a:srgbClr val="33CCFF"/>
            </a:gs>
            <a:gs pos="100000">
              <a:srgbClr val="33CCFF"/>
            </a:gs>
          </a:gsLst>
        </a:gradFill>
      </dgm:spPr>
      <dgm:t>
        <a:bodyPr/>
        <a:lstStyle/>
        <a:p>
          <a:r>
            <a:rPr lang="hr-HR" sz="2400" dirty="0">
              <a:solidFill>
                <a:schemeClr val="tx1"/>
              </a:solidFill>
            </a:rPr>
            <a:t>Mjesto pohrane omogućuje korisniku i ovlaštenim osobama pristup podacima</a:t>
          </a:r>
          <a:endParaRPr lang="de-DE" sz="2400" dirty="0">
            <a:solidFill>
              <a:schemeClr val="tx1"/>
            </a:solidFill>
          </a:endParaRPr>
        </a:p>
      </dgm:t>
    </dgm:pt>
    <dgm:pt modelId="{495E17F6-3C05-4BAC-A6D4-F07A2EB2A39C}" type="parTrans" cxnId="{B35BDD10-9CC9-46DE-9CBF-4F4A360F1EF7}">
      <dgm:prSet/>
      <dgm:spPr/>
      <dgm:t>
        <a:bodyPr/>
        <a:lstStyle/>
        <a:p>
          <a:endParaRPr lang="de-DE" sz="2400">
            <a:solidFill>
              <a:schemeClr val="tx1"/>
            </a:solidFill>
          </a:endParaRPr>
        </a:p>
      </dgm:t>
    </dgm:pt>
    <dgm:pt modelId="{01FE3DAC-59D8-4314-99FF-4A240581D41F}" type="sibTrans" cxnId="{B35BDD10-9CC9-46DE-9CBF-4F4A360F1EF7}">
      <dgm:prSet/>
      <dgm:spPr/>
      <dgm:t>
        <a:bodyPr/>
        <a:lstStyle/>
        <a:p>
          <a:endParaRPr lang="de-DE" sz="2400">
            <a:solidFill>
              <a:schemeClr val="tx1"/>
            </a:solidFill>
          </a:endParaRPr>
        </a:p>
      </dgm:t>
    </dgm:pt>
    <dgm:pt modelId="{D8E7DBEA-C3C7-4B65-83B2-ED60FA26A887}">
      <dgm:prSet custT="1"/>
      <dgm:spPr>
        <a:gradFill rotWithShape="0">
          <a:gsLst>
            <a:gs pos="0">
              <a:srgbClr val="33CCFF"/>
            </a:gs>
            <a:gs pos="100000">
              <a:srgbClr val="33CCFF"/>
            </a:gs>
          </a:gsLst>
        </a:gradFill>
      </dgm:spPr>
      <dgm:t>
        <a:bodyPr/>
        <a:lstStyle/>
        <a:p>
          <a:r>
            <a:rPr lang="hr-HR" sz="2400" dirty="0">
              <a:solidFill>
                <a:schemeClr val="tx1"/>
              </a:solidFill>
            </a:rPr>
            <a:t>Mjesto </a:t>
          </a:r>
          <a:r>
            <a:rPr lang="hr-HR" sz="2400" dirty="0" err="1">
              <a:solidFill>
                <a:schemeClr val="tx1"/>
              </a:solidFill>
            </a:rPr>
            <a:t>pohranea</a:t>
          </a:r>
          <a:r>
            <a:rPr lang="hr-HR" sz="2400" dirty="0">
              <a:solidFill>
                <a:schemeClr val="tx1"/>
              </a:solidFill>
            </a:rPr>
            <a:t> sprječava pristup neželjenim osobama</a:t>
          </a:r>
          <a:endParaRPr lang="de-DE" sz="2400" dirty="0">
            <a:solidFill>
              <a:schemeClr val="tx1"/>
            </a:solidFill>
          </a:endParaRPr>
        </a:p>
      </dgm:t>
    </dgm:pt>
    <dgm:pt modelId="{B3BC14EE-89BB-4A28-8AD8-1D54B19F3C78}" type="parTrans" cxnId="{F98C973A-FB8F-401C-9428-71A274A8257E}">
      <dgm:prSet/>
      <dgm:spPr/>
      <dgm:t>
        <a:bodyPr/>
        <a:lstStyle/>
        <a:p>
          <a:endParaRPr lang="de-DE" sz="2400">
            <a:solidFill>
              <a:schemeClr val="tx1"/>
            </a:solidFill>
          </a:endParaRPr>
        </a:p>
      </dgm:t>
    </dgm:pt>
    <dgm:pt modelId="{E85159E5-6A72-4338-8B23-07638BA25563}" type="sibTrans" cxnId="{F98C973A-FB8F-401C-9428-71A274A8257E}">
      <dgm:prSet/>
      <dgm:spPr/>
      <dgm:t>
        <a:bodyPr/>
        <a:lstStyle/>
        <a:p>
          <a:endParaRPr lang="de-DE" sz="2400">
            <a:solidFill>
              <a:schemeClr val="tx1"/>
            </a:solidFill>
          </a:endParaRPr>
        </a:p>
      </dgm:t>
    </dgm:pt>
    <dgm:pt modelId="{8092D7D9-BA9A-4B0F-96E1-8C39B8745E9A}" type="pres">
      <dgm:prSet presAssocID="{D9790C53-805B-43B2-A16D-DA07906832B0}" presName="Name0" presStyleCnt="0">
        <dgm:presLayoutVars>
          <dgm:chMax val="7"/>
          <dgm:chPref val="7"/>
          <dgm:dir/>
        </dgm:presLayoutVars>
      </dgm:prSet>
      <dgm:spPr/>
    </dgm:pt>
    <dgm:pt modelId="{02373E4D-97B9-4B6C-8AEE-CBAA950D8AC0}" type="pres">
      <dgm:prSet presAssocID="{D9790C53-805B-43B2-A16D-DA07906832B0}" presName="Name1" presStyleCnt="0"/>
      <dgm:spPr/>
    </dgm:pt>
    <dgm:pt modelId="{99CDF251-FEAF-49B9-8A07-37C484073DF3}" type="pres">
      <dgm:prSet presAssocID="{D9790C53-805B-43B2-A16D-DA07906832B0}" presName="cycle" presStyleCnt="0"/>
      <dgm:spPr/>
    </dgm:pt>
    <dgm:pt modelId="{8A67DBD6-C26E-4A19-9009-DB122047A0EA}" type="pres">
      <dgm:prSet presAssocID="{D9790C53-805B-43B2-A16D-DA07906832B0}" presName="srcNode" presStyleLbl="node1" presStyleIdx="0" presStyleCnt="4"/>
      <dgm:spPr/>
    </dgm:pt>
    <dgm:pt modelId="{BD8FF55C-A561-4C41-BBA2-944096C9A5AB}" type="pres">
      <dgm:prSet presAssocID="{D9790C53-805B-43B2-A16D-DA07906832B0}" presName="conn" presStyleLbl="parChTrans1D2" presStyleIdx="0" presStyleCnt="1"/>
      <dgm:spPr/>
    </dgm:pt>
    <dgm:pt modelId="{8B1688A8-3ED3-4EB0-947A-4EB379FD1906}" type="pres">
      <dgm:prSet presAssocID="{D9790C53-805B-43B2-A16D-DA07906832B0}" presName="extraNode" presStyleLbl="node1" presStyleIdx="0" presStyleCnt="4"/>
      <dgm:spPr/>
    </dgm:pt>
    <dgm:pt modelId="{83B26685-C92E-4478-9E03-66D392188053}" type="pres">
      <dgm:prSet presAssocID="{D9790C53-805B-43B2-A16D-DA07906832B0}" presName="dstNode" presStyleLbl="node1" presStyleIdx="0" presStyleCnt="4"/>
      <dgm:spPr/>
    </dgm:pt>
    <dgm:pt modelId="{A69EE14E-922F-4500-8018-7DB1997A0A37}" type="pres">
      <dgm:prSet presAssocID="{52271CC8-A0E6-44E0-BA1B-F71B1BBBEB47}" presName="text_1" presStyleLbl="node1" presStyleIdx="0" presStyleCnt="4">
        <dgm:presLayoutVars>
          <dgm:bulletEnabled val="1"/>
        </dgm:presLayoutVars>
      </dgm:prSet>
      <dgm:spPr/>
    </dgm:pt>
    <dgm:pt modelId="{E2C5D677-AB24-4CF4-B35A-DCCE5043551D}" type="pres">
      <dgm:prSet presAssocID="{52271CC8-A0E6-44E0-BA1B-F71B1BBBEB47}" presName="accent_1" presStyleCnt="0"/>
      <dgm:spPr/>
    </dgm:pt>
    <dgm:pt modelId="{0923632F-9B3B-4F94-B92C-868FB385E4AD}" type="pres">
      <dgm:prSet presAssocID="{52271CC8-A0E6-44E0-BA1B-F71B1BBBEB47}" presName="accentRepeatNode" presStyleLbl="solidFgAcc1" presStyleIdx="0" presStyleCnt="4"/>
      <dgm:spPr>
        <a:ln>
          <a:solidFill>
            <a:schemeClr val="bg1">
              <a:lumMod val="50000"/>
            </a:schemeClr>
          </a:solidFill>
        </a:ln>
      </dgm:spPr>
    </dgm:pt>
    <dgm:pt modelId="{E0F65375-CAF5-4DDA-BB2B-9BBC355A29A2}" type="pres">
      <dgm:prSet presAssocID="{E063EBAE-DED4-4BEC-AA9F-71A5562D533D}" presName="text_2" presStyleLbl="node1" presStyleIdx="1" presStyleCnt="4" custLinFactNeighborX="417" custLinFactNeighborY="-5736">
        <dgm:presLayoutVars>
          <dgm:bulletEnabled val="1"/>
        </dgm:presLayoutVars>
      </dgm:prSet>
      <dgm:spPr/>
    </dgm:pt>
    <dgm:pt modelId="{A5EE7E1E-F214-4428-968F-5C984D8455FB}" type="pres">
      <dgm:prSet presAssocID="{E063EBAE-DED4-4BEC-AA9F-71A5562D533D}" presName="accent_2" presStyleCnt="0"/>
      <dgm:spPr/>
    </dgm:pt>
    <dgm:pt modelId="{7E578450-D08B-4219-B3A0-E888953EA1A1}" type="pres">
      <dgm:prSet presAssocID="{E063EBAE-DED4-4BEC-AA9F-71A5562D533D}" presName="accentRepeatNode" presStyleLbl="solidFgAcc1" presStyleIdx="1" presStyleCnt="4"/>
      <dgm:spPr/>
    </dgm:pt>
    <dgm:pt modelId="{39F43D30-4E88-46F2-9D8F-1C60E091FCAE}" type="pres">
      <dgm:prSet presAssocID="{76762CB5-28C9-4C44-9C74-04C674A9688B}" presName="text_3" presStyleLbl="node1" presStyleIdx="2" presStyleCnt="4" custLinFactNeighborX="417" custLinFactNeighborY="-5736">
        <dgm:presLayoutVars>
          <dgm:bulletEnabled val="1"/>
        </dgm:presLayoutVars>
      </dgm:prSet>
      <dgm:spPr/>
    </dgm:pt>
    <dgm:pt modelId="{DEA915E0-EAC0-4B74-94A2-B93C15B6CEA5}" type="pres">
      <dgm:prSet presAssocID="{76762CB5-28C9-4C44-9C74-04C674A9688B}" presName="accent_3" presStyleCnt="0"/>
      <dgm:spPr/>
    </dgm:pt>
    <dgm:pt modelId="{DC4D2A75-FC63-438F-ACFE-0DDC62129E35}" type="pres">
      <dgm:prSet presAssocID="{76762CB5-28C9-4C44-9C74-04C674A9688B}" presName="accentRepeatNode" presStyleLbl="solidFgAcc1" presStyleIdx="2" presStyleCnt="4"/>
      <dgm:spPr/>
    </dgm:pt>
    <dgm:pt modelId="{274D3527-7670-463B-9BD1-8AAB3A903D3E}" type="pres">
      <dgm:prSet presAssocID="{D8E7DBEA-C3C7-4B65-83B2-ED60FA26A887}" presName="text_4" presStyleLbl="node1" presStyleIdx="3" presStyleCnt="4" custLinFactNeighborX="390" custLinFactNeighborY="-5736">
        <dgm:presLayoutVars>
          <dgm:bulletEnabled val="1"/>
        </dgm:presLayoutVars>
      </dgm:prSet>
      <dgm:spPr/>
    </dgm:pt>
    <dgm:pt modelId="{F0F3BB2A-E4DA-48F1-AD13-D774EA0C91D4}" type="pres">
      <dgm:prSet presAssocID="{D8E7DBEA-C3C7-4B65-83B2-ED60FA26A887}" presName="accent_4" presStyleCnt="0"/>
      <dgm:spPr/>
    </dgm:pt>
    <dgm:pt modelId="{228117D4-1B5F-4BC4-9D45-3DF445A7019D}" type="pres">
      <dgm:prSet presAssocID="{D8E7DBEA-C3C7-4B65-83B2-ED60FA26A887}" presName="accentRepeatNode" presStyleLbl="solidFgAcc1" presStyleIdx="3" presStyleCnt="4"/>
      <dgm:spPr/>
    </dgm:pt>
  </dgm:ptLst>
  <dgm:cxnLst>
    <dgm:cxn modelId="{B35BDD10-9CC9-46DE-9CBF-4F4A360F1EF7}" srcId="{D9790C53-805B-43B2-A16D-DA07906832B0}" destId="{76762CB5-28C9-4C44-9C74-04C674A9688B}" srcOrd="2" destOrd="0" parTransId="{495E17F6-3C05-4BAC-A6D4-F07A2EB2A39C}" sibTransId="{01FE3DAC-59D8-4314-99FF-4A240581D41F}"/>
    <dgm:cxn modelId="{335F5718-1865-4202-8107-1549E0DFD12C}" srcId="{D9790C53-805B-43B2-A16D-DA07906832B0}" destId="{E063EBAE-DED4-4BEC-AA9F-71A5562D533D}" srcOrd="1" destOrd="0" parTransId="{7F3A4D4F-BD8C-4E4E-B32C-A01904B9DC33}" sibTransId="{162C77A3-067A-40AE-BC43-ECA6D5AEC2EC}"/>
    <dgm:cxn modelId="{6EDC441B-A950-4A9F-B595-4B905B8791CC}" type="presOf" srcId="{52271CC8-A0E6-44E0-BA1B-F71B1BBBEB47}" destId="{A69EE14E-922F-4500-8018-7DB1997A0A37}" srcOrd="0" destOrd="0" presId="urn:microsoft.com/office/officeart/2008/layout/VerticalCurvedList"/>
    <dgm:cxn modelId="{BF54B71D-E410-4906-B703-04ACFD3950F0}" type="presOf" srcId="{D8E7DBEA-C3C7-4B65-83B2-ED60FA26A887}" destId="{274D3527-7670-463B-9BD1-8AAB3A903D3E}" srcOrd="0" destOrd="0" presId="urn:microsoft.com/office/officeart/2008/layout/VerticalCurvedList"/>
    <dgm:cxn modelId="{089AD52B-6D01-4B7C-98F0-199842C569BE}" type="presOf" srcId="{32160A7E-F91F-498D-BDE8-DC3609000F29}" destId="{BD8FF55C-A561-4C41-BBA2-944096C9A5AB}" srcOrd="0" destOrd="0" presId="urn:microsoft.com/office/officeart/2008/layout/VerticalCurvedList"/>
    <dgm:cxn modelId="{F98C973A-FB8F-401C-9428-71A274A8257E}" srcId="{D9790C53-805B-43B2-A16D-DA07906832B0}" destId="{D8E7DBEA-C3C7-4B65-83B2-ED60FA26A887}" srcOrd="3" destOrd="0" parTransId="{B3BC14EE-89BB-4A28-8AD8-1D54B19F3C78}" sibTransId="{E85159E5-6A72-4338-8B23-07638BA25563}"/>
    <dgm:cxn modelId="{D9236256-2532-4176-A997-084D11F0F060}" type="presOf" srcId="{D9790C53-805B-43B2-A16D-DA07906832B0}" destId="{8092D7D9-BA9A-4B0F-96E1-8C39B8745E9A}" srcOrd="0" destOrd="0" presId="urn:microsoft.com/office/officeart/2008/layout/VerticalCurvedList"/>
    <dgm:cxn modelId="{DE3D248D-4819-46F0-BD93-6383A9B55E1A}" type="presOf" srcId="{76762CB5-28C9-4C44-9C74-04C674A9688B}" destId="{39F43D30-4E88-46F2-9D8F-1C60E091FCAE}" srcOrd="0" destOrd="0" presId="urn:microsoft.com/office/officeart/2008/layout/VerticalCurvedList"/>
    <dgm:cxn modelId="{0C7691C1-3546-4619-90ED-304A2D4D8D7C}" type="presOf" srcId="{E063EBAE-DED4-4BEC-AA9F-71A5562D533D}" destId="{E0F65375-CAF5-4DDA-BB2B-9BBC355A29A2}" srcOrd="0" destOrd="0" presId="urn:microsoft.com/office/officeart/2008/layout/VerticalCurvedList"/>
    <dgm:cxn modelId="{F9F06EFF-D84C-4B2E-B05E-E9148D3EB9D4}" srcId="{D9790C53-805B-43B2-A16D-DA07906832B0}" destId="{52271CC8-A0E6-44E0-BA1B-F71B1BBBEB47}" srcOrd="0" destOrd="0" parTransId="{A9375C00-4C49-486D-9649-E0335455BF7C}" sibTransId="{32160A7E-F91F-498D-BDE8-DC3609000F29}"/>
    <dgm:cxn modelId="{0F2DAD54-3C27-41A5-B2E0-2921EAB474E6}" type="presParOf" srcId="{8092D7D9-BA9A-4B0F-96E1-8C39B8745E9A}" destId="{02373E4D-97B9-4B6C-8AEE-CBAA950D8AC0}" srcOrd="0" destOrd="0" presId="urn:microsoft.com/office/officeart/2008/layout/VerticalCurvedList"/>
    <dgm:cxn modelId="{9F6140E5-6C01-476B-8A2B-7CFE18A24E0A}" type="presParOf" srcId="{02373E4D-97B9-4B6C-8AEE-CBAA950D8AC0}" destId="{99CDF251-FEAF-49B9-8A07-37C484073DF3}" srcOrd="0" destOrd="0" presId="urn:microsoft.com/office/officeart/2008/layout/VerticalCurvedList"/>
    <dgm:cxn modelId="{FE5550E3-195E-4D04-8BBC-FBF4218B230E}" type="presParOf" srcId="{99CDF251-FEAF-49B9-8A07-37C484073DF3}" destId="{8A67DBD6-C26E-4A19-9009-DB122047A0EA}" srcOrd="0" destOrd="0" presId="urn:microsoft.com/office/officeart/2008/layout/VerticalCurvedList"/>
    <dgm:cxn modelId="{B2455B6F-91A2-4465-B0B5-32DF95350087}" type="presParOf" srcId="{99CDF251-FEAF-49B9-8A07-37C484073DF3}" destId="{BD8FF55C-A561-4C41-BBA2-944096C9A5AB}" srcOrd="1" destOrd="0" presId="urn:microsoft.com/office/officeart/2008/layout/VerticalCurvedList"/>
    <dgm:cxn modelId="{044F3D45-3AF5-4159-BC98-FE3B8274EBA7}" type="presParOf" srcId="{99CDF251-FEAF-49B9-8A07-37C484073DF3}" destId="{8B1688A8-3ED3-4EB0-947A-4EB379FD1906}" srcOrd="2" destOrd="0" presId="urn:microsoft.com/office/officeart/2008/layout/VerticalCurvedList"/>
    <dgm:cxn modelId="{EF87002A-E558-4393-AD4F-A2D7CF16AA88}" type="presParOf" srcId="{99CDF251-FEAF-49B9-8A07-37C484073DF3}" destId="{83B26685-C92E-4478-9E03-66D392188053}" srcOrd="3" destOrd="0" presId="urn:microsoft.com/office/officeart/2008/layout/VerticalCurvedList"/>
    <dgm:cxn modelId="{8BAC8A2D-B6B0-40AB-95B3-54456A929A33}" type="presParOf" srcId="{02373E4D-97B9-4B6C-8AEE-CBAA950D8AC0}" destId="{A69EE14E-922F-4500-8018-7DB1997A0A37}" srcOrd="1" destOrd="0" presId="urn:microsoft.com/office/officeart/2008/layout/VerticalCurvedList"/>
    <dgm:cxn modelId="{7C4662E8-1A1E-429C-9CC9-3FD7094D97CF}" type="presParOf" srcId="{02373E4D-97B9-4B6C-8AEE-CBAA950D8AC0}" destId="{E2C5D677-AB24-4CF4-B35A-DCCE5043551D}" srcOrd="2" destOrd="0" presId="urn:microsoft.com/office/officeart/2008/layout/VerticalCurvedList"/>
    <dgm:cxn modelId="{11491481-9DC6-425A-8D02-1BA1D09BB7E4}" type="presParOf" srcId="{E2C5D677-AB24-4CF4-B35A-DCCE5043551D}" destId="{0923632F-9B3B-4F94-B92C-868FB385E4AD}" srcOrd="0" destOrd="0" presId="urn:microsoft.com/office/officeart/2008/layout/VerticalCurvedList"/>
    <dgm:cxn modelId="{D61FC7AF-2EF4-4F57-A967-CDC392B168F9}" type="presParOf" srcId="{02373E4D-97B9-4B6C-8AEE-CBAA950D8AC0}" destId="{E0F65375-CAF5-4DDA-BB2B-9BBC355A29A2}" srcOrd="3" destOrd="0" presId="urn:microsoft.com/office/officeart/2008/layout/VerticalCurvedList"/>
    <dgm:cxn modelId="{CDEE96E4-6C30-4ECE-854B-7F27A27BD2EB}" type="presParOf" srcId="{02373E4D-97B9-4B6C-8AEE-CBAA950D8AC0}" destId="{A5EE7E1E-F214-4428-968F-5C984D8455FB}" srcOrd="4" destOrd="0" presId="urn:microsoft.com/office/officeart/2008/layout/VerticalCurvedList"/>
    <dgm:cxn modelId="{630FBAF7-C503-478E-BA55-5C23765DB210}" type="presParOf" srcId="{A5EE7E1E-F214-4428-968F-5C984D8455FB}" destId="{7E578450-D08B-4219-B3A0-E888953EA1A1}" srcOrd="0" destOrd="0" presId="urn:microsoft.com/office/officeart/2008/layout/VerticalCurvedList"/>
    <dgm:cxn modelId="{3A72115E-D5F1-4FAF-B649-5211A8DDA24A}" type="presParOf" srcId="{02373E4D-97B9-4B6C-8AEE-CBAA950D8AC0}" destId="{39F43D30-4E88-46F2-9D8F-1C60E091FCAE}" srcOrd="5" destOrd="0" presId="urn:microsoft.com/office/officeart/2008/layout/VerticalCurvedList"/>
    <dgm:cxn modelId="{AFB2E127-6BA9-4F0F-B67E-F0CB7C761C43}" type="presParOf" srcId="{02373E4D-97B9-4B6C-8AEE-CBAA950D8AC0}" destId="{DEA915E0-EAC0-4B74-94A2-B93C15B6CEA5}" srcOrd="6" destOrd="0" presId="urn:microsoft.com/office/officeart/2008/layout/VerticalCurvedList"/>
    <dgm:cxn modelId="{00FFC684-E542-4B16-B20F-C2B26ABBA305}" type="presParOf" srcId="{DEA915E0-EAC0-4B74-94A2-B93C15B6CEA5}" destId="{DC4D2A75-FC63-438F-ACFE-0DDC62129E35}" srcOrd="0" destOrd="0" presId="urn:microsoft.com/office/officeart/2008/layout/VerticalCurvedList"/>
    <dgm:cxn modelId="{D28C4273-4FFC-4E7D-8429-0D8275C7FE20}" type="presParOf" srcId="{02373E4D-97B9-4B6C-8AEE-CBAA950D8AC0}" destId="{274D3527-7670-463B-9BD1-8AAB3A903D3E}" srcOrd="7" destOrd="0" presId="urn:microsoft.com/office/officeart/2008/layout/VerticalCurvedList"/>
    <dgm:cxn modelId="{9224825C-159F-4680-BD95-D107546E1C38}" type="presParOf" srcId="{02373E4D-97B9-4B6C-8AEE-CBAA950D8AC0}" destId="{F0F3BB2A-E4DA-48F1-AD13-D774EA0C91D4}" srcOrd="8" destOrd="0" presId="urn:microsoft.com/office/officeart/2008/layout/VerticalCurvedList"/>
    <dgm:cxn modelId="{29673559-2F6F-4CDF-B903-685A06266477}" type="presParOf" srcId="{F0F3BB2A-E4DA-48F1-AD13-D774EA0C91D4}" destId="{228117D4-1B5F-4BC4-9D45-3DF445A7019D}"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ED9D446-2517-4A6A-8B7D-4C28217FE443}" type="doc">
      <dgm:prSet loTypeId="urn:microsoft.com/office/officeart/2005/8/layout/hChevron3" loCatId="process" qsTypeId="urn:microsoft.com/office/officeart/2005/8/quickstyle/simple1" qsCatId="simple" csTypeId="urn:microsoft.com/office/officeart/2005/8/colors/colorful5" csCatId="colorful" phldr="1"/>
      <dgm:spPr/>
    </dgm:pt>
    <dgm:pt modelId="{247E5365-97CA-4698-984A-2BEDDBCD8C01}">
      <dgm:prSet phldrT="[Text]"/>
      <dgm:spPr/>
      <dgm:t>
        <a:bodyPr/>
        <a:lstStyle/>
        <a:p>
          <a:r>
            <a:rPr lang="de-DE" dirty="0"/>
            <a:t>1</a:t>
          </a:r>
        </a:p>
      </dgm:t>
    </dgm:pt>
    <dgm:pt modelId="{2E176B20-27E6-42F2-87FB-64A327E2DB06}" type="parTrans" cxnId="{A825775E-7262-4644-88E8-F89CB0B8170C}">
      <dgm:prSet/>
      <dgm:spPr/>
      <dgm:t>
        <a:bodyPr/>
        <a:lstStyle/>
        <a:p>
          <a:endParaRPr lang="de-DE"/>
        </a:p>
      </dgm:t>
    </dgm:pt>
    <dgm:pt modelId="{B16069CC-C651-4D07-B16B-783630890EAF}" type="sibTrans" cxnId="{A825775E-7262-4644-88E8-F89CB0B8170C}">
      <dgm:prSet/>
      <dgm:spPr/>
      <dgm:t>
        <a:bodyPr/>
        <a:lstStyle/>
        <a:p>
          <a:endParaRPr lang="de-DE"/>
        </a:p>
      </dgm:t>
    </dgm:pt>
    <dgm:pt modelId="{D9ABA631-5426-452F-B76B-8C10B0D1D8E5}">
      <dgm:prSet phldrT="[Text]"/>
      <dgm:spPr/>
      <dgm:t>
        <a:bodyPr/>
        <a:lstStyle/>
        <a:p>
          <a:r>
            <a:rPr lang="de-DE" dirty="0"/>
            <a:t>2</a:t>
          </a:r>
        </a:p>
      </dgm:t>
    </dgm:pt>
    <dgm:pt modelId="{5274CD09-72DD-471A-9220-C52198230BF0}" type="parTrans" cxnId="{85CA4D0B-5B3E-4BB1-B2B6-ADC916CCB12B}">
      <dgm:prSet/>
      <dgm:spPr/>
      <dgm:t>
        <a:bodyPr/>
        <a:lstStyle/>
        <a:p>
          <a:endParaRPr lang="de-DE"/>
        </a:p>
      </dgm:t>
    </dgm:pt>
    <dgm:pt modelId="{B7B7FE32-A45A-44D1-9A9A-9CB26609FE05}" type="sibTrans" cxnId="{85CA4D0B-5B3E-4BB1-B2B6-ADC916CCB12B}">
      <dgm:prSet/>
      <dgm:spPr/>
      <dgm:t>
        <a:bodyPr/>
        <a:lstStyle/>
        <a:p>
          <a:endParaRPr lang="de-DE"/>
        </a:p>
      </dgm:t>
    </dgm:pt>
    <dgm:pt modelId="{32076D48-8B94-40F8-8499-EA75B0F42A31}">
      <dgm:prSet phldrT="[Text]"/>
      <dgm:spPr/>
      <dgm:t>
        <a:bodyPr/>
        <a:lstStyle/>
        <a:p>
          <a:r>
            <a:rPr lang="de-DE" dirty="0"/>
            <a:t>3</a:t>
          </a:r>
        </a:p>
      </dgm:t>
    </dgm:pt>
    <dgm:pt modelId="{9DFB1199-0953-4A66-A626-83DB888BB85B}" type="parTrans" cxnId="{48FE8053-8B6D-4493-B700-FBF48360718F}">
      <dgm:prSet/>
      <dgm:spPr/>
      <dgm:t>
        <a:bodyPr/>
        <a:lstStyle/>
        <a:p>
          <a:endParaRPr lang="de-DE"/>
        </a:p>
      </dgm:t>
    </dgm:pt>
    <dgm:pt modelId="{36C2E826-A2DF-49A5-B137-1E2B2CFCC94E}" type="sibTrans" cxnId="{48FE8053-8B6D-4493-B700-FBF48360718F}">
      <dgm:prSet/>
      <dgm:spPr/>
      <dgm:t>
        <a:bodyPr/>
        <a:lstStyle/>
        <a:p>
          <a:endParaRPr lang="de-DE"/>
        </a:p>
      </dgm:t>
    </dgm:pt>
    <dgm:pt modelId="{3B62BD1D-EF1D-44BB-A5F5-35EA9500AF01}">
      <dgm:prSet phldrT="[Text]"/>
      <dgm:spPr/>
      <dgm:t>
        <a:bodyPr/>
        <a:lstStyle/>
        <a:p>
          <a:r>
            <a:rPr lang="de-DE" dirty="0"/>
            <a:t>4</a:t>
          </a:r>
        </a:p>
      </dgm:t>
    </dgm:pt>
    <dgm:pt modelId="{67EC0B55-2041-4F1C-8851-C8054B17A735}" type="parTrans" cxnId="{81959FF4-B933-4B40-8C12-D57A99E0500D}">
      <dgm:prSet/>
      <dgm:spPr/>
      <dgm:t>
        <a:bodyPr/>
        <a:lstStyle/>
        <a:p>
          <a:endParaRPr lang="de-DE"/>
        </a:p>
      </dgm:t>
    </dgm:pt>
    <dgm:pt modelId="{E02CD92D-5FAA-4BEF-8473-A9CCB4644C31}" type="sibTrans" cxnId="{81959FF4-B933-4B40-8C12-D57A99E0500D}">
      <dgm:prSet/>
      <dgm:spPr/>
      <dgm:t>
        <a:bodyPr/>
        <a:lstStyle/>
        <a:p>
          <a:endParaRPr lang="de-DE"/>
        </a:p>
      </dgm:t>
    </dgm:pt>
    <dgm:pt modelId="{CEAE316E-D87A-44DB-8096-7B432BE83100}">
      <dgm:prSet phldrT="[Text]"/>
      <dgm:spPr/>
      <dgm:t>
        <a:bodyPr/>
        <a:lstStyle/>
        <a:p>
          <a:r>
            <a:rPr lang="de-DE" dirty="0"/>
            <a:t>5</a:t>
          </a:r>
        </a:p>
      </dgm:t>
    </dgm:pt>
    <dgm:pt modelId="{21545F9A-FA9A-42A2-AD1D-EB3BE277F8D6}" type="parTrans" cxnId="{FDA7ECAB-2A07-431B-B871-1BD62BAE0055}">
      <dgm:prSet/>
      <dgm:spPr/>
      <dgm:t>
        <a:bodyPr/>
        <a:lstStyle/>
        <a:p>
          <a:endParaRPr lang="de-DE"/>
        </a:p>
      </dgm:t>
    </dgm:pt>
    <dgm:pt modelId="{8B85433B-A953-4C54-8CEC-A7B66B6DB953}" type="sibTrans" cxnId="{FDA7ECAB-2A07-431B-B871-1BD62BAE0055}">
      <dgm:prSet/>
      <dgm:spPr/>
      <dgm:t>
        <a:bodyPr/>
        <a:lstStyle/>
        <a:p>
          <a:endParaRPr lang="de-DE"/>
        </a:p>
      </dgm:t>
    </dgm:pt>
    <dgm:pt modelId="{FBED87F3-76CE-4F3F-8ABC-09C693C80D93}">
      <dgm:prSet phldrT="[Text]"/>
      <dgm:spPr/>
      <dgm:t>
        <a:bodyPr/>
        <a:lstStyle/>
        <a:p>
          <a:r>
            <a:rPr lang="de-DE" dirty="0"/>
            <a:t>6</a:t>
          </a:r>
        </a:p>
      </dgm:t>
    </dgm:pt>
    <dgm:pt modelId="{670EE6EC-4089-4A65-BE19-1D3470CB7421}" type="parTrans" cxnId="{83C39BDB-B30F-4B0D-A695-7D08D77B529F}">
      <dgm:prSet/>
      <dgm:spPr/>
      <dgm:t>
        <a:bodyPr/>
        <a:lstStyle/>
        <a:p>
          <a:endParaRPr lang="de-DE"/>
        </a:p>
      </dgm:t>
    </dgm:pt>
    <dgm:pt modelId="{E638B85A-5A30-46E0-BC6E-99B8458194E9}" type="sibTrans" cxnId="{83C39BDB-B30F-4B0D-A695-7D08D77B529F}">
      <dgm:prSet/>
      <dgm:spPr/>
      <dgm:t>
        <a:bodyPr/>
        <a:lstStyle/>
        <a:p>
          <a:endParaRPr lang="de-DE"/>
        </a:p>
      </dgm:t>
    </dgm:pt>
    <dgm:pt modelId="{748A07AD-EFEB-4344-8E69-46971761D34A}" type="pres">
      <dgm:prSet presAssocID="{8ED9D446-2517-4A6A-8B7D-4C28217FE443}" presName="Name0" presStyleCnt="0">
        <dgm:presLayoutVars>
          <dgm:dir/>
          <dgm:resizeHandles val="exact"/>
        </dgm:presLayoutVars>
      </dgm:prSet>
      <dgm:spPr/>
    </dgm:pt>
    <dgm:pt modelId="{2351A7E7-503A-49C6-B9EC-0B10E25F6B74}" type="pres">
      <dgm:prSet presAssocID="{247E5365-97CA-4698-984A-2BEDDBCD8C01}" presName="parTxOnly" presStyleLbl="node1" presStyleIdx="0" presStyleCnt="6">
        <dgm:presLayoutVars>
          <dgm:bulletEnabled val="1"/>
        </dgm:presLayoutVars>
      </dgm:prSet>
      <dgm:spPr/>
    </dgm:pt>
    <dgm:pt modelId="{FFFF041E-047A-46D2-8007-799236B3825E}" type="pres">
      <dgm:prSet presAssocID="{B16069CC-C651-4D07-B16B-783630890EAF}" presName="parSpace" presStyleCnt="0"/>
      <dgm:spPr/>
    </dgm:pt>
    <dgm:pt modelId="{0E7A4B35-072E-4D3F-A9A6-450CC6BC33E4}" type="pres">
      <dgm:prSet presAssocID="{D9ABA631-5426-452F-B76B-8C10B0D1D8E5}" presName="parTxOnly" presStyleLbl="node1" presStyleIdx="1" presStyleCnt="6">
        <dgm:presLayoutVars>
          <dgm:bulletEnabled val="1"/>
        </dgm:presLayoutVars>
      </dgm:prSet>
      <dgm:spPr/>
    </dgm:pt>
    <dgm:pt modelId="{4177A007-BDA4-4E01-87BE-3D3EC91C633F}" type="pres">
      <dgm:prSet presAssocID="{B7B7FE32-A45A-44D1-9A9A-9CB26609FE05}" presName="parSpace" presStyleCnt="0"/>
      <dgm:spPr/>
    </dgm:pt>
    <dgm:pt modelId="{C9CD548B-7294-418C-B6A9-FE0B1088ACB3}" type="pres">
      <dgm:prSet presAssocID="{32076D48-8B94-40F8-8499-EA75B0F42A31}" presName="parTxOnly" presStyleLbl="node1" presStyleIdx="2" presStyleCnt="6">
        <dgm:presLayoutVars>
          <dgm:bulletEnabled val="1"/>
        </dgm:presLayoutVars>
      </dgm:prSet>
      <dgm:spPr/>
    </dgm:pt>
    <dgm:pt modelId="{D2C9194F-EC63-443D-8ADD-4836D29DA74F}" type="pres">
      <dgm:prSet presAssocID="{36C2E826-A2DF-49A5-B137-1E2B2CFCC94E}" presName="parSpace" presStyleCnt="0"/>
      <dgm:spPr/>
    </dgm:pt>
    <dgm:pt modelId="{48E9032C-BABF-4BC1-A028-2CCF4F51DB9A}" type="pres">
      <dgm:prSet presAssocID="{3B62BD1D-EF1D-44BB-A5F5-35EA9500AF01}" presName="parTxOnly" presStyleLbl="node1" presStyleIdx="3" presStyleCnt="6">
        <dgm:presLayoutVars>
          <dgm:bulletEnabled val="1"/>
        </dgm:presLayoutVars>
      </dgm:prSet>
      <dgm:spPr/>
    </dgm:pt>
    <dgm:pt modelId="{7B447C08-3339-46DE-B6F7-FA4EE8179702}" type="pres">
      <dgm:prSet presAssocID="{E02CD92D-5FAA-4BEF-8473-A9CCB4644C31}" presName="parSpace" presStyleCnt="0"/>
      <dgm:spPr/>
    </dgm:pt>
    <dgm:pt modelId="{BDC6B9B6-E947-4690-BB13-B92A81339D63}" type="pres">
      <dgm:prSet presAssocID="{CEAE316E-D87A-44DB-8096-7B432BE83100}" presName="parTxOnly" presStyleLbl="node1" presStyleIdx="4" presStyleCnt="6">
        <dgm:presLayoutVars>
          <dgm:bulletEnabled val="1"/>
        </dgm:presLayoutVars>
      </dgm:prSet>
      <dgm:spPr/>
    </dgm:pt>
    <dgm:pt modelId="{E4CBB65C-3A21-4939-8FA4-7FFF40AF7434}" type="pres">
      <dgm:prSet presAssocID="{8B85433B-A953-4C54-8CEC-A7B66B6DB953}" presName="parSpace" presStyleCnt="0"/>
      <dgm:spPr/>
    </dgm:pt>
    <dgm:pt modelId="{D6A8FCC7-84A7-4557-BDC2-C4227D506BB4}" type="pres">
      <dgm:prSet presAssocID="{FBED87F3-76CE-4F3F-8ABC-09C693C80D93}" presName="parTxOnly" presStyleLbl="node1" presStyleIdx="5" presStyleCnt="6">
        <dgm:presLayoutVars>
          <dgm:bulletEnabled val="1"/>
        </dgm:presLayoutVars>
      </dgm:prSet>
      <dgm:spPr/>
    </dgm:pt>
  </dgm:ptLst>
  <dgm:cxnLst>
    <dgm:cxn modelId="{0578940A-513E-4E3A-A7D6-DC8936C464EE}" type="presOf" srcId="{247E5365-97CA-4698-984A-2BEDDBCD8C01}" destId="{2351A7E7-503A-49C6-B9EC-0B10E25F6B74}" srcOrd="0" destOrd="0" presId="urn:microsoft.com/office/officeart/2005/8/layout/hChevron3"/>
    <dgm:cxn modelId="{85CA4D0B-5B3E-4BB1-B2B6-ADC916CCB12B}" srcId="{8ED9D446-2517-4A6A-8B7D-4C28217FE443}" destId="{D9ABA631-5426-452F-B76B-8C10B0D1D8E5}" srcOrd="1" destOrd="0" parTransId="{5274CD09-72DD-471A-9220-C52198230BF0}" sibTransId="{B7B7FE32-A45A-44D1-9A9A-9CB26609FE05}"/>
    <dgm:cxn modelId="{98F30031-9F9D-4D4F-A520-0D8B22A7A556}" type="presOf" srcId="{FBED87F3-76CE-4F3F-8ABC-09C693C80D93}" destId="{D6A8FCC7-84A7-4557-BDC2-C4227D506BB4}" srcOrd="0" destOrd="0" presId="urn:microsoft.com/office/officeart/2005/8/layout/hChevron3"/>
    <dgm:cxn modelId="{C4F06D3A-B6C1-4691-A947-CF2183B34DF4}" type="presOf" srcId="{32076D48-8B94-40F8-8499-EA75B0F42A31}" destId="{C9CD548B-7294-418C-B6A9-FE0B1088ACB3}" srcOrd="0" destOrd="0" presId="urn:microsoft.com/office/officeart/2005/8/layout/hChevron3"/>
    <dgm:cxn modelId="{A825775E-7262-4644-88E8-F89CB0B8170C}" srcId="{8ED9D446-2517-4A6A-8B7D-4C28217FE443}" destId="{247E5365-97CA-4698-984A-2BEDDBCD8C01}" srcOrd="0" destOrd="0" parTransId="{2E176B20-27E6-42F2-87FB-64A327E2DB06}" sibTransId="{B16069CC-C651-4D07-B16B-783630890EAF}"/>
    <dgm:cxn modelId="{48FE8053-8B6D-4493-B700-FBF48360718F}" srcId="{8ED9D446-2517-4A6A-8B7D-4C28217FE443}" destId="{32076D48-8B94-40F8-8499-EA75B0F42A31}" srcOrd="2" destOrd="0" parTransId="{9DFB1199-0953-4A66-A626-83DB888BB85B}" sibTransId="{36C2E826-A2DF-49A5-B137-1E2B2CFCC94E}"/>
    <dgm:cxn modelId="{886E9975-4D44-4225-9BDC-A7F87E3EB822}" type="presOf" srcId="{3B62BD1D-EF1D-44BB-A5F5-35EA9500AF01}" destId="{48E9032C-BABF-4BC1-A028-2CCF4F51DB9A}" srcOrd="0" destOrd="0" presId="urn:microsoft.com/office/officeart/2005/8/layout/hChevron3"/>
    <dgm:cxn modelId="{5FAED67F-D482-4BE4-9ADC-4F29DEC7B5C2}" type="presOf" srcId="{D9ABA631-5426-452F-B76B-8C10B0D1D8E5}" destId="{0E7A4B35-072E-4D3F-A9A6-450CC6BC33E4}" srcOrd="0" destOrd="0" presId="urn:microsoft.com/office/officeart/2005/8/layout/hChevron3"/>
    <dgm:cxn modelId="{243F3EA2-8415-4F0C-B93D-6C78A8A0284C}" type="presOf" srcId="{8ED9D446-2517-4A6A-8B7D-4C28217FE443}" destId="{748A07AD-EFEB-4344-8E69-46971761D34A}" srcOrd="0" destOrd="0" presId="urn:microsoft.com/office/officeart/2005/8/layout/hChevron3"/>
    <dgm:cxn modelId="{FDA7ECAB-2A07-431B-B871-1BD62BAE0055}" srcId="{8ED9D446-2517-4A6A-8B7D-4C28217FE443}" destId="{CEAE316E-D87A-44DB-8096-7B432BE83100}" srcOrd="4" destOrd="0" parTransId="{21545F9A-FA9A-42A2-AD1D-EB3BE277F8D6}" sibTransId="{8B85433B-A953-4C54-8CEC-A7B66B6DB953}"/>
    <dgm:cxn modelId="{83C39BDB-B30F-4B0D-A695-7D08D77B529F}" srcId="{8ED9D446-2517-4A6A-8B7D-4C28217FE443}" destId="{FBED87F3-76CE-4F3F-8ABC-09C693C80D93}" srcOrd="5" destOrd="0" parTransId="{670EE6EC-4089-4A65-BE19-1D3470CB7421}" sibTransId="{E638B85A-5A30-46E0-BC6E-99B8458194E9}"/>
    <dgm:cxn modelId="{D81B16F1-69FF-4FDE-95C7-30534C9F3AFC}" type="presOf" srcId="{CEAE316E-D87A-44DB-8096-7B432BE83100}" destId="{BDC6B9B6-E947-4690-BB13-B92A81339D63}" srcOrd="0" destOrd="0" presId="urn:microsoft.com/office/officeart/2005/8/layout/hChevron3"/>
    <dgm:cxn modelId="{81959FF4-B933-4B40-8C12-D57A99E0500D}" srcId="{8ED9D446-2517-4A6A-8B7D-4C28217FE443}" destId="{3B62BD1D-EF1D-44BB-A5F5-35EA9500AF01}" srcOrd="3" destOrd="0" parTransId="{67EC0B55-2041-4F1C-8851-C8054B17A735}" sibTransId="{E02CD92D-5FAA-4BEF-8473-A9CCB4644C31}"/>
    <dgm:cxn modelId="{DF906E91-73FD-460F-9A5E-9F9277A62C95}" type="presParOf" srcId="{748A07AD-EFEB-4344-8E69-46971761D34A}" destId="{2351A7E7-503A-49C6-B9EC-0B10E25F6B74}" srcOrd="0" destOrd="0" presId="urn:microsoft.com/office/officeart/2005/8/layout/hChevron3"/>
    <dgm:cxn modelId="{AE41883C-1C15-4EF5-A9C2-AEC1B6AA5FFE}" type="presParOf" srcId="{748A07AD-EFEB-4344-8E69-46971761D34A}" destId="{FFFF041E-047A-46D2-8007-799236B3825E}" srcOrd="1" destOrd="0" presId="urn:microsoft.com/office/officeart/2005/8/layout/hChevron3"/>
    <dgm:cxn modelId="{C7340EA6-4B28-4B2A-A2BC-7F2D8E215F22}" type="presParOf" srcId="{748A07AD-EFEB-4344-8E69-46971761D34A}" destId="{0E7A4B35-072E-4D3F-A9A6-450CC6BC33E4}" srcOrd="2" destOrd="0" presId="urn:microsoft.com/office/officeart/2005/8/layout/hChevron3"/>
    <dgm:cxn modelId="{C391E600-AA52-477E-8EAE-637BB7AEA6C2}" type="presParOf" srcId="{748A07AD-EFEB-4344-8E69-46971761D34A}" destId="{4177A007-BDA4-4E01-87BE-3D3EC91C633F}" srcOrd="3" destOrd="0" presId="urn:microsoft.com/office/officeart/2005/8/layout/hChevron3"/>
    <dgm:cxn modelId="{76C09E7F-0422-4666-B3B1-276B1C3BDF6C}" type="presParOf" srcId="{748A07AD-EFEB-4344-8E69-46971761D34A}" destId="{C9CD548B-7294-418C-B6A9-FE0B1088ACB3}" srcOrd="4" destOrd="0" presId="urn:microsoft.com/office/officeart/2005/8/layout/hChevron3"/>
    <dgm:cxn modelId="{4ADB5BC8-5884-40E0-916F-CA6363963D38}" type="presParOf" srcId="{748A07AD-EFEB-4344-8E69-46971761D34A}" destId="{D2C9194F-EC63-443D-8ADD-4836D29DA74F}" srcOrd="5" destOrd="0" presId="urn:microsoft.com/office/officeart/2005/8/layout/hChevron3"/>
    <dgm:cxn modelId="{13549C16-F77D-4732-B7DF-0C7AF3C68389}" type="presParOf" srcId="{748A07AD-EFEB-4344-8E69-46971761D34A}" destId="{48E9032C-BABF-4BC1-A028-2CCF4F51DB9A}" srcOrd="6" destOrd="0" presId="urn:microsoft.com/office/officeart/2005/8/layout/hChevron3"/>
    <dgm:cxn modelId="{0F662222-E226-47C9-845C-1BB38935404F}" type="presParOf" srcId="{748A07AD-EFEB-4344-8E69-46971761D34A}" destId="{7B447C08-3339-46DE-B6F7-FA4EE8179702}" srcOrd="7" destOrd="0" presId="urn:microsoft.com/office/officeart/2005/8/layout/hChevron3"/>
    <dgm:cxn modelId="{9986A5DD-0AA7-4123-B0FE-3269C379BD92}" type="presParOf" srcId="{748A07AD-EFEB-4344-8E69-46971761D34A}" destId="{BDC6B9B6-E947-4690-BB13-B92A81339D63}" srcOrd="8" destOrd="0" presId="urn:microsoft.com/office/officeart/2005/8/layout/hChevron3"/>
    <dgm:cxn modelId="{5BF4AC17-170D-4107-94FF-20D572652715}" type="presParOf" srcId="{748A07AD-EFEB-4344-8E69-46971761D34A}" destId="{E4CBB65C-3A21-4939-8FA4-7FFF40AF7434}" srcOrd="9" destOrd="0" presId="urn:microsoft.com/office/officeart/2005/8/layout/hChevron3"/>
    <dgm:cxn modelId="{8BC0312E-C794-46C2-B1B3-AA958D0A3039}" type="presParOf" srcId="{748A07AD-EFEB-4344-8E69-46971761D34A}" destId="{D6A8FCC7-84A7-4557-BDC2-C4227D506BB4}" srcOrd="10"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E56B9D-435C-4FF7-9A62-6FFC7DDB5650}">
      <dsp:nvSpPr>
        <dsp:cNvPr id="0" name=""/>
        <dsp:cNvSpPr/>
      </dsp:nvSpPr>
      <dsp:spPr>
        <a:xfrm>
          <a:off x="3630000" y="0"/>
          <a:ext cx="4932000" cy="4932000"/>
        </a:xfrm>
        <a:prstGeom prst="diamond">
          <a:avLst/>
        </a:prstGeom>
        <a:solidFill>
          <a:srgbClr val="33CCFF"/>
        </a:solidFill>
        <a:ln>
          <a:noFill/>
        </a:ln>
        <a:effectLst/>
      </dsp:spPr>
      <dsp:style>
        <a:lnRef idx="0">
          <a:scrgbClr r="0" g="0" b="0"/>
        </a:lnRef>
        <a:fillRef idx="1">
          <a:scrgbClr r="0" g="0" b="0"/>
        </a:fillRef>
        <a:effectRef idx="0">
          <a:scrgbClr r="0" g="0" b="0"/>
        </a:effectRef>
        <a:fontRef idx="minor"/>
      </dsp:style>
    </dsp:sp>
    <dsp:sp modelId="{FD550335-F9E9-472D-BB6D-E64B3FEA3C45}">
      <dsp:nvSpPr>
        <dsp:cNvPr id="0" name=""/>
        <dsp:cNvSpPr/>
      </dsp:nvSpPr>
      <dsp:spPr>
        <a:xfrm>
          <a:off x="1943992" y="458278"/>
          <a:ext cx="4068006" cy="1944003"/>
        </a:xfrm>
        <a:prstGeom prst="roundRect">
          <a:avLst/>
        </a:prstGeom>
        <a:solidFill>
          <a:schemeClr val="bg1">
            <a:lumMod val="8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r>
            <a:rPr lang="de-DE" sz="6500" kern="1200" dirty="0"/>
            <a:t> </a:t>
          </a:r>
        </a:p>
      </dsp:txBody>
      <dsp:txXfrm>
        <a:off x="2038890" y="553176"/>
        <a:ext cx="3878210" cy="1754207"/>
      </dsp:txXfrm>
    </dsp:sp>
    <dsp:sp modelId="{10090565-C777-4CB4-9530-C72D07A2995E}">
      <dsp:nvSpPr>
        <dsp:cNvPr id="0" name=""/>
        <dsp:cNvSpPr/>
      </dsp:nvSpPr>
      <dsp:spPr>
        <a:xfrm>
          <a:off x="6155996" y="458278"/>
          <a:ext cx="4068006" cy="1944003"/>
        </a:xfrm>
        <a:prstGeom prst="roundRect">
          <a:avLst/>
        </a:prstGeom>
        <a:solidFill>
          <a:schemeClr val="bg1">
            <a:lumMod val="8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r>
            <a:rPr lang="de-DE" sz="6500" kern="1200" dirty="0"/>
            <a:t> </a:t>
          </a:r>
        </a:p>
      </dsp:txBody>
      <dsp:txXfrm>
        <a:off x="6250894" y="553176"/>
        <a:ext cx="3878210" cy="1754207"/>
      </dsp:txXfrm>
    </dsp:sp>
    <dsp:sp modelId="{122271D3-E867-425D-8F59-E0A4801952B9}">
      <dsp:nvSpPr>
        <dsp:cNvPr id="0" name=""/>
        <dsp:cNvSpPr/>
      </dsp:nvSpPr>
      <dsp:spPr>
        <a:xfrm>
          <a:off x="1943992" y="2529718"/>
          <a:ext cx="4068006" cy="1944003"/>
        </a:xfrm>
        <a:prstGeom prst="roundRect">
          <a:avLst/>
        </a:prstGeom>
        <a:solidFill>
          <a:schemeClr val="bg1">
            <a:lumMod val="8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r>
            <a:rPr lang="de-DE" sz="6500" kern="1200" dirty="0"/>
            <a:t> </a:t>
          </a:r>
        </a:p>
      </dsp:txBody>
      <dsp:txXfrm>
        <a:off x="2038890" y="2624616"/>
        <a:ext cx="3878210" cy="1754207"/>
      </dsp:txXfrm>
    </dsp:sp>
    <dsp:sp modelId="{07CF0636-80F4-465C-BBA3-190150F07509}">
      <dsp:nvSpPr>
        <dsp:cNvPr id="0" name=""/>
        <dsp:cNvSpPr/>
      </dsp:nvSpPr>
      <dsp:spPr>
        <a:xfrm>
          <a:off x="6155996" y="2529718"/>
          <a:ext cx="4068006" cy="1944003"/>
        </a:xfrm>
        <a:prstGeom prst="roundRect">
          <a:avLst/>
        </a:prstGeom>
        <a:solidFill>
          <a:schemeClr val="bg1">
            <a:lumMod val="8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r>
            <a:rPr lang="de-DE" sz="6500" kern="1200" dirty="0"/>
            <a:t> </a:t>
          </a:r>
        </a:p>
      </dsp:txBody>
      <dsp:txXfrm>
        <a:off x="6250894" y="2624616"/>
        <a:ext cx="3878210" cy="175420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8FF55C-A561-4C41-BBA2-944096C9A5AB}">
      <dsp:nvSpPr>
        <dsp:cNvPr id="0" name=""/>
        <dsp:cNvSpPr/>
      </dsp:nvSpPr>
      <dsp:spPr>
        <a:xfrm>
          <a:off x="-5331996" y="-816552"/>
          <a:ext cx="6349104" cy="6349104"/>
        </a:xfrm>
        <a:prstGeom prst="blockArc">
          <a:avLst>
            <a:gd name="adj1" fmla="val 18900000"/>
            <a:gd name="adj2" fmla="val 2700000"/>
            <a:gd name="adj3" fmla="val 340"/>
          </a:avLst>
        </a:prstGeom>
        <a:noFill/>
        <a:ln w="25400" cap="flat" cmpd="sng" algn="ctr">
          <a:solidFill>
            <a:schemeClr val="bg1">
              <a:lumMod val="5000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A69EE14E-922F-4500-8018-7DB1997A0A37}">
      <dsp:nvSpPr>
        <dsp:cNvPr id="0" name=""/>
        <dsp:cNvSpPr/>
      </dsp:nvSpPr>
      <dsp:spPr>
        <a:xfrm>
          <a:off x="532504" y="362566"/>
          <a:ext cx="12470011" cy="725509"/>
        </a:xfrm>
        <a:prstGeom prst="rect">
          <a:avLst/>
        </a:prstGeom>
        <a:gradFill rotWithShape="0">
          <a:gsLst>
            <a:gs pos="0">
              <a:srgbClr val="33CCFF"/>
            </a:gs>
            <a:gs pos="100000">
              <a:srgbClr val="33CCFF"/>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75873" tIns="60960" rIns="60960" bIns="60960" numCol="1" spcCol="1270" anchor="ctr" anchorCtr="0">
          <a:noAutofit/>
        </a:bodyPr>
        <a:lstStyle/>
        <a:p>
          <a:pPr marL="0" lvl="0" indent="0" algn="l" defTabSz="1066800">
            <a:lnSpc>
              <a:spcPct val="90000"/>
            </a:lnSpc>
            <a:spcBef>
              <a:spcPct val="0"/>
            </a:spcBef>
            <a:spcAft>
              <a:spcPct val="35000"/>
            </a:spcAft>
            <a:buNone/>
          </a:pPr>
          <a:r>
            <a:rPr lang="hr-HR" sz="2400" kern="1200" dirty="0">
              <a:solidFill>
                <a:schemeClr val="tx1"/>
              </a:solidFill>
            </a:rPr>
            <a:t>Mjesto </a:t>
          </a:r>
          <a:r>
            <a:rPr lang="hr-HR" sz="2400" kern="1200" dirty="0" err="1">
              <a:solidFill>
                <a:schemeClr val="tx1"/>
              </a:solidFill>
            </a:rPr>
            <a:t>pahraneima</a:t>
          </a:r>
          <a:r>
            <a:rPr lang="hr-HR" sz="2400" kern="1200" dirty="0">
              <a:solidFill>
                <a:schemeClr val="tx1"/>
              </a:solidFill>
            </a:rPr>
            <a:t> dovoljan kapacitet za pohranu</a:t>
          </a:r>
          <a:endParaRPr lang="de-DE" sz="2400" kern="1200" dirty="0">
            <a:solidFill>
              <a:schemeClr val="tx1"/>
            </a:solidFill>
          </a:endParaRPr>
        </a:p>
      </dsp:txBody>
      <dsp:txXfrm>
        <a:off x="532504" y="362566"/>
        <a:ext cx="12470011" cy="725509"/>
      </dsp:txXfrm>
    </dsp:sp>
    <dsp:sp modelId="{0923632F-9B3B-4F94-B92C-868FB385E4AD}">
      <dsp:nvSpPr>
        <dsp:cNvPr id="0" name=""/>
        <dsp:cNvSpPr/>
      </dsp:nvSpPr>
      <dsp:spPr>
        <a:xfrm>
          <a:off x="79061" y="271877"/>
          <a:ext cx="906886" cy="906886"/>
        </a:xfrm>
        <a:prstGeom prst="ellipse">
          <a:avLst/>
        </a:prstGeom>
        <a:solidFill>
          <a:schemeClr val="lt1">
            <a:hueOff val="0"/>
            <a:satOff val="0"/>
            <a:lumOff val="0"/>
            <a:alphaOff val="0"/>
          </a:schemeClr>
        </a:solidFill>
        <a:ln w="9525" cap="flat" cmpd="sng" algn="ctr">
          <a:solidFill>
            <a:schemeClr val="bg1">
              <a:lumMod val="5000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E0F65375-CAF5-4DDA-BB2B-9BBC355A29A2}">
      <dsp:nvSpPr>
        <dsp:cNvPr id="0" name=""/>
        <dsp:cNvSpPr/>
      </dsp:nvSpPr>
      <dsp:spPr>
        <a:xfrm>
          <a:off x="998721" y="1409403"/>
          <a:ext cx="12054060" cy="725509"/>
        </a:xfrm>
        <a:prstGeom prst="rect">
          <a:avLst/>
        </a:prstGeom>
        <a:gradFill rotWithShape="0">
          <a:gsLst>
            <a:gs pos="0">
              <a:srgbClr val="33CCFF"/>
            </a:gs>
            <a:gs pos="100000">
              <a:srgbClr val="33CCFF"/>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75873" tIns="60960" rIns="60960" bIns="60960" numCol="1" spcCol="1270" anchor="ctr" anchorCtr="0">
          <a:noAutofit/>
        </a:bodyPr>
        <a:lstStyle/>
        <a:p>
          <a:pPr marL="0" lvl="0" indent="0" algn="l" defTabSz="1066800">
            <a:lnSpc>
              <a:spcPct val="90000"/>
            </a:lnSpc>
            <a:spcBef>
              <a:spcPct val="0"/>
            </a:spcBef>
            <a:spcAft>
              <a:spcPct val="35000"/>
            </a:spcAft>
            <a:buNone/>
          </a:pPr>
          <a:r>
            <a:rPr lang="pl-PL" sz="2400" kern="1200" dirty="0">
              <a:solidFill>
                <a:schemeClr val="tx1"/>
              </a:solidFill>
            </a:rPr>
            <a:t>Mjesto pohrane je ugrađeno (ako je moguće) u sigurnosni sustav</a:t>
          </a:r>
          <a:endParaRPr lang="de-DE" sz="2400" kern="1200" dirty="0">
            <a:solidFill>
              <a:schemeClr val="tx1"/>
            </a:solidFill>
          </a:endParaRPr>
        </a:p>
      </dsp:txBody>
      <dsp:txXfrm>
        <a:off x="998721" y="1409403"/>
        <a:ext cx="12054060" cy="725509"/>
      </dsp:txXfrm>
    </dsp:sp>
    <dsp:sp modelId="{7E578450-D08B-4219-B3A0-E888953EA1A1}">
      <dsp:nvSpPr>
        <dsp:cNvPr id="0" name=""/>
        <dsp:cNvSpPr/>
      </dsp:nvSpPr>
      <dsp:spPr>
        <a:xfrm>
          <a:off x="495012" y="1360330"/>
          <a:ext cx="906886" cy="906886"/>
        </a:xfrm>
        <a:prstGeom prst="ellipse">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39F43D30-4E88-46F2-9D8F-1C60E091FCAE}">
      <dsp:nvSpPr>
        <dsp:cNvPr id="0" name=""/>
        <dsp:cNvSpPr/>
      </dsp:nvSpPr>
      <dsp:spPr>
        <a:xfrm>
          <a:off x="998721" y="2497856"/>
          <a:ext cx="12054060" cy="725509"/>
        </a:xfrm>
        <a:prstGeom prst="rect">
          <a:avLst/>
        </a:prstGeom>
        <a:gradFill rotWithShape="0">
          <a:gsLst>
            <a:gs pos="0">
              <a:srgbClr val="33CCFF"/>
            </a:gs>
            <a:gs pos="100000">
              <a:srgbClr val="33CCFF"/>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75873" tIns="60960" rIns="60960" bIns="60960" numCol="1" spcCol="1270" anchor="ctr" anchorCtr="0">
          <a:noAutofit/>
        </a:bodyPr>
        <a:lstStyle/>
        <a:p>
          <a:pPr marL="0" lvl="0" indent="0" algn="l" defTabSz="1066800">
            <a:lnSpc>
              <a:spcPct val="90000"/>
            </a:lnSpc>
            <a:spcBef>
              <a:spcPct val="0"/>
            </a:spcBef>
            <a:spcAft>
              <a:spcPct val="35000"/>
            </a:spcAft>
            <a:buNone/>
          </a:pPr>
          <a:r>
            <a:rPr lang="hr-HR" sz="2400" kern="1200" dirty="0">
              <a:solidFill>
                <a:schemeClr val="tx1"/>
              </a:solidFill>
            </a:rPr>
            <a:t>Mjesto pohrane omogućuje korisniku i ovlaštenim osobama pristup podacima</a:t>
          </a:r>
          <a:endParaRPr lang="de-DE" sz="2400" kern="1200" dirty="0">
            <a:solidFill>
              <a:schemeClr val="tx1"/>
            </a:solidFill>
          </a:endParaRPr>
        </a:p>
      </dsp:txBody>
      <dsp:txXfrm>
        <a:off x="998721" y="2497856"/>
        <a:ext cx="12054060" cy="725509"/>
      </dsp:txXfrm>
    </dsp:sp>
    <dsp:sp modelId="{DC4D2A75-FC63-438F-ACFE-0DDC62129E35}">
      <dsp:nvSpPr>
        <dsp:cNvPr id="0" name=""/>
        <dsp:cNvSpPr/>
      </dsp:nvSpPr>
      <dsp:spPr>
        <a:xfrm>
          <a:off x="495012" y="2448783"/>
          <a:ext cx="906886" cy="906886"/>
        </a:xfrm>
        <a:prstGeom prst="ellipse">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274D3527-7670-463B-9BD1-8AAB3A903D3E}">
      <dsp:nvSpPr>
        <dsp:cNvPr id="0" name=""/>
        <dsp:cNvSpPr/>
      </dsp:nvSpPr>
      <dsp:spPr>
        <a:xfrm>
          <a:off x="581137" y="3586309"/>
          <a:ext cx="12470011" cy="725509"/>
        </a:xfrm>
        <a:prstGeom prst="rect">
          <a:avLst/>
        </a:prstGeom>
        <a:gradFill rotWithShape="0">
          <a:gsLst>
            <a:gs pos="0">
              <a:srgbClr val="33CCFF"/>
            </a:gs>
            <a:gs pos="100000">
              <a:srgbClr val="33CCFF"/>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75873" tIns="60960" rIns="60960" bIns="60960" numCol="1" spcCol="1270" anchor="ctr" anchorCtr="0">
          <a:noAutofit/>
        </a:bodyPr>
        <a:lstStyle/>
        <a:p>
          <a:pPr marL="0" lvl="0" indent="0" algn="l" defTabSz="1066800">
            <a:lnSpc>
              <a:spcPct val="90000"/>
            </a:lnSpc>
            <a:spcBef>
              <a:spcPct val="0"/>
            </a:spcBef>
            <a:spcAft>
              <a:spcPct val="35000"/>
            </a:spcAft>
            <a:buNone/>
          </a:pPr>
          <a:r>
            <a:rPr lang="hr-HR" sz="2400" kern="1200" dirty="0">
              <a:solidFill>
                <a:schemeClr val="tx1"/>
              </a:solidFill>
            </a:rPr>
            <a:t>Mjesto </a:t>
          </a:r>
          <a:r>
            <a:rPr lang="hr-HR" sz="2400" kern="1200" dirty="0" err="1">
              <a:solidFill>
                <a:schemeClr val="tx1"/>
              </a:solidFill>
            </a:rPr>
            <a:t>pohranea</a:t>
          </a:r>
          <a:r>
            <a:rPr lang="hr-HR" sz="2400" kern="1200" dirty="0">
              <a:solidFill>
                <a:schemeClr val="tx1"/>
              </a:solidFill>
            </a:rPr>
            <a:t> sprječava pristup neželjenim osobama</a:t>
          </a:r>
          <a:endParaRPr lang="de-DE" sz="2400" kern="1200" dirty="0">
            <a:solidFill>
              <a:schemeClr val="tx1"/>
            </a:solidFill>
          </a:endParaRPr>
        </a:p>
      </dsp:txBody>
      <dsp:txXfrm>
        <a:off x="581137" y="3586309"/>
        <a:ext cx="12470011" cy="725509"/>
      </dsp:txXfrm>
    </dsp:sp>
    <dsp:sp modelId="{228117D4-1B5F-4BC4-9D45-3DF445A7019D}">
      <dsp:nvSpPr>
        <dsp:cNvPr id="0" name=""/>
        <dsp:cNvSpPr/>
      </dsp:nvSpPr>
      <dsp:spPr>
        <a:xfrm>
          <a:off x="79061" y="3537235"/>
          <a:ext cx="906886" cy="906886"/>
        </a:xfrm>
        <a:prstGeom prst="ellipse">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51A7E7-503A-49C6-B9EC-0B10E25F6B74}">
      <dsp:nvSpPr>
        <dsp:cNvPr id="0" name=""/>
        <dsp:cNvSpPr/>
      </dsp:nvSpPr>
      <dsp:spPr>
        <a:xfrm>
          <a:off x="2025" y="0"/>
          <a:ext cx="3318389" cy="1080000"/>
        </a:xfrm>
        <a:prstGeom prst="homePlat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9372" tIns="154686" rIns="77343" bIns="154686" numCol="1" spcCol="1270" anchor="ctr" anchorCtr="0">
          <a:noAutofit/>
        </a:bodyPr>
        <a:lstStyle/>
        <a:p>
          <a:pPr marL="0" lvl="0" indent="0" algn="ctr" defTabSz="2578100">
            <a:lnSpc>
              <a:spcPct val="90000"/>
            </a:lnSpc>
            <a:spcBef>
              <a:spcPct val="0"/>
            </a:spcBef>
            <a:spcAft>
              <a:spcPct val="35000"/>
            </a:spcAft>
            <a:buNone/>
          </a:pPr>
          <a:r>
            <a:rPr lang="de-DE" sz="5800" kern="1200" dirty="0"/>
            <a:t>1</a:t>
          </a:r>
        </a:p>
      </dsp:txBody>
      <dsp:txXfrm>
        <a:off x="2025" y="0"/>
        <a:ext cx="3048389" cy="1080000"/>
      </dsp:txXfrm>
    </dsp:sp>
    <dsp:sp modelId="{0E7A4B35-072E-4D3F-A9A6-450CC6BC33E4}">
      <dsp:nvSpPr>
        <dsp:cNvPr id="0" name=""/>
        <dsp:cNvSpPr/>
      </dsp:nvSpPr>
      <dsp:spPr>
        <a:xfrm>
          <a:off x="2656737" y="0"/>
          <a:ext cx="3318389" cy="1080000"/>
        </a:xfrm>
        <a:prstGeom prst="chevron">
          <a:avLst/>
        </a:prstGeom>
        <a:solidFill>
          <a:schemeClr val="accent5">
            <a:hueOff val="651405"/>
            <a:satOff val="2239"/>
            <a:lumOff val="-10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2029" tIns="154686" rIns="77343" bIns="154686" numCol="1" spcCol="1270" anchor="ctr" anchorCtr="0">
          <a:noAutofit/>
        </a:bodyPr>
        <a:lstStyle/>
        <a:p>
          <a:pPr marL="0" lvl="0" indent="0" algn="ctr" defTabSz="2578100">
            <a:lnSpc>
              <a:spcPct val="90000"/>
            </a:lnSpc>
            <a:spcBef>
              <a:spcPct val="0"/>
            </a:spcBef>
            <a:spcAft>
              <a:spcPct val="35000"/>
            </a:spcAft>
            <a:buNone/>
          </a:pPr>
          <a:r>
            <a:rPr lang="de-DE" sz="5800" kern="1200" dirty="0"/>
            <a:t>2</a:t>
          </a:r>
        </a:p>
      </dsp:txBody>
      <dsp:txXfrm>
        <a:off x="3196737" y="0"/>
        <a:ext cx="2238389" cy="1080000"/>
      </dsp:txXfrm>
    </dsp:sp>
    <dsp:sp modelId="{C9CD548B-7294-418C-B6A9-FE0B1088ACB3}">
      <dsp:nvSpPr>
        <dsp:cNvPr id="0" name=""/>
        <dsp:cNvSpPr/>
      </dsp:nvSpPr>
      <dsp:spPr>
        <a:xfrm>
          <a:off x="5311449" y="0"/>
          <a:ext cx="3318389" cy="1080000"/>
        </a:xfrm>
        <a:prstGeom prst="chevron">
          <a:avLst/>
        </a:prstGeom>
        <a:solidFill>
          <a:schemeClr val="accent5">
            <a:hueOff val="1302810"/>
            <a:satOff val="4478"/>
            <a:lumOff val="-2149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2029" tIns="154686" rIns="77343" bIns="154686" numCol="1" spcCol="1270" anchor="ctr" anchorCtr="0">
          <a:noAutofit/>
        </a:bodyPr>
        <a:lstStyle/>
        <a:p>
          <a:pPr marL="0" lvl="0" indent="0" algn="ctr" defTabSz="2578100">
            <a:lnSpc>
              <a:spcPct val="90000"/>
            </a:lnSpc>
            <a:spcBef>
              <a:spcPct val="0"/>
            </a:spcBef>
            <a:spcAft>
              <a:spcPct val="35000"/>
            </a:spcAft>
            <a:buNone/>
          </a:pPr>
          <a:r>
            <a:rPr lang="de-DE" sz="5800" kern="1200" dirty="0"/>
            <a:t>3</a:t>
          </a:r>
        </a:p>
      </dsp:txBody>
      <dsp:txXfrm>
        <a:off x="5851449" y="0"/>
        <a:ext cx="2238389" cy="1080000"/>
      </dsp:txXfrm>
    </dsp:sp>
    <dsp:sp modelId="{48E9032C-BABF-4BC1-A028-2CCF4F51DB9A}">
      <dsp:nvSpPr>
        <dsp:cNvPr id="0" name=""/>
        <dsp:cNvSpPr/>
      </dsp:nvSpPr>
      <dsp:spPr>
        <a:xfrm>
          <a:off x="7966161" y="0"/>
          <a:ext cx="3318389" cy="1080000"/>
        </a:xfrm>
        <a:prstGeom prst="chevron">
          <a:avLst/>
        </a:prstGeom>
        <a:solidFill>
          <a:schemeClr val="accent5">
            <a:hueOff val="1954216"/>
            <a:satOff val="6718"/>
            <a:lumOff val="-3223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2029" tIns="154686" rIns="77343" bIns="154686" numCol="1" spcCol="1270" anchor="ctr" anchorCtr="0">
          <a:noAutofit/>
        </a:bodyPr>
        <a:lstStyle/>
        <a:p>
          <a:pPr marL="0" lvl="0" indent="0" algn="ctr" defTabSz="2578100">
            <a:lnSpc>
              <a:spcPct val="90000"/>
            </a:lnSpc>
            <a:spcBef>
              <a:spcPct val="0"/>
            </a:spcBef>
            <a:spcAft>
              <a:spcPct val="35000"/>
            </a:spcAft>
            <a:buNone/>
          </a:pPr>
          <a:r>
            <a:rPr lang="de-DE" sz="5800" kern="1200" dirty="0"/>
            <a:t>4</a:t>
          </a:r>
        </a:p>
      </dsp:txBody>
      <dsp:txXfrm>
        <a:off x="8506161" y="0"/>
        <a:ext cx="2238389" cy="1080000"/>
      </dsp:txXfrm>
    </dsp:sp>
    <dsp:sp modelId="{BDC6B9B6-E947-4690-BB13-B92A81339D63}">
      <dsp:nvSpPr>
        <dsp:cNvPr id="0" name=""/>
        <dsp:cNvSpPr/>
      </dsp:nvSpPr>
      <dsp:spPr>
        <a:xfrm>
          <a:off x="10620872" y="0"/>
          <a:ext cx="3318389" cy="1080000"/>
        </a:xfrm>
        <a:prstGeom prst="chevron">
          <a:avLst/>
        </a:prstGeom>
        <a:solidFill>
          <a:schemeClr val="accent5">
            <a:hueOff val="2605621"/>
            <a:satOff val="8957"/>
            <a:lumOff val="-4298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2029" tIns="154686" rIns="77343" bIns="154686" numCol="1" spcCol="1270" anchor="ctr" anchorCtr="0">
          <a:noAutofit/>
        </a:bodyPr>
        <a:lstStyle/>
        <a:p>
          <a:pPr marL="0" lvl="0" indent="0" algn="ctr" defTabSz="2578100">
            <a:lnSpc>
              <a:spcPct val="90000"/>
            </a:lnSpc>
            <a:spcBef>
              <a:spcPct val="0"/>
            </a:spcBef>
            <a:spcAft>
              <a:spcPct val="35000"/>
            </a:spcAft>
            <a:buNone/>
          </a:pPr>
          <a:r>
            <a:rPr lang="de-DE" sz="5800" kern="1200" dirty="0"/>
            <a:t>5</a:t>
          </a:r>
        </a:p>
      </dsp:txBody>
      <dsp:txXfrm>
        <a:off x="11160872" y="0"/>
        <a:ext cx="2238389" cy="1080000"/>
      </dsp:txXfrm>
    </dsp:sp>
    <dsp:sp modelId="{D6A8FCC7-84A7-4557-BDC2-C4227D506BB4}">
      <dsp:nvSpPr>
        <dsp:cNvPr id="0" name=""/>
        <dsp:cNvSpPr/>
      </dsp:nvSpPr>
      <dsp:spPr>
        <a:xfrm>
          <a:off x="13275584" y="0"/>
          <a:ext cx="3318389" cy="1080000"/>
        </a:xfrm>
        <a:prstGeom prst="chevron">
          <a:avLst/>
        </a:prstGeom>
        <a:solidFill>
          <a:schemeClr val="accent5">
            <a:hueOff val="3257026"/>
            <a:satOff val="11196"/>
            <a:lumOff val="-5372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2029" tIns="154686" rIns="77343" bIns="154686" numCol="1" spcCol="1270" anchor="ctr" anchorCtr="0">
          <a:noAutofit/>
        </a:bodyPr>
        <a:lstStyle/>
        <a:p>
          <a:pPr marL="0" lvl="0" indent="0" algn="ctr" defTabSz="2578100">
            <a:lnSpc>
              <a:spcPct val="90000"/>
            </a:lnSpc>
            <a:spcBef>
              <a:spcPct val="0"/>
            </a:spcBef>
            <a:spcAft>
              <a:spcPct val="35000"/>
            </a:spcAft>
            <a:buNone/>
          </a:pPr>
          <a:r>
            <a:rPr lang="de-DE" sz="5800" kern="1200" dirty="0"/>
            <a:t>6</a:t>
          </a:r>
        </a:p>
      </dsp:txBody>
      <dsp:txXfrm>
        <a:off x="13815584" y="0"/>
        <a:ext cx="2238389" cy="1080000"/>
      </dsp:txXfrm>
    </dsp:sp>
  </dsp:spTree>
</dsp:drawing>
</file>

<file path=ppt/diagrams/layout1.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4278154" cy="340933"/>
          </a:xfrm>
          <a:prstGeom prst="rect">
            <a:avLst/>
          </a:prstGeom>
          <a:noFill/>
          <a:ln>
            <a:noFill/>
          </a:ln>
        </p:spPr>
        <p:txBody>
          <a:bodyPr spcFirstLastPara="1" wrap="square" lIns="53328" tIns="26657" rIns="53328" bIns="26657" anchor="t" anchorCtr="0">
            <a:noAutofit/>
          </a:bodyPr>
          <a:lstStyle>
            <a:lvl1pPr marR="0" lvl="0" algn="l" rtl="0">
              <a:spcBef>
                <a:spcPts val="0"/>
              </a:spcBef>
              <a:spcAft>
                <a:spcPts val="0"/>
              </a:spcAft>
              <a:buSzPts val="1400"/>
              <a:buNone/>
              <a:defRPr sz="7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0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0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0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0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0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0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0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0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5591938" y="0"/>
            <a:ext cx="4278154" cy="340933"/>
          </a:xfrm>
          <a:prstGeom prst="rect">
            <a:avLst/>
          </a:prstGeom>
          <a:noFill/>
          <a:ln>
            <a:noFill/>
          </a:ln>
        </p:spPr>
        <p:txBody>
          <a:bodyPr spcFirstLastPara="1" wrap="square" lIns="53328" tIns="26657" rIns="53328" bIns="26657" anchor="t" anchorCtr="0">
            <a:noAutofit/>
          </a:bodyPr>
          <a:lstStyle>
            <a:lvl1pPr marR="0" lvl="0" algn="r" rtl="0">
              <a:spcBef>
                <a:spcPts val="0"/>
              </a:spcBef>
              <a:spcAft>
                <a:spcPts val="0"/>
              </a:spcAft>
              <a:buSzPts val="1400"/>
              <a:buNone/>
              <a:defRPr sz="7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0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0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0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0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0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0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0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0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2898775" y="849313"/>
            <a:ext cx="4075113" cy="229393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987267" y="3271906"/>
            <a:ext cx="7898130" cy="2676060"/>
          </a:xfrm>
          <a:prstGeom prst="rect">
            <a:avLst/>
          </a:prstGeom>
          <a:noFill/>
          <a:ln>
            <a:noFill/>
          </a:ln>
        </p:spPr>
        <p:txBody>
          <a:bodyPr spcFirstLastPara="1" wrap="square" lIns="53328" tIns="26657" rIns="53328" bIns="26657"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6456743"/>
            <a:ext cx="4278154" cy="340932"/>
          </a:xfrm>
          <a:prstGeom prst="rect">
            <a:avLst/>
          </a:prstGeom>
          <a:noFill/>
          <a:ln>
            <a:noFill/>
          </a:ln>
        </p:spPr>
        <p:txBody>
          <a:bodyPr spcFirstLastPara="1" wrap="square" lIns="53328" tIns="26657" rIns="53328" bIns="26657" anchor="b" anchorCtr="0">
            <a:noAutofit/>
          </a:bodyPr>
          <a:lstStyle>
            <a:lvl1pPr marR="0" lvl="0" algn="l" rtl="0">
              <a:spcBef>
                <a:spcPts val="0"/>
              </a:spcBef>
              <a:spcAft>
                <a:spcPts val="0"/>
              </a:spcAft>
              <a:buSzPts val="1400"/>
              <a:buNone/>
              <a:defRPr sz="7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0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0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0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0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0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0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0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0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5591938" y="6456743"/>
            <a:ext cx="4278154" cy="340932"/>
          </a:xfrm>
          <a:prstGeom prst="rect">
            <a:avLst/>
          </a:prstGeom>
          <a:noFill/>
          <a:ln>
            <a:noFill/>
          </a:ln>
        </p:spPr>
        <p:txBody>
          <a:bodyPr spcFirstLastPara="1" wrap="square" lIns="53328" tIns="26657" rIns="53328" bIns="26657" anchor="b" anchorCtr="0">
            <a:noAutofit/>
          </a:bodyPr>
          <a:lstStyle/>
          <a:p>
            <a:pPr algn="r"/>
            <a:fld id="{00000000-1234-1234-1234-123412341234}" type="slidenum">
              <a:rPr lang="es-ES" sz="700" smtClean="0">
                <a:solidFill>
                  <a:schemeClr val="dk1"/>
                </a:solidFill>
                <a:latin typeface="Calibri"/>
                <a:ea typeface="Calibri"/>
                <a:cs typeface="Calibri"/>
                <a:sym typeface="Calibri"/>
              </a:rPr>
              <a:t>‹Nº›</a:t>
            </a:fld>
            <a:endParaRPr lang="es-ES" sz="7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915924592"/>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
        <p:cNvGrpSpPr/>
        <p:nvPr/>
      </p:nvGrpSpPr>
      <p:grpSpPr>
        <a:xfrm>
          <a:off x="0" y="0"/>
          <a:ext cx="0" cy="0"/>
          <a:chOff x="0" y="0"/>
          <a:chExt cx="0" cy="0"/>
        </a:xfrm>
      </p:grpSpPr>
      <p:sp>
        <p:nvSpPr>
          <p:cNvPr id="47" name="Google Shape;47;p1:notes"/>
          <p:cNvSpPr txBox="1">
            <a:spLocks noGrp="1"/>
          </p:cNvSpPr>
          <p:nvPr>
            <p:ph type="body" idx="1"/>
          </p:nvPr>
        </p:nvSpPr>
        <p:spPr>
          <a:xfrm>
            <a:off x="987267" y="3271906"/>
            <a:ext cx="7898130" cy="2676060"/>
          </a:xfrm>
          <a:prstGeom prst="rect">
            <a:avLst/>
          </a:prstGeom>
        </p:spPr>
        <p:txBody>
          <a:bodyPr spcFirstLastPara="1" wrap="square" lIns="53328" tIns="26657" rIns="53328" bIns="26657" anchor="t" anchorCtr="0">
            <a:noAutofit/>
          </a:bodyPr>
          <a:lstStyle/>
          <a:p>
            <a:pPr marL="0" indent="0"/>
            <a:endParaRPr/>
          </a:p>
        </p:txBody>
      </p:sp>
      <p:sp>
        <p:nvSpPr>
          <p:cNvPr id="48" name="Google Shape;48;p1:notes"/>
          <p:cNvSpPr>
            <a:spLocks noGrp="1" noRot="1" noChangeAspect="1"/>
          </p:cNvSpPr>
          <p:nvPr>
            <p:ph type="sldImg" idx="2"/>
          </p:nvPr>
        </p:nvSpPr>
        <p:spPr>
          <a:xfrm>
            <a:off x="2898775" y="849313"/>
            <a:ext cx="4075113" cy="229393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txBox="1">
            <a:spLocks noGrp="1"/>
          </p:cNvSpPr>
          <p:nvPr>
            <p:ph type="body" idx="1"/>
          </p:nvPr>
        </p:nvSpPr>
        <p:spPr>
          <a:xfrm>
            <a:off x="987267" y="3271906"/>
            <a:ext cx="7898130" cy="2676060"/>
          </a:xfrm>
          <a:prstGeom prst="rect">
            <a:avLst/>
          </a:prstGeom>
        </p:spPr>
        <p:txBody>
          <a:bodyPr spcFirstLastPara="1" wrap="square" lIns="53328" tIns="26657" rIns="53328" bIns="26657" anchor="t" anchorCtr="0">
            <a:noAutofit/>
          </a:bodyPr>
          <a:lstStyle/>
          <a:p>
            <a:pPr marL="0" indent="0"/>
            <a:endParaRPr dirty="0"/>
          </a:p>
        </p:txBody>
      </p:sp>
      <p:sp>
        <p:nvSpPr>
          <p:cNvPr id="116" name="Google Shape;116;p6:notes"/>
          <p:cNvSpPr>
            <a:spLocks noGrp="1" noRot="1" noChangeAspect="1"/>
          </p:cNvSpPr>
          <p:nvPr>
            <p:ph type="sldImg" idx="2"/>
          </p:nvPr>
        </p:nvSpPr>
        <p:spPr>
          <a:xfrm>
            <a:off x="2898775" y="849313"/>
            <a:ext cx="4075113" cy="229393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031455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txBox="1">
            <a:spLocks noGrp="1"/>
          </p:cNvSpPr>
          <p:nvPr>
            <p:ph type="body" idx="1"/>
          </p:nvPr>
        </p:nvSpPr>
        <p:spPr>
          <a:xfrm>
            <a:off x="987267" y="3271906"/>
            <a:ext cx="7898130" cy="2676060"/>
          </a:xfrm>
          <a:prstGeom prst="rect">
            <a:avLst/>
          </a:prstGeom>
        </p:spPr>
        <p:txBody>
          <a:bodyPr spcFirstLastPara="1" wrap="square" lIns="53328" tIns="26657" rIns="53328" bIns="26657" anchor="t" anchorCtr="0">
            <a:noAutofit/>
          </a:bodyPr>
          <a:lstStyle/>
          <a:p>
            <a:pPr marL="0" indent="0"/>
            <a:endParaRPr/>
          </a:p>
        </p:txBody>
      </p:sp>
      <p:sp>
        <p:nvSpPr>
          <p:cNvPr id="116" name="Google Shape;116;p6:notes"/>
          <p:cNvSpPr>
            <a:spLocks noGrp="1" noRot="1" noChangeAspect="1"/>
          </p:cNvSpPr>
          <p:nvPr>
            <p:ph type="sldImg" idx="2"/>
          </p:nvPr>
        </p:nvSpPr>
        <p:spPr>
          <a:xfrm>
            <a:off x="2898775" y="849313"/>
            <a:ext cx="4075113" cy="229393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247777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txBox="1">
            <a:spLocks noGrp="1"/>
          </p:cNvSpPr>
          <p:nvPr>
            <p:ph type="body" idx="1"/>
          </p:nvPr>
        </p:nvSpPr>
        <p:spPr>
          <a:xfrm>
            <a:off x="987267" y="3271906"/>
            <a:ext cx="7898130" cy="2676060"/>
          </a:xfrm>
          <a:prstGeom prst="rect">
            <a:avLst/>
          </a:prstGeom>
        </p:spPr>
        <p:txBody>
          <a:bodyPr spcFirstLastPara="1" wrap="square" lIns="53328" tIns="26657" rIns="53328" bIns="26657" anchor="t" anchorCtr="0">
            <a:noAutofit/>
          </a:bodyPr>
          <a:lstStyle/>
          <a:p>
            <a:pPr marL="0" indent="0"/>
            <a:endParaRPr/>
          </a:p>
        </p:txBody>
      </p:sp>
      <p:sp>
        <p:nvSpPr>
          <p:cNvPr id="116" name="Google Shape;116;p6:notes"/>
          <p:cNvSpPr>
            <a:spLocks noGrp="1" noRot="1" noChangeAspect="1"/>
          </p:cNvSpPr>
          <p:nvPr>
            <p:ph type="sldImg" idx="2"/>
          </p:nvPr>
        </p:nvSpPr>
        <p:spPr>
          <a:xfrm>
            <a:off x="2898775" y="849313"/>
            <a:ext cx="4075113" cy="229393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641583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txBox="1">
            <a:spLocks noGrp="1"/>
          </p:cNvSpPr>
          <p:nvPr>
            <p:ph type="body" idx="1"/>
          </p:nvPr>
        </p:nvSpPr>
        <p:spPr>
          <a:xfrm>
            <a:off x="987267" y="3271906"/>
            <a:ext cx="7898130" cy="2676060"/>
          </a:xfrm>
          <a:prstGeom prst="rect">
            <a:avLst/>
          </a:prstGeom>
        </p:spPr>
        <p:txBody>
          <a:bodyPr spcFirstLastPara="1" wrap="square" lIns="53328" tIns="26657" rIns="53328" bIns="26657" anchor="t" anchorCtr="0">
            <a:noAutofit/>
          </a:bodyPr>
          <a:lstStyle/>
          <a:p>
            <a:pPr marL="0" indent="0"/>
            <a:endParaRPr/>
          </a:p>
        </p:txBody>
      </p:sp>
      <p:sp>
        <p:nvSpPr>
          <p:cNvPr id="116" name="Google Shape;116;p6:notes"/>
          <p:cNvSpPr>
            <a:spLocks noGrp="1" noRot="1" noChangeAspect="1"/>
          </p:cNvSpPr>
          <p:nvPr>
            <p:ph type="sldImg" idx="2"/>
          </p:nvPr>
        </p:nvSpPr>
        <p:spPr>
          <a:xfrm>
            <a:off x="2898775" y="849313"/>
            <a:ext cx="4075113" cy="229393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608167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txBox="1">
            <a:spLocks noGrp="1"/>
          </p:cNvSpPr>
          <p:nvPr>
            <p:ph type="body" idx="1"/>
          </p:nvPr>
        </p:nvSpPr>
        <p:spPr>
          <a:xfrm>
            <a:off x="987267" y="3271906"/>
            <a:ext cx="7898130" cy="2676060"/>
          </a:xfrm>
          <a:prstGeom prst="rect">
            <a:avLst/>
          </a:prstGeom>
        </p:spPr>
        <p:txBody>
          <a:bodyPr spcFirstLastPara="1" wrap="square" lIns="53328" tIns="26657" rIns="53328" bIns="26657" anchor="t" anchorCtr="0">
            <a:noAutofit/>
          </a:bodyPr>
          <a:lstStyle/>
          <a:p>
            <a:pPr marL="0" indent="0"/>
            <a:endParaRPr/>
          </a:p>
        </p:txBody>
      </p:sp>
      <p:sp>
        <p:nvSpPr>
          <p:cNvPr id="116" name="Google Shape;116;p6:notes"/>
          <p:cNvSpPr>
            <a:spLocks noGrp="1" noRot="1" noChangeAspect="1"/>
          </p:cNvSpPr>
          <p:nvPr>
            <p:ph type="sldImg" idx="2"/>
          </p:nvPr>
        </p:nvSpPr>
        <p:spPr>
          <a:xfrm>
            <a:off x="2898775" y="849313"/>
            <a:ext cx="4075113" cy="229393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03462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txBox="1">
            <a:spLocks noGrp="1"/>
          </p:cNvSpPr>
          <p:nvPr>
            <p:ph type="body" idx="1"/>
          </p:nvPr>
        </p:nvSpPr>
        <p:spPr>
          <a:xfrm>
            <a:off x="987267" y="3271906"/>
            <a:ext cx="7898130" cy="2676060"/>
          </a:xfrm>
          <a:prstGeom prst="rect">
            <a:avLst/>
          </a:prstGeom>
        </p:spPr>
        <p:txBody>
          <a:bodyPr spcFirstLastPara="1" wrap="square" lIns="53328" tIns="26657" rIns="53328" bIns="26657" anchor="t" anchorCtr="0">
            <a:noAutofit/>
          </a:bodyPr>
          <a:lstStyle/>
          <a:p>
            <a:pPr marL="0" indent="0"/>
            <a:endParaRPr/>
          </a:p>
        </p:txBody>
      </p:sp>
      <p:sp>
        <p:nvSpPr>
          <p:cNvPr id="116" name="Google Shape;116;p6:notes"/>
          <p:cNvSpPr>
            <a:spLocks noGrp="1" noRot="1" noChangeAspect="1"/>
          </p:cNvSpPr>
          <p:nvPr>
            <p:ph type="sldImg" idx="2"/>
          </p:nvPr>
        </p:nvSpPr>
        <p:spPr>
          <a:xfrm>
            <a:off x="2898775" y="849313"/>
            <a:ext cx="4075113" cy="229393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20991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txBox="1">
            <a:spLocks noGrp="1"/>
          </p:cNvSpPr>
          <p:nvPr>
            <p:ph type="body" idx="1"/>
          </p:nvPr>
        </p:nvSpPr>
        <p:spPr>
          <a:xfrm>
            <a:off x="987267" y="3271906"/>
            <a:ext cx="7898130" cy="2676060"/>
          </a:xfrm>
          <a:prstGeom prst="rect">
            <a:avLst/>
          </a:prstGeom>
        </p:spPr>
        <p:txBody>
          <a:bodyPr spcFirstLastPara="1" wrap="square" lIns="53328" tIns="26657" rIns="53328" bIns="26657" anchor="t" anchorCtr="0">
            <a:noAutofit/>
          </a:bodyPr>
          <a:lstStyle/>
          <a:p>
            <a:pPr marL="0" indent="0"/>
            <a:endParaRPr/>
          </a:p>
        </p:txBody>
      </p:sp>
      <p:sp>
        <p:nvSpPr>
          <p:cNvPr id="116" name="Google Shape;116;p6:notes"/>
          <p:cNvSpPr>
            <a:spLocks noGrp="1" noRot="1" noChangeAspect="1"/>
          </p:cNvSpPr>
          <p:nvPr>
            <p:ph type="sldImg" idx="2"/>
          </p:nvPr>
        </p:nvSpPr>
        <p:spPr>
          <a:xfrm>
            <a:off x="2898775" y="849313"/>
            <a:ext cx="4075113" cy="229393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380697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txBox="1">
            <a:spLocks noGrp="1"/>
          </p:cNvSpPr>
          <p:nvPr>
            <p:ph type="body" idx="1"/>
          </p:nvPr>
        </p:nvSpPr>
        <p:spPr>
          <a:xfrm>
            <a:off x="987267" y="3271906"/>
            <a:ext cx="7898130" cy="2676060"/>
          </a:xfrm>
          <a:prstGeom prst="rect">
            <a:avLst/>
          </a:prstGeom>
        </p:spPr>
        <p:txBody>
          <a:bodyPr spcFirstLastPara="1" wrap="square" lIns="53328" tIns="26657" rIns="53328" bIns="26657" anchor="t" anchorCtr="0">
            <a:noAutofit/>
          </a:bodyPr>
          <a:lstStyle/>
          <a:p>
            <a:pPr marL="0" indent="0"/>
            <a:endParaRPr/>
          </a:p>
        </p:txBody>
      </p:sp>
      <p:sp>
        <p:nvSpPr>
          <p:cNvPr id="116" name="Google Shape;116;p6:notes"/>
          <p:cNvSpPr>
            <a:spLocks noGrp="1" noRot="1" noChangeAspect="1"/>
          </p:cNvSpPr>
          <p:nvPr>
            <p:ph type="sldImg" idx="2"/>
          </p:nvPr>
        </p:nvSpPr>
        <p:spPr>
          <a:xfrm>
            <a:off x="2898775" y="849313"/>
            <a:ext cx="4075113" cy="229393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187154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txBox="1">
            <a:spLocks noGrp="1"/>
          </p:cNvSpPr>
          <p:nvPr>
            <p:ph type="body" idx="1"/>
          </p:nvPr>
        </p:nvSpPr>
        <p:spPr>
          <a:xfrm>
            <a:off x="987267" y="3271906"/>
            <a:ext cx="7898130" cy="2676060"/>
          </a:xfrm>
          <a:prstGeom prst="rect">
            <a:avLst/>
          </a:prstGeom>
        </p:spPr>
        <p:txBody>
          <a:bodyPr spcFirstLastPara="1" wrap="square" lIns="53328" tIns="26657" rIns="53328" bIns="26657" anchor="t" anchorCtr="0">
            <a:noAutofit/>
          </a:bodyPr>
          <a:lstStyle/>
          <a:p>
            <a:pPr marL="0" indent="0"/>
            <a:endParaRPr dirty="0"/>
          </a:p>
        </p:txBody>
      </p:sp>
      <p:sp>
        <p:nvSpPr>
          <p:cNvPr id="116" name="Google Shape;116;p6:notes"/>
          <p:cNvSpPr>
            <a:spLocks noGrp="1" noRot="1" noChangeAspect="1"/>
          </p:cNvSpPr>
          <p:nvPr>
            <p:ph type="sldImg" idx="2"/>
          </p:nvPr>
        </p:nvSpPr>
        <p:spPr>
          <a:xfrm>
            <a:off x="2898775" y="849313"/>
            <a:ext cx="4075113" cy="229393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6796509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txBox="1">
            <a:spLocks noGrp="1"/>
          </p:cNvSpPr>
          <p:nvPr>
            <p:ph type="body" idx="1"/>
          </p:nvPr>
        </p:nvSpPr>
        <p:spPr>
          <a:xfrm>
            <a:off x="987267" y="3271906"/>
            <a:ext cx="7898130" cy="2676060"/>
          </a:xfrm>
          <a:prstGeom prst="rect">
            <a:avLst/>
          </a:prstGeom>
        </p:spPr>
        <p:txBody>
          <a:bodyPr spcFirstLastPara="1" wrap="square" lIns="53328" tIns="26657" rIns="53328" bIns="26657" anchor="t" anchorCtr="0">
            <a:noAutofit/>
          </a:bodyPr>
          <a:lstStyle/>
          <a:p>
            <a:pPr marL="0" indent="0"/>
            <a:endParaRPr dirty="0"/>
          </a:p>
        </p:txBody>
      </p:sp>
      <p:sp>
        <p:nvSpPr>
          <p:cNvPr id="116" name="Google Shape;116;p6:notes"/>
          <p:cNvSpPr>
            <a:spLocks noGrp="1" noRot="1" noChangeAspect="1"/>
          </p:cNvSpPr>
          <p:nvPr>
            <p:ph type="sldImg" idx="2"/>
          </p:nvPr>
        </p:nvSpPr>
        <p:spPr>
          <a:xfrm>
            <a:off x="2898775" y="849313"/>
            <a:ext cx="4075113" cy="229393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201801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
        <p:cNvGrpSpPr/>
        <p:nvPr/>
      </p:nvGrpSpPr>
      <p:grpSpPr>
        <a:xfrm>
          <a:off x="0" y="0"/>
          <a:ext cx="0" cy="0"/>
          <a:chOff x="0" y="0"/>
          <a:chExt cx="0" cy="0"/>
        </a:xfrm>
      </p:grpSpPr>
      <p:sp>
        <p:nvSpPr>
          <p:cNvPr id="54" name="Google Shape;54;p2:notes"/>
          <p:cNvSpPr txBox="1">
            <a:spLocks noGrp="1"/>
          </p:cNvSpPr>
          <p:nvPr>
            <p:ph type="body" idx="1"/>
          </p:nvPr>
        </p:nvSpPr>
        <p:spPr>
          <a:xfrm>
            <a:off x="987267" y="3271906"/>
            <a:ext cx="7898130" cy="2676060"/>
          </a:xfrm>
          <a:prstGeom prst="rect">
            <a:avLst/>
          </a:prstGeom>
        </p:spPr>
        <p:txBody>
          <a:bodyPr spcFirstLastPara="1" wrap="square" lIns="53328" tIns="26657" rIns="53328" bIns="26657" anchor="t" anchorCtr="0">
            <a:noAutofit/>
          </a:bodyPr>
          <a:lstStyle/>
          <a:p>
            <a:pPr marL="0" indent="0"/>
            <a:endParaRPr/>
          </a:p>
        </p:txBody>
      </p:sp>
      <p:sp>
        <p:nvSpPr>
          <p:cNvPr id="55" name="Google Shape;55;p2:notes"/>
          <p:cNvSpPr>
            <a:spLocks noGrp="1" noRot="1" noChangeAspect="1"/>
          </p:cNvSpPr>
          <p:nvPr>
            <p:ph type="sldImg" idx="2"/>
          </p:nvPr>
        </p:nvSpPr>
        <p:spPr>
          <a:xfrm>
            <a:off x="2898775" y="849313"/>
            <a:ext cx="4075113" cy="229393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txBox="1">
            <a:spLocks noGrp="1"/>
          </p:cNvSpPr>
          <p:nvPr>
            <p:ph type="body" idx="1"/>
          </p:nvPr>
        </p:nvSpPr>
        <p:spPr>
          <a:xfrm>
            <a:off x="987267" y="3271906"/>
            <a:ext cx="7898130" cy="2676060"/>
          </a:xfrm>
          <a:prstGeom prst="rect">
            <a:avLst/>
          </a:prstGeom>
        </p:spPr>
        <p:txBody>
          <a:bodyPr spcFirstLastPara="1" wrap="square" lIns="53328" tIns="26657" rIns="53328" bIns="26657" anchor="t" anchorCtr="0">
            <a:noAutofit/>
          </a:bodyPr>
          <a:lstStyle/>
          <a:p>
            <a:pPr marL="0" indent="0"/>
            <a:endParaRPr dirty="0"/>
          </a:p>
        </p:txBody>
      </p:sp>
      <p:sp>
        <p:nvSpPr>
          <p:cNvPr id="116" name="Google Shape;116;p6:notes"/>
          <p:cNvSpPr>
            <a:spLocks noGrp="1" noRot="1" noChangeAspect="1"/>
          </p:cNvSpPr>
          <p:nvPr>
            <p:ph type="sldImg" idx="2"/>
          </p:nvPr>
        </p:nvSpPr>
        <p:spPr>
          <a:xfrm>
            <a:off x="2898775" y="849313"/>
            <a:ext cx="4075113" cy="229393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5630492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5:notes"/>
          <p:cNvSpPr txBox="1">
            <a:spLocks noGrp="1"/>
          </p:cNvSpPr>
          <p:nvPr>
            <p:ph type="body" idx="1"/>
          </p:nvPr>
        </p:nvSpPr>
        <p:spPr>
          <a:xfrm>
            <a:off x="987267" y="3271906"/>
            <a:ext cx="7898130" cy="2676060"/>
          </a:xfrm>
          <a:prstGeom prst="rect">
            <a:avLst/>
          </a:prstGeom>
        </p:spPr>
        <p:txBody>
          <a:bodyPr spcFirstLastPara="1" wrap="square" lIns="53328" tIns="26657" rIns="53328" bIns="26657" anchor="t" anchorCtr="0">
            <a:noAutofit/>
          </a:bodyPr>
          <a:lstStyle/>
          <a:p>
            <a:pPr marL="0" indent="0"/>
            <a:endParaRPr/>
          </a:p>
        </p:txBody>
      </p:sp>
      <p:sp>
        <p:nvSpPr>
          <p:cNvPr id="109" name="Google Shape;109;p5:notes"/>
          <p:cNvSpPr>
            <a:spLocks noGrp="1" noRot="1" noChangeAspect="1"/>
          </p:cNvSpPr>
          <p:nvPr>
            <p:ph type="sldImg" idx="2"/>
          </p:nvPr>
        </p:nvSpPr>
        <p:spPr>
          <a:xfrm>
            <a:off x="2898775" y="849313"/>
            <a:ext cx="4075113" cy="229393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8721393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txBox="1">
            <a:spLocks noGrp="1"/>
          </p:cNvSpPr>
          <p:nvPr>
            <p:ph type="body" idx="1"/>
          </p:nvPr>
        </p:nvSpPr>
        <p:spPr>
          <a:xfrm>
            <a:off x="987267" y="3271906"/>
            <a:ext cx="7898130" cy="2676060"/>
          </a:xfrm>
          <a:prstGeom prst="rect">
            <a:avLst/>
          </a:prstGeom>
        </p:spPr>
        <p:txBody>
          <a:bodyPr spcFirstLastPara="1" wrap="square" lIns="53328" tIns="26657" rIns="53328" bIns="26657" anchor="t" anchorCtr="0">
            <a:noAutofit/>
          </a:bodyPr>
          <a:lstStyle/>
          <a:p>
            <a:pPr marL="0" indent="0"/>
            <a:endParaRPr/>
          </a:p>
        </p:txBody>
      </p:sp>
      <p:sp>
        <p:nvSpPr>
          <p:cNvPr id="116" name="Google Shape;116;p6:notes"/>
          <p:cNvSpPr>
            <a:spLocks noGrp="1" noRot="1" noChangeAspect="1"/>
          </p:cNvSpPr>
          <p:nvPr>
            <p:ph type="sldImg" idx="2"/>
          </p:nvPr>
        </p:nvSpPr>
        <p:spPr>
          <a:xfrm>
            <a:off x="2898775" y="849313"/>
            <a:ext cx="4075113" cy="229393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5242488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txBox="1">
            <a:spLocks noGrp="1"/>
          </p:cNvSpPr>
          <p:nvPr>
            <p:ph type="body" idx="1"/>
          </p:nvPr>
        </p:nvSpPr>
        <p:spPr>
          <a:xfrm>
            <a:off x="987267" y="3271906"/>
            <a:ext cx="7898130" cy="2676060"/>
          </a:xfrm>
          <a:prstGeom prst="rect">
            <a:avLst/>
          </a:prstGeom>
        </p:spPr>
        <p:txBody>
          <a:bodyPr spcFirstLastPara="1" wrap="square" lIns="53328" tIns="26657" rIns="53328" bIns="26657" anchor="t" anchorCtr="0">
            <a:noAutofit/>
          </a:bodyPr>
          <a:lstStyle/>
          <a:p>
            <a:pPr marL="0" indent="0"/>
            <a:endParaRPr dirty="0"/>
          </a:p>
        </p:txBody>
      </p:sp>
      <p:sp>
        <p:nvSpPr>
          <p:cNvPr id="116" name="Google Shape;116;p6:notes"/>
          <p:cNvSpPr>
            <a:spLocks noGrp="1" noRot="1" noChangeAspect="1"/>
          </p:cNvSpPr>
          <p:nvPr>
            <p:ph type="sldImg" idx="2"/>
          </p:nvPr>
        </p:nvSpPr>
        <p:spPr>
          <a:xfrm>
            <a:off x="2898775" y="849313"/>
            <a:ext cx="4075113" cy="229393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8704375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txBox="1">
            <a:spLocks noGrp="1"/>
          </p:cNvSpPr>
          <p:nvPr>
            <p:ph type="body" idx="1"/>
          </p:nvPr>
        </p:nvSpPr>
        <p:spPr>
          <a:xfrm>
            <a:off x="987267" y="3271906"/>
            <a:ext cx="7898130" cy="2676060"/>
          </a:xfrm>
          <a:prstGeom prst="rect">
            <a:avLst/>
          </a:prstGeom>
        </p:spPr>
        <p:txBody>
          <a:bodyPr spcFirstLastPara="1" wrap="square" lIns="53328" tIns="26657" rIns="53328" bIns="26657" anchor="t" anchorCtr="0">
            <a:noAutofit/>
          </a:bodyPr>
          <a:lstStyle/>
          <a:p>
            <a:pPr marL="0" indent="0"/>
            <a:endParaRPr dirty="0"/>
          </a:p>
        </p:txBody>
      </p:sp>
      <p:sp>
        <p:nvSpPr>
          <p:cNvPr id="116" name="Google Shape;116;p6:notes"/>
          <p:cNvSpPr>
            <a:spLocks noGrp="1" noRot="1" noChangeAspect="1"/>
          </p:cNvSpPr>
          <p:nvPr>
            <p:ph type="sldImg" idx="2"/>
          </p:nvPr>
        </p:nvSpPr>
        <p:spPr>
          <a:xfrm>
            <a:off x="2898775" y="849313"/>
            <a:ext cx="4075113" cy="229393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1112408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txBox="1">
            <a:spLocks noGrp="1"/>
          </p:cNvSpPr>
          <p:nvPr>
            <p:ph type="body" idx="1"/>
          </p:nvPr>
        </p:nvSpPr>
        <p:spPr>
          <a:xfrm>
            <a:off x="987267" y="3271906"/>
            <a:ext cx="7898130" cy="2676060"/>
          </a:xfrm>
          <a:prstGeom prst="rect">
            <a:avLst/>
          </a:prstGeom>
        </p:spPr>
        <p:txBody>
          <a:bodyPr spcFirstLastPara="1" wrap="square" lIns="53328" tIns="26657" rIns="53328" bIns="26657" anchor="t" anchorCtr="0">
            <a:noAutofit/>
          </a:bodyPr>
          <a:lstStyle/>
          <a:p>
            <a:pPr marL="0" indent="0"/>
            <a:endParaRPr/>
          </a:p>
        </p:txBody>
      </p:sp>
      <p:sp>
        <p:nvSpPr>
          <p:cNvPr id="116" name="Google Shape;116;p6:notes"/>
          <p:cNvSpPr>
            <a:spLocks noGrp="1" noRot="1" noChangeAspect="1"/>
          </p:cNvSpPr>
          <p:nvPr>
            <p:ph type="sldImg" idx="2"/>
          </p:nvPr>
        </p:nvSpPr>
        <p:spPr>
          <a:xfrm>
            <a:off x="2898775" y="849313"/>
            <a:ext cx="4075113" cy="229393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7832136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txBox="1">
            <a:spLocks noGrp="1"/>
          </p:cNvSpPr>
          <p:nvPr>
            <p:ph type="body" idx="1"/>
          </p:nvPr>
        </p:nvSpPr>
        <p:spPr>
          <a:xfrm>
            <a:off x="987267" y="3271906"/>
            <a:ext cx="7898130" cy="2676060"/>
          </a:xfrm>
          <a:prstGeom prst="rect">
            <a:avLst/>
          </a:prstGeom>
        </p:spPr>
        <p:txBody>
          <a:bodyPr spcFirstLastPara="1" wrap="square" lIns="53328" tIns="26657" rIns="53328" bIns="26657" anchor="t" anchorCtr="0">
            <a:noAutofit/>
          </a:bodyPr>
          <a:lstStyle/>
          <a:p>
            <a:pPr marL="0" indent="0"/>
            <a:endParaRPr/>
          </a:p>
        </p:txBody>
      </p:sp>
      <p:sp>
        <p:nvSpPr>
          <p:cNvPr id="116" name="Google Shape;116;p6:notes"/>
          <p:cNvSpPr>
            <a:spLocks noGrp="1" noRot="1" noChangeAspect="1"/>
          </p:cNvSpPr>
          <p:nvPr>
            <p:ph type="sldImg" idx="2"/>
          </p:nvPr>
        </p:nvSpPr>
        <p:spPr>
          <a:xfrm>
            <a:off x="2898775" y="849313"/>
            <a:ext cx="4075113" cy="229393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7905621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txBox="1">
            <a:spLocks noGrp="1"/>
          </p:cNvSpPr>
          <p:nvPr>
            <p:ph type="body" idx="1"/>
          </p:nvPr>
        </p:nvSpPr>
        <p:spPr>
          <a:xfrm>
            <a:off x="987267" y="3271906"/>
            <a:ext cx="7898130" cy="2676060"/>
          </a:xfrm>
          <a:prstGeom prst="rect">
            <a:avLst/>
          </a:prstGeom>
        </p:spPr>
        <p:txBody>
          <a:bodyPr spcFirstLastPara="1" wrap="square" lIns="53328" tIns="26657" rIns="53328" bIns="26657" anchor="t" anchorCtr="0">
            <a:noAutofit/>
          </a:bodyPr>
          <a:lstStyle/>
          <a:p>
            <a:pPr marL="0" indent="0"/>
            <a:endParaRPr/>
          </a:p>
        </p:txBody>
      </p:sp>
      <p:sp>
        <p:nvSpPr>
          <p:cNvPr id="116" name="Google Shape;116;p6:notes"/>
          <p:cNvSpPr>
            <a:spLocks noGrp="1" noRot="1" noChangeAspect="1"/>
          </p:cNvSpPr>
          <p:nvPr>
            <p:ph type="sldImg" idx="2"/>
          </p:nvPr>
        </p:nvSpPr>
        <p:spPr>
          <a:xfrm>
            <a:off x="2898775" y="849313"/>
            <a:ext cx="4075113" cy="229393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6307895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txBox="1">
            <a:spLocks noGrp="1"/>
          </p:cNvSpPr>
          <p:nvPr>
            <p:ph type="body" idx="1"/>
          </p:nvPr>
        </p:nvSpPr>
        <p:spPr>
          <a:xfrm>
            <a:off x="987267" y="3271906"/>
            <a:ext cx="7898130" cy="2676060"/>
          </a:xfrm>
          <a:prstGeom prst="rect">
            <a:avLst/>
          </a:prstGeom>
        </p:spPr>
        <p:txBody>
          <a:bodyPr spcFirstLastPara="1" wrap="square" lIns="53328" tIns="26657" rIns="53328" bIns="26657" anchor="t" anchorCtr="0">
            <a:noAutofit/>
          </a:bodyPr>
          <a:lstStyle/>
          <a:p>
            <a:pPr marL="0" indent="0"/>
            <a:endParaRPr/>
          </a:p>
        </p:txBody>
      </p:sp>
      <p:sp>
        <p:nvSpPr>
          <p:cNvPr id="116" name="Google Shape;116;p6:notes"/>
          <p:cNvSpPr>
            <a:spLocks noGrp="1" noRot="1" noChangeAspect="1"/>
          </p:cNvSpPr>
          <p:nvPr>
            <p:ph type="sldImg" idx="2"/>
          </p:nvPr>
        </p:nvSpPr>
        <p:spPr>
          <a:xfrm>
            <a:off x="2898775" y="849313"/>
            <a:ext cx="4075113" cy="229393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6906571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txBox="1">
            <a:spLocks noGrp="1"/>
          </p:cNvSpPr>
          <p:nvPr>
            <p:ph type="body" idx="1"/>
          </p:nvPr>
        </p:nvSpPr>
        <p:spPr>
          <a:xfrm>
            <a:off x="987267" y="3271906"/>
            <a:ext cx="7898130" cy="2676060"/>
          </a:xfrm>
          <a:prstGeom prst="rect">
            <a:avLst/>
          </a:prstGeom>
        </p:spPr>
        <p:txBody>
          <a:bodyPr spcFirstLastPara="1" wrap="square" lIns="53328" tIns="26657" rIns="53328" bIns="26657" anchor="t" anchorCtr="0">
            <a:noAutofit/>
          </a:bodyPr>
          <a:lstStyle/>
          <a:p>
            <a:pPr marL="0" indent="0"/>
            <a:endParaRPr/>
          </a:p>
        </p:txBody>
      </p:sp>
      <p:sp>
        <p:nvSpPr>
          <p:cNvPr id="116" name="Google Shape;116;p6:notes"/>
          <p:cNvSpPr>
            <a:spLocks noGrp="1" noRot="1" noChangeAspect="1"/>
          </p:cNvSpPr>
          <p:nvPr>
            <p:ph type="sldImg" idx="2"/>
          </p:nvPr>
        </p:nvSpPr>
        <p:spPr>
          <a:xfrm>
            <a:off x="2898775" y="849313"/>
            <a:ext cx="4075113" cy="229393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786087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4:notes"/>
          <p:cNvSpPr txBox="1">
            <a:spLocks noGrp="1"/>
          </p:cNvSpPr>
          <p:nvPr>
            <p:ph type="body" idx="1"/>
          </p:nvPr>
        </p:nvSpPr>
        <p:spPr>
          <a:xfrm>
            <a:off x="987267" y="3271906"/>
            <a:ext cx="7898130" cy="2676060"/>
          </a:xfrm>
          <a:prstGeom prst="rect">
            <a:avLst/>
          </a:prstGeom>
        </p:spPr>
        <p:txBody>
          <a:bodyPr spcFirstLastPara="1" wrap="square" lIns="53328" tIns="26657" rIns="53328" bIns="26657" anchor="t" anchorCtr="0">
            <a:noAutofit/>
          </a:bodyPr>
          <a:lstStyle/>
          <a:p>
            <a:pPr marL="0" indent="0"/>
            <a:endParaRPr/>
          </a:p>
        </p:txBody>
      </p:sp>
      <p:sp>
        <p:nvSpPr>
          <p:cNvPr id="96" name="Google Shape;96;p4:notes"/>
          <p:cNvSpPr>
            <a:spLocks noGrp="1" noRot="1" noChangeAspect="1"/>
          </p:cNvSpPr>
          <p:nvPr>
            <p:ph type="sldImg" idx="2"/>
          </p:nvPr>
        </p:nvSpPr>
        <p:spPr>
          <a:xfrm>
            <a:off x="2898775" y="849313"/>
            <a:ext cx="4075113" cy="229393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txBox="1">
            <a:spLocks noGrp="1"/>
          </p:cNvSpPr>
          <p:nvPr>
            <p:ph type="body" idx="1"/>
          </p:nvPr>
        </p:nvSpPr>
        <p:spPr>
          <a:xfrm>
            <a:off x="987267" y="3271906"/>
            <a:ext cx="7898130" cy="2676060"/>
          </a:xfrm>
          <a:prstGeom prst="rect">
            <a:avLst/>
          </a:prstGeom>
        </p:spPr>
        <p:txBody>
          <a:bodyPr spcFirstLastPara="1" wrap="square" lIns="53328" tIns="26657" rIns="53328" bIns="26657" anchor="t" anchorCtr="0">
            <a:noAutofit/>
          </a:bodyPr>
          <a:lstStyle/>
          <a:p>
            <a:pPr marL="0" indent="0"/>
            <a:endParaRPr/>
          </a:p>
        </p:txBody>
      </p:sp>
      <p:sp>
        <p:nvSpPr>
          <p:cNvPr id="116" name="Google Shape;116;p6:notes"/>
          <p:cNvSpPr>
            <a:spLocks noGrp="1" noRot="1" noChangeAspect="1"/>
          </p:cNvSpPr>
          <p:nvPr>
            <p:ph type="sldImg" idx="2"/>
          </p:nvPr>
        </p:nvSpPr>
        <p:spPr>
          <a:xfrm>
            <a:off x="2898775" y="849313"/>
            <a:ext cx="4075113" cy="229393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6121102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txBox="1">
            <a:spLocks noGrp="1"/>
          </p:cNvSpPr>
          <p:nvPr>
            <p:ph type="body" idx="1"/>
          </p:nvPr>
        </p:nvSpPr>
        <p:spPr>
          <a:xfrm>
            <a:off x="987267" y="3271906"/>
            <a:ext cx="7898130" cy="2676060"/>
          </a:xfrm>
          <a:prstGeom prst="rect">
            <a:avLst/>
          </a:prstGeom>
        </p:spPr>
        <p:txBody>
          <a:bodyPr spcFirstLastPara="1" wrap="square" lIns="53328" tIns="26657" rIns="53328" bIns="26657" anchor="t" anchorCtr="0">
            <a:noAutofit/>
          </a:bodyPr>
          <a:lstStyle/>
          <a:p>
            <a:pPr marL="0" indent="0"/>
            <a:endParaRPr/>
          </a:p>
        </p:txBody>
      </p:sp>
      <p:sp>
        <p:nvSpPr>
          <p:cNvPr id="116" name="Google Shape;116;p6:notes"/>
          <p:cNvSpPr>
            <a:spLocks noGrp="1" noRot="1" noChangeAspect="1"/>
          </p:cNvSpPr>
          <p:nvPr>
            <p:ph type="sldImg" idx="2"/>
          </p:nvPr>
        </p:nvSpPr>
        <p:spPr>
          <a:xfrm>
            <a:off x="2898775" y="849313"/>
            <a:ext cx="4075113" cy="229393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3613771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txBox="1">
            <a:spLocks noGrp="1"/>
          </p:cNvSpPr>
          <p:nvPr>
            <p:ph type="body" idx="1"/>
          </p:nvPr>
        </p:nvSpPr>
        <p:spPr>
          <a:xfrm>
            <a:off x="987267" y="3271906"/>
            <a:ext cx="7898130" cy="2676060"/>
          </a:xfrm>
          <a:prstGeom prst="rect">
            <a:avLst/>
          </a:prstGeom>
        </p:spPr>
        <p:txBody>
          <a:bodyPr spcFirstLastPara="1" wrap="square" lIns="53328" tIns="26657" rIns="53328" bIns="26657" anchor="t" anchorCtr="0">
            <a:noAutofit/>
          </a:bodyPr>
          <a:lstStyle/>
          <a:p>
            <a:pPr marL="0" indent="0"/>
            <a:endParaRPr/>
          </a:p>
        </p:txBody>
      </p:sp>
      <p:sp>
        <p:nvSpPr>
          <p:cNvPr id="116" name="Google Shape;116;p6:notes"/>
          <p:cNvSpPr>
            <a:spLocks noGrp="1" noRot="1" noChangeAspect="1"/>
          </p:cNvSpPr>
          <p:nvPr>
            <p:ph type="sldImg" idx="2"/>
          </p:nvPr>
        </p:nvSpPr>
        <p:spPr>
          <a:xfrm>
            <a:off x="2898775" y="849313"/>
            <a:ext cx="4075113" cy="229393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7073706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txBox="1">
            <a:spLocks noGrp="1"/>
          </p:cNvSpPr>
          <p:nvPr>
            <p:ph type="body" idx="1"/>
          </p:nvPr>
        </p:nvSpPr>
        <p:spPr>
          <a:xfrm>
            <a:off x="987267" y="3271906"/>
            <a:ext cx="7898130" cy="2676060"/>
          </a:xfrm>
          <a:prstGeom prst="rect">
            <a:avLst/>
          </a:prstGeom>
        </p:spPr>
        <p:txBody>
          <a:bodyPr spcFirstLastPara="1" wrap="square" lIns="53328" tIns="26657" rIns="53328" bIns="26657" anchor="t" anchorCtr="0">
            <a:noAutofit/>
          </a:bodyPr>
          <a:lstStyle/>
          <a:p>
            <a:pPr marL="0" indent="0"/>
            <a:endParaRPr/>
          </a:p>
        </p:txBody>
      </p:sp>
      <p:sp>
        <p:nvSpPr>
          <p:cNvPr id="116" name="Google Shape;116;p6:notes"/>
          <p:cNvSpPr>
            <a:spLocks noGrp="1" noRot="1" noChangeAspect="1"/>
          </p:cNvSpPr>
          <p:nvPr>
            <p:ph type="sldImg" idx="2"/>
          </p:nvPr>
        </p:nvSpPr>
        <p:spPr>
          <a:xfrm>
            <a:off x="2898775" y="849313"/>
            <a:ext cx="4075113" cy="229393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1995291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txBox="1">
            <a:spLocks noGrp="1"/>
          </p:cNvSpPr>
          <p:nvPr>
            <p:ph type="body" idx="1"/>
          </p:nvPr>
        </p:nvSpPr>
        <p:spPr>
          <a:xfrm>
            <a:off x="987267" y="3271906"/>
            <a:ext cx="7898130" cy="2676060"/>
          </a:xfrm>
          <a:prstGeom prst="rect">
            <a:avLst/>
          </a:prstGeom>
        </p:spPr>
        <p:txBody>
          <a:bodyPr spcFirstLastPara="1" wrap="square" lIns="53328" tIns="26657" rIns="53328" bIns="26657" anchor="t" anchorCtr="0">
            <a:noAutofit/>
          </a:bodyPr>
          <a:lstStyle/>
          <a:p>
            <a:pPr marL="0" indent="0"/>
            <a:endParaRPr/>
          </a:p>
        </p:txBody>
      </p:sp>
      <p:sp>
        <p:nvSpPr>
          <p:cNvPr id="116" name="Google Shape;116;p6:notes"/>
          <p:cNvSpPr>
            <a:spLocks noGrp="1" noRot="1" noChangeAspect="1"/>
          </p:cNvSpPr>
          <p:nvPr>
            <p:ph type="sldImg" idx="2"/>
          </p:nvPr>
        </p:nvSpPr>
        <p:spPr>
          <a:xfrm>
            <a:off x="2898775" y="849313"/>
            <a:ext cx="4075113" cy="229393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9968567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txBox="1">
            <a:spLocks noGrp="1"/>
          </p:cNvSpPr>
          <p:nvPr>
            <p:ph type="body" idx="1"/>
          </p:nvPr>
        </p:nvSpPr>
        <p:spPr>
          <a:xfrm>
            <a:off x="987267" y="3271906"/>
            <a:ext cx="7898130" cy="2676060"/>
          </a:xfrm>
          <a:prstGeom prst="rect">
            <a:avLst/>
          </a:prstGeom>
        </p:spPr>
        <p:txBody>
          <a:bodyPr spcFirstLastPara="1" wrap="square" lIns="53328" tIns="26657" rIns="53328" bIns="26657" anchor="t" anchorCtr="0">
            <a:noAutofit/>
          </a:bodyPr>
          <a:lstStyle/>
          <a:p>
            <a:pPr marL="0" indent="0"/>
            <a:endParaRPr/>
          </a:p>
        </p:txBody>
      </p:sp>
      <p:sp>
        <p:nvSpPr>
          <p:cNvPr id="116" name="Google Shape;116;p6:notes"/>
          <p:cNvSpPr>
            <a:spLocks noGrp="1" noRot="1" noChangeAspect="1"/>
          </p:cNvSpPr>
          <p:nvPr>
            <p:ph type="sldImg" idx="2"/>
          </p:nvPr>
        </p:nvSpPr>
        <p:spPr>
          <a:xfrm>
            <a:off x="2898775" y="849313"/>
            <a:ext cx="4075113" cy="229393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2639767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5:notes"/>
          <p:cNvSpPr txBox="1">
            <a:spLocks noGrp="1"/>
          </p:cNvSpPr>
          <p:nvPr>
            <p:ph type="body" idx="1"/>
          </p:nvPr>
        </p:nvSpPr>
        <p:spPr>
          <a:xfrm>
            <a:off x="987267" y="3271906"/>
            <a:ext cx="7898130" cy="2676060"/>
          </a:xfrm>
          <a:prstGeom prst="rect">
            <a:avLst/>
          </a:prstGeom>
        </p:spPr>
        <p:txBody>
          <a:bodyPr spcFirstLastPara="1" wrap="square" lIns="53328" tIns="26657" rIns="53328" bIns="26657" anchor="t" anchorCtr="0">
            <a:noAutofit/>
          </a:bodyPr>
          <a:lstStyle/>
          <a:p>
            <a:pPr marL="0" indent="0"/>
            <a:endParaRPr/>
          </a:p>
        </p:txBody>
      </p:sp>
      <p:sp>
        <p:nvSpPr>
          <p:cNvPr id="109" name="Google Shape;109;p5:notes"/>
          <p:cNvSpPr>
            <a:spLocks noGrp="1" noRot="1" noChangeAspect="1"/>
          </p:cNvSpPr>
          <p:nvPr>
            <p:ph type="sldImg" idx="2"/>
          </p:nvPr>
        </p:nvSpPr>
        <p:spPr>
          <a:xfrm>
            <a:off x="2898775" y="849313"/>
            <a:ext cx="4075113" cy="229393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6179216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txBox="1">
            <a:spLocks noGrp="1"/>
          </p:cNvSpPr>
          <p:nvPr>
            <p:ph type="body" idx="1"/>
          </p:nvPr>
        </p:nvSpPr>
        <p:spPr>
          <a:xfrm>
            <a:off x="987267" y="3271906"/>
            <a:ext cx="7898130" cy="2676060"/>
          </a:xfrm>
          <a:prstGeom prst="rect">
            <a:avLst/>
          </a:prstGeom>
        </p:spPr>
        <p:txBody>
          <a:bodyPr spcFirstLastPara="1" wrap="square" lIns="53328" tIns="26657" rIns="53328" bIns="26657" anchor="t" anchorCtr="0">
            <a:noAutofit/>
          </a:bodyPr>
          <a:lstStyle/>
          <a:p>
            <a:pPr marL="0" indent="0"/>
            <a:endParaRPr dirty="0"/>
          </a:p>
        </p:txBody>
      </p:sp>
      <p:sp>
        <p:nvSpPr>
          <p:cNvPr id="116" name="Google Shape;116;p6:notes"/>
          <p:cNvSpPr>
            <a:spLocks noGrp="1" noRot="1" noChangeAspect="1"/>
          </p:cNvSpPr>
          <p:nvPr>
            <p:ph type="sldImg" idx="2"/>
          </p:nvPr>
        </p:nvSpPr>
        <p:spPr>
          <a:xfrm>
            <a:off x="2898775" y="849313"/>
            <a:ext cx="4075113" cy="229393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9103444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txBox="1">
            <a:spLocks noGrp="1"/>
          </p:cNvSpPr>
          <p:nvPr>
            <p:ph type="body" idx="1"/>
          </p:nvPr>
        </p:nvSpPr>
        <p:spPr>
          <a:xfrm>
            <a:off x="987267" y="3271906"/>
            <a:ext cx="7898130" cy="2676060"/>
          </a:xfrm>
          <a:prstGeom prst="rect">
            <a:avLst/>
          </a:prstGeom>
        </p:spPr>
        <p:txBody>
          <a:bodyPr spcFirstLastPara="1" wrap="square" lIns="53328" tIns="26657" rIns="53328" bIns="26657" anchor="t" anchorCtr="0">
            <a:noAutofit/>
          </a:bodyPr>
          <a:lstStyle/>
          <a:p>
            <a:pPr marL="0" indent="0"/>
            <a:endParaRPr/>
          </a:p>
        </p:txBody>
      </p:sp>
      <p:sp>
        <p:nvSpPr>
          <p:cNvPr id="116" name="Google Shape;116;p6:notes"/>
          <p:cNvSpPr>
            <a:spLocks noGrp="1" noRot="1" noChangeAspect="1"/>
          </p:cNvSpPr>
          <p:nvPr>
            <p:ph type="sldImg" idx="2"/>
          </p:nvPr>
        </p:nvSpPr>
        <p:spPr>
          <a:xfrm>
            <a:off x="2898775" y="849313"/>
            <a:ext cx="4075113" cy="229393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0760834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txBox="1">
            <a:spLocks noGrp="1"/>
          </p:cNvSpPr>
          <p:nvPr>
            <p:ph type="body" idx="1"/>
          </p:nvPr>
        </p:nvSpPr>
        <p:spPr>
          <a:xfrm>
            <a:off x="987267" y="3271906"/>
            <a:ext cx="7898130" cy="2676060"/>
          </a:xfrm>
          <a:prstGeom prst="rect">
            <a:avLst/>
          </a:prstGeom>
        </p:spPr>
        <p:txBody>
          <a:bodyPr spcFirstLastPara="1" wrap="square" lIns="53328" tIns="26657" rIns="53328" bIns="26657" anchor="t" anchorCtr="0">
            <a:noAutofit/>
          </a:bodyPr>
          <a:lstStyle/>
          <a:p>
            <a:pPr marL="0" indent="0"/>
            <a:endParaRPr/>
          </a:p>
        </p:txBody>
      </p:sp>
      <p:sp>
        <p:nvSpPr>
          <p:cNvPr id="116" name="Google Shape;116;p6:notes"/>
          <p:cNvSpPr>
            <a:spLocks noGrp="1" noRot="1" noChangeAspect="1"/>
          </p:cNvSpPr>
          <p:nvPr>
            <p:ph type="sldImg" idx="2"/>
          </p:nvPr>
        </p:nvSpPr>
        <p:spPr>
          <a:xfrm>
            <a:off x="2898775" y="849313"/>
            <a:ext cx="4075113" cy="229393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890212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5:notes"/>
          <p:cNvSpPr txBox="1">
            <a:spLocks noGrp="1"/>
          </p:cNvSpPr>
          <p:nvPr>
            <p:ph type="body" idx="1"/>
          </p:nvPr>
        </p:nvSpPr>
        <p:spPr>
          <a:xfrm>
            <a:off x="987267" y="3271906"/>
            <a:ext cx="7898130" cy="2676060"/>
          </a:xfrm>
          <a:prstGeom prst="rect">
            <a:avLst/>
          </a:prstGeom>
        </p:spPr>
        <p:txBody>
          <a:bodyPr spcFirstLastPara="1" wrap="square" lIns="53328" tIns="26657" rIns="53328" bIns="26657" anchor="t" anchorCtr="0">
            <a:noAutofit/>
          </a:bodyPr>
          <a:lstStyle/>
          <a:p>
            <a:pPr marL="0" indent="0"/>
            <a:endParaRPr/>
          </a:p>
        </p:txBody>
      </p:sp>
      <p:sp>
        <p:nvSpPr>
          <p:cNvPr id="109" name="Google Shape;109;p5:notes"/>
          <p:cNvSpPr>
            <a:spLocks noGrp="1" noRot="1" noChangeAspect="1"/>
          </p:cNvSpPr>
          <p:nvPr>
            <p:ph type="sldImg" idx="2"/>
          </p:nvPr>
        </p:nvSpPr>
        <p:spPr>
          <a:xfrm>
            <a:off x="2898775" y="849313"/>
            <a:ext cx="4075113" cy="229393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txBox="1">
            <a:spLocks noGrp="1"/>
          </p:cNvSpPr>
          <p:nvPr>
            <p:ph type="body" idx="1"/>
          </p:nvPr>
        </p:nvSpPr>
        <p:spPr>
          <a:xfrm>
            <a:off x="987267" y="3271906"/>
            <a:ext cx="7898130" cy="2676060"/>
          </a:xfrm>
          <a:prstGeom prst="rect">
            <a:avLst/>
          </a:prstGeom>
        </p:spPr>
        <p:txBody>
          <a:bodyPr spcFirstLastPara="1" wrap="square" lIns="53328" tIns="26657" rIns="53328" bIns="26657" anchor="t" anchorCtr="0">
            <a:noAutofit/>
          </a:bodyPr>
          <a:lstStyle/>
          <a:p>
            <a:pPr marL="0" indent="0"/>
            <a:endParaRPr/>
          </a:p>
        </p:txBody>
      </p:sp>
      <p:sp>
        <p:nvSpPr>
          <p:cNvPr id="116" name="Google Shape;116;p6:notes"/>
          <p:cNvSpPr>
            <a:spLocks noGrp="1" noRot="1" noChangeAspect="1"/>
          </p:cNvSpPr>
          <p:nvPr>
            <p:ph type="sldImg" idx="2"/>
          </p:nvPr>
        </p:nvSpPr>
        <p:spPr>
          <a:xfrm>
            <a:off x="2898775" y="849313"/>
            <a:ext cx="4075113" cy="229393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8593909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txBox="1">
            <a:spLocks noGrp="1"/>
          </p:cNvSpPr>
          <p:nvPr>
            <p:ph type="body" idx="1"/>
          </p:nvPr>
        </p:nvSpPr>
        <p:spPr>
          <a:xfrm>
            <a:off x="987267" y="3271906"/>
            <a:ext cx="7898130" cy="2676060"/>
          </a:xfrm>
          <a:prstGeom prst="rect">
            <a:avLst/>
          </a:prstGeom>
        </p:spPr>
        <p:txBody>
          <a:bodyPr spcFirstLastPara="1" wrap="square" lIns="53328" tIns="26657" rIns="53328" bIns="26657" anchor="t" anchorCtr="0">
            <a:noAutofit/>
          </a:bodyPr>
          <a:lstStyle/>
          <a:p>
            <a:pPr marL="0" indent="0"/>
            <a:endParaRPr/>
          </a:p>
        </p:txBody>
      </p:sp>
      <p:sp>
        <p:nvSpPr>
          <p:cNvPr id="116" name="Google Shape;116;p6:notes"/>
          <p:cNvSpPr>
            <a:spLocks noGrp="1" noRot="1" noChangeAspect="1"/>
          </p:cNvSpPr>
          <p:nvPr>
            <p:ph type="sldImg" idx="2"/>
          </p:nvPr>
        </p:nvSpPr>
        <p:spPr>
          <a:xfrm>
            <a:off x="2898775" y="849313"/>
            <a:ext cx="4075113" cy="229393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8031352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txBox="1">
            <a:spLocks noGrp="1"/>
          </p:cNvSpPr>
          <p:nvPr>
            <p:ph type="body" idx="1"/>
          </p:nvPr>
        </p:nvSpPr>
        <p:spPr>
          <a:xfrm>
            <a:off x="987267" y="3271906"/>
            <a:ext cx="7898130" cy="2676060"/>
          </a:xfrm>
          <a:prstGeom prst="rect">
            <a:avLst/>
          </a:prstGeom>
        </p:spPr>
        <p:txBody>
          <a:bodyPr spcFirstLastPara="1" wrap="square" lIns="53328" tIns="26657" rIns="53328" bIns="26657" anchor="t" anchorCtr="0">
            <a:noAutofit/>
          </a:bodyPr>
          <a:lstStyle/>
          <a:p>
            <a:pPr marL="0" indent="0"/>
            <a:endParaRPr dirty="0"/>
          </a:p>
        </p:txBody>
      </p:sp>
      <p:sp>
        <p:nvSpPr>
          <p:cNvPr id="116" name="Google Shape;116;p6:notes"/>
          <p:cNvSpPr>
            <a:spLocks noGrp="1" noRot="1" noChangeAspect="1"/>
          </p:cNvSpPr>
          <p:nvPr>
            <p:ph type="sldImg" idx="2"/>
          </p:nvPr>
        </p:nvSpPr>
        <p:spPr>
          <a:xfrm>
            <a:off x="2898775" y="849313"/>
            <a:ext cx="4075113" cy="229393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6120283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txBox="1">
            <a:spLocks noGrp="1"/>
          </p:cNvSpPr>
          <p:nvPr>
            <p:ph type="body" idx="1"/>
          </p:nvPr>
        </p:nvSpPr>
        <p:spPr>
          <a:xfrm>
            <a:off x="987267" y="3271906"/>
            <a:ext cx="7898130" cy="2676060"/>
          </a:xfrm>
          <a:prstGeom prst="rect">
            <a:avLst/>
          </a:prstGeom>
        </p:spPr>
        <p:txBody>
          <a:bodyPr spcFirstLastPara="1" wrap="square" lIns="53328" tIns="26657" rIns="53328" bIns="26657" anchor="t" anchorCtr="0">
            <a:noAutofit/>
          </a:bodyPr>
          <a:lstStyle/>
          <a:p>
            <a:pPr marL="0" indent="0"/>
            <a:endParaRPr dirty="0"/>
          </a:p>
        </p:txBody>
      </p:sp>
      <p:sp>
        <p:nvSpPr>
          <p:cNvPr id="116" name="Google Shape;116;p6:notes"/>
          <p:cNvSpPr>
            <a:spLocks noGrp="1" noRot="1" noChangeAspect="1"/>
          </p:cNvSpPr>
          <p:nvPr>
            <p:ph type="sldImg" idx="2"/>
          </p:nvPr>
        </p:nvSpPr>
        <p:spPr>
          <a:xfrm>
            <a:off x="2898775" y="849313"/>
            <a:ext cx="4075113" cy="229393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1885098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p11:notes"/>
          <p:cNvSpPr txBox="1">
            <a:spLocks noGrp="1"/>
          </p:cNvSpPr>
          <p:nvPr>
            <p:ph type="body" idx="1"/>
          </p:nvPr>
        </p:nvSpPr>
        <p:spPr>
          <a:xfrm>
            <a:off x="987267" y="3271906"/>
            <a:ext cx="7898130" cy="2676060"/>
          </a:xfrm>
          <a:prstGeom prst="rect">
            <a:avLst/>
          </a:prstGeom>
        </p:spPr>
        <p:txBody>
          <a:bodyPr spcFirstLastPara="1" wrap="square" lIns="53328" tIns="26657" rIns="53328" bIns="26657" anchor="t" anchorCtr="0">
            <a:noAutofit/>
          </a:bodyPr>
          <a:lstStyle/>
          <a:p>
            <a:pPr marL="0" indent="0"/>
            <a:endParaRPr/>
          </a:p>
        </p:txBody>
      </p:sp>
      <p:sp>
        <p:nvSpPr>
          <p:cNvPr id="184" name="Google Shape;184;p11:notes"/>
          <p:cNvSpPr>
            <a:spLocks noGrp="1" noRot="1" noChangeAspect="1"/>
          </p:cNvSpPr>
          <p:nvPr>
            <p:ph type="sldImg" idx="2"/>
          </p:nvPr>
        </p:nvSpPr>
        <p:spPr>
          <a:xfrm>
            <a:off x="2898775" y="849313"/>
            <a:ext cx="4075113" cy="229393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p11:notes"/>
          <p:cNvSpPr txBox="1">
            <a:spLocks noGrp="1"/>
          </p:cNvSpPr>
          <p:nvPr>
            <p:ph type="body" idx="1"/>
          </p:nvPr>
        </p:nvSpPr>
        <p:spPr>
          <a:xfrm>
            <a:off x="987267" y="3271906"/>
            <a:ext cx="7898130" cy="2676060"/>
          </a:xfrm>
          <a:prstGeom prst="rect">
            <a:avLst/>
          </a:prstGeom>
        </p:spPr>
        <p:txBody>
          <a:bodyPr spcFirstLastPara="1" wrap="square" lIns="53328" tIns="26657" rIns="53328" bIns="26657" anchor="t" anchorCtr="0">
            <a:noAutofit/>
          </a:bodyPr>
          <a:lstStyle/>
          <a:p>
            <a:pPr marL="0" indent="0"/>
            <a:endParaRPr/>
          </a:p>
        </p:txBody>
      </p:sp>
      <p:sp>
        <p:nvSpPr>
          <p:cNvPr id="184" name="Google Shape;184;p11:notes"/>
          <p:cNvSpPr>
            <a:spLocks noGrp="1" noRot="1" noChangeAspect="1"/>
          </p:cNvSpPr>
          <p:nvPr>
            <p:ph type="sldImg" idx="2"/>
          </p:nvPr>
        </p:nvSpPr>
        <p:spPr>
          <a:xfrm>
            <a:off x="2898775" y="849313"/>
            <a:ext cx="4075113" cy="229393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4042020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p12:notes"/>
          <p:cNvSpPr txBox="1">
            <a:spLocks noGrp="1"/>
          </p:cNvSpPr>
          <p:nvPr>
            <p:ph type="body" idx="1"/>
          </p:nvPr>
        </p:nvSpPr>
        <p:spPr>
          <a:xfrm>
            <a:off x="987267" y="3271906"/>
            <a:ext cx="7898130" cy="2676060"/>
          </a:xfrm>
          <a:prstGeom prst="rect">
            <a:avLst/>
          </a:prstGeom>
        </p:spPr>
        <p:txBody>
          <a:bodyPr spcFirstLastPara="1" wrap="square" lIns="53328" tIns="26657" rIns="53328" bIns="26657" anchor="t" anchorCtr="0">
            <a:noAutofit/>
          </a:bodyPr>
          <a:lstStyle/>
          <a:p>
            <a:pPr marL="0" indent="0"/>
            <a:endParaRPr/>
          </a:p>
        </p:txBody>
      </p:sp>
      <p:sp>
        <p:nvSpPr>
          <p:cNvPr id="204" name="Google Shape;204;p12:notes"/>
          <p:cNvSpPr>
            <a:spLocks noGrp="1" noRot="1" noChangeAspect="1"/>
          </p:cNvSpPr>
          <p:nvPr>
            <p:ph type="sldImg" idx="2"/>
          </p:nvPr>
        </p:nvSpPr>
        <p:spPr>
          <a:xfrm>
            <a:off x="2898775" y="849313"/>
            <a:ext cx="4075113" cy="229393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p13:notes"/>
          <p:cNvSpPr>
            <a:spLocks noGrp="1" noRot="1" noChangeAspect="1"/>
          </p:cNvSpPr>
          <p:nvPr>
            <p:ph type="sldImg" idx="2"/>
          </p:nvPr>
        </p:nvSpPr>
        <p:spPr>
          <a:xfrm>
            <a:off x="2898775" y="849313"/>
            <a:ext cx="4075113" cy="229393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7" name="Google Shape;217;p13:notes"/>
          <p:cNvSpPr txBox="1">
            <a:spLocks noGrp="1"/>
          </p:cNvSpPr>
          <p:nvPr>
            <p:ph type="body" idx="1"/>
          </p:nvPr>
        </p:nvSpPr>
        <p:spPr>
          <a:xfrm>
            <a:off x="987267" y="3271906"/>
            <a:ext cx="7898130" cy="2676052"/>
          </a:xfrm>
          <a:prstGeom prst="rect">
            <a:avLst/>
          </a:prstGeom>
          <a:noFill/>
          <a:ln>
            <a:noFill/>
          </a:ln>
        </p:spPr>
        <p:txBody>
          <a:bodyPr spcFirstLastPara="1" wrap="square" lIns="53328" tIns="26657" rIns="53328" bIns="26657" anchor="t" anchorCtr="0">
            <a:noAutofit/>
          </a:bodyPr>
          <a:lstStyle/>
          <a:p>
            <a:pPr marL="0" indent="0">
              <a:buClr>
                <a:schemeClr val="dk1"/>
              </a:buClr>
              <a:buSzPts val="1200"/>
            </a:pPr>
            <a:endParaRPr/>
          </a:p>
        </p:txBody>
      </p:sp>
      <p:sp>
        <p:nvSpPr>
          <p:cNvPr id="218" name="Google Shape;218;p13:notes"/>
          <p:cNvSpPr txBox="1">
            <a:spLocks noGrp="1"/>
          </p:cNvSpPr>
          <p:nvPr>
            <p:ph type="sldNum" idx="12"/>
          </p:nvPr>
        </p:nvSpPr>
        <p:spPr>
          <a:xfrm>
            <a:off x="5591938" y="6456743"/>
            <a:ext cx="4278154" cy="340974"/>
          </a:xfrm>
          <a:prstGeom prst="rect">
            <a:avLst/>
          </a:prstGeom>
          <a:noFill/>
          <a:ln>
            <a:noFill/>
          </a:ln>
        </p:spPr>
        <p:txBody>
          <a:bodyPr spcFirstLastPara="1" wrap="square" lIns="53328" tIns="26657" rIns="53328" bIns="26657" anchor="b" anchorCtr="0">
            <a:noAutofit/>
          </a:bodyPr>
          <a:lstStyle/>
          <a:p>
            <a:pPr algn="r">
              <a:buSzPts val="1200"/>
            </a:pPr>
            <a:fld id="{00000000-1234-1234-1234-123412341234}" type="slidenum">
              <a:rPr lang="es-ES"/>
              <a:t>47</a:t>
            </a:fld>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p13:notes"/>
          <p:cNvSpPr>
            <a:spLocks noGrp="1" noRot="1" noChangeAspect="1"/>
          </p:cNvSpPr>
          <p:nvPr>
            <p:ph type="sldImg" idx="2"/>
          </p:nvPr>
        </p:nvSpPr>
        <p:spPr>
          <a:xfrm>
            <a:off x="2898775" y="849313"/>
            <a:ext cx="4075113" cy="229393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7" name="Google Shape;217;p13:notes"/>
          <p:cNvSpPr txBox="1">
            <a:spLocks noGrp="1"/>
          </p:cNvSpPr>
          <p:nvPr>
            <p:ph type="body" idx="1"/>
          </p:nvPr>
        </p:nvSpPr>
        <p:spPr>
          <a:xfrm>
            <a:off x="987267" y="3271906"/>
            <a:ext cx="7898130" cy="2676052"/>
          </a:xfrm>
          <a:prstGeom prst="rect">
            <a:avLst/>
          </a:prstGeom>
          <a:noFill/>
          <a:ln>
            <a:noFill/>
          </a:ln>
        </p:spPr>
        <p:txBody>
          <a:bodyPr spcFirstLastPara="1" wrap="square" lIns="53328" tIns="26657" rIns="53328" bIns="26657" anchor="t" anchorCtr="0">
            <a:noAutofit/>
          </a:bodyPr>
          <a:lstStyle/>
          <a:p>
            <a:pPr marL="0" indent="0">
              <a:buClr>
                <a:schemeClr val="dk1"/>
              </a:buClr>
              <a:buSzPts val="1200"/>
            </a:pPr>
            <a:endParaRPr/>
          </a:p>
        </p:txBody>
      </p:sp>
      <p:sp>
        <p:nvSpPr>
          <p:cNvPr id="218" name="Google Shape;218;p13:notes"/>
          <p:cNvSpPr txBox="1">
            <a:spLocks noGrp="1"/>
          </p:cNvSpPr>
          <p:nvPr>
            <p:ph type="sldNum" idx="12"/>
          </p:nvPr>
        </p:nvSpPr>
        <p:spPr>
          <a:xfrm>
            <a:off x="5591938" y="6456743"/>
            <a:ext cx="4278154" cy="340974"/>
          </a:xfrm>
          <a:prstGeom prst="rect">
            <a:avLst/>
          </a:prstGeom>
          <a:noFill/>
          <a:ln>
            <a:noFill/>
          </a:ln>
        </p:spPr>
        <p:txBody>
          <a:bodyPr spcFirstLastPara="1" wrap="square" lIns="53328" tIns="26657" rIns="53328" bIns="26657" anchor="b" anchorCtr="0">
            <a:noAutofit/>
          </a:bodyPr>
          <a:lstStyle/>
          <a:p>
            <a:pPr algn="r">
              <a:buSzPts val="1200"/>
            </a:pPr>
            <a:fld id="{00000000-1234-1234-1234-123412341234}" type="slidenum">
              <a:rPr lang="es-ES"/>
              <a:t>48</a:t>
            </a:fld>
            <a:endParaRPr/>
          </a:p>
        </p:txBody>
      </p:sp>
    </p:spTree>
    <p:extLst>
      <p:ext uri="{BB962C8B-B14F-4D97-AF65-F5344CB8AC3E}">
        <p14:creationId xmlns:p14="http://schemas.microsoft.com/office/powerpoint/2010/main" val="158092257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p13:notes"/>
          <p:cNvSpPr>
            <a:spLocks noGrp="1" noRot="1" noChangeAspect="1"/>
          </p:cNvSpPr>
          <p:nvPr>
            <p:ph type="sldImg" idx="2"/>
          </p:nvPr>
        </p:nvSpPr>
        <p:spPr>
          <a:xfrm>
            <a:off x="2898775" y="849313"/>
            <a:ext cx="4075113" cy="229393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7" name="Google Shape;217;p13:notes"/>
          <p:cNvSpPr txBox="1">
            <a:spLocks noGrp="1"/>
          </p:cNvSpPr>
          <p:nvPr>
            <p:ph type="body" idx="1"/>
          </p:nvPr>
        </p:nvSpPr>
        <p:spPr>
          <a:xfrm>
            <a:off x="987267" y="3271906"/>
            <a:ext cx="7898130" cy="2676052"/>
          </a:xfrm>
          <a:prstGeom prst="rect">
            <a:avLst/>
          </a:prstGeom>
          <a:noFill/>
          <a:ln>
            <a:noFill/>
          </a:ln>
        </p:spPr>
        <p:txBody>
          <a:bodyPr spcFirstLastPara="1" wrap="square" lIns="53328" tIns="26657" rIns="53328" bIns="26657" anchor="t" anchorCtr="0">
            <a:noAutofit/>
          </a:bodyPr>
          <a:lstStyle/>
          <a:p>
            <a:pPr marL="0" indent="0">
              <a:buClr>
                <a:schemeClr val="dk1"/>
              </a:buClr>
              <a:buSzPts val="1200"/>
            </a:pPr>
            <a:endParaRPr/>
          </a:p>
        </p:txBody>
      </p:sp>
      <p:sp>
        <p:nvSpPr>
          <p:cNvPr id="218" name="Google Shape;218;p13:notes"/>
          <p:cNvSpPr txBox="1">
            <a:spLocks noGrp="1"/>
          </p:cNvSpPr>
          <p:nvPr>
            <p:ph type="sldNum" idx="12"/>
          </p:nvPr>
        </p:nvSpPr>
        <p:spPr>
          <a:xfrm>
            <a:off x="5591938" y="6456743"/>
            <a:ext cx="4278154" cy="340974"/>
          </a:xfrm>
          <a:prstGeom prst="rect">
            <a:avLst/>
          </a:prstGeom>
          <a:noFill/>
          <a:ln>
            <a:noFill/>
          </a:ln>
        </p:spPr>
        <p:txBody>
          <a:bodyPr spcFirstLastPara="1" wrap="square" lIns="53328" tIns="26657" rIns="53328" bIns="26657" anchor="b" anchorCtr="0">
            <a:noAutofit/>
          </a:bodyPr>
          <a:lstStyle/>
          <a:p>
            <a:pPr algn="r">
              <a:buSzPts val="1200"/>
            </a:pPr>
            <a:fld id="{00000000-1234-1234-1234-123412341234}" type="slidenum">
              <a:rPr lang="es-ES"/>
              <a:t>49</a:t>
            </a:fld>
            <a:endParaRPr/>
          </a:p>
        </p:txBody>
      </p:sp>
    </p:spTree>
    <p:extLst>
      <p:ext uri="{BB962C8B-B14F-4D97-AF65-F5344CB8AC3E}">
        <p14:creationId xmlns:p14="http://schemas.microsoft.com/office/powerpoint/2010/main" val="36619568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txBox="1">
            <a:spLocks noGrp="1"/>
          </p:cNvSpPr>
          <p:nvPr>
            <p:ph type="body" idx="1"/>
          </p:nvPr>
        </p:nvSpPr>
        <p:spPr>
          <a:xfrm>
            <a:off x="987267" y="3271906"/>
            <a:ext cx="7898130" cy="2676060"/>
          </a:xfrm>
          <a:prstGeom prst="rect">
            <a:avLst/>
          </a:prstGeom>
        </p:spPr>
        <p:txBody>
          <a:bodyPr spcFirstLastPara="1" wrap="square" lIns="53328" tIns="26657" rIns="53328" bIns="26657" anchor="t" anchorCtr="0">
            <a:noAutofit/>
          </a:bodyPr>
          <a:lstStyle/>
          <a:p>
            <a:pPr marL="0" indent="0"/>
            <a:endParaRPr/>
          </a:p>
        </p:txBody>
      </p:sp>
      <p:sp>
        <p:nvSpPr>
          <p:cNvPr id="116" name="Google Shape;116;p6:notes"/>
          <p:cNvSpPr>
            <a:spLocks noGrp="1" noRot="1" noChangeAspect="1"/>
          </p:cNvSpPr>
          <p:nvPr>
            <p:ph type="sldImg" idx="2"/>
          </p:nvPr>
        </p:nvSpPr>
        <p:spPr>
          <a:xfrm>
            <a:off x="2898775" y="849313"/>
            <a:ext cx="4075113" cy="229393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8649722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p15:notes"/>
          <p:cNvSpPr txBox="1">
            <a:spLocks noGrp="1"/>
          </p:cNvSpPr>
          <p:nvPr>
            <p:ph type="body" idx="1"/>
          </p:nvPr>
        </p:nvSpPr>
        <p:spPr>
          <a:xfrm>
            <a:off x="987267" y="3271906"/>
            <a:ext cx="7898130" cy="2676060"/>
          </a:xfrm>
          <a:prstGeom prst="rect">
            <a:avLst/>
          </a:prstGeom>
        </p:spPr>
        <p:txBody>
          <a:bodyPr spcFirstLastPara="1" wrap="square" lIns="53328" tIns="26657" rIns="53328" bIns="26657" anchor="t" anchorCtr="0">
            <a:noAutofit/>
          </a:bodyPr>
          <a:lstStyle/>
          <a:p>
            <a:pPr marL="0" indent="0"/>
            <a:endParaRPr dirty="0"/>
          </a:p>
        </p:txBody>
      </p:sp>
      <p:sp>
        <p:nvSpPr>
          <p:cNvPr id="234" name="Google Shape;234;p15:notes"/>
          <p:cNvSpPr>
            <a:spLocks noGrp="1" noRot="1" noChangeAspect="1"/>
          </p:cNvSpPr>
          <p:nvPr>
            <p:ph type="sldImg" idx="2"/>
          </p:nvPr>
        </p:nvSpPr>
        <p:spPr>
          <a:xfrm>
            <a:off x="2898775" y="849313"/>
            <a:ext cx="4075113" cy="229393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txBox="1">
            <a:spLocks noGrp="1"/>
          </p:cNvSpPr>
          <p:nvPr>
            <p:ph type="body" idx="1"/>
          </p:nvPr>
        </p:nvSpPr>
        <p:spPr>
          <a:xfrm>
            <a:off x="987267" y="3271906"/>
            <a:ext cx="7898130" cy="2676060"/>
          </a:xfrm>
          <a:prstGeom prst="rect">
            <a:avLst/>
          </a:prstGeom>
        </p:spPr>
        <p:txBody>
          <a:bodyPr spcFirstLastPara="1" wrap="square" lIns="53328" tIns="26657" rIns="53328" bIns="26657" anchor="t" anchorCtr="0">
            <a:noAutofit/>
          </a:bodyPr>
          <a:lstStyle/>
          <a:p>
            <a:pPr marL="0" indent="0"/>
            <a:endParaRPr/>
          </a:p>
        </p:txBody>
      </p:sp>
      <p:sp>
        <p:nvSpPr>
          <p:cNvPr id="116" name="Google Shape;116;p6:notes"/>
          <p:cNvSpPr>
            <a:spLocks noGrp="1" noRot="1" noChangeAspect="1"/>
          </p:cNvSpPr>
          <p:nvPr>
            <p:ph type="sldImg" idx="2"/>
          </p:nvPr>
        </p:nvSpPr>
        <p:spPr>
          <a:xfrm>
            <a:off x="2898775" y="849313"/>
            <a:ext cx="4075113" cy="229393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474181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txBox="1">
            <a:spLocks noGrp="1"/>
          </p:cNvSpPr>
          <p:nvPr>
            <p:ph type="body" idx="1"/>
          </p:nvPr>
        </p:nvSpPr>
        <p:spPr>
          <a:xfrm>
            <a:off x="987267" y="3271906"/>
            <a:ext cx="7898130" cy="2676060"/>
          </a:xfrm>
          <a:prstGeom prst="rect">
            <a:avLst/>
          </a:prstGeom>
        </p:spPr>
        <p:txBody>
          <a:bodyPr spcFirstLastPara="1" wrap="square" lIns="53328" tIns="26657" rIns="53328" bIns="26657" anchor="t" anchorCtr="0">
            <a:noAutofit/>
          </a:bodyPr>
          <a:lstStyle/>
          <a:p>
            <a:pPr marL="0" indent="0"/>
            <a:endParaRPr/>
          </a:p>
        </p:txBody>
      </p:sp>
      <p:sp>
        <p:nvSpPr>
          <p:cNvPr id="116" name="Google Shape;116;p6:notes"/>
          <p:cNvSpPr>
            <a:spLocks noGrp="1" noRot="1" noChangeAspect="1"/>
          </p:cNvSpPr>
          <p:nvPr>
            <p:ph type="sldImg" idx="2"/>
          </p:nvPr>
        </p:nvSpPr>
        <p:spPr>
          <a:xfrm>
            <a:off x="2898775" y="849313"/>
            <a:ext cx="4075113" cy="229393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931511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txBox="1">
            <a:spLocks noGrp="1"/>
          </p:cNvSpPr>
          <p:nvPr>
            <p:ph type="body" idx="1"/>
          </p:nvPr>
        </p:nvSpPr>
        <p:spPr>
          <a:xfrm>
            <a:off x="987267" y="3271906"/>
            <a:ext cx="7898130" cy="2676060"/>
          </a:xfrm>
          <a:prstGeom prst="rect">
            <a:avLst/>
          </a:prstGeom>
        </p:spPr>
        <p:txBody>
          <a:bodyPr spcFirstLastPara="1" wrap="square" lIns="53328" tIns="26657" rIns="53328" bIns="26657" anchor="t" anchorCtr="0">
            <a:noAutofit/>
          </a:bodyPr>
          <a:lstStyle/>
          <a:p>
            <a:pPr marL="0" indent="0"/>
            <a:endParaRPr/>
          </a:p>
        </p:txBody>
      </p:sp>
      <p:sp>
        <p:nvSpPr>
          <p:cNvPr id="116" name="Google Shape;116;p6:notes"/>
          <p:cNvSpPr>
            <a:spLocks noGrp="1" noRot="1" noChangeAspect="1"/>
          </p:cNvSpPr>
          <p:nvPr>
            <p:ph type="sldImg" idx="2"/>
          </p:nvPr>
        </p:nvSpPr>
        <p:spPr>
          <a:xfrm>
            <a:off x="2898775" y="849313"/>
            <a:ext cx="4075113" cy="229393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713759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txBox="1">
            <a:spLocks noGrp="1"/>
          </p:cNvSpPr>
          <p:nvPr>
            <p:ph type="body" idx="1"/>
          </p:nvPr>
        </p:nvSpPr>
        <p:spPr>
          <a:xfrm>
            <a:off x="987267" y="3271906"/>
            <a:ext cx="7898130" cy="2676060"/>
          </a:xfrm>
          <a:prstGeom prst="rect">
            <a:avLst/>
          </a:prstGeom>
        </p:spPr>
        <p:txBody>
          <a:bodyPr spcFirstLastPara="1" wrap="square" lIns="53328" tIns="26657" rIns="53328" bIns="26657" anchor="t" anchorCtr="0">
            <a:noAutofit/>
          </a:bodyPr>
          <a:lstStyle/>
          <a:p>
            <a:pPr marL="0" indent="0"/>
            <a:endParaRPr/>
          </a:p>
        </p:txBody>
      </p:sp>
      <p:sp>
        <p:nvSpPr>
          <p:cNvPr id="116" name="Google Shape;116;p6:notes"/>
          <p:cNvSpPr>
            <a:spLocks noGrp="1" noRot="1" noChangeAspect="1"/>
          </p:cNvSpPr>
          <p:nvPr>
            <p:ph type="sldImg" idx="2"/>
          </p:nvPr>
        </p:nvSpPr>
        <p:spPr>
          <a:xfrm>
            <a:off x="2898775" y="849313"/>
            <a:ext cx="4075113" cy="229393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Diseño personalizado">
  <p:cSld name="Diseño personalizado">
    <p:spTree>
      <p:nvGrpSpPr>
        <p:cNvPr id="1" name="Shape 24"/>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obj">
  <p:cSld name="OBJECT">
    <p:spTree>
      <p:nvGrpSpPr>
        <p:cNvPr id="1" name="Shape 25"/>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Diapositiva de título">
  <p:cSld name="Diapositiva de título">
    <p:spTree>
      <p:nvGrpSpPr>
        <p:cNvPr id="1" name="Shape 30"/>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Diseño personalizado" preserve="1">
  <p:cSld name="Diseño personalizado">
    <p:spTree>
      <p:nvGrpSpPr>
        <p:cNvPr id="1" name="Shape 24"/>
        <p:cNvGrpSpPr/>
        <p:nvPr/>
      </p:nvGrpSpPr>
      <p:grpSpPr>
        <a:xfrm>
          <a:off x="0" y="0"/>
          <a:ext cx="0" cy="0"/>
          <a:chOff x="0" y="0"/>
          <a:chExt cx="0" cy="0"/>
        </a:xfrm>
      </p:grpSpPr>
    </p:spTree>
    <p:extLst>
      <p:ext uri="{BB962C8B-B14F-4D97-AF65-F5344CB8AC3E}">
        <p14:creationId xmlns:p14="http://schemas.microsoft.com/office/powerpoint/2010/main" val="9619929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obj" preserve="1">
  <p:cSld name="Blank">
    <p:spTree>
      <p:nvGrpSpPr>
        <p:cNvPr id="1" name="Shape 25"/>
        <p:cNvGrpSpPr/>
        <p:nvPr/>
      </p:nvGrpSpPr>
      <p:grpSpPr>
        <a:xfrm>
          <a:off x="0" y="0"/>
          <a:ext cx="0" cy="0"/>
          <a:chOff x="0" y="0"/>
          <a:chExt cx="0" cy="0"/>
        </a:xfrm>
      </p:grpSpPr>
    </p:spTree>
    <p:extLst>
      <p:ext uri="{BB962C8B-B14F-4D97-AF65-F5344CB8AC3E}">
        <p14:creationId xmlns:p14="http://schemas.microsoft.com/office/powerpoint/2010/main" val="2158378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Diapositiva de título" preserve="1">
  <p:cSld name="Diapositiva de título">
    <p:spTree>
      <p:nvGrpSpPr>
        <p:cNvPr id="1" name="Shape 30"/>
        <p:cNvGrpSpPr/>
        <p:nvPr/>
      </p:nvGrpSpPr>
      <p:grpSpPr>
        <a:xfrm>
          <a:off x="0" y="0"/>
          <a:ext cx="0" cy="0"/>
          <a:chOff x="0" y="0"/>
          <a:chExt cx="0" cy="0"/>
        </a:xfrm>
      </p:grpSpPr>
    </p:spTree>
    <p:extLst>
      <p:ext uri="{BB962C8B-B14F-4D97-AF65-F5344CB8AC3E}">
        <p14:creationId xmlns:p14="http://schemas.microsoft.com/office/powerpoint/2010/main" val="34553764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slideLayout" Target="../slideLayouts/slideLayout3.xml"/><Relationship Id="rId7"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jpeg"/><Relationship Id="rId5" Type="http://schemas.openxmlformats.org/officeDocument/2006/relationships/image" Target="../media/image1.pn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slideLayout" Target="../slideLayouts/slideLayout6.xml"/><Relationship Id="rId7" Type="http://schemas.openxmlformats.org/officeDocument/2006/relationships/image" Target="../media/image5.jpeg"/><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image" Target="../media/image2.jpeg"/><Relationship Id="rId5" Type="http://schemas.openxmlformats.org/officeDocument/2006/relationships/image" Target="../media/image1.png"/><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1" name="Google Shape;11;p16"/>
          <p:cNvSpPr/>
          <p:nvPr/>
        </p:nvSpPr>
        <p:spPr>
          <a:xfrm>
            <a:off x="1222551" y="1174148"/>
            <a:ext cx="15678785" cy="0"/>
          </a:xfrm>
          <a:custGeom>
            <a:avLst/>
            <a:gdLst/>
            <a:ahLst/>
            <a:cxnLst/>
            <a:rect l="l" t="t" r="r" b="b"/>
            <a:pathLst>
              <a:path w="15678785" h="120000" extrusionOk="0">
                <a:moveTo>
                  <a:pt x="0" y="0"/>
                </a:moveTo>
                <a:lnTo>
                  <a:pt x="15678235" y="0"/>
                </a:lnTo>
              </a:path>
            </a:pathLst>
          </a:custGeom>
          <a:ln w="76200">
            <a:solidFill>
              <a:srgbClr val="33CCFF"/>
            </a:solidFill>
            <a:headEnd type="none" w="sm" len="sm"/>
            <a:tailEnd type="none" w="sm" len="sm"/>
          </a:ln>
        </p:spPr>
        <p:style>
          <a:lnRef idx="1">
            <a:schemeClr val="accent5"/>
          </a:lnRef>
          <a:fillRef idx="0">
            <a:schemeClr val="accent5"/>
          </a:fillRef>
          <a:effectRef idx="0">
            <a:schemeClr val="accent5"/>
          </a:effectRef>
          <a:fontRef idx="minor">
            <a:schemeClr val="tx1"/>
          </a:fontRef>
        </p:style>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3" name="Google Shape;13;p16"/>
          <p:cNvSpPr/>
          <p:nvPr/>
        </p:nvSpPr>
        <p:spPr>
          <a:xfrm>
            <a:off x="1023876" y="1409545"/>
            <a:ext cx="0" cy="7525384"/>
          </a:xfrm>
          <a:custGeom>
            <a:avLst/>
            <a:gdLst/>
            <a:ahLst/>
            <a:cxnLst/>
            <a:rect l="l" t="t" r="r" b="b"/>
            <a:pathLst>
              <a:path w="120000" h="7525384" extrusionOk="0">
                <a:moveTo>
                  <a:pt x="0" y="0"/>
                </a:moveTo>
                <a:lnTo>
                  <a:pt x="0" y="7524868"/>
                </a:lnTo>
              </a:path>
            </a:pathLst>
          </a:custGeom>
          <a:ln w="76200">
            <a:solidFill>
              <a:srgbClr val="33CCFF"/>
            </a:solidFill>
            <a:headEnd type="none" w="sm" len="sm"/>
            <a:tailEnd type="none" w="sm" len="sm"/>
          </a:ln>
        </p:spPr>
        <p:style>
          <a:lnRef idx="3">
            <a:schemeClr val="accent5"/>
          </a:lnRef>
          <a:fillRef idx="0">
            <a:schemeClr val="accent5"/>
          </a:fillRef>
          <a:effectRef idx="2">
            <a:schemeClr val="accent5"/>
          </a:effectRef>
          <a:fontRef idx="minor">
            <a:schemeClr val="tx1"/>
          </a:fontRef>
        </p:style>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15" name="Google Shape;15;p16"/>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880560" y="9451198"/>
            <a:ext cx="2247197" cy="471451"/>
          </a:xfrm>
          <a:prstGeom prst="rect">
            <a:avLst/>
          </a:prstGeom>
          <a:noFill/>
          <a:ln>
            <a:noFill/>
          </a:ln>
        </p:spPr>
      </p:pic>
      <p:pic>
        <p:nvPicPr>
          <p:cNvPr id="21" name="Google Shape;21;p16"/>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8915400" y="9357719"/>
            <a:ext cx="1676399" cy="600163"/>
          </a:xfrm>
          <a:prstGeom prst="rect">
            <a:avLst/>
          </a:prstGeom>
          <a:noFill/>
          <a:ln>
            <a:noFill/>
          </a:ln>
        </p:spPr>
      </p:pic>
      <p:pic>
        <p:nvPicPr>
          <p:cNvPr id="24" name="Grafik 3" descr="Ein Bild, das Text, Clipart enthält.&#10;&#10;Automatisch generierte Beschreibung"/>
          <p:cNvPicPr/>
          <p:nvPr userDrawn="1"/>
        </p:nvPicPr>
        <p:blipFill>
          <a:blip r:embed="rId7" cstate="email">
            <a:extLst>
              <a:ext uri="{28A0092B-C50C-407E-A947-70E740481C1C}">
                <a14:useLocalDpi xmlns:a14="http://schemas.microsoft.com/office/drawing/2010/main"/>
              </a:ext>
            </a:extLst>
          </a:blip>
          <a:srcRect/>
          <a:stretch>
            <a:fillRect/>
          </a:stretch>
        </p:blipFill>
        <p:spPr bwMode="auto">
          <a:xfrm>
            <a:off x="14476021" y="1356854"/>
            <a:ext cx="2089947" cy="685702"/>
          </a:xfrm>
          <a:prstGeom prst="rect">
            <a:avLst/>
          </a:prstGeom>
          <a:noFill/>
          <a:ln>
            <a:noFill/>
          </a:ln>
        </p:spPr>
      </p:pic>
      <p:pic>
        <p:nvPicPr>
          <p:cNvPr id="26" name="Grafik 3" descr="Ein Bild, das Text, Clipart enthält.&#10;&#10;Automatisch generierte Beschreibung"/>
          <p:cNvPicPr/>
          <p:nvPr userDrawn="1"/>
        </p:nvPicPr>
        <p:blipFill rotWithShape="1">
          <a:blip r:embed="rId8" cstate="email">
            <a:extLst>
              <a:ext uri="{28A0092B-C50C-407E-A947-70E740481C1C}">
                <a14:useLocalDpi xmlns:a14="http://schemas.microsoft.com/office/drawing/2010/main"/>
              </a:ext>
            </a:extLst>
          </a:blip>
          <a:srcRect/>
          <a:stretch/>
        </p:blipFill>
        <p:spPr bwMode="auto">
          <a:xfrm>
            <a:off x="365954" y="1007282"/>
            <a:ext cx="1315844" cy="804526"/>
          </a:xfrm>
          <a:prstGeom prst="rect">
            <a:avLst/>
          </a:prstGeom>
          <a:noFill/>
          <a:ln>
            <a:noFill/>
          </a:ln>
        </p:spPr>
      </p:pic>
      <p:sp>
        <p:nvSpPr>
          <p:cNvPr id="2" name="Foliennummernplatzhalter 1">
            <a:extLst>
              <a:ext uri="{FF2B5EF4-FFF2-40B4-BE49-F238E27FC236}">
                <a16:creationId xmlns:a16="http://schemas.microsoft.com/office/drawing/2014/main" id="{6A5AA18A-FF48-1191-CBC3-EAAC2CA829D8}"/>
              </a:ext>
            </a:extLst>
          </p:cNvPr>
          <p:cNvSpPr>
            <a:spLocks noGrp="1"/>
          </p:cNvSpPr>
          <p:nvPr>
            <p:ph type="sldNum" sz="quarter" idx="4"/>
          </p:nvPr>
        </p:nvSpPr>
        <p:spPr>
          <a:xfrm>
            <a:off x="14004589" y="9567020"/>
            <a:ext cx="4114800" cy="547688"/>
          </a:xfrm>
          <a:prstGeom prst="rect">
            <a:avLst/>
          </a:prstGeom>
        </p:spPr>
        <p:txBody>
          <a:bodyPr vert="horz" lIns="91440" tIns="45720" rIns="91440" bIns="45720" rtlCol="0" anchor="ctr"/>
          <a:lstStyle>
            <a:lvl1pPr algn="r">
              <a:defRPr sz="1200">
                <a:solidFill>
                  <a:schemeClr val="tx1">
                    <a:tint val="75000"/>
                  </a:schemeClr>
                </a:solidFill>
              </a:defRPr>
            </a:lvl1pPr>
          </a:lstStyle>
          <a:p>
            <a:fld id="{141F0399-9AC4-4E2F-9FF1-1AC0CE388A8D}" type="slidenum">
              <a:rPr lang="de-DE" smtClean="0"/>
              <a:t>‹Nº›</a:t>
            </a:fld>
            <a:endParaRPr lang="de-DE"/>
          </a:p>
        </p:txBody>
      </p:sp>
      <p:sp>
        <p:nvSpPr>
          <p:cNvPr id="7" name="Google Shape;20;p16">
            <a:extLst>
              <a:ext uri="{FF2B5EF4-FFF2-40B4-BE49-F238E27FC236}">
                <a16:creationId xmlns:a16="http://schemas.microsoft.com/office/drawing/2014/main" id="{0186AA93-E547-B0BE-E38B-D83A03662E06}"/>
              </a:ext>
            </a:extLst>
          </p:cNvPr>
          <p:cNvSpPr txBox="1"/>
          <p:nvPr userDrawn="1"/>
        </p:nvSpPr>
        <p:spPr>
          <a:xfrm>
            <a:off x="2916550" y="9386841"/>
            <a:ext cx="5998850" cy="600164"/>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s-ES" sz="1100" b="0" i="0" u="none" strike="noStrike" dirty="0">
                <a:solidFill>
                  <a:srgbClr val="000000"/>
                </a:solidFill>
                <a:latin typeface="Calibri"/>
                <a:ea typeface="Calibri"/>
                <a:cs typeface="Calibri"/>
                <a:sym typeface="Calibri"/>
              </a:rPr>
              <a:t>"The European Commission support for the production of this publication does not constitute endorsement of the contents which reflects the views only of the authors, and the Commission cannot be held responsible for any use which may be made of the information contained therein."</a:t>
            </a:r>
            <a:endParaRPr sz="1100" dirty="0">
              <a:solidFill>
                <a:schemeClr val="dk1"/>
              </a:solidFill>
              <a:latin typeface="Calibri"/>
              <a:ea typeface="Calibri"/>
              <a:cs typeface="Calibri"/>
              <a:sym typeface="Calibri"/>
            </a:endParaRPr>
          </a:p>
        </p:txBody>
      </p:sp>
      <p:sp>
        <p:nvSpPr>
          <p:cNvPr id="8" name="Google Shape;22;p16">
            <a:extLst>
              <a:ext uri="{FF2B5EF4-FFF2-40B4-BE49-F238E27FC236}">
                <a16:creationId xmlns:a16="http://schemas.microsoft.com/office/drawing/2014/main" id="{3A9BF81F-AEE7-08D8-3B96-170B3118965A}"/>
              </a:ext>
            </a:extLst>
          </p:cNvPr>
          <p:cNvSpPr txBox="1"/>
          <p:nvPr userDrawn="1"/>
        </p:nvSpPr>
        <p:spPr>
          <a:xfrm>
            <a:off x="10591800" y="9345267"/>
            <a:ext cx="6825579" cy="600124"/>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1100" noProof="0">
                <a:solidFill>
                  <a:schemeClr val="dk1"/>
                </a:solidFill>
                <a:latin typeface="Calibri" panose="020F0502020204030204" pitchFamily="34" charset="0"/>
                <a:ea typeface="Calibri"/>
                <a:cs typeface="Calibri" panose="020F0502020204030204" pitchFamily="34" charset="0"/>
                <a:sym typeface="Calibri"/>
              </a:rPr>
              <a:t>Legal description – Creative Commons licensing</a:t>
            </a:r>
            <a:r>
              <a:rPr lang="en-US" sz="1100" b="0" i="0" noProof="0">
                <a:solidFill>
                  <a:schemeClr val="dk1"/>
                </a:solidFill>
                <a:latin typeface="Calibri" panose="020F0502020204030204" pitchFamily="34" charset="0"/>
                <a:ea typeface="DM Sans"/>
                <a:cs typeface="Calibri" panose="020F0502020204030204" pitchFamily="34" charset="0"/>
                <a:sym typeface="DM Sans"/>
              </a:rPr>
              <a:t>: The materials published on the BOOMER project website are classified as Open Educational Resources' (OER) and can be freely (without permission of their creators): downloaded, used, reused, copied, adapted, and shared by users, with information about the source of their origin.</a:t>
            </a:r>
            <a:endParaRPr lang="en-US" sz="1100" noProof="0">
              <a:solidFill>
                <a:schemeClr val="dk1"/>
              </a:solidFill>
              <a:latin typeface="Calibri" panose="020F0502020204030204" pitchFamily="34" charset="0"/>
              <a:ea typeface="Calibri"/>
              <a:cs typeface="Calibri" panose="020F0502020204030204" pitchFamily="34" charset="0"/>
              <a:sym typeface="Calibri"/>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lt1"/>
        </a:solidFill>
        <a:effectLst/>
      </p:bgPr>
    </p:bg>
    <p:spTree>
      <p:nvGrpSpPr>
        <p:cNvPr id="1" name="Shape 9"/>
        <p:cNvGrpSpPr/>
        <p:nvPr/>
      </p:nvGrpSpPr>
      <p:grpSpPr>
        <a:xfrm>
          <a:off x="0" y="0"/>
          <a:ext cx="0" cy="0"/>
          <a:chOff x="0" y="0"/>
          <a:chExt cx="0" cy="0"/>
        </a:xfrm>
      </p:grpSpPr>
      <p:sp>
        <p:nvSpPr>
          <p:cNvPr id="11" name="Google Shape;11;p16"/>
          <p:cNvSpPr/>
          <p:nvPr/>
        </p:nvSpPr>
        <p:spPr>
          <a:xfrm>
            <a:off x="1222551" y="1174148"/>
            <a:ext cx="15678785" cy="0"/>
          </a:xfrm>
          <a:custGeom>
            <a:avLst/>
            <a:gdLst/>
            <a:ahLst/>
            <a:cxnLst/>
            <a:rect l="l" t="t" r="r" b="b"/>
            <a:pathLst>
              <a:path w="15678785" h="120000" extrusionOk="0">
                <a:moveTo>
                  <a:pt x="0" y="0"/>
                </a:moveTo>
                <a:lnTo>
                  <a:pt x="15678235" y="0"/>
                </a:lnTo>
              </a:path>
            </a:pathLst>
          </a:custGeom>
          <a:ln w="76200">
            <a:solidFill>
              <a:srgbClr val="33CCFF"/>
            </a:solidFill>
            <a:headEnd type="none" w="sm" len="sm"/>
            <a:tailEnd type="none" w="sm" len="sm"/>
          </a:ln>
        </p:spPr>
        <p:style>
          <a:lnRef idx="1">
            <a:schemeClr val="accent5"/>
          </a:lnRef>
          <a:fillRef idx="0">
            <a:schemeClr val="accent5"/>
          </a:fillRef>
          <a:effectRef idx="0">
            <a:schemeClr val="accent5"/>
          </a:effectRef>
          <a:fontRef idx="minor">
            <a:schemeClr val="tx1"/>
          </a:fontRef>
        </p:style>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3" name="Google Shape;13;p16"/>
          <p:cNvSpPr/>
          <p:nvPr/>
        </p:nvSpPr>
        <p:spPr>
          <a:xfrm>
            <a:off x="1023876" y="1409545"/>
            <a:ext cx="0" cy="7525384"/>
          </a:xfrm>
          <a:custGeom>
            <a:avLst/>
            <a:gdLst/>
            <a:ahLst/>
            <a:cxnLst/>
            <a:rect l="l" t="t" r="r" b="b"/>
            <a:pathLst>
              <a:path w="120000" h="7525384" extrusionOk="0">
                <a:moveTo>
                  <a:pt x="0" y="0"/>
                </a:moveTo>
                <a:lnTo>
                  <a:pt x="0" y="7524868"/>
                </a:lnTo>
              </a:path>
            </a:pathLst>
          </a:custGeom>
          <a:ln w="76200">
            <a:solidFill>
              <a:srgbClr val="33CCFF"/>
            </a:solidFill>
            <a:headEnd type="none" w="sm" len="sm"/>
            <a:tailEnd type="none" w="sm" len="sm"/>
          </a:ln>
        </p:spPr>
        <p:style>
          <a:lnRef idx="1">
            <a:schemeClr val="accent5"/>
          </a:lnRef>
          <a:fillRef idx="0">
            <a:schemeClr val="accent5"/>
          </a:fillRef>
          <a:effectRef idx="0">
            <a:schemeClr val="accent5"/>
          </a:effectRef>
          <a:fontRef idx="minor">
            <a:schemeClr val="tx1"/>
          </a:fontRef>
        </p:style>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15" name="Google Shape;15;p16"/>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880560" y="9451198"/>
            <a:ext cx="2247197" cy="471451"/>
          </a:xfrm>
          <a:prstGeom prst="rect">
            <a:avLst/>
          </a:prstGeom>
          <a:noFill/>
          <a:ln>
            <a:noFill/>
          </a:ln>
        </p:spPr>
      </p:pic>
      <p:pic>
        <p:nvPicPr>
          <p:cNvPr id="21" name="Google Shape;21;p16"/>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8915400" y="9357719"/>
            <a:ext cx="1676399" cy="600163"/>
          </a:xfrm>
          <a:prstGeom prst="rect">
            <a:avLst/>
          </a:prstGeom>
          <a:noFill/>
          <a:ln>
            <a:noFill/>
          </a:ln>
        </p:spPr>
      </p:pic>
      <p:pic>
        <p:nvPicPr>
          <p:cNvPr id="24" name="Grafik 3" descr="Ein Bild, das Text, Clipart enthält.&#10;&#10;Automatisch generierte Beschreibung"/>
          <p:cNvPicPr/>
          <p:nvPr userDrawn="1"/>
        </p:nvPicPr>
        <p:blipFill>
          <a:blip r:embed="rId7" cstate="email">
            <a:extLst>
              <a:ext uri="{28A0092B-C50C-407E-A947-70E740481C1C}">
                <a14:useLocalDpi xmlns:a14="http://schemas.microsoft.com/office/drawing/2010/main"/>
              </a:ext>
            </a:extLst>
          </a:blip>
          <a:srcRect/>
          <a:stretch>
            <a:fillRect/>
          </a:stretch>
        </p:blipFill>
        <p:spPr bwMode="auto">
          <a:xfrm>
            <a:off x="14162049" y="1409546"/>
            <a:ext cx="2403919" cy="909908"/>
          </a:xfrm>
          <a:prstGeom prst="rect">
            <a:avLst/>
          </a:prstGeom>
          <a:noFill/>
          <a:ln>
            <a:noFill/>
          </a:ln>
        </p:spPr>
      </p:pic>
      <p:pic>
        <p:nvPicPr>
          <p:cNvPr id="26" name="Grafik 3" descr="Ein Bild, das Text, Clipart enthält.&#10;&#10;Automatisch generierte Beschreibung"/>
          <p:cNvPicPr/>
          <p:nvPr userDrawn="1"/>
        </p:nvPicPr>
        <p:blipFill rotWithShape="1">
          <a:blip r:embed="rId8" cstate="email">
            <a:extLst>
              <a:ext uri="{28A0092B-C50C-407E-A947-70E740481C1C}">
                <a14:useLocalDpi xmlns:a14="http://schemas.microsoft.com/office/drawing/2010/main"/>
              </a:ext>
            </a:extLst>
          </a:blip>
          <a:srcRect/>
          <a:stretch/>
        </p:blipFill>
        <p:spPr bwMode="auto">
          <a:xfrm>
            <a:off x="365954" y="1007282"/>
            <a:ext cx="1315844" cy="804526"/>
          </a:xfrm>
          <a:prstGeom prst="rect">
            <a:avLst/>
          </a:prstGeom>
          <a:noFill/>
          <a:ln>
            <a:noFill/>
          </a:ln>
        </p:spPr>
      </p:pic>
      <p:sp>
        <p:nvSpPr>
          <p:cNvPr id="2" name="Foliennummernplatzhalter 1">
            <a:extLst>
              <a:ext uri="{FF2B5EF4-FFF2-40B4-BE49-F238E27FC236}">
                <a16:creationId xmlns:a16="http://schemas.microsoft.com/office/drawing/2014/main" id="{E2D61C0C-4D82-2345-2924-DB7BC9B2EE8F}"/>
              </a:ext>
            </a:extLst>
          </p:cNvPr>
          <p:cNvSpPr>
            <a:spLocks noGrp="1"/>
          </p:cNvSpPr>
          <p:nvPr>
            <p:ph type="sldNum" sz="quarter" idx="4"/>
          </p:nvPr>
        </p:nvSpPr>
        <p:spPr>
          <a:xfrm>
            <a:off x="14004589" y="9567020"/>
            <a:ext cx="4114800" cy="547688"/>
          </a:xfrm>
          <a:prstGeom prst="rect">
            <a:avLst/>
          </a:prstGeom>
        </p:spPr>
        <p:txBody>
          <a:bodyPr vert="horz" lIns="91440" tIns="45720" rIns="91440" bIns="45720" rtlCol="0" anchor="ctr"/>
          <a:lstStyle>
            <a:lvl1pPr algn="r">
              <a:defRPr sz="1200">
                <a:solidFill>
                  <a:schemeClr val="tx1">
                    <a:tint val="75000"/>
                  </a:schemeClr>
                </a:solidFill>
              </a:defRPr>
            </a:lvl1pPr>
          </a:lstStyle>
          <a:p>
            <a:fld id="{141F0399-9AC4-4E2F-9FF1-1AC0CE388A8D}" type="slidenum">
              <a:rPr lang="de-DE" smtClean="0"/>
              <a:t>‹Nº›</a:t>
            </a:fld>
            <a:endParaRPr lang="de-DE"/>
          </a:p>
        </p:txBody>
      </p:sp>
      <p:sp>
        <p:nvSpPr>
          <p:cNvPr id="3" name="Google Shape;20;p16">
            <a:extLst>
              <a:ext uri="{FF2B5EF4-FFF2-40B4-BE49-F238E27FC236}">
                <a16:creationId xmlns:a16="http://schemas.microsoft.com/office/drawing/2014/main" id="{479F4E23-2C93-5617-9BBB-0FA4B8ADBE97}"/>
              </a:ext>
            </a:extLst>
          </p:cNvPr>
          <p:cNvSpPr txBox="1"/>
          <p:nvPr userDrawn="1"/>
        </p:nvSpPr>
        <p:spPr>
          <a:xfrm>
            <a:off x="2916550" y="9386841"/>
            <a:ext cx="5998850" cy="600164"/>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s-ES" sz="1100" b="0" i="0" u="none" strike="noStrike" dirty="0">
                <a:solidFill>
                  <a:srgbClr val="000000"/>
                </a:solidFill>
                <a:latin typeface="Calibri"/>
                <a:ea typeface="Calibri"/>
                <a:cs typeface="Calibri"/>
                <a:sym typeface="Calibri"/>
              </a:rPr>
              <a:t>"The European Commission support for the production of this publication does not constitute endorsement of the contents which reflects the views only of the authors, and the Commission cannot be held responsible for any use which may be made of the information contained therein."</a:t>
            </a:r>
            <a:endParaRPr sz="1100" dirty="0">
              <a:solidFill>
                <a:schemeClr val="dk1"/>
              </a:solidFill>
              <a:latin typeface="Calibri"/>
              <a:ea typeface="Calibri"/>
              <a:cs typeface="Calibri"/>
              <a:sym typeface="Calibri"/>
            </a:endParaRPr>
          </a:p>
        </p:txBody>
      </p:sp>
      <p:sp>
        <p:nvSpPr>
          <p:cNvPr id="4" name="Google Shape;22;p16">
            <a:extLst>
              <a:ext uri="{FF2B5EF4-FFF2-40B4-BE49-F238E27FC236}">
                <a16:creationId xmlns:a16="http://schemas.microsoft.com/office/drawing/2014/main" id="{3FEECD81-826B-A7E5-9AB3-E63580B63371}"/>
              </a:ext>
            </a:extLst>
          </p:cNvPr>
          <p:cNvSpPr txBox="1"/>
          <p:nvPr userDrawn="1"/>
        </p:nvSpPr>
        <p:spPr>
          <a:xfrm>
            <a:off x="10591800" y="9345267"/>
            <a:ext cx="6825579" cy="600124"/>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1100" noProof="0">
                <a:solidFill>
                  <a:schemeClr val="dk1"/>
                </a:solidFill>
                <a:latin typeface="Calibri" panose="020F0502020204030204" pitchFamily="34" charset="0"/>
                <a:ea typeface="Calibri"/>
                <a:cs typeface="Calibri" panose="020F0502020204030204" pitchFamily="34" charset="0"/>
                <a:sym typeface="Calibri"/>
              </a:rPr>
              <a:t>Legal description – Creative Commons licensing</a:t>
            </a:r>
            <a:r>
              <a:rPr lang="en-US" sz="1100" b="0" i="0" noProof="0">
                <a:solidFill>
                  <a:schemeClr val="dk1"/>
                </a:solidFill>
                <a:latin typeface="Calibri" panose="020F0502020204030204" pitchFamily="34" charset="0"/>
                <a:ea typeface="DM Sans"/>
                <a:cs typeface="Calibri" panose="020F0502020204030204" pitchFamily="34" charset="0"/>
                <a:sym typeface="DM Sans"/>
              </a:rPr>
              <a:t>: The materials published on the BOOMER project website are classified as Open Educational Resources' (OER) and can be freely (without permission of their creators): downloaded, used, reused, copied, adapted, and shared by users, with information about the source of their origin.</a:t>
            </a:r>
            <a:endParaRPr lang="en-US" sz="1100" noProof="0">
              <a:solidFill>
                <a:schemeClr val="dk1"/>
              </a:solidFill>
              <a:latin typeface="Calibri" panose="020F0502020204030204" pitchFamily="34" charset="0"/>
              <a:ea typeface="Calibri"/>
              <a:cs typeface="Calibri" panose="020F0502020204030204" pitchFamily="34" charset="0"/>
              <a:sym typeface="Calibri"/>
            </a:endParaRPr>
          </a:p>
        </p:txBody>
      </p:sp>
    </p:spTree>
    <p:extLst>
      <p:ext uri="{BB962C8B-B14F-4D97-AF65-F5344CB8AC3E}">
        <p14:creationId xmlns:p14="http://schemas.microsoft.com/office/powerpoint/2010/main" val="539589001"/>
      </p:ext>
    </p:extLst>
  </p:cSld>
  <p:clrMap bg1="lt1" tx1="dk1" bg2="dk2" tx2="lt2" accent1="accent1" accent2="accent2" accent3="accent3" accent4="accent4" accent5="accent5" accent6="accent6" hlink="hlink" folHlink="folHlink"/>
  <p:sldLayoutIdLst>
    <p:sldLayoutId id="2147483656" r:id="rId1"/>
    <p:sldLayoutId id="2147483657" r:id="rId2"/>
    <p:sldLayoutId id="2147483658" r:id="rId3"/>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8" Type="http://schemas.openxmlformats.org/officeDocument/2006/relationships/image" Target="../media/image29.svg"/><Relationship Id="rId13" Type="http://schemas.openxmlformats.org/officeDocument/2006/relationships/image" Target="../media/image34.png"/><Relationship Id="rId18" Type="http://schemas.openxmlformats.org/officeDocument/2006/relationships/image" Target="../media/image39.svg"/><Relationship Id="rId3" Type="http://schemas.openxmlformats.org/officeDocument/2006/relationships/image" Target="../media/image24.png"/><Relationship Id="rId7" Type="http://schemas.openxmlformats.org/officeDocument/2006/relationships/image" Target="../media/image28.png"/><Relationship Id="rId12" Type="http://schemas.openxmlformats.org/officeDocument/2006/relationships/image" Target="../media/image33.svg"/><Relationship Id="rId17" Type="http://schemas.openxmlformats.org/officeDocument/2006/relationships/image" Target="../media/image38.png"/><Relationship Id="rId2" Type="http://schemas.openxmlformats.org/officeDocument/2006/relationships/notesSlide" Target="../notesSlides/notesSlide10.xml"/><Relationship Id="rId16" Type="http://schemas.openxmlformats.org/officeDocument/2006/relationships/image" Target="../media/image37.svg"/><Relationship Id="rId1" Type="http://schemas.openxmlformats.org/officeDocument/2006/relationships/slideLayout" Target="../slideLayouts/slideLayout2.xml"/><Relationship Id="rId6" Type="http://schemas.openxmlformats.org/officeDocument/2006/relationships/image" Target="../media/image27.svg"/><Relationship Id="rId11" Type="http://schemas.openxmlformats.org/officeDocument/2006/relationships/image" Target="../media/image32.png"/><Relationship Id="rId5" Type="http://schemas.openxmlformats.org/officeDocument/2006/relationships/image" Target="../media/image26.png"/><Relationship Id="rId15" Type="http://schemas.openxmlformats.org/officeDocument/2006/relationships/image" Target="../media/image36.png"/><Relationship Id="rId10" Type="http://schemas.openxmlformats.org/officeDocument/2006/relationships/image" Target="../media/image31.svg"/><Relationship Id="rId4" Type="http://schemas.openxmlformats.org/officeDocument/2006/relationships/image" Target="../media/image25.svg"/><Relationship Id="rId9" Type="http://schemas.openxmlformats.org/officeDocument/2006/relationships/image" Target="../media/image30.png"/><Relationship Id="rId14" Type="http://schemas.openxmlformats.org/officeDocument/2006/relationships/image" Target="../media/image35.svg"/></Relationships>
</file>

<file path=ppt/slides/_rels/slide11.xml.rels><?xml version="1.0" encoding="UTF-8" standalone="yes"?>
<Relationships xmlns="http://schemas.openxmlformats.org/package/2006/relationships"><Relationship Id="rId8" Type="http://schemas.openxmlformats.org/officeDocument/2006/relationships/image" Target="../media/image39.svg"/><Relationship Id="rId13" Type="http://schemas.openxmlformats.org/officeDocument/2006/relationships/image" Target="../media/image44.png"/><Relationship Id="rId18" Type="http://schemas.openxmlformats.org/officeDocument/2006/relationships/image" Target="../media/image29.svg"/><Relationship Id="rId3" Type="http://schemas.openxmlformats.org/officeDocument/2006/relationships/image" Target="../media/image32.png"/><Relationship Id="rId7" Type="http://schemas.openxmlformats.org/officeDocument/2006/relationships/image" Target="../media/image38.png"/><Relationship Id="rId12" Type="http://schemas.openxmlformats.org/officeDocument/2006/relationships/image" Target="../media/image43.svg"/><Relationship Id="rId17" Type="http://schemas.openxmlformats.org/officeDocument/2006/relationships/image" Target="../media/image28.png"/><Relationship Id="rId2" Type="http://schemas.openxmlformats.org/officeDocument/2006/relationships/notesSlide" Target="../notesSlides/notesSlide11.xml"/><Relationship Id="rId16" Type="http://schemas.openxmlformats.org/officeDocument/2006/relationships/image" Target="../media/image47.svg"/><Relationship Id="rId20" Type="http://schemas.openxmlformats.org/officeDocument/2006/relationships/image" Target="../media/image31.svg"/><Relationship Id="rId1" Type="http://schemas.openxmlformats.org/officeDocument/2006/relationships/slideLayout" Target="../slideLayouts/slideLayout2.xml"/><Relationship Id="rId6" Type="http://schemas.openxmlformats.org/officeDocument/2006/relationships/image" Target="../media/image35.svg"/><Relationship Id="rId11" Type="http://schemas.openxmlformats.org/officeDocument/2006/relationships/image" Target="../media/image42.png"/><Relationship Id="rId5" Type="http://schemas.openxmlformats.org/officeDocument/2006/relationships/image" Target="../media/image34.png"/><Relationship Id="rId15" Type="http://schemas.openxmlformats.org/officeDocument/2006/relationships/image" Target="../media/image46.png"/><Relationship Id="rId10" Type="http://schemas.openxmlformats.org/officeDocument/2006/relationships/image" Target="../media/image41.svg"/><Relationship Id="rId19" Type="http://schemas.openxmlformats.org/officeDocument/2006/relationships/image" Target="../media/image30.png"/><Relationship Id="rId4" Type="http://schemas.openxmlformats.org/officeDocument/2006/relationships/image" Target="../media/image33.svg"/><Relationship Id="rId9" Type="http://schemas.openxmlformats.org/officeDocument/2006/relationships/image" Target="../media/image40.png"/><Relationship Id="rId14" Type="http://schemas.openxmlformats.org/officeDocument/2006/relationships/image" Target="../media/image45.svg"/></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30.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image" Target="../media/image53.png"/><Relationship Id="rId4" Type="http://schemas.openxmlformats.org/officeDocument/2006/relationships/hyperlink" Target="https://www.buero-kaizen.de/ordnerstruktur/"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55.svg"/></Relationships>
</file>

<file path=ppt/slides/_rels/slide32.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33.xml"/><Relationship Id="rId1" Type="http://schemas.openxmlformats.org/officeDocument/2006/relationships/slideLayout" Target="../slideLayouts/slideLayout2.xml"/><Relationship Id="rId5" Type="http://schemas.openxmlformats.org/officeDocument/2006/relationships/image" Target="../media/image59.svg"/><Relationship Id="rId4" Type="http://schemas.openxmlformats.org/officeDocument/2006/relationships/image" Target="../media/image58.sv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63.svg"/><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image" Target="../media/image62.png"/><Relationship Id="rId5" Type="http://schemas.openxmlformats.org/officeDocument/2006/relationships/image" Target="../media/image61.svg"/><Relationship Id="rId4" Type="http://schemas.openxmlformats.org/officeDocument/2006/relationships/image" Target="../media/image60.png"/></Relationships>
</file>

<file path=ppt/slides/_rels/slide3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37.xml"/><Relationship Id="rId1" Type="http://schemas.openxmlformats.org/officeDocument/2006/relationships/slideLayout" Target="../slideLayouts/slideLayout2.xml"/><Relationship Id="rId5" Type="http://schemas.openxmlformats.org/officeDocument/2006/relationships/image" Target="../media/image66.png"/><Relationship Id="rId4" Type="http://schemas.openxmlformats.org/officeDocument/2006/relationships/image" Target="../media/image65.sv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media/image68.svg"/></Relationships>
</file>

<file path=ppt/slides/_rels/slide4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4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5.svg"/><Relationship Id="rId5" Type="http://schemas.openxmlformats.org/officeDocument/2006/relationships/image" Target="../media/image14.png"/><Relationship Id="rId10" Type="http://schemas.openxmlformats.org/officeDocument/2006/relationships/image" Target="../media/image19.svg"/><Relationship Id="rId4" Type="http://schemas.openxmlformats.org/officeDocument/2006/relationships/image" Target="../media/image13.svg"/><Relationship Id="rId9" Type="http://schemas.openxmlformats.org/officeDocument/2006/relationships/image" Target="../media/image18.png"/></Relationships>
</file>

<file path=ppt/slides/_rels/slide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22.svg"/><Relationship Id="rId4" Type="http://schemas.openxmlformats.org/officeDocument/2006/relationships/image" Target="../media/image21.png"/></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9"/>
        <p:cNvGrpSpPr/>
        <p:nvPr/>
      </p:nvGrpSpPr>
      <p:grpSpPr>
        <a:xfrm>
          <a:off x="0" y="0"/>
          <a:ext cx="0" cy="0"/>
          <a:chOff x="0" y="0"/>
          <a:chExt cx="0" cy="0"/>
        </a:xfrm>
      </p:grpSpPr>
      <p:sp>
        <p:nvSpPr>
          <p:cNvPr id="51" name="Google Shape;51;p1"/>
          <p:cNvSpPr txBox="1"/>
          <p:nvPr/>
        </p:nvSpPr>
        <p:spPr>
          <a:xfrm>
            <a:off x="1241947" y="4672448"/>
            <a:ext cx="16527438" cy="1446509"/>
          </a:xfrm>
          <a:prstGeom prst="rect">
            <a:avLst/>
          </a:prstGeom>
          <a:noFill/>
          <a:ln>
            <a:noFill/>
          </a:ln>
        </p:spPr>
        <p:txBody>
          <a:bodyPr spcFirstLastPara="1" wrap="square" lIns="91425" tIns="45700" rIns="91425" bIns="45700" anchor="t" anchorCtr="0">
            <a:spAutoFit/>
          </a:bodyPr>
          <a:lstStyle/>
          <a:p>
            <a:pPr lvl="0" algn="ctr">
              <a:buClr>
                <a:srgbClr val="4D94B7"/>
              </a:buClr>
              <a:buSzPts val="3600"/>
            </a:pPr>
            <a:r>
              <a:rPr lang="en-GB" sz="4400" b="1" dirty="0">
                <a:solidFill>
                  <a:schemeClr val="tx1"/>
                </a:solidFill>
                <a:latin typeface="+mn-lt"/>
                <a:ea typeface="Helvetica Neue"/>
                <a:cs typeface="Helvetica Neue"/>
                <a:sym typeface="Helvetica Neue"/>
              </a:rPr>
              <a:t>Online </a:t>
            </a:r>
            <a:r>
              <a:rPr lang="en-GB" sz="4400" b="1" dirty="0" err="1">
                <a:solidFill>
                  <a:schemeClr val="tx1"/>
                </a:solidFill>
                <a:latin typeface="+mn-lt"/>
                <a:ea typeface="Helvetica Neue"/>
                <a:cs typeface="Helvetica Neue"/>
                <a:sym typeface="Helvetica Neue"/>
              </a:rPr>
              <a:t>upravljanje</a:t>
            </a:r>
            <a:r>
              <a:rPr lang="en-GB" sz="4400" b="1" dirty="0">
                <a:solidFill>
                  <a:schemeClr val="tx1"/>
                </a:solidFill>
                <a:latin typeface="+mn-lt"/>
                <a:ea typeface="Helvetica Neue"/>
                <a:cs typeface="Helvetica Neue"/>
                <a:sym typeface="Helvetica Neue"/>
              </a:rPr>
              <a:t> </a:t>
            </a:r>
            <a:r>
              <a:rPr lang="en-GB" sz="4400" b="1" dirty="0" err="1">
                <a:solidFill>
                  <a:schemeClr val="tx1"/>
                </a:solidFill>
                <a:latin typeface="+mn-lt"/>
                <a:ea typeface="Helvetica Neue"/>
                <a:cs typeface="Helvetica Neue"/>
                <a:sym typeface="Helvetica Neue"/>
              </a:rPr>
              <a:t>podacima</a:t>
            </a:r>
            <a:endParaRPr lang="en-GB" sz="4400" b="1" dirty="0">
              <a:solidFill>
                <a:schemeClr val="tx1"/>
              </a:solidFill>
              <a:latin typeface="+mn-lt"/>
              <a:ea typeface="Helvetica Neue"/>
              <a:cs typeface="Helvetica Neue"/>
              <a:sym typeface="Helvetica Neue"/>
            </a:endParaRPr>
          </a:p>
          <a:p>
            <a:pPr lvl="0" algn="ctr">
              <a:buClr>
                <a:srgbClr val="4D94B7"/>
              </a:buClr>
              <a:buSzPts val="3600"/>
            </a:pPr>
            <a:r>
              <a:rPr lang="en-GB" sz="4400" b="1" dirty="0">
                <a:solidFill>
                  <a:schemeClr val="tx1"/>
                </a:solidFill>
                <a:latin typeface="+mn-lt"/>
                <a:ea typeface="Helvetica Neue"/>
                <a:cs typeface="Helvetica Neue"/>
                <a:sym typeface="Helvetica Neue"/>
              </a:rPr>
              <a:t>(</a:t>
            </a:r>
            <a:r>
              <a:rPr lang="en-GB" sz="4400" b="1" dirty="0" err="1">
                <a:solidFill>
                  <a:schemeClr val="tx1"/>
                </a:solidFill>
                <a:latin typeface="+mn-lt"/>
                <a:ea typeface="Helvetica Neue"/>
                <a:cs typeface="Helvetica Neue"/>
                <a:sym typeface="Helvetica Neue"/>
              </a:rPr>
              <a:t>Pronalaženje</a:t>
            </a:r>
            <a:r>
              <a:rPr lang="en-GB" sz="4400" b="1" dirty="0">
                <a:solidFill>
                  <a:schemeClr val="tx1"/>
                </a:solidFill>
                <a:latin typeface="+mn-lt"/>
                <a:ea typeface="Helvetica Neue"/>
                <a:cs typeface="Helvetica Neue"/>
                <a:sym typeface="Helvetica Neue"/>
              </a:rPr>
              <a:t>, </a:t>
            </a:r>
            <a:r>
              <a:rPr lang="en-GB" sz="4400" b="1" dirty="0" err="1">
                <a:solidFill>
                  <a:schemeClr val="tx1"/>
                </a:solidFill>
                <a:latin typeface="+mn-lt"/>
                <a:ea typeface="Helvetica Neue"/>
                <a:cs typeface="Helvetica Neue"/>
                <a:sym typeface="Helvetica Neue"/>
              </a:rPr>
              <a:t>pohranjivanje</a:t>
            </a:r>
            <a:r>
              <a:rPr lang="en-GB" sz="4400" b="1" dirty="0">
                <a:solidFill>
                  <a:schemeClr val="tx1"/>
                </a:solidFill>
                <a:latin typeface="+mn-lt"/>
                <a:ea typeface="Helvetica Neue"/>
                <a:cs typeface="Helvetica Neue"/>
                <a:sym typeface="Helvetica Neue"/>
              </a:rPr>
              <a:t> i </a:t>
            </a:r>
            <a:r>
              <a:rPr lang="en-GB" sz="4400" b="1" dirty="0" err="1">
                <a:solidFill>
                  <a:schemeClr val="tx1"/>
                </a:solidFill>
                <a:latin typeface="+mn-lt"/>
                <a:ea typeface="Helvetica Neue"/>
                <a:cs typeface="Helvetica Neue"/>
                <a:sym typeface="Helvetica Neue"/>
              </a:rPr>
              <a:t>dohvaćanje</a:t>
            </a:r>
            <a:r>
              <a:rPr lang="en-GB" sz="4400" b="1" dirty="0">
                <a:solidFill>
                  <a:schemeClr val="tx1"/>
                </a:solidFill>
                <a:latin typeface="+mn-lt"/>
                <a:ea typeface="Helvetica Neue"/>
                <a:cs typeface="Helvetica Neue"/>
                <a:sym typeface="Helvetica Neue"/>
              </a:rPr>
              <a:t> </a:t>
            </a:r>
            <a:r>
              <a:rPr lang="en-GB" sz="4400" b="1" dirty="0" err="1">
                <a:solidFill>
                  <a:schemeClr val="tx1"/>
                </a:solidFill>
                <a:latin typeface="+mn-lt"/>
                <a:ea typeface="Helvetica Neue"/>
                <a:cs typeface="Helvetica Neue"/>
                <a:sym typeface="Helvetica Neue"/>
              </a:rPr>
              <a:t>informacija</a:t>
            </a:r>
            <a:r>
              <a:rPr lang="en-GB" sz="4400" b="1" dirty="0">
                <a:solidFill>
                  <a:schemeClr val="tx1"/>
                </a:solidFill>
                <a:latin typeface="+mn-lt"/>
                <a:ea typeface="Helvetica Neue"/>
                <a:cs typeface="Helvetica Neue"/>
                <a:sym typeface="Helvetica Neue"/>
              </a:rPr>
              <a:t>)</a:t>
            </a:r>
            <a:endParaRPr lang="en-GB" sz="3600" b="1" i="0" u="none" strike="noStrike" cap="none" dirty="0">
              <a:solidFill>
                <a:schemeClr val="tx1"/>
              </a:solidFill>
              <a:latin typeface="+mn-lt"/>
              <a:ea typeface="Helvetica Neue"/>
              <a:cs typeface="Helvetica Neue"/>
              <a:sym typeface="Helvetica Neue"/>
            </a:endParaRPr>
          </a:p>
        </p:txBody>
      </p:sp>
      <p:pic>
        <p:nvPicPr>
          <p:cNvPr id="5" name="Grafik 3" descr="Ein Bild, das Text, Clipart enthält.&#10;&#10;Automatisch generierte Beschreibung"/>
          <p:cNvPicPr/>
          <p:nvPr/>
        </p:nvPicPr>
        <p:blipFill>
          <a:blip r:embed="rId3" cstate="email">
            <a:extLst>
              <a:ext uri="{28A0092B-C50C-407E-A947-70E740481C1C}">
                <a14:useLocalDpi xmlns:a14="http://schemas.microsoft.com/office/drawing/2010/main"/>
              </a:ext>
            </a:extLst>
          </a:blip>
          <a:srcRect/>
          <a:stretch>
            <a:fillRect/>
          </a:stretch>
        </p:blipFill>
        <p:spPr bwMode="auto">
          <a:xfrm>
            <a:off x="6076691" y="1389845"/>
            <a:ext cx="5359247" cy="2089625"/>
          </a:xfrm>
          <a:prstGeom prst="rect">
            <a:avLst/>
          </a:prstGeom>
          <a:noFill/>
          <a:ln>
            <a:noFill/>
          </a:ln>
        </p:spPr>
      </p:pic>
      <p:sp>
        <p:nvSpPr>
          <p:cNvPr id="2" name="Rectangle 1"/>
          <p:cNvSpPr/>
          <p:nvPr/>
        </p:nvSpPr>
        <p:spPr>
          <a:xfrm>
            <a:off x="5968509" y="3468383"/>
            <a:ext cx="5575610" cy="369332"/>
          </a:xfrm>
          <a:prstGeom prst="rect">
            <a:avLst/>
          </a:prstGeom>
        </p:spPr>
        <p:txBody>
          <a:bodyPr wrap="square">
            <a:spAutoFit/>
          </a:bodyPr>
          <a:lstStyle/>
          <a:p>
            <a:pPr algn="ctr"/>
            <a:r>
              <a:rPr lang="en-GB" sz="1800" b="1" dirty="0">
                <a:solidFill>
                  <a:srgbClr val="00CCFF"/>
                </a:solidFill>
              </a:rPr>
              <a:t>www.digital-boomer.eu</a:t>
            </a:r>
          </a:p>
        </p:txBody>
      </p:sp>
      <p:pic>
        <p:nvPicPr>
          <p:cNvPr id="1026"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9616504" y="7027319"/>
            <a:ext cx="7802088" cy="17582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Google Shape;51;p1"/>
          <p:cNvSpPr txBox="1"/>
          <p:nvPr/>
        </p:nvSpPr>
        <p:spPr>
          <a:xfrm>
            <a:off x="4525948" y="6300000"/>
            <a:ext cx="9144000" cy="70784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4D94B7"/>
              </a:buClr>
              <a:buSzPts val="3600"/>
              <a:buFont typeface="Helvetica Neue"/>
              <a:buNone/>
            </a:pPr>
            <a:r>
              <a:rPr lang="hr-HR" sz="4000">
                <a:solidFill>
                  <a:schemeClr val="tx1"/>
                </a:solidFill>
                <a:latin typeface="Arial" pitchFamily="34" charset="0"/>
                <a:ea typeface="Helvetica Neue"/>
                <a:cs typeface="Arial" pitchFamily="34" charset="0"/>
                <a:sym typeface="Helvetica Neue"/>
              </a:rPr>
              <a:t>Pripremio</a:t>
            </a:r>
            <a:r>
              <a:rPr lang="en-GB" sz="4000">
                <a:solidFill>
                  <a:schemeClr val="tx1"/>
                </a:solidFill>
                <a:latin typeface="Arial" pitchFamily="34" charset="0"/>
                <a:ea typeface="Helvetica Neue"/>
                <a:cs typeface="Arial" pitchFamily="34" charset="0"/>
                <a:sym typeface="Helvetica Neue"/>
              </a:rPr>
              <a:t>: </a:t>
            </a:r>
            <a:r>
              <a:rPr lang="en-GB" sz="4000" dirty="0">
                <a:solidFill>
                  <a:schemeClr val="tx1"/>
                </a:solidFill>
                <a:latin typeface="Arial" pitchFamily="34" charset="0"/>
                <a:ea typeface="Helvetica Neue"/>
                <a:cs typeface="Arial" pitchFamily="34" charset="0"/>
                <a:sym typeface="Helvetica Neue"/>
              </a:rPr>
              <a:t>d-</a:t>
            </a:r>
            <a:r>
              <a:rPr lang="en-GB" sz="4000" dirty="0" err="1">
                <a:solidFill>
                  <a:schemeClr val="tx1"/>
                </a:solidFill>
                <a:latin typeface="Arial" pitchFamily="34" charset="0"/>
                <a:ea typeface="Helvetica Neue"/>
                <a:cs typeface="Arial" pitchFamily="34" charset="0"/>
                <a:sym typeface="Helvetica Neue"/>
              </a:rPr>
              <a:t>ialogo</a:t>
            </a:r>
            <a:endParaRPr lang="en-GB" sz="4000" i="0" u="none" strike="noStrike" cap="none" dirty="0">
              <a:solidFill>
                <a:schemeClr val="tx1"/>
              </a:solidFill>
              <a:latin typeface="Arial" pitchFamily="34" charset="0"/>
              <a:ea typeface="Helvetica Neue"/>
              <a:cs typeface="Arial" pitchFamily="34" charset="0"/>
              <a:sym typeface="Helvetica Neue"/>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6"/>
          <p:cNvSpPr txBox="1"/>
          <p:nvPr/>
        </p:nvSpPr>
        <p:spPr>
          <a:xfrm>
            <a:off x="1332000" y="2401311"/>
            <a:ext cx="16452000" cy="646290"/>
          </a:xfrm>
          <a:prstGeom prst="rect">
            <a:avLst/>
          </a:prstGeom>
          <a:noFill/>
          <a:ln>
            <a:noFill/>
          </a:ln>
        </p:spPr>
        <p:txBody>
          <a:bodyPr spcFirstLastPara="1" wrap="square" lIns="91425" tIns="45700" rIns="91425" bIns="45700" anchor="ctr" anchorCtr="0">
            <a:noAutofit/>
          </a:bodyPr>
          <a:lstStyle/>
          <a:p>
            <a:pPr lvl="0"/>
            <a:r>
              <a:rPr lang="en-GB" sz="4800" b="1" dirty="0">
                <a:solidFill>
                  <a:schemeClr val="tx1"/>
                </a:solidFill>
                <a:latin typeface="+mn-lt"/>
                <a:ea typeface="Helvetica Neue"/>
                <a:cs typeface="Helvetica Neue"/>
                <a:sym typeface="Helvetica Neue"/>
              </a:rPr>
              <a:t>2. </a:t>
            </a:r>
            <a:r>
              <a:rPr lang="en-GB" sz="4800" b="1" dirty="0" err="1">
                <a:solidFill>
                  <a:schemeClr val="tx1"/>
                </a:solidFill>
                <a:latin typeface="+mn-lt"/>
                <a:ea typeface="Helvetica Neue"/>
                <a:cs typeface="Helvetica Neue"/>
                <a:sym typeface="Helvetica Neue"/>
              </a:rPr>
              <a:t>Pristup</a:t>
            </a:r>
            <a:r>
              <a:rPr lang="en-GB" sz="4800" b="1" dirty="0">
                <a:solidFill>
                  <a:schemeClr val="tx1"/>
                </a:solidFill>
                <a:latin typeface="+mn-lt"/>
                <a:ea typeface="Helvetica Neue"/>
                <a:cs typeface="Helvetica Neue"/>
                <a:sym typeface="Helvetica Neue"/>
              </a:rPr>
              <a:t> </a:t>
            </a:r>
            <a:r>
              <a:rPr lang="en-GB" sz="4800" b="1" dirty="0" err="1">
                <a:solidFill>
                  <a:schemeClr val="tx1"/>
                </a:solidFill>
                <a:latin typeface="+mn-lt"/>
                <a:ea typeface="Helvetica Neue"/>
                <a:cs typeface="Helvetica Neue"/>
                <a:sym typeface="Helvetica Neue"/>
              </a:rPr>
              <a:t>bez</a:t>
            </a:r>
            <a:r>
              <a:rPr lang="en-GB" sz="4800" b="1" dirty="0">
                <a:solidFill>
                  <a:schemeClr val="tx1"/>
                </a:solidFill>
                <a:latin typeface="+mn-lt"/>
                <a:ea typeface="Helvetica Neue"/>
                <a:cs typeface="Helvetica Neue"/>
                <a:sym typeface="Helvetica Neue"/>
              </a:rPr>
              <a:t> </a:t>
            </a:r>
            <a:r>
              <a:rPr lang="en-GB" sz="4800" b="1" dirty="0" err="1">
                <a:solidFill>
                  <a:schemeClr val="tx1"/>
                </a:solidFill>
                <a:latin typeface="+mn-lt"/>
                <a:ea typeface="Helvetica Neue"/>
                <a:cs typeface="Helvetica Neue"/>
                <a:sym typeface="Helvetica Neue"/>
              </a:rPr>
              <a:t>prepreka</a:t>
            </a:r>
            <a:r>
              <a:rPr lang="en-GB" sz="4800" b="1" dirty="0">
                <a:solidFill>
                  <a:schemeClr val="tx1"/>
                </a:solidFill>
                <a:latin typeface="+mn-lt"/>
                <a:ea typeface="Helvetica Neue"/>
                <a:cs typeface="Helvetica Neue"/>
                <a:sym typeface="Helvetica Neue"/>
              </a:rPr>
              <a:t> </a:t>
            </a:r>
            <a:r>
              <a:rPr lang="en-GB" sz="4800" b="1" dirty="0" err="1">
                <a:solidFill>
                  <a:schemeClr val="tx1"/>
                </a:solidFill>
                <a:latin typeface="+mn-lt"/>
                <a:ea typeface="Helvetica Neue"/>
                <a:cs typeface="Helvetica Neue"/>
                <a:sym typeface="Helvetica Neue"/>
              </a:rPr>
              <a:t>kao</a:t>
            </a:r>
            <a:r>
              <a:rPr lang="en-GB" sz="4800" b="1" dirty="0">
                <a:solidFill>
                  <a:schemeClr val="tx1"/>
                </a:solidFill>
                <a:latin typeface="+mn-lt"/>
                <a:ea typeface="Helvetica Neue"/>
                <a:cs typeface="Helvetica Neue"/>
                <a:sym typeface="Helvetica Neue"/>
              </a:rPr>
              <a:t> </a:t>
            </a:r>
            <a:r>
              <a:rPr lang="en-GB" sz="4800" b="1" dirty="0" err="1">
                <a:solidFill>
                  <a:schemeClr val="tx1"/>
                </a:solidFill>
                <a:latin typeface="+mn-lt"/>
                <a:ea typeface="Helvetica Neue"/>
                <a:cs typeface="Helvetica Neue"/>
                <a:sym typeface="Helvetica Neue"/>
              </a:rPr>
              <a:t>nužnost</a:t>
            </a:r>
            <a:r>
              <a:rPr lang="en-GB" sz="4800" b="1" dirty="0">
                <a:solidFill>
                  <a:schemeClr val="tx1"/>
                </a:solidFill>
                <a:latin typeface="+mn-lt"/>
                <a:ea typeface="Helvetica Neue"/>
                <a:cs typeface="Helvetica Neue"/>
                <a:sym typeface="Helvetica Neue"/>
              </a:rPr>
              <a:t> </a:t>
            </a:r>
            <a:r>
              <a:rPr lang="en-GB" sz="4800" b="1" dirty="0" err="1">
                <a:solidFill>
                  <a:schemeClr val="tx1"/>
                </a:solidFill>
                <a:latin typeface="+mn-lt"/>
                <a:ea typeface="Helvetica Neue"/>
                <a:cs typeface="Helvetica Neue"/>
                <a:sym typeface="Helvetica Neue"/>
              </a:rPr>
              <a:t>starije</a:t>
            </a:r>
            <a:r>
              <a:rPr lang="en-GB" sz="4800" b="1" dirty="0">
                <a:solidFill>
                  <a:schemeClr val="tx1"/>
                </a:solidFill>
                <a:latin typeface="+mn-lt"/>
                <a:ea typeface="Helvetica Neue"/>
                <a:cs typeface="Helvetica Neue"/>
                <a:sym typeface="Helvetica Neue"/>
              </a:rPr>
              <a:t> </a:t>
            </a:r>
            <a:r>
              <a:rPr lang="en-GB" sz="4800" b="1" dirty="0" err="1">
                <a:solidFill>
                  <a:schemeClr val="tx1"/>
                </a:solidFill>
                <a:latin typeface="+mn-lt"/>
                <a:ea typeface="Helvetica Neue"/>
                <a:cs typeface="Helvetica Neue"/>
                <a:sym typeface="Helvetica Neue"/>
              </a:rPr>
              <a:t>generacije</a:t>
            </a:r>
            <a:endParaRPr lang="en-GB" sz="4800" b="1" dirty="0">
              <a:solidFill>
                <a:schemeClr val="tx1"/>
              </a:solidFill>
              <a:latin typeface="+mn-lt"/>
              <a:ea typeface="Helvetica Neue"/>
              <a:cs typeface="Helvetica Neue"/>
              <a:sym typeface="Helvetica Neue"/>
            </a:endParaRPr>
          </a:p>
        </p:txBody>
      </p:sp>
      <p:sp>
        <p:nvSpPr>
          <p:cNvPr id="119" name="Google Shape;119;p6"/>
          <p:cNvSpPr txBox="1"/>
          <p:nvPr/>
        </p:nvSpPr>
        <p:spPr>
          <a:xfrm>
            <a:off x="1295400" y="3390900"/>
            <a:ext cx="16452000" cy="523180"/>
          </a:xfrm>
          <a:prstGeom prst="rect">
            <a:avLst/>
          </a:prstGeom>
          <a:noFill/>
          <a:ln>
            <a:noFill/>
          </a:ln>
        </p:spPr>
        <p:txBody>
          <a:bodyPr spcFirstLastPara="1" wrap="square" lIns="91425" tIns="45700" rIns="91425" bIns="45700" anchor="t" anchorCtr="0">
            <a:noAutofit/>
          </a:bodyPr>
          <a:lstStyle/>
          <a:p>
            <a:pPr lvl="0"/>
            <a:r>
              <a:rPr lang="pl-PL" sz="2800" b="1" dirty="0">
                <a:solidFill>
                  <a:srgbClr val="00CCFF"/>
                </a:solidFill>
                <a:latin typeface="+mn-lt"/>
                <a:ea typeface="Helvetica Neue"/>
                <a:cs typeface="Helvetica Neue"/>
                <a:sym typeface="Helvetica Neue"/>
              </a:rPr>
              <a:t>Kako pristupačnost na internetu može pomoći?</a:t>
            </a:r>
            <a:endParaRPr lang="en-GB" dirty="0">
              <a:solidFill>
                <a:srgbClr val="00CCFF"/>
              </a:solidFill>
              <a:latin typeface="+mn-lt"/>
            </a:endParaRPr>
          </a:p>
        </p:txBody>
      </p:sp>
      <p:sp>
        <p:nvSpPr>
          <p:cNvPr id="120" name="Google Shape;120;p6"/>
          <p:cNvSpPr txBox="1"/>
          <p:nvPr/>
        </p:nvSpPr>
        <p:spPr>
          <a:xfrm>
            <a:off x="1295400" y="4024780"/>
            <a:ext cx="16452000" cy="1200288"/>
          </a:xfrm>
          <a:prstGeom prst="rect">
            <a:avLst/>
          </a:prstGeom>
          <a:noFill/>
          <a:ln>
            <a:noFill/>
          </a:ln>
        </p:spPr>
        <p:txBody>
          <a:bodyPr spcFirstLastPara="1" wrap="square" lIns="91425" tIns="45700" rIns="91425" bIns="45700" anchor="t" anchorCtr="0">
            <a:noAutofit/>
          </a:bodyPr>
          <a:lstStyle/>
          <a:p>
            <a:pPr lvl="0">
              <a:buSzPct val="80000"/>
            </a:pPr>
            <a:r>
              <a:rPr lang="en-GB" sz="2400" dirty="0" err="1">
                <a:solidFill>
                  <a:schemeClr val="dk1"/>
                </a:solidFill>
                <a:latin typeface="+mn-lt"/>
                <a:ea typeface="Helvetica Neue"/>
                <a:cs typeface="Helvetica Neue"/>
                <a:sym typeface="Helvetica Neue"/>
              </a:rPr>
              <a:t>Osobama</a:t>
            </a:r>
            <a:r>
              <a:rPr lang="en-GB" sz="2400" dirty="0">
                <a:solidFill>
                  <a:schemeClr val="dk1"/>
                </a:solidFill>
                <a:latin typeface="+mn-lt"/>
                <a:ea typeface="Helvetica Neue"/>
                <a:cs typeface="Helvetica Neue"/>
                <a:sym typeface="Helvetica Neue"/>
              </a:rPr>
              <a:t> s </a:t>
            </a:r>
            <a:r>
              <a:rPr lang="en-GB" sz="2400" dirty="0" err="1">
                <a:solidFill>
                  <a:schemeClr val="dk1"/>
                </a:solidFill>
                <a:latin typeface="+mn-lt"/>
                <a:ea typeface="Helvetica Neue"/>
                <a:cs typeface="Helvetica Neue"/>
                <a:sym typeface="Helvetica Neue"/>
              </a:rPr>
              <a:t>oštećenjem</a:t>
            </a:r>
            <a:r>
              <a:rPr lang="en-GB" sz="2400" dirty="0">
                <a:solidFill>
                  <a:schemeClr val="dk1"/>
                </a:solidFill>
                <a:latin typeface="+mn-lt"/>
                <a:ea typeface="Helvetica Neue"/>
                <a:cs typeface="Helvetica Neue"/>
                <a:sym typeface="Helvetica Neue"/>
              </a:rPr>
              <a:t> </a:t>
            </a:r>
            <a:r>
              <a:rPr lang="en-GB" sz="2400" dirty="0" err="1">
                <a:solidFill>
                  <a:schemeClr val="dk1"/>
                </a:solidFill>
                <a:latin typeface="+mn-lt"/>
                <a:ea typeface="Helvetica Neue"/>
                <a:cs typeface="Helvetica Neue"/>
                <a:sym typeface="Helvetica Neue"/>
              </a:rPr>
              <a:t>vida</a:t>
            </a:r>
            <a:r>
              <a:rPr lang="en-GB" sz="2400" dirty="0">
                <a:solidFill>
                  <a:schemeClr val="dk1"/>
                </a:solidFill>
                <a:latin typeface="+mn-lt"/>
                <a:ea typeface="Helvetica Neue"/>
                <a:cs typeface="Helvetica Neue"/>
                <a:sym typeface="Helvetica Neue"/>
              </a:rPr>
              <a:t>, </a:t>
            </a:r>
            <a:r>
              <a:rPr lang="en-GB" sz="2400" dirty="0" err="1">
                <a:solidFill>
                  <a:schemeClr val="dk1"/>
                </a:solidFill>
                <a:latin typeface="+mn-lt"/>
                <a:ea typeface="Helvetica Neue"/>
                <a:cs typeface="Helvetica Neue"/>
                <a:sym typeface="Helvetica Neue"/>
              </a:rPr>
              <a:t>tjelesnim</a:t>
            </a:r>
            <a:r>
              <a:rPr lang="en-GB" sz="2400" dirty="0">
                <a:solidFill>
                  <a:schemeClr val="dk1"/>
                </a:solidFill>
                <a:latin typeface="+mn-lt"/>
                <a:ea typeface="Helvetica Neue"/>
                <a:cs typeface="Helvetica Neue"/>
                <a:sym typeface="Helvetica Neue"/>
              </a:rPr>
              <a:t> </a:t>
            </a:r>
            <a:r>
              <a:rPr lang="en-GB" sz="2400" dirty="0" err="1">
                <a:solidFill>
                  <a:schemeClr val="dk1"/>
                </a:solidFill>
                <a:latin typeface="+mn-lt"/>
                <a:ea typeface="Helvetica Neue"/>
                <a:cs typeface="Helvetica Neue"/>
                <a:sym typeface="Helvetica Neue"/>
              </a:rPr>
              <a:t>nedostatkom</a:t>
            </a:r>
            <a:r>
              <a:rPr lang="en-GB" sz="2400" dirty="0">
                <a:solidFill>
                  <a:schemeClr val="dk1"/>
                </a:solidFill>
                <a:latin typeface="+mn-lt"/>
                <a:ea typeface="Helvetica Neue"/>
                <a:cs typeface="Helvetica Neue"/>
                <a:sym typeface="Helvetica Neue"/>
              </a:rPr>
              <a:t>, </a:t>
            </a:r>
            <a:r>
              <a:rPr lang="en-GB" sz="2400" dirty="0" err="1">
                <a:solidFill>
                  <a:schemeClr val="dk1"/>
                </a:solidFill>
                <a:latin typeface="+mn-lt"/>
                <a:ea typeface="Helvetica Neue"/>
                <a:cs typeface="Helvetica Neue"/>
                <a:sym typeface="Helvetica Neue"/>
              </a:rPr>
              <a:t>gluhoćom</a:t>
            </a:r>
            <a:r>
              <a:rPr lang="en-GB" sz="2400" dirty="0">
                <a:solidFill>
                  <a:schemeClr val="dk1"/>
                </a:solidFill>
                <a:latin typeface="+mn-lt"/>
                <a:ea typeface="Helvetica Neue"/>
                <a:cs typeface="Helvetica Neue"/>
                <a:sym typeface="Helvetica Neue"/>
              </a:rPr>
              <a:t>, </a:t>
            </a:r>
            <a:r>
              <a:rPr lang="en-GB" sz="2400" dirty="0" err="1">
                <a:solidFill>
                  <a:schemeClr val="dk1"/>
                </a:solidFill>
                <a:latin typeface="+mn-lt"/>
                <a:ea typeface="Helvetica Neue"/>
                <a:cs typeface="Helvetica Neue"/>
                <a:sym typeface="Helvetica Neue"/>
              </a:rPr>
              <a:t>oštećenjem</a:t>
            </a:r>
            <a:r>
              <a:rPr lang="en-GB" sz="2400" dirty="0">
                <a:solidFill>
                  <a:schemeClr val="dk1"/>
                </a:solidFill>
                <a:latin typeface="+mn-lt"/>
                <a:ea typeface="Helvetica Neue"/>
                <a:cs typeface="Helvetica Neue"/>
                <a:sym typeface="Helvetica Neue"/>
              </a:rPr>
              <a:t> </a:t>
            </a:r>
            <a:r>
              <a:rPr lang="en-GB" sz="2400" dirty="0" err="1">
                <a:solidFill>
                  <a:schemeClr val="dk1"/>
                </a:solidFill>
                <a:latin typeface="+mn-lt"/>
                <a:ea typeface="Helvetica Neue"/>
                <a:cs typeface="Helvetica Neue"/>
                <a:sym typeface="Helvetica Neue"/>
              </a:rPr>
              <a:t>sluha</a:t>
            </a:r>
            <a:r>
              <a:rPr lang="en-GB" sz="2400" dirty="0">
                <a:solidFill>
                  <a:schemeClr val="dk1"/>
                </a:solidFill>
                <a:latin typeface="+mn-lt"/>
                <a:ea typeface="Helvetica Neue"/>
                <a:cs typeface="Helvetica Neue"/>
                <a:sym typeface="Helvetica Neue"/>
              </a:rPr>
              <a:t> i </a:t>
            </a:r>
            <a:r>
              <a:rPr lang="en-GB" sz="2400" dirty="0" err="1">
                <a:solidFill>
                  <a:schemeClr val="dk1"/>
                </a:solidFill>
                <a:latin typeface="+mn-lt"/>
                <a:ea typeface="Helvetica Neue"/>
                <a:cs typeface="Helvetica Neue"/>
                <a:sym typeface="Helvetica Neue"/>
              </a:rPr>
              <a:t>mentalnim</a:t>
            </a:r>
            <a:r>
              <a:rPr lang="en-GB" sz="2400" dirty="0">
                <a:solidFill>
                  <a:schemeClr val="dk1"/>
                </a:solidFill>
                <a:latin typeface="+mn-lt"/>
                <a:ea typeface="Helvetica Neue"/>
                <a:cs typeface="Helvetica Neue"/>
                <a:sym typeface="Helvetica Neue"/>
              </a:rPr>
              <a:t> </a:t>
            </a:r>
            <a:r>
              <a:rPr lang="en-GB" sz="2400" dirty="0" err="1">
                <a:solidFill>
                  <a:schemeClr val="dk1"/>
                </a:solidFill>
                <a:latin typeface="+mn-lt"/>
                <a:ea typeface="Helvetica Neue"/>
                <a:cs typeface="Helvetica Neue"/>
                <a:sym typeface="Helvetica Neue"/>
              </a:rPr>
              <a:t>poteškoćama</a:t>
            </a:r>
            <a:r>
              <a:rPr lang="en-GB" sz="2400" dirty="0">
                <a:solidFill>
                  <a:schemeClr val="dk1"/>
                </a:solidFill>
                <a:latin typeface="+mn-lt"/>
                <a:ea typeface="Helvetica Neue"/>
                <a:cs typeface="Helvetica Neue"/>
                <a:sym typeface="Helvetica Neue"/>
              </a:rPr>
              <a:t> </a:t>
            </a:r>
            <a:r>
              <a:rPr lang="en-GB" sz="2400" dirty="0" err="1">
                <a:solidFill>
                  <a:schemeClr val="dk1"/>
                </a:solidFill>
                <a:latin typeface="+mn-lt"/>
                <a:ea typeface="Helvetica Neue"/>
                <a:cs typeface="Helvetica Neue"/>
                <a:sym typeface="Helvetica Neue"/>
              </a:rPr>
              <a:t>pristupačna</a:t>
            </a:r>
            <a:r>
              <a:rPr lang="en-GB" sz="2400" dirty="0">
                <a:solidFill>
                  <a:schemeClr val="dk1"/>
                </a:solidFill>
                <a:latin typeface="+mn-lt"/>
                <a:ea typeface="Helvetica Neue"/>
                <a:cs typeface="Helvetica Neue"/>
                <a:sym typeface="Helvetica Neue"/>
              </a:rPr>
              <a:t> web </a:t>
            </a:r>
            <a:r>
              <a:rPr lang="en-GB" sz="2400" dirty="0" err="1">
                <a:solidFill>
                  <a:schemeClr val="dk1"/>
                </a:solidFill>
                <a:latin typeface="+mn-lt"/>
                <a:ea typeface="Helvetica Neue"/>
                <a:cs typeface="Helvetica Neue"/>
                <a:sym typeface="Helvetica Neue"/>
              </a:rPr>
              <a:t>stranica</a:t>
            </a:r>
            <a:r>
              <a:rPr lang="en-GB" sz="2400" dirty="0">
                <a:solidFill>
                  <a:schemeClr val="dk1"/>
                </a:solidFill>
                <a:latin typeface="+mn-lt"/>
                <a:ea typeface="Helvetica Neue"/>
                <a:cs typeface="Helvetica Neue"/>
                <a:sym typeface="Helvetica Neue"/>
              </a:rPr>
              <a:t> </a:t>
            </a:r>
            <a:r>
              <a:rPr lang="en-GB" sz="2400" dirty="0" err="1">
                <a:solidFill>
                  <a:schemeClr val="dk1"/>
                </a:solidFill>
                <a:latin typeface="+mn-lt"/>
                <a:ea typeface="Helvetica Neue"/>
                <a:cs typeface="Helvetica Neue"/>
                <a:sym typeface="Helvetica Neue"/>
              </a:rPr>
              <a:t>može</a:t>
            </a:r>
            <a:r>
              <a:rPr lang="en-GB" sz="2400" dirty="0">
                <a:solidFill>
                  <a:schemeClr val="dk1"/>
                </a:solidFill>
                <a:latin typeface="+mn-lt"/>
                <a:ea typeface="Helvetica Neue"/>
                <a:cs typeface="Helvetica Neue"/>
                <a:sym typeface="Helvetica Neue"/>
              </a:rPr>
              <a:t> </a:t>
            </a:r>
            <a:r>
              <a:rPr lang="en-GB" sz="2400" dirty="0" err="1">
                <a:solidFill>
                  <a:schemeClr val="dk1"/>
                </a:solidFill>
                <a:latin typeface="+mn-lt"/>
                <a:ea typeface="Helvetica Neue"/>
                <a:cs typeface="Helvetica Neue"/>
                <a:sym typeface="Helvetica Neue"/>
              </a:rPr>
              <a:t>pomoći</a:t>
            </a:r>
            <a:r>
              <a:rPr lang="en-GB" sz="2400" dirty="0">
                <a:solidFill>
                  <a:schemeClr val="dk1"/>
                </a:solidFill>
                <a:latin typeface="+mn-lt"/>
                <a:ea typeface="Helvetica Neue"/>
                <a:cs typeface="Helvetica Neue"/>
                <a:sym typeface="Helvetica Neue"/>
              </a:rPr>
              <a:t> da </a:t>
            </a:r>
            <a:r>
              <a:rPr lang="en-GB" sz="2400" dirty="0" err="1">
                <a:solidFill>
                  <a:schemeClr val="dk1"/>
                </a:solidFill>
                <a:latin typeface="+mn-lt"/>
                <a:ea typeface="Helvetica Neue"/>
                <a:cs typeface="Helvetica Neue"/>
                <a:sym typeface="Helvetica Neue"/>
              </a:rPr>
              <a:t>razumiju</a:t>
            </a:r>
            <a:r>
              <a:rPr lang="en-GB" sz="2400" dirty="0">
                <a:solidFill>
                  <a:schemeClr val="dk1"/>
                </a:solidFill>
                <a:latin typeface="+mn-lt"/>
                <a:ea typeface="Helvetica Neue"/>
                <a:cs typeface="Helvetica Neue"/>
                <a:sym typeface="Helvetica Neue"/>
              </a:rPr>
              <a:t> </a:t>
            </a:r>
            <a:r>
              <a:rPr lang="en-GB" sz="2400" dirty="0" err="1">
                <a:solidFill>
                  <a:schemeClr val="dk1"/>
                </a:solidFill>
                <a:latin typeface="+mn-lt"/>
                <a:ea typeface="Helvetica Neue"/>
                <a:cs typeface="Helvetica Neue"/>
                <a:sym typeface="Helvetica Neue"/>
              </a:rPr>
              <a:t>njezin</a:t>
            </a:r>
            <a:r>
              <a:rPr lang="en-GB" sz="2400" dirty="0">
                <a:solidFill>
                  <a:schemeClr val="dk1"/>
                </a:solidFill>
                <a:latin typeface="+mn-lt"/>
                <a:ea typeface="Helvetica Neue"/>
                <a:cs typeface="Helvetica Neue"/>
                <a:sym typeface="Helvetica Neue"/>
              </a:rPr>
              <a:t> </a:t>
            </a:r>
            <a:r>
              <a:rPr lang="en-GB" sz="2400" dirty="0" err="1">
                <a:solidFill>
                  <a:schemeClr val="dk1"/>
                </a:solidFill>
                <a:latin typeface="+mn-lt"/>
                <a:ea typeface="Helvetica Neue"/>
                <a:cs typeface="Helvetica Neue"/>
                <a:sym typeface="Helvetica Neue"/>
              </a:rPr>
              <a:t>sadržaj</a:t>
            </a:r>
            <a:r>
              <a:rPr lang="en-GB" sz="2400" dirty="0">
                <a:solidFill>
                  <a:schemeClr val="dk1"/>
                </a:solidFill>
                <a:latin typeface="+mn-lt"/>
                <a:ea typeface="Helvetica Neue"/>
                <a:cs typeface="Helvetica Neue"/>
                <a:sym typeface="Helvetica Neue"/>
              </a:rPr>
              <a:t>.</a:t>
            </a:r>
            <a:endParaRPr lang="hr-HR" sz="2400" dirty="0">
              <a:solidFill>
                <a:schemeClr val="dk1"/>
              </a:solidFill>
              <a:latin typeface="+mn-lt"/>
              <a:ea typeface="Helvetica Neue"/>
              <a:cs typeface="Helvetica Neue"/>
              <a:sym typeface="Helvetica Neue"/>
            </a:endParaRPr>
          </a:p>
          <a:p>
            <a:pPr lvl="0">
              <a:buSzPct val="80000"/>
            </a:pPr>
            <a:endParaRPr lang="en-GB" sz="2400" dirty="0">
              <a:solidFill>
                <a:schemeClr val="dk1"/>
              </a:solidFill>
              <a:latin typeface="+mn-lt"/>
              <a:ea typeface="Helvetica Neue"/>
              <a:cs typeface="Helvetica Neue"/>
              <a:sym typeface="Helvetica Neue"/>
            </a:endParaRPr>
          </a:p>
          <a:p>
            <a:pPr lvl="0" algn="ctr">
              <a:buSzPct val="80000"/>
            </a:pPr>
            <a:r>
              <a:rPr lang="en-GB" sz="2400" dirty="0" err="1">
                <a:solidFill>
                  <a:schemeClr val="dk1"/>
                </a:solidFill>
                <a:latin typeface="+mn-lt"/>
                <a:ea typeface="Helvetica Neue"/>
                <a:cs typeface="Helvetica Neue"/>
                <a:sym typeface="Helvetica Neue"/>
              </a:rPr>
              <a:t>Zato</a:t>
            </a:r>
            <a:r>
              <a:rPr lang="en-GB" sz="2400" dirty="0">
                <a:solidFill>
                  <a:schemeClr val="dk1"/>
                </a:solidFill>
                <a:latin typeface="+mn-lt"/>
                <a:ea typeface="Helvetica Neue"/>
                <a:cs typeface="Helvetica Neue"/>
                <a:sym typeface="Helvetica Neue"/>
              </a:rPr>
              <a:t> </a:t>
            </a:r>
            <a:r>
              <a:rPr lang="en-GB" sz="2400" dirty="0" err="1">
                <a:solidFill>
                  <a:schemeClr val="dk1"/>
                </a:solidFill>
                <a:latin typeface="+mn-lt"/>
                <a:ea typeface="Helvetica Neue"/>
                <a:cs typeface="Helvetica Neue"/>
                <a:sym typeface="Helvetica Neue"/>
              </a:rPr>
              <a:t>što</a:t>
            </a:r>
            <a:r>
              <a:rPr lang="en-GB" sz="2400" dirty="0">
                <a:solidFill>
                  <a:schemeClr val="dk1"/>
                </a:solidFill>
                <a:latin typeface="+mn-lt"/>
                <a:ea typeface="Helvetica Neue"/>
                <a:cs typeface="Helvetica Neue"/>
                <a:sym typeface="Helvetica Neue"/>
              </a:rPr>
              <a:t> </a:t>
            </a:r>
            <a:r>
              <a:rPr lang="en-GB" sz="2400" dirty="0" err="1">
                <a:solidFill>
                  <a:schemeClr val="dk1"/>
                </a:solidFill>
                <a:latin typeface="+mn-lt"/>
                <a:ea typeface="Helvetica Neue"/>
                <a:cs typeface="Helvetica Neue"/>
                <a:sym typeface="Helvetica Neue"/>
              </a:rPr>
              <a:t>su</a:t>
            </a:r>
            <a:r>
              <a:rPr lang="en-GB" sz="2400" dirty="0">
                <a:solidFill>
                  <a:schemeClr val="dk1"/>
                </a:solidFill>
                <a:latin typeface="+mn-lt"/>
                <a:ea typeface="Helvetica Neue"/>
                <a:cs typeface="Helvetica Neue"/>
                <a:sym typeface="Helvetica Neue"/>
              </a:rPr>
              <a:t> </a:t>
            </a:r>
            <a:r>
              <a:rPr lang="en-GB" sz="2400" dirty="0" err="1">
                <a:solidFill>
                  <a:schemeClr val="dk1"/>
                </a:solidFill>
                <a:latin typeface="+mn-lt"/>
                <a:ea typeface="Helvetica Neue"/>
                <a:cs typeface="Helvetica Neue"/>
                <a:sym typeface="Helvetica Neue"/>
              </a:rPr>
              <a:t>prepreke</a:t>
            </a:r>
            <a:r>
              <a:rPr lang="en-GB" sz="2400" dirty="0">
                <a:solidFill>
                  <a:schemeClr val="dk1"/>
                </a:solidFill>
                <a:latin typeface="+mn-lt"/>
                <a:ea typeface="Helvetica Neue"/>
                <a:cs typeface="Helvetica Neue"/>
                <a:sym typeface="Helvetica Neue"/>
              </a:rPr>
              <a:t> na </a:t>
            </a:r>
            <a:r>
              <a:rPr lang="en-GB" sz="2400" dirty="0" err="1">
                <a:solidFill>
                  <a:schemeClr val="dk1"/>
                </a:solidFill>
                <a:latin typeface="+mn-lt"/>
                <a:ea typeface="Helvetica Neue"/>
                <a:cs typeface="Helvetica Neue"/>
                <a:sym typeface="Helvetica Neue"/>
              </a:rPr>
              <a:t>mreži</a:t>
            </a:r>
            <a:r>
              <a:rPr lang="en-GB" sz="2400" dirty="0">
                <a:solidFill>
                  <a:schemeClr val="dk1"/>
                </a:solidFill>
                <a:latin typeface="+mn-lt"/>
                <a:ea typeface="Helvetica Neue"/>
                <a:cs typeface="Helvetica Neue"/>
                <a:sym typeface="Helvetica Neue"/>
              </a:rPr>
              <a:t> </a:t>
            </a:r>
            <a:r>
              <a:rPr lang="en-GB" sz="2400" dirty="0" err="1">
                <a:solidFill>
                  <a:schemeClr val="dk1"/>
                </a:solidFill>
                <a:latin typeface="+mn-lt"/>
                <a:ea typeface="Helvetica Neue"/>
                <a:cs typeface="Helvetica Neue"/>
                <a:sym typeface="Helvetica Neue"/>
              </a:rPr>
              <a:t>za</a:t>
            </a:r>
            <a:r>
              <a:rPr lang="en-GB" sz="2400" dirty="0">
                <a:solidFill>
                  <a:schemeClr val="dk1"/>
                </a:solidFill>
                <a:latin typeface="+mn-lt"/>
                <a:ea typeface="Helvetica Neue"/>
                <a:cs typeface="Helvetica Neue"/>
                <a:sym typeface="Helvetica Neue"/>
              </a:rPr>
              <a:t> </a:t>
            </a:r>
            <a:r>
              <a:rPr lang="en-GB" sz="2400" dirty="0" err="1">
                <a:solidFill>
                  <a:schemeClr val="dk1"/>
                </a:solidFill>
                <a:latin typeface="+mn-lt"/>
                <a:ea typeface="Helvetica Neue"/>
                <a:cs typeface="Helvetica Neue"/>
                <a:sym typeface="Helvetica Neue"/>
              </a:rPr>
              <a:t>osobe</a:t>
            </a:r>
            <a:r>
              <a:rPr lang="en-GB" sz="2400" dirty="0">
                <a:solidFill>
                  <a:schemeClr val="dk1"/>
                </a:solidFill>
                <a:latin typeface="+mn-lt"/>
                <a:ea typeface="Helvetica Neue"/>
                <a:cs typeface="Helvetica Neue"/>
                <a:sym typeface="Helvetica Neue"/>
              </a:rPr>
              <a:t> s </a:t>
            </a:r>
            <a:r>
              <a:rPr lang="en-GB" sz="2400" dirty="0" err="1">
                <a:solidFill>
                  <a:schemeClr val="dk1"/>
                </a:solidFill>
                <a:latin typeface="+mn-lt"/>
                <a:ea typeface="Helvetica Neue"/>
                <a:cs typeface="Helvetica Neue"/>
                <a:sym typeface="Helvetica Neue"/>
              </a:rPr>
              <a:t>invaliditetom</a:t>
            </a:r>
            <a:r>
              <a:rPr lang="en-GB" sz="2400" dirty="0">
                <a:solidFill>
                  <a:schemeClr val="dk1"/>
                </a:solidFill>
                <a:latin typeface="+mn-lt"/>
                <a:ea typeface="Helvetica Neue"/>
                <a:cs typeface="Helvetica Neue"/>
                <a:sym typeface="Helvetica Neue"/>
              </a:rPr>
              <a:t> </a:t>
            </a:r>
            <a:r>
              <a:rPr lang="en-GB" sz="2400" dirty="0" err="1">
                <a:solidFill>
                  <a:schemeClr val="dk1"/>
                </a:solidFill>
                <a:latin typeface="+mn-lt"/>
                <a:ea typeface="Helvetica Neue"/>
                <a:cs typeface="Helvetica Neue"/>
                <a:sym typeface="Helvetica Neue"/>
              </a:rPr>
              <a:t>višestruke</a:t>
            </a:r>
            <a:endParaRPr lang="en-GB" dirty="0">
              <a:latin typeface="+mn-lt"/>
            </a:endParaRPr>
          </a:p>
        </p:txBody>
      </p:sp>
      <p:sp>
        <p:nvSpPr>
          <p:cNvPr id="3" name="Google Shape;120;p6">
            <a:extLst>
              <a:ext uri="{FF2B5EF4-FFF2-40B4-BE49-F238E27FC236}">
                <a16:creationId xmlns:a16="http://schemas.microsoft.com/office/drawing/2014/main" id="{BA5B6C49-5A4E-517F-AE42-3ABE49287F35}"/>
              </a:ext>
            </a:extLst>
          </p:cNvPr>
          <p:cNvSpPr txBox="1"/>
          <p:nvPr/>
        </p:nvSpPr>
        <p:spPr>
          <a:xfrm>
            <a:off x="1207764" y="8028000"/>
            <a:ext cx="16452000" cy="830956"/>
          </a:xfrm>
          <a:prstGeom prst="rect">
            <a:avLst/>
          </a:prstGeom>
          <a:noFill/>
          <a:ln>
            <a:noFill/>
          </a:ln>
        </p:spPr>
        <p:txBody>
          <a:bodyPr spcFirstLastPara="1" wrap="square" lIns="91425" tIns="45700" rIns="91425" bIns="45700" anchor="t" anchorCtr="0">
            <a:noAutofit/>
          </a:bodyPr>
          <a:lstStyle/>
          <a:p>
            <a:pPr lvl="0" algn="ctr">
              <a:buSzPct val="80000"/>
            </a:pPr>
            <a:r>
              <a:rPr lang="en-GB" sz="2400" dirty="0" err="1">
                <a:solidFill>
                  <a:schemeClr val="dk1"/>
                </a:solidFill>
                <a:latin typeface="+mn-lt"/>
                <a:ea typeface="Helvetica Neue"/>
                <a:cs typeface="Helvetica Neue"/>
                <a:sym typeface="Helvetica Neue"/>
              </a:rPr>
              <a:t>Pomoćne</a:t>
            </a:r>
            <a:r>
              <a:rPr lang="en-GB" sz="2400" dirty="0">
                <a:solidFill>
                  <a:schemeClr val="dk1"/>
                </a:solidFill>
                <a:latin typeface="+mn-lt"/>
                <a:ea typeface="Helvetica Neue"/>
                <a:cs typeface="Helvetica Neue"/>
                <a:sym typeface="Helvetica Neue"/>
              </a:rPr>
              <a:t> </a:t>
            </a:r>
            <a:r>
              <a:rPr lang="en-GB" sz="2400" dirty="0" err="1">
                <a:solidFill>
                  <a:schemeClr val="dk1"/>
                </a:solidFill>
                <a:latin typeface="+mn-lt"/>
                <a:ea typeface="Helvetica Neue"/>
                <a:cs typeface="Helvetica Neue"/>
                <a:sym typeface="Helvetica Neue"/>
              </a:rPr>
              <a:t>tehnologije</a:t>
            </a:r>
            <a:r>
              <a:rPr lang="en-GB" sz="2400" dirty="0">
                <a:solidFill>
                  <a:schemeClr val="dk1"/>
                </a:solidFill>
                <a:latin typeface="+mn-lt"/>
                <a:ea typeface="Helvetica Neue"/>
                <a:cs typeface="Helvetica Neue"/>
                <a:sym typeface="Helvetica Neue"/>
              </a:rPr>
              <a:t> </a:t>
            </a:r>
            <a:r>
              <a:rPr lang="en-GB" sz="2400" dirty="0" err="1">
                <a:solidFill>
                  <a:schemeClr val="dk1"/>
                </a:solidFill>
                <a:latin typeface="+mn-lt"/>
                <a:ea typeface="Helvetica Neue"/>
                <a:cs typeface="Helvetica Neue"/>
                <a:sym typeface="Helvetica Neue"/>
              </a:rPr>
              <a:t>kao</a:t>
            </a:r>
            <a:r>
              <a:rPr lang="en-GB" sz="2400" dirty="0">
                <a:solidFill>
                  <a:schemeClr val="dk1"/>
                </a:solidFill>
                <a:latin typeface="+mn-lt"/>
                <a:ea typeface="Helvetica Neue"/>
                <a:cs typeface="Helvetica Neue"/>
                <a:sym typeface="Helvetica Neue"/>
              </a:rPr>
              <a:t> </a:t>
            </a:r>
            <a:r>
              <a:rPr lang="en-GB" sz="2400" dirty="0" err="1">
                <a:solidFill>
                  <a:schemeClr val="dk1"/>
                </a:solidFill>
                <a:latin typeface="+mn-lt"/>
                <a:ea typeface="Helvetica Neue"/>
                <a:cs typeface="Helvetica Neue"/>
                <a:sym typeface="Helvetica Neue"/>
              </a:rPr>
              <a:t>što</a:t>
            </a:r>
            <a:r>
              <a:rPr lang="en-GB" sz="2400" dirty="0">
                <a:solidFill>
                  <a:schemeClr val="dk1"/>
                </a:solidFill>
                <a:latin typeface="+mn-lt"/>
                <a:ea typeface="Helvetica Neue"/>
                <a:cs typeface="Helvetica Neue"/>
                <a:sym typeface="Helvetica Neue"/>
              </a:rPr>
              <a:t> </a:t>
            </a:r>
            <a:r>
              <a:rPr lang="en-GB" sz="2400" dirty="0" err="1">
                <a:solidFill>
                  <a:schemeClr val="dk1"/>
                </a:solidFill>
                <a:latin typeface="+mn-lt"/>
                <a:ea typeface="Helvetica Neue"/>
                <a:cs typeface="Helvetica Neue"/>
                <a:sym typeface="Helvetica Neue"/>
              </a:rPr>
              <a:t>su</a:t>
            </a:r>
            <a:r>
              <a:rPr lang="en-GB" sz="2400" dirty="0">
                <a:solidFill>
                  <a:schemeClr val="dk1"/>
                </a:solidFill>
                <a:latin typeface="+mn-lt"/>
                <a:ea typeface="Helvetica Neue"/>
                <a:cs typeface="Helvetica Neue"/>
                <a:sym typeface="Helvetica Neue"/>
              </a:rPr>
              <a:t> </a:t>
            </a:r>
            <a:r>
              <a:rPr lang="en-GB" sz="2400" dirty="0" err="1">
                <a:solidFill>
                  <a:schemeClr val="dk1"/>
                </a:solidFill>
                <a:latin typeface="+mn-lt"/>
                <a:ea typeface="Helvetica Neue"/>
                <a:cs typeface="Helvetica Neue"/>
                <a:sym typeface="Helvetica Neue"/>
              </a:rPr>
              <a:t>čitači</a:t>
            </a:r>
            <a:r>
              <a:rPr lang="en-GB" sz="2400" dirty="0">
                <a:solidFill>
                  <a:schemeClr val="dk1"/>
                </a:solidFill>
                <a:latin typeface="+mn-lt"/>
                <a:ea typeface="Helvetica Neue"/>
                <a:cs typeface="Helvetica Neue"/>
                <a:sym typeface="Helvetica Neue"/>
              </a:rPr>
              <a:t> </a:t>
            </a:r>
            <a:r>
              <a:rPr lang="en-GB" sz="2400" dirty="0" err="1">
                <a:solidFill>
                  <a:schemeClr val="dk1"/>
                </a:solidFill>
                <a:latin typeface="+mn-lt"/>
                <a:ea typeface="Helvetica Neue"/>
                <a:cs typeface="Helvetica Neue"/>
                <a:sym typeface="Helvetica Neue"/>
              </a:rPr>
              <a:t>zaslona</a:t>
            </a:r>
            <a:r>
              <a:rPr lang="en-GB" sz="2400" dirty="0">
                <a:solidFill>
                  <a:schemeClr val="dk1"/>
                </a:solidFill>
                <a:latin typeface="+mn-lt"/>
                <a:ea typeface="Helvetica Neue"/>
                <a:cs typeface="Helvetica Neue"/>
                <a:sym typeface="Helvetica Neue"/>
              </a:rPr>
              <a:t>, ​​</a:t>
            </a:r>
            <a:r>
              <a:rPr lang="en-GB" sz="2400" dirty="0" err="1">
                <a:solidFill>
                  <a:schemeClr val="dk1"/>
                </a:solidFill>
                <a:latin typeface="+mn-lt"/>
                <a:ea typeface="Helvetica Neue"/>
                <a:cs typeface="Helvetica Neue"/>
                <a:sym typeface="Helvetica Neue"/>
              </a:rPr>
              <a:t>povećala</a:t>
            </a:r>
            <a:r>
              <a:rPr lang="en-GB" sz="2400" dirty="0">
                <a:solidFill>
                  <a:schemeClr val="dk1"/>
                </a:solidFill>
                <a:latin typeface="+mn-lt"/>
                <a:ea typeface="Helvetica Neue"/>
                <a:cs typeface="Helvetica Neue"/>
                <a:sym typeface="Helvetica Neue"/>
              </a:rPr>
              <a:t> </a:t>
            </a:r>
            <a:r>
              <a:rPr lang="en-GB" sz="2400" dirty="0" err="1">
                <a:solidFill>
                  <a:schemeClr val="dk1"/>
                </a:solidFill>
                <a:latin typeface="+mn-lt"/>
                <a:ea typeface="Helvetica Neue"/>
                <a:cs typeface="Helvetica Neue"/>
                <a:sym typeface="Helvetica Neue"/>
              </a:rPr>
              <a:t>zaslona</a:t>
            </a:r>
            <a:r>
              <a:rPr lang="en-GB" sz="2400" dirty="0">
                <a:solidFill>
                  <a:schemeClr val="dk1"/>
                </a:solidFill>
                <a:latin typeface="+mn-lt"/>
                <a:ea typeface="Helvetica Neue"/>
                <a:cs typeface="Helvetica Neue"/>
                <a:sym typeface="Helvetica Neue"/>
              </a:rPr>
              <a:t> </a:t>
            </a:r>
            <a:r>
              <a:rPr lang="en-GB" sz="2400" dirty="0" err="1">
                <a:solidFill>
                  <a:schemeClr val="dk1"/>
                </a:solidFill>
                <a:latin typeface="+mn-lt"/>
                <a:ea typeface="Helvetica Neue"/>
                <a:cs typeface="Helvetica Neue"/>
                <a:sym typeface="Helvetica Neue"/>
              </a:rPr>
              <a:t>ili</a:t>
            </a:r>
            <a:r>
              <a:rPr lang="en-GB" sz="2400" dirty="0">
                <a:solidFill>
                  <a:schemeClr val="dk1"/>
                </a:solidFill>
                <a:latin typeface="+mn-lt"/>
                <a:ea typeface="Helvetica Neue"/>
                <a:cs typeface="Helvetica Neue"/>
                <a:sym typeface="Helvetica Neue"/>
              </a:rPr>
              <a:t> </a:t>
            </a:r>
            <a:r>
              <a:rPr lang="en-GB" sz="2400" dirty="0" err="1">
                <a:solidFill>
                  <a:schemeClr val="dk1"/>
                </a:solidFill>
                <a:latin typeface="+mn-lt"/>
                <a:ea typeface="Helvetica Neue"/>
                <a:cs typeface="Helvetica Neue"/>
                <a:sym typeface="Helvetica Neue"/>
              </a:rPr>
              <a:t>miš</a:t>
            </a:r>
            <a:r>
              <a:rPr lang="en-GB" sz="2400" dirty="0">
                <a:solidFill>
                  <a:schemeClr val="dk1"/>
                </a:solidFill>
                <a:latin typeface="+mn-lt"/>
                <a:ea typeface="Helvetica Neue"/>
                <a:cs typeface="Helvetica Neue"/>
                <a:sym typeface="Helvetica Neue"/>
              </a:rPr>
              <a:t> </a:t>
            </a:r>
            <a:r>
              <a:rPr lang="en-GB" sz="2400" dirty="0" err="1">
                <a:solidFill>
                  <a:schemeClr val="dk1"/>
                </a:solidFill>
                <a:latin typeface="+mn-lt"/>
                <a:ea typeface="Helvetica Neue"/>
                <a:cs typeface="Helvetica Neue"/>
                <a:sym typeface="Helvetica Neue"/>
              </a:rPr>
              <a:t>kontroliran</a:t>
            </a:r>
            <a:r>
              <a:rPr lang="en-GB" sz="2400" dirty="0">
                <a:solidFill>
                  <a:schemeClr val="dk1"/>
                </a:solidFill>
                <a:latin typeface="+mn-lt"/>
                <a:ea typeface="Helvetica Neue"/>
                <a:cs typeface="Helvetica Neue"/>
                <a:sym typeface="Helvetica Neue"/>
              </a:rPr>
              <a:t> </a:t>
            </a:r>
            <a:r>
              <a:rPr lang="en-GB" sz="2400" dirty="0" err="1">
                <a:solidFill>
                  <a:schemeClr val="dk1"/>
                </a:solidFill>
                <a:latin typeface="+mn-lt"/>
                <a:ea typeface="Helvetica Neue"/>
                <a:cs typeface="Helvetica Neue"/>
                <a:sym typeface="Helvetica Neue"/>
              </a:rPr>
              <a:t>ustima</a:t>
            </a:r>
            <a:r>
              <a:rPr lang="en-GB" sz="2400" dirty="0">
                <a:solidFill>
                  <a:schemeClr val="dk1"/>
                </a:solidFill>
                <a:latin typeface="+mn-lt"/>
                <a:ea typeface="Helvetica Neue"/>
                <a:cs typeface="Helvetica Neue"/>
                <a:sym typeface="Helvetica Neue"/>
              </a:rPr>
              <a:t> </a:t>
            </a:r>
            <a:r>
              <a:rPr lang="en-GB" sz="2400" dirty="0" err="1">
                <a:solidFill>
                  <a:schemeClr val="dk1"/>
                </a:solidFill>
                <a:latin typeface="+mn-lt"/>
                <a:ea typeface="Helvetica Neue"/>
                <a:cs typeface="Helvetica Neue"/>
                <a:sym typeface="Helvetica Neue"/>
              </a:rPr>
              <a:t>pomažu</a:t>
            </a:r>
            <a:r>
              <a:rPr lang="en-GB" sz="2400" dirty="0">
                <a:solidFill>
                  <a:schemeClr val="dk1"/>
                </a:solidFill>
                <a:latin typeface="+mn-lt"/>
                <a:ea typeface="Helvetica Neue"/>
                <a:cs typeface="Helvetica Neue"/>
                <a:sym typeface="Helvetica Neue"/>
              </a:rPr>
              <a:t> u </a:t>
            </a:r>
            <a:r>
              <a:rPr lang="en-GB" sz="2400" dirty="0" err="1">
                <a:solidFill>
                  <a:schemeClr val="dk1"/>
                </a:solidFill>
                <a:latin typeface="+mn-lt"/>
                <a:ea typeface="Helvetica Neue"/>
                <a:cs typeface="Helvetica Neue"/>
                <a:sym typeface="Helvetica Neue"/>
              </a:rPr>
              <a:t>nekim</a:t>
            </a:r>
            <a:r>
              <a:rPr lang="en-GB" sz="2400" dirty="0">
                <a:solidFill>
                  <a:schemeClr val="dk1"/>
                </a:solidFill>
                <a:latin typeface="+mn-lt"/>
                <a:ea typeface="Helvetica Neue"/>
                <a:cs typeface="Helvetica Neue"/>
                <a:sym typeface="Helvetica Neue"/>
              </a:rPr>
              <a:t> </a:t>
            </a:r>
            <a:r>
              <a:rPr lang="en-GB" sz="2400" dirty="0" err="1">
                <a:solidFill>
                  <a:schemeClr val="dk1"/>
                </a:solidFill>
                <a:latin typeface="+mn-lt"/>
                <a:ea typeface="Helvetica Neue"/>
                <a:cs typeface="Helvetica Neue"/>
                <a:sym typeface="Helvetica Neue"/>
              </a:rPr>
              <a:t>slučajevima</a:t>
            </a:r>
            <a:r>
              <a:rPr lang="en-GB" sz="2400" dirty="0">
                <a:solidFill>
                  <a:schemeClr val="dk1"/>
                </a:solidFill>
                <a:latin typeface="+mn-lt"/>
                <a:ea typeface="Helvetica Neue"/>
                <a:cs typeface="Helvetica Neue"/>
                <a:sym typeface="Helvetica Neue"/>
              </a:rPr>
              <a:t>, </a:t>
            </a:r>
            <a:r>
              <a:rPr lang="en-GB" sz="2400" dirty="0" err="1">
                <a:solidFill>
                  <a:schemeClr val="dk1"/>
                </a:solidFill>
                <a:latin typeface="+mn-lt"/>
                <a:ea typeface="Helvetica Neue"/>
                <a:cs typeface="Helvetica Neue"/>
                <a:sym typeface="Helvetica Neue"/>
              </a:rPr>
              <a:t>ali</a:t>
            </a:r>
            <a:r>
              <a:rPr lang="en-GB" sz="2400" dirty="0">
                <a:solidFill>
                  <a:schemeClr val="dk1"/>
                </a:solidFill>
                <a:latin typeface="+mn-lt"/>
                <a:ea typeface="Helvetica Neue"/>
                <a:cs typeface="Helvetica Neue"/>
                <a:sym typeface="Helvetica Neue"/>
              </a:rPr>
              <a:t> </a:t>
            </a:r>
            <a:r>
              <a:rPr lang="en-GB" sz="2400" dirty="0" err="1">
                <a:solidFill>
                  <a:schemeClr val="dk1"/>
                </a:solidFill>
                <a:latin typeface="+mn-lt"/>
                <a:ea typeface="Helvetica Neue"/>
                <a:cs typeface="Helvetica Neue"/>
                <a:sym typeface="Helvetica Neue"/>
              </a:rPr>
              <a:t>pristupačni</a:t>
            </a:r>
            <a:r>
              <a:rPr lang="en-GB" sz="2400" dirty="0">
                <a:solidFill>
                  <a:schemeClr val="dk1"/>
                </a:solidFill>
                <a:latin typeface="+mn-lt"/>
                <a:ea typeface="Helvetica Neue"/>
                <a:cs typeface="Helvetica Neue"/>
                <a:sym typeface="Helvetica Neue"/>
              </a:rPr>
              <a:t> </a:t>
            </a:r>
            <a:r>
              <a:rPr lang="en-GB" sz="2400" dirty="0" err="1">
                <a:solidFill>
                  <a:schemeClr val="dk1"/>
                </a:solidFill>
                <a:latin typeface="+mn-lt"/>
                <a:ea typeface="Helvetica Neue"/>
                <a:cs typeface="Helvetica Neue"/>
                <a:sym typeface="Helvetica Neue"/>
              </a:rPr>
              <a:t>dizajn</a:t>
            </a:r>
            <a:r>
              <a:rPr lang="en-GB" sz="2400" dirty="0">
                <a:solidFill>
                  <a:schemeClr val="dk1"/>
                </a:solidFill>
                <a:latin typeface="+mn-lt"/>
                <a:ea typeface="Helvetica Neue"/>
                <a:cs typeface="Helvetica Neue"/>
                <a:sym typeface="Helvetica Neue"/>
              </a:rPr>
              <a:t> web </a:t>
            </a:r>
            <a:r>
              <a:rPr lang="en-GB" sz="2400" dirty="0" err="1">
                <a:solidFill>
                  <a:schemeClr val="dk1"/>
                </a:solidFill>
                <a:latin typeface="+mn-lt"/>
                <a:ea typeface="Helvetica Neue"/>
                <a:cs typeface="Helvetica Neue"/>
                <a:sym typeface="Helvetica Neue"/>
              </a:rPr>
              <a:t>stranica</a:t>
            </a:r>
            <a:r>
              <a:rPr lang="en-GB" sz="2400" dirty="0">
                <a:solidFill>
                  <a:schemeClr val="dk1"/>
                </a:solidFill>
                <a:latin typeface="+mn-lt"/>
                <a:ea typeface="Helvetica Neue"/>
                <a:cs typeface="Helvetica Neue"/>
                <a:sym typeface="Helvetica Neue"/>
              </a:rPr>
              <a:t> </a:t>
            </a:r>
            <a:r>
              <a:rPr lang="en-GB" sz="2400" dirty="0" err="1">
                <a:solidFill>
                  <a:schemeClr val="dk1"/>
                </a:solidFill>
                <a:latin typeface="+mn-lt"/>
                <a:ea typeface="Helvetica Neue"/>
                <a:cs typeface="Helvetica Neue"/>
                <a:sym typeface="Helvetica Neue"/>
              </a:rPr>
              <a:t>puno</a:t>
            </a:r>
            <a:r>
              <a:rPr lang="en-GB" sz="2400" dirty="0">
                <a:solidFill>
                  <a:schemeClr val="dk1"/>
                </a:solidFill>
                <a:latin typeface="+mn-lt"/>
                <a:ea typeface="Helvetica Neue"/>
                <a:cs typeface="Helvetica Neue"/>
                <a:sym typeface="Helvetica Neue"/>
              </a:rPr>
              <a:t> je </a:t>
            </a:r>
            <a:r>
              <a:rPr lang="en-GB" sz="2400" dirty="0" err="1">
                <a:solidFill>
                  <a:schemeClr val="dk1"/>
                </a:solidFill>
                <a:latin typeface="+mn-lt"/>
                <a:ea typeface="Helvetica Neue"/>
                <a:cs typeface="Helvetica Neue"/>
                <a:sym typeface="Helvetica Neue"/>
              </a:rPr>
              <a:t>bolji</a:t>
            </a:r>
            <a:r>
              <a:rPr lang="en-GB" sz="2400" dirty="0">
                <a:solidFill>
                  <a:schemeClr val="dk1"/>
                </a:solidFill>
                <a:latin typeface="+mn-lt"/>
                <a:ea typeface="Helvetica Neue"/>
                <a:cs typeface="Helvetica Neue"/>
                <a:sym typeface="Helvetica Neue"/>
              </a:rPr>
              <a:t>.</a:t>
            </a:r>
            <a:endParaRPr lang="en-GB" dirty="0">
              <a:latin typeface="+mn-lt"/>
            </a:endParaRPr>
          </a:p>
        </p:txBody>
      </p:sp>
      <p:sp>
        <p:nvSpPr>
          <p:cNvPr id="8" name="Textfeld 7">
            <a:extLst>
              <a:ext uri="{FF2B5EF4-FFF2-40B4-BE49-F238E27FC236}">
                <a16:creationId xmlns:a16="http://schemas.microsoft.com/office/drawing/2014/main" id="{CDFD9F53-01E3-3634-575C-FB10B2046677}"/>
              </a:ext>
            </a:extLst>
          </p:cNvPr>
          <p:cNvSpPr txBox="1"/>
          <p:nvPr/>
        </p:nvSpPr>
        <p:spPr>
          <a:xfrm>
            <a:off x="1080000" y="8928000"/>
            <a:ext cx="17100000" cy="360000"/>
          </a:xfrm>
          <a:prstGeom prst="rect">
            <a:avLst/>
          </a:prstGeom>
          <a:noFill/>
          <a:ln>
            <a:noFill/>
          </a:ln>
        </p:spPr>
        <p:txBody>
          <a:bodyPr wrap="square" anchor="b">
            <a:noAutofit/>
          </a:bodyPr>
          <a:lstStyle/>
          <a:p>
            <a:r>
              <a:rPr lang="hr-HR" sz="1000" dirty="0"/>
              <a:t>Izvor</a:t>
            </a:r>
            <a:r>
              <a:rPr lang="en-GB" sz="1000" dirty="0"/>
              <a:t> : Treppenlift-ratgeber.de, Internet </a:t>
            </a:r>
            <a:r>
              <a:rPr lang="en-GB" sz="1000" dirty="0" err="1"/>
              <a:t>für</a:t>
            </a:r>
            <a:r>
              <a:rPr lang="en-GB" sz="1000" dirty="0"/>
              <a:t> </a:t>
            </a:r>
            <a:r>
              <a:rPr lang="en-GB" sz="1000" dirty="0" err="1"/>
              <a:t>Senioren</a:t>
            </a:r>
            <a:r>
              <a:rPr lang="en-GB" sz="1000" dirty="0"/>
              <a:t>: </a:t>
            </a:r>
            <a:r>
              <a:rPr lang="en-GB" sz="1000" dirty="0" err="1"/>
              <a:t>Werden</a:t>
            </a:r>
            <a:r>
              <a:rPr lang="en-GB" sz="1000" dirty="0"/>
              <a:t> </a:t>
            </a:r>
            <a:r>
              <a:rPr lang="en-GB" sz="1000" dirty="0" err="1"/>
              <a:t>Sie</a:t>
            </a:r>
            <a:r>
              <a:rPr lang="en-GB" sz="1000" dirty="0"/>
              <a:t> </a:t>
            </a:r>
            <a:r>
              <a:rPr lang="en-GB" sz="1000" dirty="0" err="1"/>
              <a:t>zum</a:t>
            </a:r>
            <a:r>
              <a:rPr lang="en-GB" sz="1000" dirty="0"/>
              <a:t> Silver Surfer, in: treppenlift-ratgeber.de, https://www.treppenlift-ratgeber.de/barrierefrei-leben/leben-im-alter/internet-fuer-senioren.html</a:t>
            </a:r>
          </a:p>
        </p:txBody>
      </p:sp>
      <p:grpSp>
        <p:nvGrpSpPr>
          <p:cNvPr id="60" name="Gruppieren 59">
            <a:extLst>
              <a:ext uri="{FF2B5EF4-FFF2-40B4-BE49-F238E27FC236}">
                <a16:creationId xmlns:a16="http://schemas.microsoft.com/office/drawing/2014/main" id="{09204070-63DF-CA59-3254-8ABF2C6FF532}"/>
              </a:ext>
            </a:extLst>
          </p:cNvPr>
          <p:cNvGrpSpPr/>
          <p:nvPr/>
        </p:nvGrpSpPr>
        <p:grpSpPr>
          <a:xfrm>
            <a:off x="1296000" y="5652000"/>
            <a:ext cx="3600000" cy="2196000"/>
            <a:chOff x="1296000" y="5652000"/>
            <a:chExt cx="3600000" cy="2196000"/>
          </a:xfrm>
        </p:grpSpPr>
        <p:sp>
          <p:nvSpPr>
            <p:cNvPr id="4" name="Google Shape;120;p6">
              <a:extLst>
                <a:ext uri="{FF2B5EF4-FFF2-40B4-BE49-F238E27FC236}">
                  <a16:creationId xmlns:a16="http://schemas.microsoft.com/office/drawing/2014/main" id="{96CD3288-4DA9-7845-33AE-8960A7B18976}"/>
                </a:ext>
              </a:extLst>
            </p:cNvPr>
            <p:cNvSpPr txBox="1"/>
            <p:nvPr/>
          </p:nvSpPr>
          <p:spPr>
            <a:xfrm>
              <a:off x="1296000" y="5652000"/>
              <a:ext cx="3600000" cy="2196000"/>
            </a:xfrm>
            <a:prstGeom prst="roundRect">
              <a:avLst/>
            </a:prstGeom>
            <a:ln>
              <a:solidFill>
                <a:srgbClr val="6B6B6B"/>
              </a:solidFill>
            </a:ln>
          </p:spPr>
          <p:style>
            <a:lnRef idx="0">
              <a:schemeClr val="accent3"/>
            </a:lnRef>
            <a:fillRef idx="3">
              <a:schemeClr val="accent3"/>
            </a:fillRef>
            <a:effectRef idx="3">
              <a:schemeClr val="accent3"/>
            </a:effectRef>
            <a:fontRef idx="minor">
              <a:schemeClr val="lt1"/>
            </a:fontRef>
          </p:style>
          <p:txBody>
            <a:bodyPr spcFirstLastPara="1" wrap="square" lIns="91425" tIns="900000" rIns="91425" bIns="45700" anchor="t" anchorCtr="0">
              <a:noAutofit/>
            </a:bodyPr>
            <a:lstStyle/>
            <a:p>
              <a:pPr lvl="0" algn="ctr">
                <a:buSzPct val="80000"/>
              </a:pPr>
              <a:r>
                <a:rPr lang="en-GB" sz="2400" dirty="0" err="1">
                  <a:solidFill>
                    <a:schemeClr val="dk1"/>
                  </a:solidFill>
                  <a:ea typeface="Helvetica Neue"/>
                  <a:cs typeface="Helvetica Neue"/>
                  <a:sym typeface="Helvetica Neue"/>
                </a:rPr>
                <a:t>Nedovoljna</a:t>
              </a:r>
              <a:r>
                <a:rPr lang="en-GB" sz="2400" dirty="0">
                  <a:solidFill>
                    <a:schemeClr val="dk1"/>
                  </a:solidFill>
                  <a:ea typeface="Helvetica Neue"/>
                  <a:cs typeface="Helvetica Neue"/>
                  <a:sym typeface="Helvetica Neue"/>
                </a:rPr>
                <a:t> </a:t>
              </a:r>
              <a:r>
                <a:rPr lang="en-GB" sz="2400" dirty="0" err="1">
                  <a:solidFill>
                    <a:schemeClr val="dk1"/>
                  </a:solidFill>
                  <a:ea typeface="Helvetica Neue"/>
                  <a:cs typeface="Helvetica Neue"/>
                  <a:sym typeface="Helvetica Neue"/>
                </a:rPr>
                <a:t>navigacijska</a:t>
              </a:r>
              <a:r>
                <a:rPr lang="en-GB" sz="2400" dirty="0">
                  <a:solidFill>
                    <a:schemeClr val="dk1"/>
                  </a:solidFill>
                  <a:ea typeface="Helvetica Neue"/>
                  <a:cs typeface="Helvetica Neue"/>
                  <a:sym typeface="Helvetica Neue"/>
                </a:rPr>
                <a:t> </a:t>
              </a:r>
              <a:r>
                <a:rPr lang="hr-HR" sz="2400" dirty="0">
                  <a:solidFill>
                    <a:schemeClr val="dk1"/>
                  </a:solidFill>
                  <a:ea typeface="Helvetica Neue"/>
                  <a:cs typeface="Helvetica Neue"/>
                  <a:sym typeface="Helvetica Neue"/>
                </a:rPr>
                <a:t>pomoć</a:t>
              </a:r>
              <a:endParaRPr lang="en-GB" dirty="0">
                <a:latin typeface="+mn-lt"/>
              </a:endParaRPr>
            </a:p>
          </p:txBody>
        </p:sp>
        <p:grpSp>
          <p:nvGrpSpPr>
            <p:cNvPr id="59" name="Gruppieren 58">
              <a:extLst>
                <a:ext uri="{FF2B5EF4-FFF2-40B4-BE49-F238E27FC236}">
                  <a16:creationId xmlns:a16="http://schemas.microsoft.com/office/drawing/2014/main" id="{459FCB23-6DBB-30AB-52B1-9966E94A7400}"/>
                </a:ext>
              </a:extLst>
            </p:cNvPr>
            <p:cNvGrpSpPr/>
            <p:nvPr/>
          </p:nvGrpSpPr>
          <p:grpSpPr>
            <a:xfrm>
              <a:off x="2376000" y="5760000"/>
              <a:ext cx="1440000" cy="720000"/>
              <a:chOff x="2376000" y="5760000"/>
              <a:chExt cx="1440000" cy="720000"/>
            </a:xfrm>
          </p:grpSpPr>
          <p:pic>
            <p:nvPicPr>
              <p:cNvPr id="42" name="Grafik 41" descr="Kompass Silhouette">
                <a:extLst>
                  <a:ext uri="{FF2B5EF4-FFF2-40B4-BE49-F238E27FC236}">
                    <a16:creationId xmlns:a16="http://schemas.microsoft.com/office/drawing/2014/main" id="{A9933E7A-7938-3F55-DB70-ABF0910DD5EE}"/>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2376000" y="5760000"/>
                <a:ext cx="720000" cy="720000"/>
              </a:xfrm>
              <a:prstGeom prst="rect">
                <a:avLst/>
              </a:prstGeom>
            </p:spPr>
          </p:pic>
          <p:pic>
            <p:nvPicPr>
              <p:cNvPr id="44" name="Grafik 43" descr="Marke Fragezeichen Silhouette">
                <a:extLst>
                  <a:ext uri="{FF2B5EF4-FFF2-40B4-BE49-F238E27FC236}">
                    <a16:creationId xmlns:a16="http://schemas.microsoft.com/office/drawing/2014/main" id="{F0BCAF8C-8491-53F2-D52B-DC1562E76FAE}"/>
                  </a:ext>
                </a:extLst>
              </p:cNvPr>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3096000" y="5760000"/>
                <a:ext cx="720000" cy="720000"/>
              </a:xfrm>
              <a:prstGeom prst="rect">
                <a:avLst/>
              </a:prstGeom>
            </p:spPr>
          </p:pic>
        </p:grpSp>
      </p:grpSp>
      <p:sp>
        <p:nvSpPr>
          <p:cNvPr id="54" name="Kreuz 53">
            <a:extLst>
              <a:ext uri="{FF2B5EF4-FFF2-40B4-BE49-F238E27FC236}">
                <a16:creationId xmlns:a16="http://schemas.microsoft.com/office/drawing/2014/main" id="{98DDB33D-F457-7AF7-BCD0-45ABB7D223CA}"/>
              </a:ext>
            </a:extLst>
          </p:cNvPr>
          <p:cNvSpPr/>
          <p:nvPr/>
        </p:nvSpPr>
        <p:spPr>
          <a:xfrm rot="2686484">
            <a:off x="2304000" y="5652000"/>
            <a:ext cx="900000" cy="900000"/>
          </a:xfrm>
          <a:prstGeom prst="plus">
            <a:avLst>
              <a:gd name="adj" fmla="val 50000"/>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 name="Kreuz 54">
            <a:extLst>
              <a:ext uri="{FF2B5EF4-FFF2-40B4-BE49-F238E27FC236}">
                <a16:creationId xmlns:a16="http://schemas.microsoft.com/office/drawing/2014/main" id="{3071C191-3D54-1539-8330-DF10842D5A67}"/>
              </a:ext>
            </a:extLst>
          </p:cNvPr>
          <p:cNvSpPr/>
          <p:nvPr/>
        </p:nvSpPr>
        <p:spPr>
          <a:xfrm rot="2686484">
            <a:off x="3024000" y="5652000"/>
            <a:ext cx="900000" cy="900000"/>
          </a:xfrm>
          <a:prstGeom prst="plus">
            <a:avLst>
              <a:gd name="adj" fmla="val 50000"/>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64" name="Gruppieren 63">
            <a:extLst>
              <a:ext uri="{FF2B5EF4-FFF2-40B4-BE49-F238E27FC236}">
                <a16:creationId xmlns:a16="http://schemas.microsoft.com/office/drawing/2014/main" id="{A4891560-A60F-28F6-E8D0-1CB48B8F268D}"/>
              </a:ext>
            </a:extLst>
          </p:cNvPr>
          <p:cNvGrpSpPr/>
          <p:nvPr/>
        </p:nvGrpSpPr>
        <p:grpSpPr>
          <a:xfrm>
            <a:off x="14256000" y="5652000"/>
            <a:ext cx="3600000" cy="2196000"/>
            <a:chOff x="14256000" y="5652000"/>
            <a:chExt cx="3600000" cy="2196000"/>
          </a:xfrm>
        </p:grpSpPr>
        <p:sp>
          <p:nvSpPr>
            <p:cNvPr id="7" name="Google Shape;120;p6">
              <a:extLst>
                <a:ext uri="{FF2B5EF4-FFF2-40B4-BE49-F238E27FC236}">
                  <a16:creationId xmlns:a16="http://schemas.microsoft.com/office/drawing/2014/main" id="{EE3B669F-4C60-997E-E8A1-9E1938517E73}"/>
                </a:ext>
              </a:extLst>
            </p:cNvPr>
            <p:cNvSpPr txBox="1"/>
            <p:nvPr/>
          </p:nvSpPr>
          <p:spPr>
            <a:xfrm>
              <a:off x="14256000" y="5652000"/>
              <a:ext cx="3600000" cy="2196000"/>
            </a:xfrm>
            <a:prstGeom prst="roundRect">
              <a:avLst/>
            </a:prstGeom>
            <a:ln>
              <a:solidFill>
                <a:srgbClr val="6B6B6B"/>
              </a:solidFill>
            </a:ln>
          </p:spPr>
          <p:style>
            <a:lnRef idx="0">
              <a:schemeClr val="accent3"/>
            </a:lnRef>
            <a:fillRef idx="3">
              <a:schemeClr val="accent3"/>
            </a:fillRef>
            <a:effectRef idx="3">
              <a:schemeClr val="accent3"/>
            </a:effectRef>
            <a:fontRef idx="minor">
              <a:schemeClr val="lt1"/>
            </a:fontRef>
          </p:style>
          <p:txBody>
            <a:bodyPr spcFirstLastPara="1" wrap="square" lIns="91425" tIns="900000" rIns="91425" bIns="45700" anchor="t" anchorCtr="0">
              <a:noAutofit/>
            </a:bodyPr>
            <a:lstStyle/>
            <a:p>
              <a:pPr lvl="0" algn="ctr">
                <a:buSzPct val="80000"/>
              </a:pPr>
              <a:r>
                <a:rPr lang="pl-PL" sz="2400" dirty="0">
                  <a:solidFill>
                    <a:schemeClr val="dk1"/>
                  </a:solidFill>
                  <a:ea typeface="Helvetica Neue"/>
                  <a:cs typeface="Helvetica Neue"/>
                  <a:sym typeface="Helvetica Neue"/>
                </a:rPr>
                <a:t>Nema funkcije čitanja naglas za tekst</a:t>
              </a:r>
            </a:p>
          </p:txBody>
        </p:sp>
        <p:grpSp>
          <p:nvGrpSpPr>
            <p:cNvPr id="63" name="Gruppieren 62">
              <a:extLst>
                <a:ext uri="{FF2B5EF4-FFF2-40B4-BE49-F238E27FC236}">
                  <a16:creationId xmlns:a16="http://schemas.microsoft.com/office/drawing/2014/main" id="{3B495924-4172-CAAD-3E7A-B2F371180300}"/>
                </a:ext>
              </a:extLst>
            </p:cNvPr>
            <p:cNvGrpSpPr/>
            <p:nvPr/>
          </p:nvGrpSpPr>
          <p:grpSpPr>
            <a:xfrm>
              <a:off x="15336000" y="5652000"/>
              <a:ext cx="1512000" cy="900000"/>
              <a:chOff x="15336000" y="5652000"/>
              <a:chExt cx="1512000" cy="900000"/>
            </a:xfrm>
          </p:grpSpPr>
          <p:pic>
            <p:nvPicPr>
              <p:cNvPr id="20" name="Grafik 19" descr="Untertitel Silhouette">
                <a:extLst>
                  <a:ext uri="{FF2B5EF4-FFF2-40B4-BE49-F238E27FC236}">
                    <a16:creationId xmlns:a16="http://schemas.microsoft.com/office/drawing/2014/main" id="{1C7BD01D-70DE-3F94-71F1-EF612EDE0194}"/>
                  </a:ext>
                </a:extLst>
              </p:cNvPr>
              <p:cNvPicPr>
                <a:picLocks noChangeAspect="1"/>
              </p:cNvPicPr>
              <p:nvPr/>
            </p:nvPicPr>
            <p:blipFill>
              <a:blip r:embed="rId7" cstate="email">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16056000" y="5760000"/>
                <a:ext cx="720000" cy="720000"/>
              </a:xfrm>
              <a:prstGeom prst="rect">
                <a:avLst/>
              </a:prstGeom>
            </p:spPr>
          </p:pic>
          <p:pic>
            <p:nvPicPr>
              <p:cNvPr id="24" name="Grafik 23" descr="Laptop mit einfarbiger Füllung">
                <a:extLst>
                  <a:ext uri="{FF2B5EF4-FFF2-40B4-BE49-F238E27FC236}">
                    <a16:creationId xmlns:a16="http://schemas.microsoft.com/office/drawing/2014/main" id="{627A4117-3C2A-EA7C-942D-F338ACBEE197}"/>
                  </a:ext>
                </a:extLst>
              </p:cNvPr>
              <p:cNvPicPr>
                <a:picLocks noChangeAspect="1"/>
              </p:cNvPicPr>
              <p:nvPr/>
            </p:nvPicPr>
            <p:blipFill>
              <a:blip r:embed="rId9" cstate="email">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15336000" y="5760000"/>
                <a:ext cx="720000" cy="720000"/>
              </a:xfrm>
              <a:prstGeom prst="rect">
                <a:avLst/>
              </a:prstGeom>
            </p:spPr>
          </p:pic>
          <p:sp>
            <p:nvSpPr>
              <p:cNvPr id="56" name="Kreuz 55">
                <a:extLst>
                  <a:ext uri="{FF2B5EF4-FFF2-40B4-BE49-F238E27FC236}">
                    <a16:creationId xmlns:a16="http://schemas.microsoft.com/office/drawing/2014/main" id="{A01145CD-CE5B-CC98-83F3-554EA8955B91}"/>
                  </a:ext>
                </a:extLst>
              </p:cNvPr>
              <p:cNvSpPr/>
              <p:nvPr/>
            </p:nvSpPr>
            <p:spPr>
              <a:xfrm rot="2686484">
                <a:off x="15948000" y="5652000"/>
                <a:ext cx="900000" cy="900000"/>
              </a:xfrm>
              <a:prstGeom prst="plus">
                <a:avLst>
                  <a:gd name="adj" fmla="val 50000"/>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nvGrpSpPr>
          <p:cNvPr id="65" name="Gruppieren 64">
            <a:extLst>
              <a:ext uri="{FF2B5EF4-FFF2-40B4-BE49-F238E27FC236}">
                <a16:creationId xmlns:a16="http://schemas.microsoft.com/office/drawing/2014/main" id="{64A0C5CC-BDB3-44C8-EAAE-B4451D6F9C5C}"/>
              </a:ext>
            </a:extLst>
          </p:cNvPr>
          <p:cNvGrpSpPr/>
          <p:nvPr/>
        </p:nvGrpSpPr>
        <p:grpSpPr>
          <a:xfrm>
            <a:off x="9936000" y="5652000"/>
            <a:ext cx="3600000" cy="2196000"/>
            <a:chOff x="9936000" y="5652000"/>
            <a:chExt cx="3600000" cy="2196000"/>
          </a:xfrm>
        </p:grpSpPr>
        <p:sp>
          <p:nvSpPr>
            <p:cNvPr id="6" name="Google Shape;120;p6">
              <a:extLst>
                <a:ext uri="{FF2B5EF4-FFF2-40B4-BE49-F238E27FC236}">
                  <a16:creationId xmlns:a16="http://schemas.microsoft.com/office/drawing/2014/main" id="{2B0663BA-7C47-45F6-C618-5584D980A86D}"/>
                </a:ext>
              </a:extLst>
            </p:cNvPr>
            <p:cNvSpPr txBox="1"/>
            <p:nvPr/>
          </p:nvSpPr>
          <p:spPr>
            <a:xfrm>
              <a:off x="9936000" y="5652000"/>
              <a:ext cx="3600000" cy="2196000"/>
            </a:xfrm>
            <a:prstGeom prst="roundRect">
              <a:avLst/>
            </a:prstGeom>
            <a:ln>
              <a:solidFill>
                <a:srgbClr val="6B6B6B"/>
              </a:solidFill>
            </a:ln>
          </p:spPr>
          <p:style>
            <a:lnRef idx="0">
              <a:schemeClr val="accent3"/>
            </a:lnRef>
            <a:fillRef idx="3">
              <a:schemeClr val="accent3"/>
            </a:fillRef>
            <a:effectRef idx="3">
              <a:schemeClr val="accent3"/>
            </a:effectRef>
            <a:fontRef idx="minor">
              <a:schemeClr val="lt1"/>
            </a:fontRef>
          </p:style>
          <p:txBody>
            <a:bodyPr spcFirstLastPara="1" wrap="square" lIns="91425" tIns="900000" rIns="91425" bIns="45700" anchor="t" anchorCtr="0">
              <a:noAutofit/>
            </a:bodyPr>
            <a:lstStyle/>
            <a:p>
              <a:pPr lvl="0" algn="ctr">
                <a:buSzPct val="80000"/>
              </a:pPr>
              <a:r>
                <a:rPr lang="en-GB" sz="2400" dirty="0" err="1">
                  <a:solidFill>
                    <a:schemeClr val="dk1"/>
                  </a:solidFill>
                  <a:ea typeface="Helvetica Neue"/>
                  <a:cs typeface="Helvetica Neue"/>
                  <a:sym typeface="Helvetica Neue"/>
                </a:rPr>
                <a:t>Može</a:t>
              </a:r>
              <a:r>
                <a:rPr lang="en-GB" sz="2400" dirty="0">
                  <a:solidFill>
                    <a:schemeClr val="dk1"/>
                  </a:solidFill>
                  <a:ea typeface="Helvetica Neue"/>
                  <a:cs typeface="Helvetica Neue"/>
                  <a:sym typeface="Helvetica Neue"/>
                </a:rPr>
                <a:t> se </a:t>
              </a:r>
              <a:r>
                <a:rPr lang="en-GB" sz="2400" dirty="0" err="1">
                  <a:solidFill>
                    <a:schemeClr val="dk1"/>
                  </a:solidFill>
                  <a:ea typeface="Helvetica Neue"/>
                  <a:cs typeface="Helvetica Neue"/>
                  <a:sym typeface="Helvetica Neue"/>
                </a:rPr>
                <a:t>koristiti</a:t>
              </a:r>
              <a:r>
                <a:rPr lang="en-GB" sz="2400" dirty="0">
                  <a:solidFill>
                    <a:schemeClr val="dk1"/>
                  </a:solidFill>
                  <a:ea typeface="Helvetica Neue"/>
                  <a:cs typeface="Helvetica Neue"/>
                  <a:sym typeface="Helvetica Neue"/>
                </a:rPr>
                <a:t> </a:t>
              </a:r>
              <a:r>
                <a:rPr lang="en-GB" sz="2400" dirty="0" err="1">
                  <a:solidFill>
                    <a:schemeClr val="dk1"/>
                  </a:solidFill>
                  <a:ea typeface="Helvetica Neue"/>
                  <a:cs typeface="Helvetica Neue"/>
                  <a:sym typeface="Helvetica Neue"/>
                </a:rPr>
                <a:t>samo</a:t>
              </a:r>
              <a:r>
                <a:rPr lang="en-GB" sz="2400" dirty="0">
                  <a:solidFill>
                    <a:schemeClr val="dk1"/>
                  </a:solidFill>
                  <a:ea typeface="Helvetica Neue"/>
                  <a:cs typeface="Helvetica Neue"/>
                  <a:sym typeface="Helvetica Neue"/>
                </a:rPr>
                <a:t> </a:t>
              </a:r>
              <a:r>
                <a:rPr lang="en-GB" sz="2400" dirty="0" err="1">
                  <a:solidFill>
                    <a:schemeClr val="dk1"/>
                  </a:solidFill>
                  <a:ea typeface="Helvetica Neue"/>
                  <a:cs typeface="Helvetica Neue"/>
                  <a:sym typeface="Helvetica Neue"/>
                </a:rPr>
                <a:t>mišem</a:t>
              </a:r>
              <a:r>
                <a:rPr lang="en-GB" sz="2400" dirty="0">
                  <a:solidFill>
                    <a:schemeClr val="dk1"/>
                  </a:solidFill>
                  <a:ea typeface="Helvetica Neue"/>
                  <a:cs typeface="Helvetica Neue"/>
                  <a:sym typeface="Helvetica Neue"/>
                </a:rPr>
                <a:t>, ne i </a:t>
              </a:r>
              <a:r>
                <a:rPr lang="en-GB" sz="2400" dirty="0" err="1">
                  <a:solidFill>
                    <a:schemeClr val="dk1"/>
                  </a:solidFill>
                  <a:ea typeface="Helvetica Neue"/>
                  <a:cs typeface="Helvetica Neue"/>
                  <a:sym typeface="Helvetica Neue"/>
                </a:rPr>
                <a:t>tipkovnicom</a:t>
              </a:r>
              <a:endParaRPr lang="en-GB" dirty="0">
                <a:latin typeface="+mn-lt"/>
              </a:endParaRPr>
            </a:p>
          </p:txBody>
        </p:sp>
        <p:grpSp>
          <p:nvGrpSpPr>
            <p:cNvPr id="62" name="Gruppieren 61">
              <a:extLst>
                <a:ext uri="{FF2B5EF4-FFF2-40B4-BE49-F238E27FC236}">
                  <a16:creationId xmlns:a16="http://schemas.microsoft.com/office/drawing/2014/main" id="{C57AFF9C-6213-9733-9343-9376192C2388}"/>
                </a:ext>
              </a:extLst>
            </p:cNvPr>
            <p:cNvGrpSpPr/>
            <p:nvPr/>
          </p:nvGrpSpPr>
          <p:grpSpPr>
            <a:xfrm>
              <a:off x="11016000" y="5652000"/>
              <a:ext cx="1512000" cy="900000"/>
              <a:chOff x="11016000" y="5652000"/>
              <a:chExt cx="1512000" cy="900000"/>
            </a:xfrm>
          </p:grpSpPr>
          <p:pic>
            <p:nvPicPr>
              <p:cNvPr id="36" name="Grafik 35" descr="Tastatur Silhouette">
                <a:extLst>
                  <a:ext uri="{FF2B5EF4-FFF2-40B4-BE49-F238E27FC236}">
                    <a16:creationId xmlns:a16="http://schemas.microsoft.com/office/drawing/2014/main" id="{94137471-15C0-92CC-2DA6-5FDCE06192E2}"/>
                  </a:ext>
                </a:extLst>
              </p:cNvPr>
              <p:cNvPicPr>
                <a:picLocks noChangeAspect="1"/>
              </p:cNvPicPr>
              <p:nvPr/>
            </p:nvPicPr>
            <p:blipFill>
              <a:blip r:embed="rId11" cstate="email">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a:off x="11736000" y="5760000"/>
                <a:ext cx="720000" cy="720000"/>
              </a:xfrm>
              <a:prstGeom prst="rect">
                <a:avLst/>
              </a:prstGeom>
            </p:spPr>
          </p:pic>
          <p:pic>
            <p:nvPicPr>
              <p:cNvPr id="40" name="Grafik 39" descr="Maus Silhouette">
                <a:extLst>
                  <a:ext uri="{FF2B5EF4-FFF2-40B4-BE49-F238E27FC236}">
                    <a16:creationId xmlns:a16="http://schemas.microsoft.com/office/drawing/2014/main" id="{0F9AAFE6-19FE-571F-3BCC-E6F48DDD67A5}"/>
                  </a:ext>
                </a:extLst>
              </p:cNvPr>
              <p:cNvPicPr>
                <a:picLocks noChangeAspect="1"/>
              </p:cNvPicPr>
              <p:nvPr/>
            </p:nvPicPr>
            <p:blipFill>
              <a:blip r:embed="rId13" cstate="email">
                <a:extLst>
                  <a:ext uri="{28A0092B-C50C-407E-A947-70E740481C1C}">
                    <a14:useLocalDpi xmlns:a14="http://schemas.microsoft.com/office/drawing/2010/main"/>
                  </a:ext>
                  <a:ext uri="{96DAC541-7B7A-43D3-8B79-37D633B846F1}">
                    <asvg:svgBlip xmlns:asvg="http://schemas.microsoft.com/office/drawing/2016/SVG/main" r:embed="rId14"/>
                  </a:ext>
                </a:extLst>
              </a:blip>
              <a:stretch>
                <a:fillRect/>
              </a:stretch>
            </p:blipFill>
            <p:spPr>
              <a:xfrm>
                <a:off x="11016000" y="5760000"/>
                <a:ext cx="720000" cy="720000"/>
              </a:xfrm>
              <a:prstGeom prst="rect">
                <a:avLst/>
              </a:prstGeom>
            </p:spPr>
          </p:pic>
          <p:sp>
            <p:nvSpPr>
              <p:cNvPr id="57" name="Kreuz 56">
                <a:extLst>
                  <a:ext uri="{FF2B5EF4-FFF2-40B4-BE49-F238E27FC236}">
                    <a16:creationId xmlns:a16="http://schemas.microsoft.com/office/drawing/2014/main" id="{8D18D931-9F25-6DA2-7188-255C5DD66579}"/>
                  </a:ext>
                </a:extLst>
              </p:cNvPr>
              <p:cNvSpPr/>
              <p:nvPr/>
            </p:nvSpPr>
            <p:spPr>
              <a:xfrm rot="2686484">
                <a:off x="11628000" y="5652000"/>
                <a:ext cx="900000" cy="900000"/>
              </a:xfrm>
              <a:prstGeom prst="plus">
                <a:avLst>
                  <a:gd name="adj" fmla="val 50000"/>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nvGrpSpPr>
          <p:cNvPr id="69" name="Gruppieren 68">
            <a:extLst>
              <a:ext uri="{FF2B5EF4-FFF2-40B4-BE49-F238E27FC236}">
                <a16:creationId xmlns:a16="http://schemas.microsoft.com/office/drawing/2014/main" id="{AABC4CA5-4791-032B-6E1D-CCE1D258FE5D}"/>
              </a:ext>
            </a:extLst>
          </p:cNvPr>
          <p:cNvGrpSpPr/>
          <p:nvPr/>
        </p:nvGrpSpPr>
        <p:grpSpPr>
          <a:xfrm>
            <a:off x="5616000" y="5652000"/>
            <a:ext cx="3600000" cy="2196000"/>
            <a:chOff x="5616000" y="5652000"/>
            <a:chExt cx="3600000" cy="2196000"/>
          </a:xfrm>
        </p:grpSpPr>
        <p:sp>
          <p:nvSpPr>
            <p:cNvPr id="53" name="Kreuz 52">
              <a:extLst>
                <a:ext uri="{FF2B5EF4-FFF2-40B4-BE49-F238E27FC236}">
                  <a16:creationId xmlns:a16="http://schemas.microsoft.com/office/drawing/2014/main" id="{14D4A307-A5FE-FE51-33E8-E0E0AD1F772E}"/>
                </a:ext>
              </a:extLst>
            </p:cNvPr>
            <p:cNvSpPr/>
            <p:nvPr/>
          </p:nvSpPr>
          <p:spPr>
            <a:xfrm rot="2686484">
              <a:off x="6624000" y="5652000"/>
              <a:ext cx="900000" cy="900000"/>
            </a:xfrm>
            <a:prstGeom prst="plus">
              <a:avLst>
                <a:gd name="adj" fmla="val 50000"/>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66" name="Gruppieren 65">
              <a:extLst>
                <a:ext uri="{FF2B5EF4-FFF2-40B4-BE49-F238E27FC236}">
                  <a16:creationId xmlns:a16="http://schemas.microsoft.com/office/drawing/2014/main" id="{614F629A-CD64-5D5C-0185-C5A192478E12}"/>
                </a:ext>
              </a:extLst>
            </p:cNvPr>
            <p:cNvGrpSpPr/>
            <p:nvPr/>
          </p:nvGrpSpPr>
          <p:grpSpPr>
            <a:xfrm>
              <a:off x="5616000" y="5652000"/>
              <a:ext cx="3600000" cy="2196000"/>
              <a:chOff x="5616000" y="5652000"/>
              <a:chExt cx="3600000" cy="2196000"/>
            </a:xfrm>
          </p:grpSpPr>
          <p:sp>
            <p:nvSpPr>
              <p:cNvPr id="5" name="Google Shape;120;p6">
                <a:extLst>
                  <a:ext uri="{FF2B5EF4-FFF2-40B4-BE49-F238E27FC236}">
                    <a16:creationId xmlns:a16="http://schemas.microsoft.com/office/drawing/2014/main" id="{CECD4197-6660-CD9B-2E3E-35A69BD7C163}"/>
                  </a:ext>
                </a:extLst>
              </p:cNvPr>
              <p:cNvSpPr txBox="1"/>
              <p:nvPr/>
            </p:nvSpPr>
            <p:spPr>
              <a:xfrm>
                <a:off x="5616000" y="5652000"/>
                <a:ext cx="3600000" cy="2196000"/>
              </a:xfrm>
              <a:prstGeom prst="roundRect">
                <a:avLst/>
              </a:prstGeom>
              <a:ln>
                <a:solidFill>
                  <a:srgbClr val="6B6B6B"/>
                </a:solidFill>
              </a:ln>
            </p:spPr>
            <p:style>
              <a:lnRef idx="0">
                <a:schemeClr val="accent3"/>
              </a:lnRef>
              <a:fillRef idx="3">
                <a:schemeClr val="accent3"/>
              </a:fillRef>
              <a:effectRef idx="3">
                <a:schemeClr val="accent3"/>
              </a:effectRef>
              <a:fontRef idx="minor">
                <a:schemeClr val="lt1"/>
              </a:fontRef>
            </p:style>
            <p:txBody>
              <a:bodyPr spcFirstLastPara="1" wrap="square" lIns="91425" tIns="900000" rIns="91425" bIns="45700" anchor="t" anchorCtr="0">
                <a:noAutofit/>
              </a:bodyPr>
              <a:lstStyle/>
              <a:p>
                <a:pPr lvl="0" algn="ctr">
                  <a:buSzPct val="80000"/>
                </a:pPr>
                <a:r>
                  <a:rPr lang="en-GB" sz="2400" dirty="0" err="1">
                    <a:solidFill>
                      <a:schemeClr val="dk1"/>
                    </a:solidFill>
                    <a:ea typeface="Helvetica Neue"/>
                    <a:cs typeface="Helvetica Neue"/>
                    <a:sym typeface="Helvetica Neue"/>
                  </a:rPr>
                  <a:t>Loš</a:t>
                </a:r>
                <a:r>
                  <a:rPr lang="en-GB" sz="2400" dirty="0">
                    <a:solidFill>
                      <a:schemeClr val="dk1"/>
                    </a:solidFill>
                    <a:ea typeface="Helvetica Neue"/>
                    <a:cs typeface="Helvetica Neue"/>
                    <a:sym typeface="Helvetica Neue"/>
                  </a:rPr>
                  <a:t> </a:t>
                </a:r>
                <a:r>
                  <a:rPr lang="en-GB" sz="2400" dirty="0" err="1">
                    <a:solidFill>
                      <a:schemeClr val="dk1"/>
                    </a:solidFill>
                    <a:ea typeface="Helvetica Neue"/>
                    <a:cs typeface="Helvetica Neue"/>
                    <a:sym typeface="Helvetica Neue"/>
                  </a:rPr>
                  <a:t>kontrast</a:t>
                </a:r>
                <a:r>
                  <a:rPr lang="en-GB" sz="2400" dirty="0">
                    <a:solidFill>
                      <a:schemeClr val="dk1"/>
                    </a:solidFill>
                    <a:ea typeface="Helvetica Neue"/>
                    <a:cs typeface="Helvetica Neue"/>
                    <a:sym typeface="Helvetica Neue"/>
                  </a:rPr>
                  <a:t> </a:t>
                </a:r>
                <a:r>
                  <a:rPr lang="en-GB" sz="2400" dirty="0" err="1">
                    <a:solidFill>
                      <a:schemeClr val="dk1"/>
                    </a:solidFill>
                    <a:ea typeface="Helvetica Neue"/>
                    <a:cs typeface="Helvetica Neue"/>
                    <a:sym typeface="Helvetica Neue"/>
                  </a:rPr>
                  <a:t>boja</a:t>
                </a:r>
                <a:endParaRPr lang="en-GB" dirty="0">
                  <a:latin typeface="+mn-lt"/>
                </a:endParaRPr>
              </a:p>
            </p:txBody>
          </p:sp>
          <p:grpSp>
            <p:nvGrpSpPr>
              <p:cNvPr id="61" name="Gruppieren 60">
                <a:extLst>
                  <a:ext uri="{FF2B5EF4-FFF2-40B4-BE49-F238E27FC236}">
                    <a16:creationId xmlns:a16="http://schemas.microsoft.com/office/drawing/2014/main" id="{DDB55283-50E6-9003-60E7-1E1C46B5B7DA}"/>
                  </a:ext>
                </a:extLst>
              </p:cNvPr>
              <p:cNvGrpSpPr/>
              <p:nvPr/>
            </p:nvGrpSpPr>
            <p:grpSpPr>
              <a:xfrm>
                <a:off x="6696000" y="5652000"/>
                <a:ext cx="1548000" cy="900000"/>
                <a:chOff x="6696000" y="5652000"/>
                <a:chExt cx="1548000" cy="900000"/>
              </a:xfrm>
            </p:grpSpPr>
            <p:pic>
              <p:nvPicPr>
                <p:cNvPr id="12" name="Grafik 11" descr="Blind Silhouette">
                  <a:extLst>
                    <a:ext uri="{FF2B5EF4-FFF2-40B4-BE49-F238E27FC236}">
                      <a16:creationId xmlns:a16="http://schemas.microsoft.com/office/drawing/2014/main" id="{80E9DF97-F1B1-1F6E-1E09-75B97B3077FD}"/>
                    </a:ext>
                  </a:extLst>
                </p:cNvPr>
                <p:cNvPicPr>
                  <a:picLocks noChangeAspect="1"/>
                </p:cNvPicPr>
                <p:nvPr/>
              </p:nvPicPr>
              <p:blipFill>
                <a:blip r:embed="rId15" cstate="email">
                  <a:extLst>
                    <a:ext uri="{28A0092B-C50C-407E-A947-70E740481C1C}">
                      <a14:useLocalDpi xmlns:a14="http://schemas.microsoft.com/office/drawing/2010/main"/>
                    </a:ext>
                    <a:ext uri="{96DAC541-7B7A-43D3-8B79-37D633B846F1}">
                      <asvg:svgBlip xmlns:asvg="http://schemas.microsoft.com/office/drawing/2016/SVG/main" r:embed="rId16"/>
                    </a:ext>
                  </a:extLst>
                </a:blip>
                <a:stretch>
                  <a:fillRect/>
                </a:stretch>
              </p:blipFill>
              <p:spPr>
                <a:xfrm>
                  <a:off x="6696000" y="5760000"/>
                  <a:ext cx="720000" cy="720000"/>
                </a:xfrm>
                <a:prstGeom prst="rect">
                  <a:avLst/>
                </a:prstGeom>
              </p:spPr>
            </p:pic>
            <p:pic>
              <p:nvPicPr>
                <p:cNvPr id="16" name="Grafik 15" descr="Schlechte Sicht Silhouette">
                  <a:extLst>
                    <a:ext uri="{FF2B5EF4-FFF2-40B4-BE49-F238E27FC236}">
                      <a16:creationId xmlns:a16="http://schemas.microsoft.com/office/drawing/2014/main" id="{80076B7D-6C94-0968-7DD7-ECBFC635B5D8}"/>
                    </a:ext>
                  </a:extLst>
                </p:cNvPr>
                <p:cNvPicPr>
                  <a:picLocks noChangeAspect="1"/>
                </p:cNvPicPr>
                <p:nvPr/>
              </p:nvPicPr>
              <p:blipFill>
                <a:blip r:embed="rId17" cstate="email">
                  <a:extLst>
                    <a:ext uri="{28A0092B-C50C-407E-A947-70E740481C1C}">
                      <a14:useLocalDpi xmlns:a14="http://schemas.microsoft.com/office/drawing/2010/main"/>
                    </a:ext>
                    <a:ext uri="{96DAC541-7B7A-43D3-8B79-37D633B846F1}">
                      <asvg:svgBlip xmlns:asvg="http://schemas.microsoft.com/office/drawing/2016/SVG/main" r:embed="rId18"/>
                    </a:ext>
                  </a:extLst>
                </a:blip>
                <a:stretch>
                  <a:fillRect/>
                </a:stretch>
              </p:blipFill>
              <p:spPr>
                <a:xfrm>
                  <a:off x="7416000" y="5760000"/>
                  <a:ext cx="720000" cy="720000"/>
                </a:xfrm>
                <a:prstGeom prst="rect">
                  <a:avLst/>
                </a:prstGeom>
              </p:spPr>
            </p:pic>
            <p:sp>
              <p:nvSpPr>
                <p:cNvPr id="58" name="Kreuz 57">
                  <a:extLst>
                    <a:ext uri="{FF2B5EF4-FFF2-40B4-BE49-F238E27FC236}">
                      <a16:creationId xmlns:a16="http://schemas.microsoft.com/office/drawing/2014/main" id="{B29405B2-292A-B99C-4B53-A38D68A375C1}"/>
                    </a:ext>
                  </a:extLst>
                </p:cNvPr>
                <p:cNvSpPr/>
                <p:nvPr/>
              </p:nvSpPr>
              <p:spPr>
                <a:xfrm rot="2686484">
                  <a:off x="7344000" y="5652000"/>
                  <a:ext cx="900000" cy="900000"/>
                </a:xfrm>
                <a:prstGeom prst="plus">
                  <a:avLst>
                    <a:gd name="adj" fmla="val 50000"/>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sp>
          <p:nvSpPr>
            <p:cNvPr id="68" name="Kreuz 67">
              <a:extLst>
                <a:ext uri="{FF2B5EF4-FFF2-40B4-BE49-F238E27FC236}">
                  <a16:creationId xmlns:a16="http://schemas.microsoft.com/office/drawing/2014/main" id="{52C72613-3C70-18CA-4FDD-632C996C651E}"/>
                </a:ext>
              </a:extLst>
            </p:cNvPr>
            <p:cNvSpPr/>
            <p:nvPr/>
          </p:nvSpPr>
          <p:spPr>
            <a:xfrm rot="2686484">
              <a:off x="6624000" y="5652000"/>
              <a:ext cx="900000" cy="900000"/>
            </a:xfrm>
            <a:prstGeom prst="plus">
              <a:avLst>
                <a:gd name="adj" fmla="val 50000"/>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9" name="Foliennummernplatzhalter 1">
            <a:extLst>
              <a:ext uri="{FF2B5EF4-FFF2-40B4-BE49-F238E27FC236}">
                <a16:creationId xmlns:a16="http://schemas.microsoft.com/office/drawing/2014/main" id="{9ACBF669-A818-7D20-9697-FFA401889202}"/>
              </a:ext>
            </a:extLst>
          </p:cNvPr>
          <p:cNvSpPr txBox="1">
            <a:spLocks/>
          </p:cNvSpPr>
          <p:nvPr/>
        </p:nvSpPr>
        <p:spPr>
          <a:xfrm>
            <a:off x="14004589" y="9567020"/>
            <a:ext cx="4114800" cy="547688"/>
          </a:xfrm>
          <a:prstGeom prst="rect">
            <a:avLst/>
          </a:prstGeom>
        </p:spPr>
        <p:txBody>
          <a:bodyPr vert="horz" lIns="91440" tIns="45720" rIns="91440" bIns="45720" rtlCol="0" anchor="ct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defRPr sz="1200" b="0" i="0" u="none" strike="noStrike" cap="none">
                <a:solidFill>
                  <a:schemeClr val="tx1">
                    <a:tint val="75000"/>
                  </a:schemeClr>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fld id="{141F0399-9AC4-4E2F-9FF1-1AC0CE388A8D}" type="slidenum">
              <a:rPr lang="en-GB" smtClean="0"/>
              <a:t>10</a:t>
            </a:fld>
            <a:endParaRPr lang="en-GB"/>
          </a:p>
        </p:txBody>
      </p:sp>
    </p:spTree>
    <p:extLst>
      <p:ext uri="{BB962C8B-B14F-4D97-AF65-F5344CB8AC3E}">
        <p14:creationId xmlns:p14="http://schemas.microsoft.com/office/powerpoint/2010/main" val="41379443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6"/>
          <p:cNvSpPr txBox="1"/>
          <p:nvPr/>
        </p:nvSpPr>
        <p:spPr>
          <a:xfrm>
            <a:off x="1332000" y="2401311"/>
            <a:ext cx="16452000" cy="646290"/>
          </a:xfrm>
          <a:prstGeom prst="rect">
            <a:avLst/>
          </a:prstGeom>
          <a:noFill/>
          <a:ln>
            <a:noFill/>
          </a:ln>
        </p:spPr>
        <p:txBody>
          <a:bodyPr spcFirstLastPara="1" wrap="square" lIns="91425" tIns="45700" rIns="91425" bIns="45700" anchor="ctr" anchorCtr="0">
            <a:noAutofit/>
          </a:bodyPr>
          <a:lstStyle/>
          <a:p>
            <a:pPr lvl="0"/>
            <a:r>
              <a:rPr lang="en-GB" sz="4800" b="1" dirty="0">
                <a:solidFill>
                  <a:schemeClr val="tx1"/>
                </a:solidFill>
                <a:latin typeface="+mn-lt"/>
                <a:ea typeface="Helvetica Neue"/>
                <a:cs typeface="Helvetica Neue"/>
                <a:sym typeface="Helvetica Neue"/>
              </a:rPr>
              <a:t>2. </a:t>
            </a:r>
            <a:r>
              <a:rPr lang="en-GB" sz="4800" b="1" dirty="0" err="1">
                <a:solidFill>
                  <a:schemeClr val="tx1"/>
                </a:solidFill>
                <a:latin typeface="+mn-lt"/>
                <a:ea typeface="Helvetica Neue"/>
                <a:cs typeface="Helvetica Neue"/>
                <a:sym typeface="Helvetica Neue"/>
              </a:rPr>
              <a:t>Pristup</a:t>
            </a:r>
            <a:r>
              <a:rPr lang="en-GB" sz="4800" b="1" dirty="0">
                <a:solidFill>
                  <a:schemeClr val="tx1"/>
                </a:solidFill>
                <a:latin typeface="+mn-lt"/>
                <a:ea typeface="Helvetica Neue"/>
                <a:cs typeface="Helvetica Neue"/>
                <a:sym typeface="Helvetica Neue"/>
              </a:rPr>
              <a:t> </a:t>
            </a:r>
            <a:r>
              <a:rPr lang="en-GB" sz="4800" b="1" dirty="0" err="1">
                <a:solidFill>
                  <a:schemeClr val="tx1"/>
                </a:solidFill>
                <a:latin typeface="+mn-lt"/>
                <a:ea typeface="Helvetica Neue"/>
                <a:cs typeface="Helvetica Neue"/>
                <a:sym typeface="Helvetica Neue"/>
              </a:rPr>
              <a:t>bez</a:t>
            </a:r>
            <a:r>
              <a:rPr lang="en-GB" sz="4800" b="1" dirty="0">
                <a:solidFill>
                  <a:schemeClr val="tx1"/>
                </a:solidFill>
                <a:latin typeface="+mn-lt"/>
                <a:ea typeface="Helvetica Neue"/>
                <a:cs typeface="Helvetica Neue"/>
                <a:sym typeface="Helvetica Neue"/>
              </a:rPr>
              <a:t> </a:t>
            </a:r>
            <a:r>
              <a:rPr lang="en-GB" sz="4800" b="1" dirty="0" err="1">
                <a:solidFill>
                  <a:schemeClr val="tx1"/>
                </a:solidFill>
                <a:latin typeface="+mn-lt"/>
                <a:ea typeface="Helvetica Neue"/>
                <a:cs typeface="Helvetica Neue"/>
                <a:sym typeface="Helvetica Neue"/>
              </a:rPr>
              <a:t>prepreka</a:t>
            </a:r>
            <a:r>
              <a:rPr lang="en-GB" sz="4800" b="1" dirty="0">
                <a:solidFill>
                  <a:schemeClr val="tx1"/>
                </a:solidFill>
                <a:latin typeface="+mn-lt"/>
                <a:ea typeface="Helvetica Neue"/>
                <a:cs typeface="Helvetica Neue"/>
                <a:sym typeface="Helvetica Neue"/>
              </a:rPr>
              <a:t> </a:t>
            </a:r>
            <a:r>
              <a:rPr lang="en-GB" sz="4800" b="1" dirty="0" err="1">
                <a:solidFill>
                  <a:schemeClr val="tx1"/>
                </a:solidFill>
                <a:latin typeface="+mn-lt"/>
                <a:ea typeface="Helvetica Neue"/>
                <a:cs typeface="Helvetica Neue"/>
                <a:sym typeface="Helvetica Neue"/>
              </a:rPr>
              <a:t>kao</a:t>
            </a:r>
            <a:r>
              <a:rPr lang="en-GB" sz="4800" b="1" dirty="0">
                <a:solidFill>
                  <a:schemeClr val="tx1"/>
                </a:solidFill>
                <a:latin typeface="+mn-lt"/>
                <a:ea typeface="Helvetica Neue"/>
                <a:cs typeface="Helvetica Neue"/>
                <a:sym typeface="Helvetica Neue"/>
              </a:rPr>
              <a:t> </a:t>
            </a:r>
            <a:r>
              <a:rPr lang="en-GB" sz="4800" b="1" dirty="0" err="1">
                <a:solidFill>
                  <a:schemeClr val="tx1"/>
                </a:solidFill>
                <a:latin typeface="+mn-lt"/>
                <a:ea typeface="Helvetica Neue"/>
                <a:cs typeface="Helvetica Neue"/>
                <a:sym typeface="Helvetica Neue"/>
              </a:rPr>
              <a:t>nužnost</a:t>
            </a:r>
            <a:r>
              <a:rPr lang="en-GB" sz="4800" b="1" dirty="0">
                <a:solidFill>
                  <a:schemeClr val="tx1"/>
                </a:solidFill>
                <a:latin typeface="+mn-lt"/>
                <a:ea typeface="Helvetica Neue"/>
                <a:cs typeface="Helvetica Neue"/>
                <a:sym typeface="Helvetica Neue"/>
              </a:rPr>
              <a:t> </a:t>
            </a:r>
            <a:r>
              <a:rPr lang="en-GB" sz="4800" b="1" dirty="0" err="1">
                <a:solidFill>
                  <a:schemeClr val="tx1"/>
                </a:solidFill>
                <a:latin typeface="+mn-lt"/>
                <a:ea typeface="Helvetica Neue"/>
                <a:cs typeface="Helvetica Neue"/>
                <a:sym typeface="Helvetica Neue"/>
              </a:rPr>
              <a:t>starije</a:t>
            </a:r>
            <a:r>
              <a:rPr lang="en-GB" sz="4800" b="1" dirty="0">
                <a:solidFill>
                  <a:schemeClr val="tx1"/>
                </a:solidFill>
                <a:latin typeface="+mn-lt"/>
                <a:ea typeface="Helvetica Neue"/>
                <a:cs typeface="Helvetica Neue"/>
                <a:sym typeface="Helvetica Neue"/>
              </a:rPr>
              <a:t> </a:t>
            </a:r>
            <a:r>
              <a:rPr lang="en-GB" sz="4800" b="1" dirty="0" err="1">
                <a:solidFill>
                  <a:schemeClr val="tx1"/>
                </a:solidFill>
                <a:latin typeface="+mn-lt"/>
                <a:ea typeface="Helvetica Neue"/>
                <a:cs typeface="Helvetica Neue"/>
                <a:sym typeface="Helvetica Neue"/>
              </a:rPr>
              <a:t>generacije</a:t>
            </a:r>
            <a:endParaRPr lang="en-GB" sz="4800" b="1" dirty="0">
              <a:solidFill>
                <a:schemeClr val="tx1"/>
              </a:solidFill>
              <a:latin typeface="+mn-lt"/>
              <a:ea typeface="Helvetica Neue"/>
              <a:cs typeface="Helvetica Neue"/>
              <a:sym typeface="Helvetica Neue"/>
            </a:endParaRPr>
          </a:p>
        </p:txBody>
      </p:sp>
      <p:sp>
        <p:nvSpPr>
          <p:cNvPr id="119" name="Google Shape;119;p6"/>
          <p:cNvSpPr txBox="1"/>
          <p:nvPr/>
        </p:nvSpPr>
        <p:spPr>
          <a:xfrm>
            <a:off x="1295400" y="3390900"/>
            <a:ext cx="16452000" cy="523220"/>
          </a:xfrm>
          <a:prstGeom prst="rect">
            <a:avLst/>
          </a:prstGeom>
          <a:noFill/>
          <a:ln>
            <a:noFill/>
          </a:ln>
        </p:spPr>
        <p:txBody>
          <a:bodyPr spcFirstLastPara="1" wrap="square" lIns="91425" tIns="45700" rIns="91425" bIns="45700" anchor="t" anchorCtr="0">
            <a:noAutofit/>
          </a:bodyPr>
          <a:lstStyle/>
          <a:p>
            <a:pPr lvl="0"/>
            <a:r>
              <a:rPr lang="en-GB" sz="2800" b="1" dirty="0" err="1">
                <a:solidFill>
                  <a:srgbClr val="00CCFF"/>
                </a:solidFill>
                <a:latin typeface="+mn-lt"/>
                <a:ea typeface="Helvetica Neue"/>
                <a:cs typeface="Helvetica Neue"/>
                <a:sym typeface="Helvetica Neue"/>
              </a:rPr>
              <a:t>Pristupačnost</a:t>
            </a:r>
            <a:r>
              <a:rPr lang="en-GB" sz="2800" b="1" dirty="0">
                <a:solidFill>
                  <a:srgbClr val="00CCFF"/>
                </a:solidFill>
                <a:latin typeface="+mn-lt"/>
                <a:ea typeface="Helvetica Neue"/>
                <a:cs typeface="Helvetica Neue"/>
                <a:sym typeface="Helvetica Neue"/>
              </a:rPr>
              <a:t> </a:t>
            </a:r>
            <a:r>
              <a:rPr lang="en-GB" sz="2800" b="1" dirty="0" err="1">
                <a:solidFill>
                  <a:srgbClr val="00CCFF"/>
                </a:solidFill>
                <a:latin typeface="+mn-lt"/>
                <a:ea typeface="Helvetica Neue"/>
                <a:cs typeface="Helvetica Neue"/>
                <a:sym typeface="Helvetica Neue"/>
              </a:rPr>
              <a:t>znači</a:t>
            </a:r>
            <a:endParaRPr lang="en-GB" dirty="0">
              <a:solidFill>
                <a:srgbClr val="00CCFF"/>
              </a:solidFill>
              <a:latin typeface="+mn-lt"/>
            </a:endParaRPr>
          </a:p>
        </p:txBody>
      </p:sp>
      <p:sp>
        <p:nvSpPr>
          <p:cNvPr id="6" name="Rechteck 5">
            <a:extLst>
              <a:ext uri="{FF2B5EF4-FFF2-40B4-BE49-F238E27FC236}">
                <a16:creationId xmlns:a16="http://schemas.microsoft.com/office/drawing/2014/main" id="{90D10221-A312-CF1E-00A1-3027F986748E}"/>
              </a:ext>
            </a:extLst>
          </p:cNvPr>
          <p:cNvSpPr/>
          <p:nvPr/>
        </p:nvSpPr>
        <p:spPr>
          <a:xfrm>
            <a:off x="1332000" y="4170510"/>
            <a:ext cx="5064370" cy="2202371"/>
          </a:xfrm>
          <a:custGeom>
            <a:avLst/>
            <a:gdLst>
              <a:gd name="connsiteX0" fmla="*/ 0 w 5064370"/>
              <a:gd name="connsiteY0" fmla="*/ 0 h 2202371"/>
              <a:gd name="connsiteX1" fmla="*/ 613351 w 5064370"/>
              <a:gd name="connsiteY1" fmla="*/ 0 h 2202371"/>
              <a:gd name="connsiteX2" fmla="*/ 1024128 w 5064370"/>
              <a:gd name="connsiteY2" fmla="*/ 0 h 2202371"/>
              <a:gd name="connsiteX3" fmla="*/ 1536192 w 5064370"/>
              <a:gd name="connsiteY3" fmla="*/ 0 h 2202371"/>
              <a:gd name="connsiteX4" fmla="*/ 2200187 w 5064370"/>
              <a:gd name="connsiteY4" fmla="*/ 0 h 2202371"/>
              <a:gd name="connsiteX5" fmla="*/ 2762895 w 5064370"/>
              <a:gd name="connsiteY5" fmla="*/ 0 h 2202371"/>
              <a:gd name="connsiteX6" fmla="*/ 3376247 w 5064370"/>
              <a:gd name="connsiteY6" fmla="*/ 0 h 2202371"/>
              <a:gd name="connsiteX7" fmla="*/ 3888311 w 5064370"/>
              <a:gd name="connsiteY7" fmla="*/ 0 h 2202371"/>
              <a:gd name="connsiteX8" fmla="*/ 4451019 w 5064370"/>
              <a:gd name="connsiteY8" fmla="*/ 0 h 2202371"/>
              <a:gd name="connsiteX9" fmla="*/ 5064370 w 5064370"/>
              <a:gd name="connsiteY9" fmla="*/ 0 h 2202371"/>
              <a:gd name="connsiteX10" fmla="*/ 5064370 w 5064370"/>
              <a:gd name="connsiteY10" fmla="*/ 506545 h 2202371"/>
              <a:gd name="connsiteX11" fmla="*/ 5064370 w 5064370"/>
              <a:gd name="connsiteY11" fmla="*/ 991067 h 2202371"/>
              <a:gd name="connsiteX12" fmla="*/ 5064370 w 5064370"/>
              <a:gd name="connsiteY12" fmla="*/ 1497612 h 2202371"/>
              <a:gd name="connsiteX13" fmla="*/ 5064370 w 5064370"/>
              <a:gd name="connsiteY13" fmla="*/ 2202371 h 2202371"/>
              <a:gd name="connsiteX14" fmla="*/ 4501662 w 5064370"/>
              <a:gd name="connsiteY14" fmla="*/ 2202371 h 2202371"/>
              <a:gd name="connsiteX15" fmla="*/ 3938954 w 5064370"/>
              <a:gd name="connsiteY15" fmla="*/ 2202371 h 2202371"/>
              <a:gd name="connsiteX16" fmla="*/ 3477534 w 5064370"/>
              <a:gd name="connsiteY16" fmla="*/ 2202371 h 2202371"/>
              <a:gd name="connsiteX17" fmla="*/ 2914826 w 5064370"/>
              <a:gd name="connsiteY17" fmla="*/ 2202371 h 2202371"/>
              <a:gd name="connsiteX18" fmla="*/ 2352119 w 5064370"/>
              <a:gd name="connsiteY18" fmla="*/ 2202371 h 2202371"/>
              <a:gd name="connsiteX19" fmla="*/ 1789411 w 5064370"/>
              <a:gd name="connsiteY19" fmla="*/ 2202371 h 2202371"/>
              <a:gd name="connsiteX20" fmla="*/ 1226703 w 5064370"/>
              <a:gd name="connsiteY20" fmla="*/ 2202371 h 2202371"/>
              <a:gd name="connsiteX21" fmla="*/ 714639 w 5064370"/>
              <a:gd name="connsiteY21" fmla="*/ 2202371 h 2202371"/>
              <a:gd name="connsiteX22" fmla="*/ 0 w 5064370"/>
              <a:gd name="connsiteY22" fmla="*/ 2202371 h 2202371"/>
              <a:gd name="connsiteX23" fmla="*/ 0 w 5064370"/>
              <a:gd name="connsiteY23" fmla="*/ 1651778 h 2202371"/>
              <a:gd name="connsiteX24" fmla="*/ 0 w 5064370"/>
              <a:gd name="connsiteY24" fmla="*/ 1079162 h 2202371"/>
              <a:gd name="connsiteX25" fmla="*/ 0 w 5064370"/>
              <a:gd name="connsiteY25" fmla="*/ 506545 h 2202371"/>
              <a:gd name="connsiteX26" fmla="*/ 0 w 5064370"/>
              <a:gd name="connsiteY26" fmla="*/ 0 h 22023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064370" h="2202371" fill="none" extrusionOk="0">
                <a:moveTo>
                  <a:pt x="0" y="0"/>
                </a:moveTo>
                <a:cubicBezTo>
                  <a:pt x="220582" y="-16483"/>
                  <a:pt x="422007" y="11819"/>
                  <a:pt x="613351" y="0"/>
                </a:cubicBezTo>
                <a:cubicBezTo>
                  <a:pt x="804695" y="-11819"/>
                  <a:pt x="862904" y="2636"/>
                  <a:pt x="1024128" y="0"/>
                </a:cubicBezTo>
                <a:cubicBezTo>
                  <a:pt x="1185352" y="-2636"/>
                  <a:pt x="1424331" y="60886"/>
                  <a:pt x="1536192" y="0"/>
                </a:cubicBezTo>
                <a:cubicBezTo>
                  <a:pt x="1648053" y="-60886"/>
                  <a:pt x="2055891" y="11304"/>
                  <a:pt x="2200187" y="0"/>
                </a:cubicBezTo>
                <a:cubicBezTo>
                  <a:pt x="2344484" y="-11304"/>
                  <a:pt x="2586291" y="49719"/>
                  <a:pt x="2762895" y="0"/>
                </a:cubicBezTo>
                <a:cubicBezTo>
                  <a:pt x="2939499" y="-49719"/>
                  <a:pt x="3237223" y="19794"/>
                  <a:pt x="3376247" y="0"/>
                </a:cubicBezTo>
                <a:cubicBezTo>
                  <a:pt x="3515271" y="-19794"/>
                  <a:pt x="3685889" y="47167"/>
                  <a:pt x="3888311" y="0"/>
                </a:cubicBezTo>
                <a:cubicBezTo>
                  <a:pt x="4090733" y="-47167"/>
                  <a:pt x="4252387" y="53523"/>
                  <a:pt x="4451019" y="0"/>
                </a:cubicBezTo>
                <a:cubicBezTo>
                  <a:pt x="4649651" y="-53523"/>
                  <a:pt x="4766890" y="60219"/>
                  <a:pt x="5064370" y="0"/>
                </a:cubicBezTo>
                <a:cubicBezTo>
                  <a:pt x="5096054" y="122689"/>
                  <a:pt x="5048646" y="305741"/>
                  <a:pt x="5064370" y="506545"/>
                </a:cubicBezTo>
                <a:cubicBezTo>
                  <a:pt x="5080094" y="707350"/>
                  <a:pt x="5031368" y="775601"/>
                  <a:pt x="5064370" y="991067"/>
                </a:cubicBezTo>
                <a:cubicBezTo>
                  <a:pt x="5097372" y="1206533"/>
                  <a:pt x="5020713" y="1310568"/>
                  <a:pt x="5064370" y="1497612"/>
                </a:cubicBezTo>
                <a:cubicBezTo>
                  <a:pt x="5108027" y="1684656"/>
                  <a:pt x="5050267" y="1992046"/>
                  <a:pt x="5064370" y="2202371"/>
                </a:cubicBezTo>
                <a:cubicBezTo>
                  <a:pt x="4787577" y="2241461"/>
                  <a:pt x="4728469" y="2163289"/>
                  <a:pt x="4501662" y="2202371"/>
                </a:cubicBezTo>
                <a:cubicBezTo>
                  <a:pt x="4274855" y="2241453"/>
                  <a:pt x="4078705" y="2190187"/>
                  <a:pt x="3938954" y="2202371"/>
                </a:cubicBezTo>
                <a:cubicBezTo>
                  <a:pt x="3799203" y="2214555"/>
                  <a:pt x="3611353" y="2172844"/>
                  <a:pt x="3477534" y="2202371"/>
                </a:cubicBezTo>
                <a:cubicBezTo>
                  <a:pt x="3343715" y="2231898"/>
                  <a:pt x="3099542" y="2146123"/>
                  <a:pt x="2914826" y="2202371"/>
                </a:cubicBezTo>
                <a:cubicBezTo>
                  <a:pt x="2730110" y="2258619"/>
                  <a:pt x="2555938" y="2185191"/>
                  <a:pt x="2352119" y="2202371"/>
                </a:cubicBezTo>
                <a:cubicBezTo>
                  <a:pt x="2148300" y="2219551"/>
                  <a:pt x="1953125" y="2150173"/>
                  <a:pt x="1789411" y="2202371"/>
                </a:cubicBezTo>
                <a:cubicBezTo>
                  <a:pt x="1625697" y="2254569"/>
                  <a:pt x="1496603" y="2199909"/>
                  <a:pt x="1226703" y="2202371"/>
                </a:cubicBezTo>
                <a:cubicBezTo>
                  <a:pt x="956803" y="2204833"/>
                  <a:pt x="945662" y="2151994"/>
                  <a:pt x="714639" y="2202371"/>
                </a:cubicBezTo>
                <a:cubicBezTo>
                  <a:pt x="483616" y="2252748"/>
                  <a:pt x="204921" y="2155979"/>
                  <a:pt x="0" y="2202371"/>
                </a:cubicBezTo>
                <a:cubicBezTo>
                  <a:pt x="-12413" y="1942037"/>
                  <a:pt x="6340" y="1912484"/>
                  <a:pt x="0" y="1651778"/>
                </a:cubicBezTo>
                <a:cubicBezTo>
                  <a:pt x="-6340" y="1391072"/>
                  <a:pt x="11079" y="1204255"/>
                  <a:pt x="0" y="1079162"/>
                </a:cubicBezTo>
                <a:cubicBezTo>
                  <a:pt x="-11079" y="954069"/>
                  <a:pt x="41563" y="706087"/>
                  <a:pt x="0" y="506545"/>
                </a:cubicBezTo>
                <a:cubicBezTo>
                  <a:pt x="-41563" y="307003"/>
                  <a:pt x="39867" y="194814"/>
                  <a:pt x="0" y="0"/>
                </a:cubicBezTo>
                <a:close/>
              </a:path>
              <a:path w="5064370" h="2202371" stroke="0" extrusionOk="0">
                <a:moveTo>
                  <a:pt x="0" y="0"/>
                </a:moveTo>
                <a:cubicBezTo>
                  <a:pt x="147793" y="-53575"/>
                  <a:pt x="366857" y="44195"/>
                  <a:pt x="512064" y="0"/>
                </a:cubicBezTo>
                <a:cubicBezTo>
                  <a:pt x="657271" y="-44195"/>
                  <a:pt x="821716" y="31378"/>
                  <a:pt x="922841" y="0"/>
                </a:cubicBezTo>
                <a:cubicBezTo>
                  <a:pt x="1023966" y="-31378"/>
                  <a:pt x="1321281" y="60225"/>
                  <a:pt x="1586836" y="0"/>
                </a:cubicBezTo>
                <a:cubicBezTo>
                  <a:pt x="1852392" y="-60225"/>
                  <a:pt x="1945100" y="59364"/>
                  <a:pt x="2098900" y="0"/>
                </a:cubicBezTo>
                <a:cubicBezTo>
                  <a:pt x="2252700" y="-59364"/>
                  <a:pt x="2465362" y="40002"/>
                  <a:pt x="2610964" y="0"/>
                </a:cubicBezTo>
                <a:cubicBezTo>
                  <a:pt x="2756566" y="-40002"/>
                  <a:pt x="3087360" y="54356"/>
                  <a:pt x="3274959" y="0"/>
                </a:cubicBezTo>
                <a:cubicBezTo>
                  <a:pt x="3462559" y="-54356"/>
                  <a:pt x="3602627" y="53316"/>
                  <a:pt x="3736380" y="0"/>
                </a:cubicBezTo>
                <a:cubicBezTo>
                  <a:pt x="3870133" y="-53316"/>
                  <a:pt x="4233461" y="67951"/>
                  <a:pt x="4400375" y="0"/>
                </a:cubicBezTo>
                <a:cubicBezTo>
                  <a:pt x="4567290" y="-67951"/>
                  <a:pt x="4764420" y="70652"/>
                  <a:pt x="5064370" y="0"/>
                </a:cubicBezTo>
                <a:cubicBezTo>
                  <a:pt x="5110440" y="188611"/>
                  <a:pt x="5014699" y="382801"/>
                  <a:pt x="5064370" y="550593"/>
                </a:cubicBezTo>
                <a:cubicBezTo>
                  <a:pt x="5114041" y="718385"/>
                  <a:pt x="5016620" y="928913"/>
                  <a:pt x="5064370" y="1101186"/>
                </a:cubicBezTo>
                <a:cubicBezTo>
                  <a:pt x="5112120" y="1273459"/>
                  <a:pt x="4996688" y="1523821"/>
                  <a:pt x="5064370" y="1673802"/>
                </a:cubicBezTo>
                <a:cubicBezTo>
                  <a:pt x="5132052" y="1823783"/>
                  <a:pt x="5009284" y="2051008"/>
                  <a:pt x="5064370" y="2202371"/>
                </a:cubicBezTo>
                <a:cubicBezTo>
                  <a:pt x="4830372" y="2232136"/>
                  <a:pt x="4782193" y="2187557"/>
                  <a:pt x="4501662" y="2202371"/>
                </a:cubicBezTo>
                <a:cubicBezTo>
                  <a:pt x="4221131" y="2217185"/>
                  <a:pt x="4240506" y="2153088"/>
                  <a:pt x="4040242" y="2202371"/>
                </a:cubicBezTo>
                <a:cubicBezTo>
                  <a:pt x="3839978" y="2251654"/>
                  <a:pt x="3706418" y="2189836"/>
                  <a:pt x="3477534" y="2202371"/>
                </a:cubicBezTo>
                <a:cubicBezTo>
                  <a:pt x="3248650" y="2214906"/>
                  <a:pt x="3046001" y="2186741"/>
                  <a:pt x="2813539" y="2202371"/>
                </a:cubicBezTo>
                <a:cubicBezTo>
                  <a:pt x="2581078" y="2218001"/>
                  <a:pt x="2430113" y="2162829"/>
                  <a:pt x="2250831" y="2202371"/>
                </a:cubicBezTo>
                <a:cubicBezTo>
                  <a:pt x="2071549" y="2241913"/>
                  <a:pt x="1943830" y="2188506"/>
                  <a:pt x="1840054" y="2202371"/>
                </a:cubicBezTo>
                <a:cubicBezTo>
                  <a:pt x="1736278" y="2216236"/>
                  <a:pt x="1603402" y="2148609"/>
                  <a:pt x="1378634" y="2202371"/>
                </a:cubicBezTo>
                <a:cubicBezTo>
                  <a:pt x="1153866" y="2256133"/>
                  <a:pt x="935729" y="2164261"/>
                  <a:pt x="714639" y="2202371"/>
                </a:cubicBezTo>
                <a:cubicBezTo>
                  <a:pt x="493549" y="2240481"/>
                  <a:pt x="181632" y="2171895"/>
                  <a:pt x="0" y="2202371"/>
                </a:cubicBezTo>
                <a:cubicBezTo>
                  <a:pt x="-9406" y="2071011"/>
                  <a:pt x="47571" y="1849933"/>
                  <a:pt x="0" y="1695826"/>
                </a:cubicBezTo>
                <a:cubicBezTo>
                  <a:pt x="-47571" y="1541719"/>
                  <a:pt x="2438" y="1359168"/>
                  <a:pt x="0" y="1167257"/>
                </a:cubicBezTo>
                <a:cubicBezTo>
                  <a:pt x="-2438" y="975346"/>
                  <a:pt x="36620" y="918647"/>
                  <a:pt x="0" y="682735"/>
                </a:cubicBezTo>
                <a:cubicBezTo>
                  <a:pt x="-36620" y="446823"/>
                  <a:pt x="31568" y="310428"/>
                  <a:pt x="0" y="0"/>
                </a:cubicBezTo>
                <a:close/>
              </a:path>
            </a:pathLst>
          </a:custGeom>
          <a:solidFill>
            <a:schemeClr val="bg1">
              <a:lumMod val="95000"/>
            </a:schemeClr>
          </a:solidFill>
          <a:ln>
            <a:solidFill>
              <a:srgbClr val="6B6B6B"/>
            </a:solidFill>
            <a:extLst>
              <a:ext uri="{C807C97D-BFC1-408E-A445-0C87EB9F89A2}">
                <ask:lineSketchStyleProps xmlns:ask="http://schemas.microsoft.com/office/drawing/2018/sketchyshapes" sd="1219033472">
                  <a:prstGeom prst="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2400" dirty="0" err="1">
                <a:solidFill>
                  <a:schemeClr val="tx1"/>
                </a:solidFill>
              </a:rPr>
              <a:t>Ispravno</a:t>
            </a:r>
            <a:r>
              <a:rPr lang="en-GB" sz="2400" dirty="0">
                <a:solidFill>
                  <a:schemeClr val="tx1"/>
                </a:solidFill>
              </a:rPr>
              <a:t> </a:t>
            </a:r>
            <a:r>
              <a:rPr lang="en-GB" sz="2400" dirty="0" err="1">
                <a:solidFill>
                  <a:schemeClr val="tx1"/>
                </a:solidFill>
              </a:rPr>
              <a:t>postavljeni</a:t>
            </a:r>
            <a:r>
              <a:rPr lang="en-GB" sz="2400" dirty="0">
                <a:solidFill>
                  <a:schemeClr val="tx1"/>
                </a:solidFill>
              </a:rPr>
              <a:t> </a:t>
            </a:r>
            <a:r>
              <a:rPr lang="en-GB" sz="2400" dirty="0" err="1">
                <a:solidFill>
                  <a:schemeClr val="tx1"/>
                </a:solidFill>
              </a:rPr>
              <a:t>kontrasti</a:t>
            </a:r>
            <a:r>
              <a:rPr lang="en-GB" sz="2400" dirty="0">
                <a:solidFill>
                  <a:schemeClr val="tx1"/>
                </a:solidFill>
              </a:rPr>
              <a:t> </a:t>
            </a:r>
            <a:r>
              <a:rPr lang="en-GB" sz="2400" dirty="0" err="1">
                <a:solidFill>
                  <a:schemeClr val="tx1"/>
                </a:solidFill>
              </a:rPr>
              <a:t>boja</a:t>
            </a:r>
            <a:r>
              <a:rPr lang="en-GB" sz="2400" dirty="0">
                <a:solidFill>
                  <a:schemeClr val="tx1"/>
                </a:solidFill>
              </a:rPr>
              <a:t> </a:t>
            </a:r>
            <a:r>
              <a:rPr lang="en-GB" sz="2400" dirty="0" err="1">
                <a:solidFill>
                  <a:schemeClr val="tx1"/>
                </a:solidFill>
              </a:rPr>
              <a:t>pomažu</a:t>
            </a:r>
            <a:r>
              <a:rPr lang="en-GB" sz="2400" dirty="0">
                <a:solidFill>
                  <a:schemeClr val="tx1"/>
                </a:solidFill>
              </a:rPr>
              <a:t> </a:t>
            </a:r>
            <a:r>
              <a:rPr lang="en-GB" sz="2400" dirty="0" err="1">
                <a:solidFill>
                  <a:schemeClr val="tx1"/>
                </a:solidFill>
              </a:rPr>
              <a:t>kod</a:t>
            </a:r>
            <a:r>
              <a:rPr lang="en-GB" sz="2400" dirty="0">
                <a:solidFill>
                  <a:schemeClr val="tx1"/>
                </a:solidFill>
              </a:rPr>
              <a:t> </a:t>
            </a:r>
            <a:r>
              <a:rPr lang="en-GB" sz="2400" dirty="0" err="1">
                <a:solidFill>
                  <a:schemeClr val="tx1"/>
                </a:solidFill>
              </a:rPr>
              <a:t>crveno-zelenog</a:t>
            </a:r>
            <a:r>
              <a:rPr lang="en-GB" sz="2400" dirty="0">
                <a:solidFill>
                  <a:schemeClr val="tx1"/>
                </a:solidFill>
              </a:rPr>
              <a:t> </a:t>
            </a:r>
            <a:r>
              <a:rPr lang="en-GB" sz="2400" dirty="0" err="1">
                <a:solidFill>
                  <a:schemeClr val="tx1"/>
                </a:solidFill>
              </a:rPr>
              <a:t>oštećenja</a:t>
            </a:r>
            <a:r>
              <a:rPr lang="en-GB" sz="2400" dirty="0">
                <a:solidFill>
                  <a:schemeClr val="tx1"/>
                </a:solidFill>
              </a:rPr>
              <a:t> </a:t>
            </a:r>
            <a:r>
              <a:rPr lang="en-GB" sz="2400" dirty="0" err="1">
                <a:solidFill>
                  <a:schemeClr val="tx1"/>
                </a:solidFill>
              </a:rPr>
              <a:t>vida</a:t>
            </a:r>
            <a:r>
              <a:rPr lang="en-GB" sz="2400" dirty="0">
                <a:solidFill>
                  <a:schemeClr val="tx1"/>
                </a:solidFill>
              </a:rPr>
              <a:t>.</a:t>
            </a:r>
          </a:p>
        </p:txBody>
      </p:sp>
      <p:sp>
        <p:nvSpPr>
          <p:cNvPr id="7" name="Rechteck 6">
            <a:extLst>
              <a:ext uri="{FF2B5EF4-FFF2-40B4-BE49-F238E27FC236}">
                <a16:creationId xmlns:a16="http://schemas.microsoft.com/office/drawing/2014/main" id="{6409F00F-A003-DFF0-330E-612A30369F0B}"/>
              </a:ext>
            </a:extLst>
          </p:cNvPr>
          <p:cNvSpPr/>
          <p:nvPr/>
        </p:nvSpPr>
        <p:spPr>
          <a:xfrm>
            <a:off x="6611815" y="4170510"/>
            <a:ext cx="5064370" cy="2202371"/>
          </a:xfrm>
          <a:custGeom>
            <a:avLst/>
            <a:gdLst>
              <a:gd name="connsiteX0" fmla="*/ 0 w 5064370"/>
              <a:gd name="connsiteY0" fmla="*/ 0 h 2202371"/>
              <a:gd name="connsiteX1" fmla="*/ 613351 w 5064370"/>
              <a:gd name="connsiteY1" fmla="*/ 0 h 2202371"/>
              <a:gd name="connsiteX2" fmla="*/ 1024128 w 5064370"/>
              <a:gd name="connsiteY2" fmla="*/ 0 h 2202371"/>
              <a:gd name="connsiteX3" fmla="*/ 1536192 w 5064370"/>
              <a:gd name="connsiteY3" fmla="*/ 0 h 2202371"/>
              <a:gd name="connsiteX4" fmla="*/ 2200187 w 5064370"/>
              <a:gd name="connsiteY4" fmla="*/ 0 h 2202371"/>
              <a:gd name="connsiteX5" fmla="*/ 2762895 w 5064370"/>
              <a:gd name="connsiteY5" fmla="*/ 0 h 2202371"/>
              <a:gd name="connsiteX6" fmla="*/ 3376247 w 5064370"/>
              <a:gd name="connsiteY6" fmla="*/ 0 h 2202371"/>
              <a:gd name="connsiteX7" fmla="*/ 3888311 w 5064370"/>
              <a:gd name="connsiteY7" fmla="*/ 0 h 2202371"/>
              <a:gd name="connsiteX8" fmla="*/ 4451019 w 5064370"/>
              <a:gd name="connsiteY8" fmla="*/ 0 h 2202371"/>
              <a:gd name="connsiteX9" fmla="*/ 5064370 w 5064370"/>
              <a:gd name="connsiteY9" fmla="*/ 0 h 2202371"/>
              <a:gd name="connsiteX10" fmla="*/ 5064370 w 5064370"/>
              <a:gd name="connsiteY10" fmla="*/ 506545 h 2202371"/>
              <a:gd name="connsiteX11" fmla="*/ 5064370 w 5064370"/>
              <a:gd name="connsiteY11" fmla="*/ 991067 h 2202371"/>
              <a:gd name="connsiteX12" fmla="*/ 5064370 w 5064370"/>
              <a:gd name="connsiteY12" fmla="*/ 1497612 h 2202371"/>
              <a:gd name="connsiteX13" fmla="*/ 5064370 w 5064370"/>
              <a:gd name="connsiteY13" fmla="*/ 2202371 h 2202371"/>
              <a:gd name="connsiteX14" fmla="*/ 4501662 w 5064370"/>
              <a:gd name="connsiteY14" fmla="*/ 2202371 h 2202371"/>
              <a:gd name="connsiteX15" fmla="*/ 3938954 w 5064370"/>
              <a:gd name="connsiteY15" fmla="*/ 2202371 h 2202371"/>
              <a:gd name="connsiteX16" fmla="*/ 3477534 w 5064370"/>
              <a:gd name="connsiteY16" fmla="*/ 2202371 h 2202371"/>
              <a:gd name="connsiteX17" fmla="*/ 2914826 w 5064370"/>
              <a:gd name="connsiteY17" fmla="*/ 2202371 h 2202371"/>
              <a:gd name="connsiteX18" fmla="*/ 2352119 w 5064370"/>
              <a:gd name="connsiteY18" fmla="*/ 2202371 h 2202371"/>
              <a:gd name="connsiteX19" fmla="*/ 1789411 w 5064370"/>
              <a:gd name="connsiteY19" fmla="*/ 2202371 h 2202371"/>
              <a:gd name="connsiteX20" fmla="*/ 1226703 w 5064370"/>
              <a:gd name="connsiteY20" fmla="*/ 2202371 h 2202371"/>
              <a:gd name="connsiteX21" fmla="*/ 714639 w 5064370"/>
              <a:gd name="connsiteY21" fmla="*/ 2202371 h 2202371"/>
              <a:gd name="connsiteX22" fmla="*/ 0 w 5064370"/>
              <a:gd name="connsiteY22" fmla="*/ 2202371 h 2202371"/>
              <a:gd name="connsiteX23" fmla="*/ 0 w 5064370"/>
              <a:gd name="connsiteY23" fmla="*/ 1651778 h 2202371"/>
              <a:gd name="connsiteX24" fmla="*/ 0 w 5064370"/>
              <a:gd name="connsiteY24" fmla="*/ 1079162 h 2202371"/>
              <a:gd name="connsiteX25" fmla="*/ 0 w 5064370"/>
              <a:gd name="connsiteY25" fmla="*/ 506545 h 2202371"/>
              <a:gd name="connsiteX26" fmla="*/ 0 w 5064370"/>
              <a:gd name="connsiteY26" fmla="*/ 0 h 22023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064370" h="2202371" fill="none" extrusionOk="0">
                <a:moveTo>
                  <a:pt x="0" y="0"/>
                </a:moveTo>
                <a:cubicBezTo>
                  <a:pt x="220582" y="-16483"/>
                  <a:pt x="422007" y="11819"/>
                  <a:pt x="613351" y="0"/>
                </a:cubicBezTo>
                <a:cubicBezTo>
                  <a:pt x="804695" y="-11819"/>
                  <a:pt x="862904" y="2636"/>
                  <a:pt x="1024128" y="0"/>
                </a:cubicBezTo>
                <a:cubicBezTo>
                  <a:pt x="1185352" y="-2636"/>
                  <a:pt x="1424331" y="60886"/>
                  <a:pt x="1536192" y="0"/>
                </a:cubicBezTo>
                <a:cubicBezTo>
                  <a:pt x="1648053" y="-60886"/>
                  <a:pt x="2055891" y="11304"/>
                  <a:pt x="2200187" y="0"/>
                </a:cubicBezTo>
                <a:cubicBezTo>
                  <a:pt x="2344484" y="-11304"/>
                  <a:pt x="2586291" y="49719"/>
                  <a:pt x="2762895" y="0"/>
                </a:cubicBezTo>
                <a:cubicBezTo>
                  <a:pt x="2939499" y="-49719"/>
                  <a:pt x="3237223" y="19794"/>
                  <a:pt x="3376247" y="0"/>
                </a:cubicBezTo>
                <a:cubicBezTo>
                  <a:pt x="3515271" y="-19794"/>
                  <a:pt x="3685889" y="47167"/>
                  <a:pt x="3888311" y="0"/>
                </a:cubicBezTo>
                <a:cubicBezTo>
                  <a:pt x="4090733" y="-47167"/>
                  <a:pt x="4252387" y="53523"/>
                  <a:pt x="4451019" y="0"/>
                </a:cubicBezTo>
                <a:cubicBezTo>
                  <a:pt x="4649651" y="-53523"/>
                  <a:pt x="4766890" y="60219"/>
                  <a:pt x="5064370" y="0"/>
                </a:cubicBezTo>
                <a:cubicBezTo>
                  <a:pt x="5096054" y="122689"/>
                  <a:pt x="5048646" y="305741"/>
                  <a:pt x="5064370" y="506545"/>
                </a:cubicBezTo>
                <a:cubicBezTo>
                  <a:pt x="5080094" y="707350"/>
                  <a:pt x="5031368" y="775601"/>
                  <a:pt x="5064370" y="991067"/>
                </a:cubicBezTo>
                <a:cubicBezTo>
                  <a:pt x="5097372" y="1206533"/>
                  <a:pt x="5020713" y="1310568"/>
                  <a:pt x="5064370" y="1497612"/>
                </a:cubicBezTo>
                <a:cubicBezTo>
                  <a:pt x="5108027" y="1684656"/>
                  <a:pt x="5050267" y="1992046"/>
                  <a:pt x="5064370" y="2202371"/>
                </a:cubicBezTo>
                <a:cubicBezTo>
                  <a:pt x="4787577" y="2241461"/>
                  <a:pt x="4728469" y="2163289"/>
                  <a:pt x="4501662" y="2202371"/>
                </a:cubicBezTo>
                <a:cubicBezTo>
                  <a:pt x="4274855" y="2241453"/>
                  <a:pt x="4078705" y="2190187"/>
                  <a:pt x="3938954" y="2202371"/>
                </a:cubicBezTo>
                <a:cubicBezTo>
                  <a:pt x="3799203" y="2214555"/>
                  <a:pt x="3611353" y="2172844"/>
                  <a:pt x="3477534" y="2202371"/>
                </a:cubicBezTo>
                <a:cubicBezTo>
                  <a:pt x="3343715" y="2231898"/>
                  <a:pt x="3099542" y="2146123"/>
                  <a:pt x="2914826" y="2202371"/>
                </a:cubicBezTo>
                <a:cubicBezTo>
                  <a:pt x="2730110" y="2258619"/>
                  <a:pt x="2555938" y="2185191"/>
                  <a:pt x="2352119" y="2202371"/>
                </a:cubicBezTo>
                <a:cubicBezTo>
                  <a:pt x="2148300" y="2219551"/>
                  <a:pt x="1953125" y="2150173"/>
                  <a:pt x="1789411" y="2202371"/>
                </a:cubicBezTo>
                <a:cubicBezTo>
                  <a:pt x="1625697" y="2254569"/>
                  <a:pt x="1496603" y="2199909"/>
                  <a:pt x="1226703" y="2202371"/>
                </a:cubicBezTo>
                <a:cubicBezTo>
                  <a:pt x="956803" y="2204833"/>
                  <a:pt x="945662" y="2151994"/>
                  <a:pt x="714639" y="2202371"/>
                </a:cubicBezTo>
                <a:cubicBezTo>
                  <a:pt x="483616" y="2252748"/>
                  <a:pt x="204921" y="2155979"/>
                  <a:pt x="0" y="2202371"/>
                </a:cubicBezTo>
                <a:cubicBezTo>
                  <a:pt x="-12413" y="1942037"/>
                  <a:pt x="6340" y="1912484"/>
                  <a:pt x="0" y="1651778"/>
                </a:cubicBezTo>
                <a:cubicBezTo>
                  <a:pt x="-6340" y="1391072"/>
                  <a:pt x="11079" y="1204255"/>
                  <a:pt x="0" y="1079162"/>
                </a:cubicBezTo>
                <a:cubicBezTo>
                  <a:pt x="-11079" y="954069"/>
                  <a:pt x="41563" y="706087"/>
                  <a:pt x="0" y="506545"/>
                </a:cubicBezTo>
                <a:cubicBezTo>
                  <a:pt x="-41563" y="307003"/>
                  <a:pt x="39867" y="194814"/>
                  <a:pt x="0" y="0"/>
                </a:cubicBezTo>
                <a:close/>
              </a:path>
              <a:path w="5064370" h="2202371" stroke="0" extrusionOk="0">
                <a:moveTo>
                  <a:pt x="0" y="0"/>
                </a:moveTo>
                <a:cubicBezTo>
                  <a:pt x="147793" y="-53575"/>
                  <a:pt x="366857" y="44195"/>
                  <a:pt x="512064" y="0"/>
                </a:cubicBezTo>
                <a:cubicBezTo>
                  <a:pt x="657271" y="-44195"/>
                  <a:pt x="821716" y="31378"/>
                  <a:pt x="922841" y="0"/>
                </a:cubicBezTo>
                <a:cubicBezTo>
                  <a:pt x="1023966" y="-31378"/>
                  <a:pt x="1321281" y="60225"/>
                  <a:pt x="1586836" y="0"/>
                </a:cubicBezTo>
                <a:cubicBezTo>
                  <a:pt x="1852392" y="-60225"/>
                  <a:pt x="1945100" y="59364"/>
                  <a:pt x="2098900" y="0"/>
                </a:cubicBezTo>
                <a:cubicBezTo>
                  <a:pt x="2252700" y="-59364"/>
                  <a:pt x="2465362" y="40002"/>
                  <a:pt x="2610964" y="0"/>
                </a:cubicBezTo>
                <a:cubicBezTo>
                  <a:pt x="2756566" y="-40002"/>
                  <a:pt x="3087360" y="54356"/>
                  <a:pt x="3274959" y="0"/>
                </a:cubicBezTo>
                <a:cubicBezTo>
                  <a:pt x="3462559" y="-54356"/>
                  <a:pt x="3602627" y="53316"/>
                  <a:pt x="3736380" y="0"/>
                </a:cubicBezTo>
                <a:cubicBezTo>
                  <a:pt x="3870133" y="-53316"/>
                  <a:pt x="4233461" y="67951"/>
                  <a:pt x="4400375" y="0"/>
                </a:cubicBezTo>
                <a:cubicBezTo>
                  <a:pt x="4567290" y="-67951"/>
                  <a:pt x="4764420" y="70652"/>
                  <a:pt x="5064370" y="0"/>
                </a:cubicBezTo>
                <a:cubicBezTo>
                  <a:pt x="5110440" y="188611"/>
                  <a:pt x="5014699" y="382801"/>
                  <a:pt x="5064370" y="550593"/>
                </a:cubicBezTo>
                <a:cubicBezTo>
                  <a:pt x="5114041" y="718385"/>
                  <a:pt x="5016620" y="928913"/>
                  <a:pt x="5064370" y="1101186"/>
                </a:cubicBezTo>
                <a:cubicBezTo>
                  <a:pt x="5112120" y="1273459"/>
                  <a:pt x="4996688" y="1523821"/>
                  <a:pt x="5064370" y="1673802"/>
                </a:cubicBezTo>
                <a:cubicBezTo>
                  <a:pt x="5132052" y="1823783"/>
                  <a:pt x="5009284" y="2051008"/>
                  <a:pt x="5064370" y="2202371"/>
                </a:cubicBezTo>
                <a:cubicBezTo>
                  <a:pt x="4830372" y="2232136"/>
                  <a:pt x="4782193" y="2187557"/>
                  <a:pt x="4501662" y="2202371"/>
                </a:cubicBezTo>
                <a:cubicBezTo>
                  <a:pt x="4221131" y="2217185"/>
                  <a:pt x="4240506" y="2153088"/>
                  <a:pt x="4040242" y="2202371"/>
                </a:cubicBezTo>
                <a:cubicBezTo>
                  <a:pt x="3839978" y="2251654"/>
                  <a:pt x="3706418" y="2189836"/>
                  <a:pt x="3477534" y="2202371"/>
                </a:cubicBezTo>
                <a:cubicBezTo>
                  <a:pt x="3248650" y="2214906"/>
                  <a:pt x="3046001" y="2186741"/>
                  <a:pt x="2813539" y="2202371"/>
                </a:cubicBezTo>
                <a:cubicBezTo>
                  <a:pt x="2581078" y="2218001"/>
                  <a:pt x="2430113" y="2162829"/>
                  <a:pt x="2250831" y="2202371"/>
                </a:cubicBezTo>
                <a:cubicBezTo>
                  <a:pt x="2071549" y="2241913"/>
                  <a:pt x="1943830" y="2188506"/>
                  <a:pt x="1840054" y="2202371"/>
                </a:cubicBezTo>
                <a:cubicBezTo>
                  <a:pt x="1736278" y="2216236"/>
                  <a:pt x="1603402" y="2148609"/>
                  <a:pt x="1378634" y="2202371"/>
                </a:cubicBezTo>
                <a:cubicBezTo>
                  <a:pt x="1153866" y="2256133"/>
                  <a:pt x="935729" y="2164261"/>
                  <a:pt x="714639" y="2202371"/>
                </a:cubicBezTo>
                <a:cubicBezTo>
                  <a:pt x="493549" y="2240481"/>
                  <a:pt x="181632" y="2171895"/>
                  <a:pt x="0" y="2202371"/>
                </a:cubicBezTo>
                <a:cubicBezTo>
                  <a:pt x="-9406" y="2071011"/>
                  <a:pt x="47571" y="1849933"/>
                  <a:pt x="0" y="1695826"/>
                </a:cubicBezTo>
                <a:cubicBezTo>
                  <a:pt x="-47571" y="1541719"/>
                  <a:pt x="2438" y="1359168"/>
                  <a:pt x="0" y="1167257"/>
                </a:cubicBezTo>
                <a:cubicBezTo>
                  <a:pt x="-2438" y="975346"/>
                  <a:pt x="36620" y="918647"/>
                  <a:pt x="0" y="682735"/>
                </a:cubicBezTo>
                <a:cubicBezTo>
                  <a:pt x="-36620" y="446823"/>
                  <a:pt x="31568" y="310428"/>
                  <a:pt x="0" y="0"/>
                </a:cubicBezTo>
                <a:close/>
              </a:path>
            </a:pathLst>
          </a:custGeom>
          <a:solidFill>
            <a:schemeClr val="bg1">
              <a:lumMod val="95000"/>
            </a:schemeClr>
          </a:solidFill>
          <a:ln>
            <a:solidFill>
              <a:srgbClr val="6B6B6B"/>
            </a:solidFill>
            <a:extLst>
              <a:ext uri="{C807C97D-BFC1-408E-A445-0C87EB9F89A2}">
                <ask:lineSketchStyleProps xmlns:ask="http://schemas.microsoft.com/office/drawing/2018/sketchyshapes" sd="1219033472">
                  <a:prstGeom prst="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2400" dirty="0" err="1">
                <a:solidFill>
                  <a:schemeClr val="tx1"/>
                </a:solidFill>
              </a:rPr>
              <a:t>Ponuda</a:t>
            </a:r>
            <a:r>
              <a:rPr lang="en-GB" sz="2400" dirty="0">
                <a:solidFill>
                  <a:schemeClr val="tx1"/>
                </a:solidFill>
              </a:rPr>
              <a:t> </a:t>
            </a:r>
            <a:r>
              <a:rPr lang="en-GB" sz="2400" dirty="0" err="1">
                <a:solidFill>
                  <a:schemeClr val="tx1"/>
                </a:solidFill>
              </a:rPr>
              <a:t>prijevoda</a:t>
            </a:r>
            <a:r>
              <a:rPr lang="en-GB" sz="2400" dirty="0">
                <a:solidFill>
                  <a:schemeClr val="tx1"/>
                </a:solidFill>
              </a:rPr>
              <a:t> na "</a:t>
            </a:r>
            <a:r>
              <a:rPr lang="en-GB" sz="2400" dirty="0" err="1">
                <a:solidFill>
                  <a:schemeClr val="tx1"/>
                </a:solidFill>
              </a:rPr>
              <a:t>jednostavni</a:t>
            </a:r>
            <a:r>
              <a:rPr lang="en-GB" sz="2400" dirty="0">
                <a:solidFill>
                  <a:schemeClr val="tx1"/>
                </a:solidFill>
              </a:rPr>
              <a:t> </a:t>
            </a:r>
            <a:r>
              <a:rPr lang="en-GB" sz="2400" dirty="0" err="1">
                <a:solidFill>
                  <a:schemeClr val="tx1"/>
                </a:solidFill>
              </a:rPr>
              <a:t>jezik</a:t>
            </a:r>
            <a:r>
              <a:rPr lang="en-GB" sz="2400" dirty="0">
                <a:solidFill>
                  <a:schemeClr val="tx1"/>
                </a:solidFill>
              </a:rPr>
              <a:t>" - </a:t>
            </a:r>
            <a:r>
              <a:rPr lang="en-GB" sz="2400" dirty="0" err="1">
                <a:solidFill>
                  <a:schemeClr val="tx1"/>
                </a:solidFill>
              </a:rPr>
              <a:t>provodi</a:t>
            </a:r>
            <a:r>
              <a:rPr lang="en-GB" sz="2400" dirty="0">
                <a:solidFill>
                  <a:schemeClr val="tx1"/>
                </a:solidFill>
              </a:rPr>
              <a:t> se </a:t>
            </a:r>
            <a:r>
              <a:rPr lang="en-GB" sz="2400" dirty="0" err="1">
                <a:solidFill>
                  <a:schemeClr val="tx1"/>
                </a:solidFill>
              </a:rPr>
              <a:t>uglavnom</a:t>
            </a:r>
            <a:r>
              <a:rPr lang="en-GB" sz="2400" dirty="0">
                <a:solidFill>
                  <a:schemeClr val="tx1"/>
                </a:solidFill>
              </a:rPr>
              <a:t> na </a:t>
            </a:r>
            <a:r>
              <a:rPr lang="en-GB" sz="2400" dirty="0" err="1">
                <a:solidFill>
                  <a:schemeClr val="tx1"/>
                </a:solidFill>
              </a:rPr>
              <a:t>javnim</a:t>
            </a:r>
            <a:r>
              <a:rPr lang="en-GB" sz="2400" dirty="0">
                <a:solidFill>
                  <a:schemeClr val="tx1"/>
                </a:solidFill>
              </a:rPr>
              <a:t> </a:t>
            </a:r>
            <a:r>
              <a:rPr lang="en-GB" sz="2400" dirty="0" err="1">
                <a:solidFill>
                  <a:schemeClr val="tx1"/>
                </a:solidFill>
              </a:rPr>
              <a:t>stranicama</a:t>
            </a:r>
            <a:r>
              <a:rPr lang="en-GB" sz="2400" dirty="0">
                <a:solidFill>
                  <a:schemeClr val="tx1"/>
                </a:solidFill>
              </a:rPr>
              <a:t>.</a:t>
            </a:r>
          </a:p>
        </p:txBody>
      </p:sp>
      <p:sp>
        <p:nvSpPr>
          <p:cNvPr id="8" name="Rechteck 7">
            <a:extLst>
              <a:ext uri="{FF2B5EF4-FFF2-40B4-BE49-F238E27FC236}">
                <a16:creationId xmlns:a16="http://schemas.microsoft.com/office/drawing/2014/main" id="{CCD4B90B-9507-B8A6-AB1B-061390C20B38}"/>
              </a:ext>
            </a:extLst>
          </p:cNvPr>
          <p:cNvSpPr/>
          <p:nvPr/>
        </p:nvSpPr>
        <p:spPr>
          <a:xfrm>
            <a:off x="12175846" y="4218688"/>
            <a:ext cx="5064370" cy="2202371"/>
          </a:xfrm>
          <a:custGeom>
            <a:avLst/>
            <a:gdLst>
              <a:gd name="connsiteX0" fmla="*/ 0 w 5064370"/>
              <a:gd name="connsiteY0" fmla="*/ 0 h 2202371"/>
              <a:gd name="connsiteX1" fmla="*/ 613351 w 5064370"/>
              <a:gd name="connsiteY1" fmla="*/ 0 h 2202371"/>
              <a:gd name="connsiteX2" fmla="*/ 1024128 w 5064370"/>
              <a:gd name="connsiteY2" fmla="*/ 0 h 2202371"/>
              <a:gd name="connsiteX3" fmla="*/ 1536192 w 5064370"/>
              <a:gd name="connsiteY3" fmla="*/ 0 h 2202371"/>
              <a:gd name="connsiteX4" fmla="*/ 2200187 w 5064370"/>
              <a:gd name="connsiteY4" fmla="*/ 0 h 2202371"/>
              <a:gd name="connsiteX5" fmla="*/ 2762895 w 5064370"/>
              <a:gd name="connsiteY5" fmla="*/ 0 h 2202371"/>
              <a:gd name="connsiteX6" fmla="*/ 3376247 w 5064370"/>
              <a:gd name="connsiteY6" fmla="*/ 0 h 2202371"/>
              <a:gd name="connsiteX7" fmla="*/ 3888311 w 5064370"/>
              <a:gd name="connsiteY7" fmla="*/ 0 h 2202371"/>
              <a:gd name="connsiteX8" fmla="*/ 4451019 w 5064370"/>
              <a:gd name="connsiteY8" fmla="*/ 0 h 2202371"/>
              <a:gd name="connsiteX9" fmla="*/ 5064370 w 5064370"/>
              <a:gd name="connsiteY9" fmla="*/ 0 h 2202371"/>
              <a:gd name="connsiteX10" fmla="*/ 5064370 w 5064370"/>
              <a:gd name="connsiteY10" fmla="*/ 506545 h 2202371"/>
              <a:gd name="connsiteX11" fmla="*/ 5064370 w 5064370"/>
              <a:gd name="connsiteY11" fmla="*/ 991067 h 2202371"/>
              <a:gd name="connsiteX12" fmla="*/ 5064370 w 5064370"/>
              <a:gd name="connsiteY12" fmla="*/ 1497612 h 2202371"/>
              <a:gd name="connsiteX13" fmla="*/ 5064370 w 5064370"/>
              <a:gd name="connsiteY13" fmla="*/ 2202371 h 2202371"/>
              <a:gd name="connsiteX14" fmla="*/ 4501662 w 5064370"/>
              <a:gd name="connsiteY14" fmla="*/ 2202371 h 2202371"/>
              <a:gd name="connsiteX15" fmla="*/ 3938954 w 5064370"/>
              <a:gd name="connsiteY15" fmla="*/ 2202371 h 2202371"/>
              <a:gd name="connsiteX16" fmla="*/ 3477534 w 5064370"/>
              <a:gd name="connsiteY16" fmla="*/ 2202371 h 2202371"/>
              <a:gd name="connsiteX17" fmla="*/ 2914826 w 5064370"/>
              <a:gd name="connsiteY17" fmla="*/ 2202371 h 2202371"/>
              <a:gd name="connsiteX18" fmla="*/ 2352119 w 5064370"/>
              <a:gd name="connsiteY18" fmla="*/ 2202371 h 2202371"/>
              <a:gd name="connsiteX19" fmla="*/ 1789411 w 5064370"/>
              <a:gd name="connsiteY19" fmla="*/ 2202371 h 2202371"/>
              <a:gd name="connsiteX20" fmla="*/ 1226703 w 5064370"/>
              <a:gd name="connsiteY20" fmla="*/ 2202371 h 2202371"/>
              <a:gd name="connsiteX21" fmla="*/ 714639 w 5064370"/>
              <a:gd name="connsiteY21" fmla="*/ 2202371 h 2202371"/>
              <a:gd name="connsiteX22" fmla="*/ 0 w 5064370"/>
              <a:gd name="connsiteY22" fmla="*/ 2202371 h 2202371"/>
              <a:gd name="connsiteX23" fmla="*/ 0 w 5064370"/>
              <a:gd name="connsiteY23" fmla="*/ 1651778 h 2202371"/>
              <a:gd name="connsiteX24" fmla="*/ 0 w 5064370"/>
              <a:gd name="connsiteY24" fmla="*/ 1079162 h 2202371"/>
              <a:gd name="connsiteX25" fmla="*/ 0 w 5064370"/>
              <a:gd name="connsiteY25" fmla="*/ 506545 h 2202371"/>
              <a:gd name="connsiteX26" fmla="*/ 0 w 5064370"/>
              <a:gd name="connsiteY26" fmla="*/ 0 h 22023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064370" h="2202371" fill="none" extrusionOk="0">
                <a:moveTo>
                  <a:pt x="0" y="0"/>
                </a:moveTo>
                <a:cubicBezTo>
                  <a:pt x="220582" y="-16483"/>
                  <a:pt x="422007" y="11819"/>
                  <a:pt x="613351" y="0"/>
                </a:cubicBezTo>
                <a:cubicBezTo>
                  <a:pt x="804695" y="-11819"/>
                  <a:pt x="862904" y="2636"/>
                  <a:pt x="1024128" y="0"/>
                </a:cubicBezTo>
                <a:cubicBezTo>
                  <a:pt x="1185352" y="-2636"/>
                  <a:pt x="1424331" y="60886"/>
                  <a:pt x="1536192" y="0"/>
                </a:cubicBezTo>
                <a:cubicBezTo>
                  <a:pt x="1648053" y="-60886"/>
                  <a:pt x="2055891" y="11304"/>
                  <a:pt x="2200187" y="0"/>
                </a:cubicBezTo>
                <a:cubicBezTo>
                  <a:pt x="2344484" y="-11304"/>
                  <a:pt x="2586291" y="49719"/>
                  <a:pt x="2762895" y="0"/>
                </a:cubicBezTo>
                <a:cubicBezTo>
                  <a:pt x="2939499" y="-49719"/>
                  <a:pt x="3237223" y="19794"/>
                  <a:pt x="3376247" y="0"/>
                </a:cubicBezTo>
                <a:cubicBezTo>
                  <a:pt x="3515271" y="-19794"/>
                  <a:pt x="3685889" y="47167"/>
                  <a:pt x="3888311" y="0"/>
                </a:cubicBezTo>
                <a:cubicBezTo>
                  <a:pt x="4090733" y="-47167"/>
                  <a:pt x="4252387" y="53523"/>
                  <a:pt x="4451019" y="0"/>
                </a:cubicBezTo>
                <a:cubicBezTo>
                  <a:pt x="4649651" y="-53523"/>
                  <a:pt x="4766890" y="60219"/>
                  <a:pt x="5064370" y="0"/>
                </a:cubicBezTo>
                <a:cubicBezTo>
                  <a:pt x="5096054" y="122689"/>
                  <a:pt x="5048646" y="305741"/>
                  <a:pt x="5064370" y="506545"/>
                </a:cubicBezTo>
                <a:cubicBezTo>
                  <a:pt x="5080094" y="707350"/>
                  <a:pt x="5031368" y="775601"/>
                  <a:pt x="5064370" y="991067"/>
                </a:cubicBezTo>
                <a:cubicBezTo>
                  <a:pt x="5097372" y="1206533"/>
                  <a:pt x="5020713" y="1310568"/>
                  <a:pt x="5064370" y="1497612"/>
                </a:cubicBezTo>
                <a:cubicBezTo>
                  <a:pt x="5108027" y="1684656"/>
                  <a:pt x="5050267" y="1992046"/>
                  <a:pt x="5064370" y="2202371"/>
                </a:cubicBezTo>
                <a:cubicBezTo>
                  <a:pt x="4787577" y="2241461"/>
                  <a:pt x="4728469" y="2163289"/>
                  <a:pt x="4501662" y="2202371"/>
                </a:cubicBezTo>
                <a:cubicBezTo>
                  <a:pt x="4274855" y="2241453"/>
                  <a:pt x="4078705" y="2190187"/>
                  <a:pt x="3938954" y="2202371"/>
                </a:cubicBezTo>
                <a:cubicBezTo>
                  <a:pt x="3799203" y="2214555"/>
                  <a:pt x="3611353" y="2172844"/>
                  <a:pt x="3477534" y="2202371"/>
                </a:cubicBezTo>
                <a:cubicBezTo>
                  <a:pt x="3343715" y="2231898"/>
                  <a:pt x="3099542" y="2146123"/>
                  <a:pt x="2914826" y="2202371"/>
                </a:cubicBezTo>
                <a:cubicBezTo>
                  <a:pt x="2730110" y="2258619"/>
                  <a:pt x="2555938" y="2185191"/>
                  <a:pt x="2352119" y="2202371"/>
                </a:cubicBezTo>
                <a:cubicBezTo>
                  <a:pt x="2148300" y="2219551"/>
                  <a:pt x="1953125" y="2150173"/>
                  <a:pt x="1789411" y="2202371"/>
                </a:cubicBezTo>
                <a:cubicBezTo>
                  <a:pt x="1625697" y="2254569"/>
                  <a:pt x="1496603" y="2199909"/>
                  <a:pt x="1226703" y="2202371"/>
                </a:cubicBezTo>
                <a:cubicBezTo>
                  <a:pt x="956803" y="2204833"/>
                  <a:pt x="945662" y="2151994"/>
                  <a:pt x="714639" y="2202371"/>
                </a:cubicBezTo>
                <a:cubicBezTo>
                  <a:pt x="483616" y="2252748"/>
                  <a:pt x="204921" y="2155979"/>
                  <a:pt x="0" y="2202371"/>
                </a:cubicBezTo>
                <a:cubicBezTo>
                  <a:pt x="-12413" y="1942037"/>
                  <a:pt x="6340" y="1912484"/>
                  <a:pt x="0" y="1651778"/>
                </a:cubicBezTo>
                <a:cubicBezTo>
                  <a:pt x="-6340" y="1391072"/>
                  <a:pt x="11079" y="1204255"/>
                  <a:pt x="0" y="1079162"/>
                </a:cubicBezTo>
                <a:cubicBezTo>
                  <a:pt x="-11079" y="954069"/>
                  <a:pt x="41563" y="706087"/>
                  <a:pt x="0" y="506545"/>
                </a:cubicBezTo>
                <a:cubicBezTo>
                  <a:pt x="-41563" y="307003"/>
                  <a:pt x="39867" y="194814"/>
                  <a:pt x="0" y="0"/>
                </a:cubicBezTo>
                <a:close/>
              </a:path>
              <a:path w="5064370" h="2202371" stroke="0" extrusionOk="0">
                <a:moveTo>
                  <a:pt x="0" y="0"/>
                </a:moveTo>
                <a:cubicBezTo>
                  <a:pt x="147793" y="-53575"/>
                  <a:pt x="366857" y="44195"/>
                  <a:pt x="512064" y="0"/>
                </a:cubicBezTo>
                <a:cubicBezTo>
                  <a:pt x="657271" y="-44195"/>
                  <a:pt x="821716" y="31378"/>
                  <a:pt x="922841" y="0"/>
                </a:cubicBezTo>
                <a:cubicBezTo>
                  <a:pt x="1023966" y="-31378"/>
                  <a:pt x="1321281" y="60225"/>
                  <a:pt x="1586836" y="0"/>
                </a:cubicBezTo>
                <a:cubicBezTo>
                  <a:pt x="1852392" y="-60225"/>
                  <a:pt x="1945100" y="59364"/>
                  <a:pt x="2098900" y="0"/>
                </a:cubicBezTo>
                <a:cubicBezTo>
                  <a:pt x="2252700" y="-59364"/>
                  <a:pt x="2465362" y="40002"/>
                  <a:pt x="2610964" y="0"/>
                </a:cubicBezTo>
                <a:cubicBezTo>
                  <a:pt x="2756566" y="-40002"/>
                  <a:pt x="3087360" y="54356"/>
                  <a:pt x="3274959" y="0"/>
                </a:cubicBezTo>
                <a:cubicBezTo>
                  <a:pt x="3462559" y="-54356"/>
                  <a:pt x="3602627" y="53316"/>
                  <a:pt x="3736380" y="0"/>
                </a:cubicBezTo>
                <a:cubicBezTo>
                  <a:pt x="3870133" y="-53316"/>
                  <a:pt x="4233461" y="67951"/>
                  <a:pt x="4400375" y="0"/>
                </a:cubicBezTo>
                <a:cubicBezTo>
                  <a:pt x="4567290" y="-67951"/>
                  <a:pt x="4764420" y="70652"/>
                  <a:pt x="5064370" y="0"/>
                </a:cubicBezTo>
                <a:cubicBezTo>
                  <a:pt x="5110440" y="188611"/>
                  <a:pt x="5014699" y="382801"/>
                  <a:pt x="5064370" y="550593"/>
                </a:cubicBezTo>
                <a:cubicBezTo>
                  <a:pt x="5114041" y="718385"/>
                  <a:pt x="5016620" y="928913"/>
                  <a:pt x="5064370" y="1101186"/>
                </a:cubicBezTo>
                <a:cubicBezTo>
                  <a:pt x="5112120" y="1273459"/>
                  <a:pt x="4996688" y="1523821"/>
                  <a:pt x="5064370" y="1673802"/>
                </a:cubicBezTo>
                <a:cubicBezTo>
                  <a:pt x="5132052" y="1823783"/>
                  <a:pt x="5009284" y="2051008"/>
                  <a:pt x="5064370" y="2202371"/>
                </a:cubicBezTo>
                <a:cubicBezTo>
                  <a:pt x="4830372" y="2232136"/>
                  <a:pt x="4782193" y="2187557"/>
                  <a:pt x="4501662" y="2202371"/>
                </a:cubicBezTo>
                <a:cubicBezTo>
                  <a:pt x="4221131" y="2217185"/>
                  <a:pt x="4240506" y="2153088"/>
                  <a:pt x="4040242" y="2202371"/>
                </a:cubicBezTo>
                <a:cubicBezTo>
                  <a:pt x="3839978" y="2251654"/>
                  <a:pt x="3706418" y="2189836"/>
                  <a:pt x="3477534" y="2202371"/>
                </a:cubicBezTo>
                <a:cubicBezTo>
                  <a:pt x="3248650" y="2214906"/>
                  <a:pt x="3046001" y="2186741"/>
                  <a:pt x="2813539" y="2202371"/>
                </a:cubicBezTo>
                <a:cubicBezTo>
                  <a:pt x="2581078" y="2218001"/>
                  <a:pt x="2430113" y="2162829"/>
                  <a:pt x="2250831" y="2202371"/>
                </a:cubicBezTo>
                <a:cubicBezTo>
                  <a:pt x="2071549" y="2241913"/>
                  <a:pt x="1943830" y="2188506"/>
                  <a:pt x="1840054" y="2202371"/>
                </a:cubicBezTo>
                <a:cubicBezTo>
                  <a:pt x="1736278" y="2216236"/>
                  <a:pt x="1603402" y="2148609"/>
                  <a:pt x="1378634" y="2202371"/>
                </a:cubicBezTo>
                <a:cubicBezTo>
                  <a:pt x="1153866" y="2256133"/>
                  <a:pt x="935729" y="2164261"/>
                  <a:pt x="714639" y="2202371"/>
                </a:cubicBezTo>
                <a:cubicBezTo>
                  <a:pt x="493549" y="2240481"/>
                  <a:pt x="181632" y="2171895"/>
                  <a:pt x="0" y="2202371"/>
                </a:cubicBezTo>
                <a:cubicBezTo>
                  <a:pt x="-9406" y="2071011"/>
                  <a:pt x="47571" y="1849933"/>
                  <a:pt x="0" y="1695826"/>
                </a:cubicBezTo>
                <a:cubicBezTo>
                  <a:pt x="-47571" y="1541719"/>
                  <a:pt x="2438" y="1359168"/>
                  <a:pt x="0" y="1167257"/>
                </a:cubicBezTo>
                <a:cubicBezTo>
                  <a:pt x="-2438" y="975346"/>
                  <a:pt x="36620" y="918647"/>
                  <a:pt x="0" y="682735"/>
                </a:cubicBezTo>
                <a:cubicBezTo>
                  <a:pt x="-36620" y="446823"/>
                  <a:pt x="31568" y="310428"/>
                  <a:pt x="0" y="0"/>
                </a:cubicBezTo>
                <a:close/>
              </a:path>
            </a:pathLst>
          </a:custGeom>
          <a:solidFill>
            <a:schemeClr val="bg1">
              <a:lumMod val="95000"/>
            </a:schemeClr>
          </a:solidFill>
          <a:ln>
            <a:solidFill>
              <a:srgbClr val="6B6B6B"/>
            </a:solidFill>
            <a:extLst>
              <a:ext uri="{C807C97D-BFC1-408E-A445-0C87EB9F89A2}">
                <ask:lineSketchStyleProps xmlns:ask="http://schemas.microsoft.com/office/drawing/2018/sketchyshapes" sd="1219033472">
                  <a:prstGeom prst="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pl-PL" sz="2400" dirty="0">
                <a:solidFill>
                  <a:schemeClr val="tx1"/>
                </a:solidFill>
              </a:rPr>
              <a:t>Sadržaj se prikazuje vizualno za gluhe i nagluhe osobe.</a:t>
            </a:r>
            <a:endParaRPr lang="en-GB" sz="2400" dirty="0">
              <a:solidFill>
                <a:schemeClr val="tx1"/>
              </a:solidFill>
            </a:endParaRPr>
          </a:p>
        </p:txBody>
      </p:sp>
      <p:sp>
        <p:nvSpPr>
          <p:cNvPr id="9" name="Rechteck 8">
            <a:extLst>
              <a:ext uri="{FF2B5EF4-FFF2-40B4-BE49-F238E27FC236}">
                <a16:creationId xmlns:a16="http://schemas.microsoft.com/office/drawing/2014/main" id="{D0E39A9D-E7BC-0FA4-92A9-8D88CDDAF527}"/>
              </a:ext>
            </a:extLst>
          </p:cNvPr>
          <p:cNvSpPr/>
          <p:nvPr/>
        </p:nvSpPr>
        <p:spPr>
          <a:xfrm>
            <a:off x="1332000" y="6725629"/>
            <a:ext cx="5064370" cy="2202371"/>
          </a:xfrm>
          <a:custGeom>
            <a:avLst/>
            <a:gdLst>
              <a:gd name="connsiteX0" fmla="*/ 0 w 5064370"/>
              <a:gd name="connsiteY0" fmla="*/ 0 h 2202371"/>
              <a:gd name="connsiteX1" fmla="*/ 613351 w 5064370"/>
              <a:gd name="connsiteY1" fmla="*/ 0 h 2202371"/>
              <a:gd name="connsiteX2" fmla="*/ 1024128 w 5064370"/>
              <a:gd name="connsiteY2" fmla="*/ 0 h 2202371"/>
              <a:gd name="connsiteX3" fmla="*/ 1536192 w 5064370"/>
              <a:gd name="connsiteY3" fmla="*/ 0 h 2202371"/>
              <a:gd name="connsiteX4" fmla="*/ 2200187 w 5064370"/>
              <a:gd name="connsiteY4" fmla="*/ 0 h 2202371"/>
              <a:gd name="connsiteX5" fmla="*/ 2762895 w 5064370"/>
              <a:gd name="connsiteY5" fmla="*/ 0 h 2202371"/>
              <a:gd name="connsiteX6" fmla="*/ 3376247 w 5064370"/>
              <a:gd name="connsiteY6" fmla="*/ 0 h 2202371"/>
              <a:gd name="connsiteX7" fmla="*/ 3888311 w 5064370"/>
              <a:gd name="connsiteY7" fmla="*/ 0 h 2202371"/>
              <a:gd name="connsiteX8" fmla="*/ 4451019 w 5064370"/>
              <a:gd name="connsiteY8" fmla="*/ 0 h 2202371"/>
              <a:gd name="connsiteX9" fmla="*/ 5064370 w 5064370"/>
              <a:gd name="connsiteY9" fmla="*/ 0 h 2202371"/>
              <a:gd name="connsiteX10" fmla="*/ 5064370 w 5064370"/>
              <a:gd name="connsiteY10" fmla="*/ 506545 h 2202371"/>
              <a:gd name="connsiteX11" fmla="*/ 5064370 w 5064370"/>
              <a:gd name="connsiteY11" fmla="*/ 991067 h 2202371"/>
              <a:gd name="connsiteX12" fmla="*/ 5064370 w 5064370"/>
              <a:gd name="connsiteY12" fmla="*/ 1497612 h 2202371"/>
              <a:gd name="connsiteX13" fmla="*/ 5064370 w 5064370"/>
              <a:gd name="connsiteY13" fmla="*/ 2202371 h 2202371"/>
              <a:gd name="connsiteX14" fmla="*/ 4501662 w 5064370"/>
              <a:gd name="connsiteY14" fmla="*/ 2202371 h 2202371"/>
              <a:gd name="connsiteX15" fmla="*/ 3938954 w 5064370"/>
              <a:gd name="connsiteY15" fmla="*/ 2202371 h 2202371"/>
              <a:gd name="connsiteX16" fmla="*/ 3477534 w 5064370"/>
              <a:gd name="connsiteY16" fmla="*/ 2202371 h 2202371"/>
              <a:gd name="connsiteX17" fmla="*/ 2914826 w 5064370"/>
              <a:gd name="connsiteY17" fmla="*/ 2202371 h 2202371"/>
              <a:gd name="connsiteX18" fmla="*/ 2352119 w 5064370"/>
              <a:gd name="connsiteY18" fmla="*/ 2202371 h 2202371"/>
              <a:gd name="connsiteX19" fmla="*/ 1789411 w 5064370"/>
              <a:gd name="connsiteY19" fmla="*/ 2202371 h 2202371"/>
              <a:gd name="connsiteX20" fmla="*/ 1226703 w 5064370"/>
              <a:gd name="connsiteY20" fmla="*/ 2202371 h 2202371"/>
              <a:gd name="connsiteX21" fmla="*/ 714639 w 5064370"/>
              <a:gd name="connsiteY21" fmla="*/ 2202371 h 2202371"/>
              <a:gd name="connsiteX22" fmla="*/ 0 w 5064370"/>
              <a:gd name="connsiteY22" fmla="*/ 2202371 h 2202371"/>
              <a:gd name="connsiteX23" fmla="*/ 0 w 5064370"/>
              <a:gd name="connsiteY23" fmla="*/ 1651778 h 2202371"/>
              <a:gd name="connsiteX24" fmla="*/ 0 w 5064370"/>
              <a:gd name="connsiteY24" fmla="*/ 1079162 h 2202371"/>
              <a:gd name="connsiteX25" fmla="*/ 0 w 5064370"/>
              <a:gd name="connsiteY25" fmla="*/ 506545 h 2202371"/>
              <a:gd name="connsiteX26" fmla="*/ 0 w 5064370"/>
              <a:gd name="connsiteY26" fmla="*/ 0 h 22023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064370" h="2202371" fill="none" extrusionOk="0">
                <a:moveTo>
                  <a:pt x="0" y="0"/>
                </a:moveTo>
                <a:cubicBezTo>
                  <a:pt x="220582" y="-16483"/>
                  <a:pt x="422007" y="11819"/>
                  <a:pt x="613351" y="0"/>
                </a:cubicBezTo>
                <a:cubicBezTo>
                  <a:pt x="804695" y="-11819"/>
                  <a:pt x="862904" y="2636"/>
                  <a:pt x="1024128" y="0"/>
                </a:cubicBezTo>
                <a:cubicBezTo>
                  <a:pt x="1185352" y="-2636"/>
                  <a:pt x="1424331" y="60886"/>
                  <a:pt x="1536192" y="0"/>
                </a:cubicBezTo>
                <a:cubicBezTo>
                  <a:pt x="1648053" y="-60886"/>
                  <a:pt x="2055891" y="11304"/>
                  <a:pt x="2200187" y="0"/>
                </a:cubicBezTo>
                <a:cubicBezTo>
                  <a:pt x="2344484" y="-11304"/>
                  <a:pt x="2586291" y="49719"/>
                  <a:pt x="2762895" y="0"/>
                </a:cubicBezTo>
                <a:cubicBezTo>
                  <a:pt x="2939499" y="-49719"/>
                  <a:pt x="3237223" y="19794"/>
                  <a:pt x="3376247" y="0"/>
                </a:cubicBezTo>
                <a:cubicBezTo>
                  <a:pt x="3515271" y="-19794"/>
                  <a:pt x="3685889" y="47167"/>
                  <a:pt x="3888311" y="0"/>
                </a:cubicBezTo>
                <a:cubicBezTo>
                  <a:pt x="4090733" y="-47167"/>
                  <a:pt x="4252387" y="53523"/>
                  <a:pt x="4451019" y="0"/>
                </a:cubicBezTo>
                <a:cubicBezTo>
                  <a:pt x="4649651" y="-53523"/>
                  <a:pt x="4766890" y="60219"/>
                  <a:pt x="5064370" y="0"/>
                </a:cubicBezTo>
                <a:cubicBezTo>
                  <a:pt x="5096054" y="122689"/>
                  <a:pt x="5048646" y="305741"/>
                  <a:pt x="5064370" y="506545"/>
                </a:cubicBezTo>
                <a:cubicBezTo>
                  <a:pt x="5080094" y="707350"/>
                  <a:pt x="5031368" y="775601"/>
                  <a:pt x="5064370" y="991067"/>
                </a:cubicBezTo>
                <a:cubicBezTo>
                  <a:pt x="5097372" y="1206533"/>
                  <a:pt x="5020713" y="1310568"/>
                  <a:pt x="5064370" y="1497612"/>
                </a:cubicBezTo>
                <a:cubicBezTo>
                  <a:pt x="5108027" y="1684656"/>
                  <a:pt x="5050267" y="1992046"/>
                  <a:pt x="5064370" y="2202371"/>
                </a:cubicBezTo>
                <a:cubicBezTo>
                  <a:pt x="4787577" y="2241461"/>
                  <a:pt x="4728469" y="2163289"/>
                  <a:pt x="4501662" y="2202371"/>
                </a:cubicBezTo>
                <a:cubicBezTo>
                  <a:pt x="4274855" y="2241453"/>
                  <a:pt x="4078705" y="2190187"/>
                  <a:pt x="3938954" y="2202371"/>
                </a:cubicBezTo>
                <a:cubicBezTo>
                  <a:pt x="3799203" y="2214555"/>
                  <a:pt x="3611353" y="2172844"/>
                  <a:pt x="3477534" y="2202371"/>
                </a:cubicBezTo>
                <a:cubicBezTo>
                  <a:pt x="3343715" y="2231898"/>
                  <a:pt x="3099542" y="2146123"/>
                  <a:pt x="2914826" y="2202371"/>
                </a:cubicBezTo>
                <a:cubicBezTo>
                  <a:pt x="2730110" y="2258619"/>
                  <a:pt x="2555938" y="2185191"/>
                  <a:pt x="2352119" y="2202371"/>
                </a:cubicBezTo>
                <a:cubicBezTo>
                  <a:pt x="2148300" y="2219551"/>
                  <a:pt x="1953125" y="2150173"/>
                  <a:pt x="1789411" y="2202371"/>
                </a:cubicBezTo>
                <a:cubicBezTo>
                  <a:pt x="1625697" y="2254569"/>
                  <a:pt x="1496603" y="2199909"/>
                  <a:pt x="1226703" y="2202371"/>
                </a:cubicBezTo>
                <a:cubicBezTo>
                  <a:pt x="956803" y="2204833"/>
                  <a:pt x="945662" y="2151994"/>
                  <a:pt x="714639" y="2202371"/>
                </a:cubicBezTo>
                <a:cubicBezTo>
                  <a:pt x="483616" y="2252748"/>
                  <a:pt x="204921" y="2155979"/>
                  <a:pt x="0" y="2202371"/>
                </a:cubicBezTo>
                <a:cubicBezTo>
                  <a:pt x="-12413" y="1942037"/>
                  <a:pt x="6340" y="1912484"/>
                  <a:pt x="0" y="1651778"/>
                </a:cubicBezTo>
                <a:cubicBezTo>
                  <a:pt x="-6340" y="1391072"/>
                  <a:pt x="11079" y="1204255"/>
                  <a:pt x="0" y="1079162"/>
                </a:cubicBezTo>
                <a:cubicBezTo>
                  <a:pt x="-11079" y="954069"/>
                  <a:pt x="41563" y="706087"/>
                  <a:pt x="0" y="506545"/>
                </a:cubicBezTo>
                <a:cubicBezTo>
                  <a:pt x="-41563" y="307003"/>
                  <a:pt x="39867" y="194814"/>
                  <a:pt x="0" y="0"/>
                </a:cubicBezTo>
                <a:close/>
              </a:path>
              <a:path w="5064370" h="2202371" stroke="0" extrusionOk="0">
                <a:moveTo>
                  <a:pt x="0" y="0"/>
                </a:moveTo>
                <a:cubicBezTo>
                  <a:pt x="147793" y="-53575"/>
                  <a:pt x="366857" y="44195"/>
                  <a:pt x="512064" y="0"/>
                </a:cubicBezTo>
                <a:cubicBezTo>
                  <a:pt x="657271" y="-44195"/>
                  <a:pt x="821716" y="31378"/>
                  <a:pt x="922841" y="0"/>
                </a:cubicBezTo>
                <a:cubicBezTo>
                  <a:pt x="1023966" y="-31378"/>
                  <a:pt x="1321281" y="60225"/>
                  <a:pt x="1586836" y="0"/>
                </a:cubicBezTo>
                <a:cubicBezTo>
                  <a:pt x="1852392" y="-60225"/>
                  <a:pt x="1945100" y="59364"/>
                  <a:pt x="2098900" y="0"/>
                </a:cubicBezTo>
                <a:cubicBezTo>
                  <a:pt x="2252700" y="-59364"/>
                  <a:pt x="2465362" y="40002"/>
                  <a:pt x="2610964" y="0"/>
                </a:cubicBezTo>
                <a:cubicBezTo>
                  <a:pt x="2756566" y="-40002"/>
                  <a:pt x="3087360" y="54356"/>
                  <a:pt x="3274959" y="0"/>
                </a:cubicBezTo>
                <a:cubicBezTo>
                  <a:pt x="3462559" y="-54356"/>
                  <a:pt x="3602627" y="53316"/>
                  <a:pt x="3736380" y="0"/>
                </a:cubicBezTo>
                <a:cubicBezTo>
                  <a:pt x="3870133" y="-53316"/>
                  <a:pt x="4233461" y="67951"/>
                  <a:pt x="4400375" y="0"/>
                </a:cubicBezTo>
                <a:cubicBezTo>
                  <a:pt x="4567290" y="-67951"/>
                  <a:pt x="4764420" y="70652"/>
                  <a:pt x="5064370" y="0"/>
                </a:cubicBezTo>
                <a:cubicBezTo>
                  <a:pt x="5110440" y="188611"/>
                  <a:pt x="5014699" y="382801"/>
                  <a:pt x="5064370" y="550593"/>
                </a:cubicBezTo>
                <a:cubicBezTo>
                  <a:pt x="5114041" y="718385"/>
                  <a:pt x="5016620" y="928913"/>
                  <a:pt x="5064370" y="1101186"/>
                </a:cubicBezTo>
                <a:cubicBezTo>
                  <a:pt x="5112120" y="1273459"/>
                  <a:pt x="4996688" y="1523821"/>
                  <a:pt x="5064370" y="1673802"/>
                </a:cubicBezTo>
                <a:cubicBezTo>
                  <a:pt x="5132052" y="1823783"/>
                  <a:pt x="5009284" y="2051008"/>
                  <a:pt x="5064370" y="2202371"/>
                </a:cubicBezTo>
                <a:cubicBezTo>
                  <a:pt x="4830372" y="2232136"/>
                  <a:pt x="4782193" y="2187557"/>
                  <a:pt x="4501662" y="2202371"/>
                </a:cubicBezTo>
                <a:cubicBezTo>
                  <a:pt x="4221131" y="2217185"/>
                  <a:pt x="4240506" y="2153088"/>
                  <a:pt x="4040242" y="2202371"/>
                </a:cubicBezTo>
                <a:cubicBezTo>
                  <a:pt x="3839978" y="2251654"/>
                  <a:pt x="3706418" y="2189836"/>
                  <a:pt x="3477534" y="2202371"/>
                </a:cubicBezTo>
                <a:cubicBezTo>
                  <a:pt x="3248650" y="2214906"/>
                  <a:pt x="3046001" y="2186741"/>
                  <a:pt x="2813539" y="2202371"/>
                </a:cubicBezTo>
                <a:cubicBezTo>
                  <a:pt x="2581078" y="2218001"/>
                  <a:pt x="2430113" y="2162829"/>
                  <a:pt x="2250831" y="2202371"/>
                </a:cubicBezTo>
                <a:cubicBezTo>
                  <a:pt x="2071549" y="2241913"/>
                  <a:pt x="1943830" y="2188506"/>
                  <a:pt x="1840054" y="2202371"/>
                </a:cubicBezTo>
                <a:cubicBezTo>
                  <a:pt x="1736278" y="2216236"/>
                  <a:pt x="1603402" y="2148609"/>
                  <a:pt x="1378634" y="2202371"/>
                </a:cubicBezTo>
                <a:cubicBezTo>
                  <a:pt x="1153866" y="2256133"/>
                  <a:pt x="935729" y="2164261"/>
                  <a:pt x="714639" y="2202371"/>
                </a:cubicBezTo>
                <a:cubicBezTo>
                  <a:pt x="493549" y="2240481"/>
                  <a:pt x="181632" y="2171895"/>
                  <a:pt x="0" y="2202371"/>
                </a:cubicBezTo>
                <a:cubicBezTo>
                  <a:pt x="-9406" y="2071011"/>
                  <a:pt x="47571" y="1849933"/>
                  <a:pt x="0" y="1695826"/>
                </a:cubicBezTo>
                <a:cubicBezTo>
                  <a:pt x="-47571" y="1541719"/>
                  <a:pt x="2438" y="1359168"/>
                  <a:pt x="0" y="1167257"/>
                </a:cubicBezTo>
                <a:cubicBezTo>
                  <a:pt x="-2438" y="975346"/>
                  <a:pt x="36620" y="918647"/>
                  <a:pt x="0" y="682735"/>
                </a:cubicBezTo>
                <a:cubicBezTo>
                  <a:pt x="-36620" y="446823"/>
                  <a:pt x="31568" y="310428"/>
                  <a:pt x="0" y="0"/>
                </a:cubicBezTo>
                <a:close/>
              </a:path>
            </a:pathLst>
          </a:custGeom>
          <a:solidFill>
            <a:schemeClr val="bg1">
              <a:lumMod val="95000"/>
            </a:schemeClr>
          </a:solidFill>
          <a:ln>
            <a:solidFill>
              <a:srgbClr val="6B6B6B"/>
            </a:solidFill>
            <a:extLst>
              <a:ext uri="{C807C97D-BFC1-408E-A445-0C87EB9F89A2}">
                <ask:lineSketchStyleProps xmlns:ask="http://schemas.microsoft.com/office/drawing/2018/sketchyshapes" sd="1219033472">
                  <a:prstGeom prst="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pl-PL" sz="2400" dirty="0">
                <a:solidFill>
                  <a:schemeClr val="tx1"/>
                </a:solidFill>
              </a:rPr>
              <a:t>Veličina fonta stranice je skalabilna.</a:t>
            </a:r>
            <a:endParaRPr lang="en-GB" sz="2400" dirty="0">
              <a:solidFill>
                <a:schemeClr val="tx1"/>
              </a:solidFill>
            </a:endParaRPr>
          </a:p>
        </p:txBody>
      </p:sp>
      <p:sp>
        <p:nvSpPr>
          <p:cNvPr id="10" name="Rechteck 9">
            <a:extLst>
              <a:ext uri="{FF2B5EF4-FFF2-40B4-BE49-F238E27FC236}">
                <a16:creationId xmlns:a16="http://schemas.microsoft.com/office/drawing/2014/main" id="{D54682BA-9F33-12F8-9F12-379F5C783FB6}"/>
              </a:ext>
            </a:extLst>
          </p:cNvPr>
          <p:cNvSpPr/>
          <p:nvPr/>
        </p:nvSpPr>
        <p:spPr>
          <a:xfrm>
            <a:off x="6648370" y="6705553"/>
            <a:ext cx="5064370" cy="2202371"/>
          </a:xfrm>
          <a:custGeom>
            <a:avLst/>
            <a:gdLst>
              <a:gd name="connsiteX0" fmla="*/ 0 w 5064370"/>
              <a:gd name="connsiteY0" fmla="*/ 0 h 2202371"/>
              <a:gd name="connsiteX1" fmla="*/ 613351 w 5064370"/>
              <a:gd name="connsiteY1" fmla="*/ 0 h 2202371"/>
              <a:gd name="connsiteX2" fmla="*/ 1024128 w 5064370"/>
              <a:gd name="connsiteY2" fmla="*/ 0 h 2202371"/>
              <a:gd name="connsiteX3" fmla="*/ 1536192 w 5064370"/>
              <a:gd name="connsiteY3" fmla="*/ 0 h 2202371"/>
              <a:gd name="connsiteX4" fmla="*/ 2200187 w 5064370"/>
              <a:gd name="connsiteY4" fmla="*/ 0 h 2202371"/>
              <a:gd name="connsiteX5" fmla="*/ 2762895 w 5064370"/>
              <a:gd name="connsiteY5" fmla="*/ 0 h 2202371"/>
              <a:gd name="connsiteX6" fmla="*/ 3376247 w 5064370"/>
              <a:gd name="connsiteY6" fmla="*/ 0 h 2202371"/>
              <a:gd name="connsiteX7" fmla="*/ 3888311 w 5064370"/>
              <a:gd name="connsiteY7" fmla="*/ 0 h 2202371"/>
              <a:gd name="connsiteX8" fmla="*/ 4451019 w 5064370"/>
              <a:gd name="connsiteY8" fmla="*/ 0 h 2202371"/>
              <a:gd name="connsiteX9" fmla="*/ 5064370 w 5064370"/>
              <a:gd name="connsiteY9" fmla="*/ 0 h 2202371"/>
              <a:gd name="connsiteX10" fmla="*/ 5064370 w 5064370"/>
              <a:gd name="connsiteY10" fmla="*/ 506545 h 2202371"/>
              <a:gd name="connsiteX11" fmla="*/ 5064370 w 5064370"/>
              <a:gd name="connsiteY11" fmla="*/ 991067 h 2202371"/>
              <a:gd name="connsiteX12" fmla="*/ 5064370 w 5064370"/>
              <a:gd name="connsiteY12" fmla="*/ 1497612 h 2202371"/>
              <a:gd name="connsiteX13" fmla="*/ 5064370 w 5064370"/>
              <a:gd name="connsiteY13" fmla="*/ 2202371 h 2202371"/>
              <a:gd name="connsiteX14" fmla="*/ 4501662 w 5064370"/>
              <a:gd name="connsiteY14" fmla="*/ 2202371 h 2202371"/>
              <a:gd name="connsiteX15" fmla="*/ 3938954 w 5064370"/>
              <a:gd name="connsiteY15" fmla="*/ 2202371 h 2202371"/>
              <a:gd name="connsiteX16" fmla="*/ 3477534 w 5064370"/>
              <a:gd name="connsiteY16" fmla="*/ 2202371 h 2202371"/>
              <a:gd name="connsiteX17" fmla="*/ 2914826 w 5064370"/>
              <a:gd name="connsiteY17" fmla="*/ 2202371 h 2202371"/>
              <a:gd name="connsiteX18" fmla="*/ 2352119 w 5064370"/>
              <a:gd name="connsiteY18" fmla="*/ 2202371 h 2202371"/>
              <a:gd name="connsiteX19" fmla="*/ 1789411 w 5064370"/>
              <a:gd name="connsiteY19" fmla="*/ 2202371 h 2202371"/>
              <a:gd name="connsiteX20" fmla="*/ 1226703 w 5064370"/>
              <a:gd name="connsiteY20" fmla="*/ 2202371 h 2202371"/>
              <a:gd name="connsiteX21" fmla="*/ 714639 w 5064370"/>
              <a:gd name="connsiteY21" fmla="*/ 2202371 h 2202371"/>
              <a:gd name="connsiteX22" fmla="*/ 0 w 5064370"/>
              <a:gd name="connsiteY22" fmla="*/ 2202371 h 2202371"/>
              <a:gd name="connsiteX23" fmla="*/ 0 w 5064370"/>
              <a:gd name="connsiteY23" fmla="*/ 1651778 h 2202371"/>
              <a:gd name="connsiteX24" fmla="*/ 0 w 5064370"/>
              <a:gd name="connsiteY24" fmla="*/ 1079162 h 2202371"/>
              <a:gd name="connsiteX25" fmla="*/ 0 w 5064370"/>
              <a:gd name="connsiteY25" fmla="*/ 506545 h 2202371"/>
              <a:gd name="connsiteX26" fmla="*/ 0 w 5064370"/>
              <a:gd name="connsiteY26" fmla="*/ 0 h 22023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064370" h="2202371" fill="none" extrusionOk="0">
                <a:moveTo>
                  <a:pt x="0" y="0"/>
                </a:moveTo>
                <a:cubicBezTo>
                  <a:pt x="220582" y="-16483"/>
                  <a:pt x="422007" y="11819"/>
                  <a:pt x="613351" y="0"/>
                </a:cubicBezTo>
                <a:cubicBezTo>
                  <a:pt x="804695" y="-11819"/>
                  <a:pt x="862904" y="2636"/>
                  <a:pt x="1024128" y="0"/>
                </a:cubicBezTo>
                <a:cubicBezTo>
                  <a:pt x="1185352" y="-2636"/>
                  <a:pt x="1424331" y="60886"/>
                  <a:pt x="1536192" y="0"/>
                </a:cubicBezTo>
                <a:cubicBezTo>
                  <a:pt x="1648053" y="-60886"/>
                  <a:pt x="2055891" y="11304"/>
                  <a:pt x="2200187" y="0"/>
                </a:cubicBezTo>
                <a:cubicBezTo>
                  <a:pt x="2344484" y="-11304"/>
                  <a:pt x="2586291" y="49719"/>
                  <a:pt x="2762895" y="0"/>
                </a:cubicBezTo>
                <a:cubicBezTo>
                  <a:pt x="2939499" y="-49719"/>
                  <a:pt x="3237223" y="19794"/>
                  <a:pt x="3376247" y="0"/>
                </a:cubicBezTo>
                <a:cubicBezTo>
                  <a:pt x="3515271" y="-19794"/>
                  <a:pt x="3685889" y="47167"/>
                  <a:pt x="3888311" y="0"/>
                </a:cubicBezTo>
                <a:cubicBezTo>
                  <a:pt x="4090733" y="-47167"/>
                  <a:pt x="4252387" y="53523"/>
                  <a:pt x="4451019" y="0"/>
                </a:cubicBezTo>
                <a:cubicBezTo>
                  <a:pt x="4649651" y="-53523"/>
                  <a:pt x="4766890" y="60219"/>
                  <a:pt x="5064370" y="0"/>
                </a:cubicBezTo>
                <a:cubicBezTo>
                  <a:pt x="5096054" y="122689"/>
                  <a:pt x="5048646" y="305741"/>
                  <a:pt x="5064370" y="506545"/>
                </a:cubicBezTo>
                <a:cubicBezTo>
                  <a:pt x="5080094" y="707350"/>
                  <a:pt x="5031368" y="775601"/>
                  <a:pt x="5064370" y="991067"/>
                </a:cubicBezTo>
                <a:cubicBezTo>
                  <a:pt x="5097372" y="1206533"/>
                  <a:pt x="5020713" y="1310568"/>
                  <a:pt x="5064370" y="1497612"/>
                </a:cubicBezTo>
                <a:cubicBezTo>
                  <a:pt x="5108027" y="1684656"/>
                  <a:pt x="5050267" y="1992046"/>
                  <a:pt x="5064370" y="2202371"/>
                </a:cubicBezTo>
                <a:cubicBezTo>
                  <a:pt x="4787577" y="2241461"/>
                  <a:pt x="4728469" y="2163289"/>
                  <a:pt x="4501662" y="2202371"/>
                </a:cubicBezTo>
                <a:cubicBezTo>
                  <a:pt x="4274855" y="2241453"/>
                  <a:pt x="4078705" y="2190187"/>
                  <a:pt x="3938954" y="2202371"/>
                </a:cubicBezTo>
                <a:cubicBezTo>
                  <a:pt x="3799203" y="2214555"/>
                  <a:pt x="3611353" y="2172844"/>
                  <a:pt x="3477534" y="2202371"/>
                </a:cubicBezTo>
                <a:cubicBezTo>
                  <a:pt x="3343715" y="2231898"/>
                  <a:pt x="3099542" y="2146123"/>
                  <a:pt x="2914826" y="2202371"/>
                </a:cubicBezTo>
                <a:cubicBezTo>
                  <a:pt x="2730110" y="2258619"/>
                  <a:pt x="2555938" y="2185191"/>
                  <a:pt x="2352119" y="2202371"/>
                </a:cubicBezTo>
                <a:cubicBezTo>
                  <a:pt x="2148300" y="2219551"/>
                  <a:pt x="1953125" y="2150173"/>
                  <a:pt x="1789411" y="2202371"/>
                </a:cubicBezTo>
                <a:cubicBezTo>
                  <a:pt x="1625697" y="2254569"/>
                  <a:pt x="1496603" y="2199909"/>
                  <a:pt x="1226703" y="2202371"/>
                </a:cubicBezTo>
                <a:cubicBezTo>
                  <a:pt x="956803" y="2204833"/>
                  <a:pt x="945662" y="2151994"/>
                  <a:pt x="714639" y="2202371"/>
                </a:cubicBezTo>
                <a:cubicBezTo>
                  <a:pt x="483616" y="2252748"/>
                  <a:pt x="204921" y="2155979"/>
                  <a:pt x="0" y="2202371"/>
                </a:cubicBezTo>
                <a:cubicBezTo>
                  <a:pt x="-12413" y="1942037"/>
                  <a:pt x="6340" y="1912484"/>
                  <a:pt x="0" y="1651778"/>
                </a:cubicBezTo>
                <a:cubicBezTo>
                  <a:pt x="-6340" y="1391072"/>
                  <a:pt x="11079" y="1204255"/>
                  <a:pt x="0" y="1079162"/>
                </a:cubicBezTo>
                <a:cubicBezTo>
                  <a:pt x="-11079" y="954069"/>
                  <a:pt x="41563" y="706087"/>
                  <a:pt x="0" y="506545"/>
                </a:cubicBezTo>
                <a:cubicBezTo>
                  <a:pt x="-41563" y="307003"/>
                  <a:pt x="39867" y="194814"/>
                  <a:pt x="0" y="0"/>
                </a:cubicBezTo>
                <a:close/>
              </a:path>
              <a:path w="5064370" h="2202371" stroke="0" extrusionOk="0">
                <a:moveTo>
                  <a:pt x="0" y="0"/>
                </a:moveTo>
                <a:cubicBezTo>
                  <a:pt x="147793" y="-53575"/>
                  <a:pt x="366857" y="44195"/>
                  <a:pt x="512064" y="0"/>
                </a:cubicBezTo>
                <a:cubicBezTo>
                  <a:pt x="657271" y="-44195"/>
                  <a:pt x="821716" y="31378"/>
                  <a:pt x="922841" y="0"/>
                </a:cubicBezTo>
                <a:cubicBezTo>
                  <a:pt x="1023966" y="-31378"/>
                  <a:pt x="1321281" y="60225"/>
                  <a:pt x="1586836" y="0"/>
                </a:cubicBezTo>
                <a:cubicBezTo>
                  <a:pt x="1852392" y="-60225"/>
                  <a:pt x="1945100" y="59364"/>
                  <a:pt x="2098900" y="0"/>
                </a:cubicBezTo>
                <a:cubicBezTo>
                  <a:pt x="2252700" y="-59364"/>
                  <a:pt x="2465362" y="40002"/>
                  <a:pt x="2610964" y="0"/>
                </a:cubicBezTo>
                <a:cubicBezTo>
                  <a:pt x="2756566" y="-40002"/>
                  <a:pt x="3087360" y="54356"/>
                  <a:pt x="3274959" y="0"/>
                </a:cubicBezTo>
                <a:cubicBezTo>
                  <a:pt x="3462559" y="-54356"/>
                  <a:pt x="3602627" y="53316"/>
                  <a:pt x="3736380" y="0"/>
                </a:cubicBezTo>
                <a:cubicBezTo>
                  <a:pt x="3870133" y="-53316"/>
                  <a:pt x="4233461" y="67951"/>
                  <a:pt x="4400375" y="0"/>
                </a:cubicBezTo>
                <a:cubicBezTo>
                  <a:pt x="4567290" y="-67951"/>
                  <a:pt x="4764420" y="70652"/>
                  <a:pt x="5064370" y="0"/>
                </a:cubicBezTo>
                <a:cubicBezTo>
                  <a:pt x="5110440" y="188611"/>
                  <a:pt x="5014699" y="382801"/>
                  <a:pt x="5064370" y="550593"/>
                </a:cubicBezTo>
                <a:cubicBezTo>
                  <a:pt x="5114041" y="718385"/>
                  <a:pt x="5016620" y="928913"/>
                  <a:pt x="5064370" y="1101186"/>
                </a:cubicBezTo>
                <a:cubicBezTo>
                  <a:pt x="5112120" y="1273459"/>
                  <a:pt x="4996688" y="1523821"/>
                  <a:pt x="5064370" y="1673802"/>
                </a:cubicBezTo>
                <a:cubicBezTo>
                  <a:pt x="5132052" y="1823783"/>
                  <a:pt x="5009284" y="2051008"/>
                  <a:pt x="5064370" y="2202371"/>
                </a:cubicBezTo>
                <a:cubicBezTo>
                  <a:pt x="4830372" y="2232136"/>
                  <a:pt x="4782193" y="2187557"/>
                  <a:pt x="4501662" y="2202371"/>
                </a:cubicBezTo>
                <a:cubicBezTo>
                  <a:pt x="4221131" y="2217185"/>
                  <a:pt x="4240506" y="2153088"/>
                  <a:pt x="4040242" y="2202371"/>
                </a:cubicBezTo>
                <a:cubicBezTo>
                  <a:pt x="3839978" y="2251654"/>
                  <a:pt x="3706418" y="2189836"/>
                  <a:pt x="3477534" y="2202371"/>
                </a:cubicBezTo>
                <a:cubicBezTo>
                  <a:pt x="3248650" y="2214906"/>
                  <a:pt x="3046001" y="2186741"/>
                  <a:pt x="2813539" y="2202371"/>
                </a:cubicBezTo>
                <a:cubicBezTo>
                  <a:pt x="2581078" y="2218001"/>
                  <a:pt x="2430113" y="2162829"/>
                  <a:pt x="2250831" y="2202371"/>
                </a:cubicBezTo>
                <a:cubicBezTo>
                  <a:pt x="2071549" y="2241913"/>
                  <a:pt x="1943830" y="2188506"/>
                  <a:pt x="1840054" y="2202371"/>
                </a:cubicBezTo>
                <a:cubicBezTo>
                  <a:pt x="1736278" y="2216236"/>
                  <a:pt x="1603402" y="2148609"/>
                  <a:pt x="1378634" y="2202371"/>
                </a:cubicBezTo>
                <a:cubicBezTo>
                  <a:pt x="1153866" y="2256133"/>
                  <a:pt x="935729" y="2164261"/>
                  <a:pt x="714639" y="2202371"/>
                </a:cubicBezTo>
                <a:cubicBezTo>
                  <a:pt x="493549" y="2240481"/>
                  <a:pt x="181632" y="2171895"/>
                  <a:pt x="0" y="2202371"/>
                </a:cubicBezTo>
                <a:cubicBezTo>
                  <a:pt x="-9406" y="2071011"/>
                  <a:pt x="47571" y="1849933"/>
                  <a:pt x="0" y="1695826"/>
                </a:cubicBezTo>
                <a:cubicBezTo>
                  <a:pt x="-47571" y="1541719"/>
                  <a:pt x="2438" y="1359168"/>
                  <a:pt x="0" y="1167257"/>
                </a:cubicBezTo>
                <a:cubicBezTo>
                  <a:pt x="-2438" y="975346"/>
                  <a:pt x="36620" y="918647"/>
                  <a:pt x="0" y="682735"/>
                </a:cubicBezTo>
                <a:cubicBezTo>
                  <a:pt x="-36620" y="446823"/>
                  <a:pt x="31568" y="310428"/>
                  <a:pt x="0" y="0"/>
                </a:cubicBezTo>
                <a:close/>
              </a:path>
            </a:pathLst>
          </a:custGeom>
          <a:solidFill>
            <a:schemeClr val="bg1">
              <a:lumMod val="95000"/>
            </a:schemeClr>
          </a:solidFill>
          <a:ln>
            <a:solidFill>
              <a:srgbClr val="6B6B6B"/>
            </a:solidFill>
            <a:extLst>
              <a:ext uri="{C807C97D-BFC1-408E-A445-0C87EB9F89A2}">
                <ask:lineSketchStyleProps xmlns:ask="http://schemas.microsoft.com/office/drawing/2018/sketchyshapes" sd="1219033472">
                  <a:prstGeom prst="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it-IT" sz="2400" dirty="0" err="1">
                <a:solidFill>
                  <a:schemeClr val="tx1"/>
                </a:solidFill>
              </a:rPr>
              <a:t>Stranicama</a:t>
            </a:r>
            <a:r>
              <a:rPr lang="it-IT" sz="2400" dirty="0">
                <a:solidFill>
                  <a:schemeClr val="tx1"/>
                </a:solidFill>
              </a:rPr>
              <a:t> se </a:t>
            </a:r>
            <a:r>
              <a:rPr lang="it-IT" sz="2400" dirty="0" err="1">
                <a:solidFill>
                  <a:schemeClr val="tx1"/>
                </a:solidFill>
              </a:rPr>
              <a:t>može</a:t>
            </a:r>
            <a:r>
              <a:rPr lang="it-IT" sz="2400" dirty="0">
                <a:solidFill>
                  <a:schemeClr val="tx1"/>
                </a:solidFill>
              </a:rPr>
              <a:t> </a:t>
            </a:r>
            <a:r>
              <a:rPr lang="it-IT" sz="2400" dirty="0" err="1">
                <a:solidFill>
                  <a:schemeClr val="tx1"/>
                </a:solidFill>
              </a:rPr>
              <a:t>kretati</a:t>
            </a:r>
            <a:r>
              <a:rPr lang="it-IT" sz="2400" dirty="0">
                <a:solidFill>
                  <a:schemeClr val="tx1"/>
                </a:solidFill>
              </a:rPr>
              <a:t> </a:t>
            </a:r>
            <a:r>
              <a:rPr lang="it-IT" sz="2400" dirty="0" err="1">
                <a:solidFill>
                  <a:schemeClr val="tx1"/>
                </a:solidFill>
              </a:rPr>
              <a:t>pomoću</a:t>
            </a:r>
            <a:r>
              <a:rPr lang="it-IT" sz="2400" dirty="0">
                <a:solidFill>
                  <a:schemeClr val="tx1"/>
                </a:solidFill>
              </a:rPr>
              <a:t> </a:t>
            </a:r>
            <a:r>
              <a:rPr lang="it-IT" sz="2400" dirty="0" err="1">
                <a:solidFill>
                  <a:schemeClr val="tx1"/>
                </a:solidFill>
              </a:rPr>
              <a:t>tipkovnice</a:t>
            </a:r>
            <a:r>
              <a:rPr lang="it-IT" sz="2400" dirty="0">
                <a:solidFill>
                  <a:schemeClr val="tx1"/>
                </a:solidFill>
              </a:rPr>
              <a:t>.</a:t>
            </a:r>
            <a:endParaRPr lang="en-GB" sz="2400" dirty="0">
              <a:solidFill>
                <a:schemeClr val="tx1"/>
              </a:solidFill>
            </a:endParaRPr>
          </a:p>
        </p:txBody>
      </p:sp>
      <p:sp>
        <p:nvSpPr>
          <p:cNvPr id="11" name="Rechteck 10">
            <a:extLst>
              <a:ext uri="{FF2B5EF4-FFF2-40B4-BE49-F238E27FC236}">
                <a16:creationId xmlns:a16="http://schemas.microsoft.com/office/drawing/2014/main" id="{894475ED-CE35-3439-D2B7-6E9D22B1E5A8}"/>
              </a:ext>
            </a:extLst>
          </p:cNvPr>
          <p:cNvSpPr/>
          <p:nvPr/>
        </p:nvSpPr>
        <p:spPr>
          <a:xfrm>
            <a:off x="12175846" y="6705552"/>
            <a:ext cx="5064370" cy="2202371"/>
          </a:xfrm>
          <a:custGeom>
            <a:avLst/>
            <a:gdLst>
              <a:gd name="connsiteX0" fmla="*/ 0 w 5064370"/>
              <a:gd name="connsiteY0" fmla="*/ 0 h 2202371"/>
              <a:gd name="connsiteX1" fmla="*/ 613351 w 5064370"/>
              <a:gd name="connsiteY1" fmla="*/ 0 h 2202371"/>
              <a:gd name="connsiteX2" fmla="*/ 1024128 w 5064370"/>
              <a:gd name="connsiteY2" fmla="*/ 0 h 2202371"/>
              <a:gd name="connsiteX3" fmla="*/ 1536192 w 5064370"/>
              <a:gd name="connsiteY3" fmla="*/ 0 h 2202371"/>
              <a:gd name="connsiteX4" fmla="*/ 2200187 w 5064370"/>
              <a:gd name="connsiteY4" fmla="*/ 0 h 2202371"/>
              <a:gd name="connsiteX5" fmla="*/ 2762895 w 5064370"/>
              <a:gd name="connsiteY5" fmla="*/ 0 h 2202371"/>
              <a:gd name="connsiteX6" fmla="*/ 3376247 w 5064370"/>
              <a:gd name="connsiteY6" fmla="*/ 0 h 2202371"/>
              <a:gd name="connsiteX7" fmla="*/ 3888311 w 5064370"/>
              <a:gd name="connsiteY7" fmla="*/ 0 h 2202371"/>
              <a:gd name="connsiteX8" fmla="*/ 4451019 w 5064370"/>
              <a:gd name="connsiteY8" fmla="*/ 0 h 2202371"/>
              <a:gd name="connsiteX9" fmla="*/ 5064370 w 5064370"/>
              <a:gd name="connsiteY9" fmla="*/ 0 h 2202371"/>
              <a:gd name="connsiteX10" fmla="*/ 5064370 w 5064370"/>
              <a:gd name="connsiteY10" fmla="*/ 506545 h 2202371"/>
              <a:gd name="connsiteX11" fmla="*/ 5064370 w 5064370"/>
              <a:gd name="connsiteY11" fmla="*/ 991067 h 2202371"/>
              <a:gd name="connsiteX12" fmla="*/ 5064370 w 5064370"/>
              <a:gd name="connsiteY12" fmla="*/ 1497612 h 2202371"/>
              <a:gd name="connsiteX13" fmla="*/ 5064370 w 5064370"/>
              <a:gd name="connsiteY13" fmla="*/ 2202371 h 2202371"/>
              <a:gd name="connsiteX14" fmla="*/ 4501662 w 5064370"/>
              <a:gd name="connsiteY14" fmla="*/ 2202371 h 2202371"/>
              <a:gd name="connsiteX15" fmla="*/ 3938954 w 5064370"/>
              <a:gd name="connsiteY15" fmla="*/ 2202371 h 2202371"/>
              <a:gd name="connsiteX16" fmla="*/ 3477534 w 5064370"/>
              <a:gd name="connsiteY16" fmla="*/ 2202371 h 2202371"/>
              <a:gd name="connsiteX17" fmla="*/ 2914826 w 5064370"/>
              <a:gd name="connsiteY17" fmla="*/ 2202371 h 2202371"/>
              <a:gd name="connsiteX18" fmla="*/ 2352119 w 5064370"/>
              <a:gd name="connsiteY18" fmla="*/ 2202371 h 2202371"/>
              <a:gd name="connsiteX19" fmla="*/ 1789411 w 5064370"/>
              <a:gd name="connsiteY19" fmla="*/ 2202371 h 2202371"/>
              <a:gd name="connsiteX20" fmla="*/ 1226703 w 5064370"/>
              <a:gd name="connsiteY20" fmla="*/ 2202371 h 2202371"/>
              <a:gd name="connsiteX21" fmla="*/ 714639 w 5064370"/>
              <a:gd name="connsiteY21" fmla="*/ 2202371 h 2202371"/>
              <a:gd name="connsiteX22" fmla="*/ 0 w 5064370"/>
              <a:gd name="connsiteY22" fmla="*/ 2202371 h 2202371"/>
              <a:gd name="connsiteX23" fmla="*/ 0 w 5064370"/>
              <a:gd name="connsiteY23" fmla="*/ 1651778 h 2202371"/>
              <a:gd name="connsiteX24" fmla="*/ 0 w 5064370"/>
              <a:gd name="connsiteY24" fmla="*/ 1079162 h 2202371"/>
              <a:gd name="connsiteX25" fmla="*/ 0 w 5064370"/>
              <a:gd name="connsiteY25" fmla="*/ 506545 h 2202371"/>
              <a:gd name="connsiteX26" fmla="*/ 0 w 5064370"/>
              <a:gd name="connsiteY26" fmla="*/ 0 h 22023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064370" h="2202371" fill="none" extrusionOk="0">
                <a:moveTo>
                  <a:pt x="0" y="0"/>
                </a:moveTo>
                <a:cubicBezTo>
                  <a:pt x="220582" y="-16483"/>
                  <a:pt x="422007" y="11819"/>
                  <a:pt x="613351" y="0"/>
                </a:cubicBezTo>
                <a:cubicBezTo>
                  <a:pt x="804695" y="-11819"/>
                  <a:pt x="862904" y="2636"/>
                  <a:pt x="1024128" y="0"/>
                </a:cubicBezTo>
                <a:cubicBezTo>
                  <a:pt x="1185352" y="-2636"/>
                  <a:pt x="1424331" y="60886"/>
                  <a:pt x="1536192" y="0"/>
                </a:cubicBezTo>
                <a:cubicBezTo>
                  <a:pt x="1648053" y="-60886"/>
                  <a:pt x="2055891" y="11304"/>
                  <a:pt x="2200187" y="0"/>
                </a:cubicBezTo>
                <a:cubicBezTo>
                  <a:pt x="2344484" y="-11304"/>
                  <a:pt x="2586291" y="49719"/>
                  <a:pt x="2762895" y="0"/>
                </a:cubicBezTo>
                <a:cubicBezTo>
                  <a:pt x="2939499" y="-49719"/>
                  <a:pt x="3237223" y="19794"/>
                  <a:pt x="3376247" y="0"/>
                </a:cubicBezTo>
                <a:cubicBezTo>
                  <a:pt x="3515271" y="-19794"/>
                  <a:pt x="3685889" y="47167"/>
                  <a:pt x="3888311" y="0"/>
                </a:cubicBezTo>
                <a:cubicBezTo>
                  <a:pt x="4090733" y="-47167"/>
                  <a:pt x="4252387" y="53523"/>
                  <a:pt x="4451019" y="0"/>
                </a:cubicBezTo>
                <a:cubicBezTo>
                  <a:pt x="4649651" y="-53523"/>
                  <a:pt x="4766890" y="60219"/>
                  <a:pt x="5064370" y="0"/>
                </a:cubicBezTo>
                <a:cubicBezTo>
                  <a:pt x="5096054" y="122689"/>
                  <a:pt x="5048646" y="305741"/>
                  <a:pt x="5064370" y="506545"/>
                </a:cubicBezTo>
                <a:cubicBezTo>
                  <a:pt x="5080094" y="707350"/>
                  <a:pt x="5031368" y="775601"/>
                  <a:pt x="5064370" y="991067"/>
                </a:cubicBezTo>
                <a:cubicBezTo>
                  <a:pt x="5097372" y="1206533"/>
                  <a:pt x="5020713" y="1310568"/>
                  <a:pt x="5064370" y="1497612"/>
                </a:cubicBezTo>
                <a:cubicBezTo>
                  <a:pt x="5108027" y="1684656"/>
                  <a:pt x="5050267" y="1992046"/>
                  <a:pt x="5064370" y="2202371"/>
                </a:cubicBezTo>
                <a:cubicBezTo>
                  <a:pt x="4787577" y="2241461"/>
                  <a:pt x="4728469" y="2163289"/>
                  <a:pt x="4501662" y="2202371"/>
                </a:cubicBezTo>
                <a:cubicBezTo>
                  <a:pt x="4274855" y="2241453"/>
                  <a:pt x="4078705" y="2190187"/>
                  <a:pt x="3938954" y="2202371"/>
                </a:cubicBezTo>
                <a:cubicBezTo>
                  <a:pt x="3799203" y="2214555"/>
                  <a:pt x="3611353" y="2172844"/>
                  <a:pt x="3477534" y="2202371"/>
                </a:cubicBezTo>
                <a:cubicBezTo>
                  <a:pt x="3343715" y="2231898"/>
                  <a:pt x="3099542" y="2146123"/>
                  <a:pt x="2914826" y="2202371"/>
                </a:cubicBezTo>
                <a:cubicBezTo>
                  <a:pt x="2730110" y="2258619"/>
                  <a:pt x="2555938" y="2185191"/>
                  <a:pt x="2352119" y="2202371"/>
                </a:cubicBezTo>
                <a:cubicBezTo>
                  <a:pt x="2148300" y="2219551"/>
                  <a:pt x="1953125" y="2150173"/>
                  <a:pt x="1789411" y="2202371"/>
                </a:cubicBezTo>
                <a:cubicBezTo>
                  <a:pt x="1625697" y="2254569"/>
                  <a:pt x="1496603" y="2199909"/>
                  <a:pt x="1226703" y="2202371"/>
                </a:cubicBezTo>
                <a:cubicBezTo>
                  <a:pt x="956803" y="2204833"/>
                  <a:pt x="945662" y="2151994"/>
                  <a:pt x="714639" y="2202371"/>
                </a:cubicBezTo>
                <a:cubicBezTo>
                  <a:pt x="483616" y="2252748"/>
                  <a:pt x="204921" y="2155979"/>
                  <a:pt x="0" y="2202371"/>
                </a:cubicBezTo>
                <a:cubicBezTo>
                  <a:pt x="-12413" y="1942037"/>
                  <a:pt x="6340" y="1912484"/>
                  <a:pt x="0" y="1651778"/>
                </a:cubicBezTo>
                <a:cubicBezTo>
                  <a:pt x="-6340" y="1391072"/>
                  <a:pt x="11079" y="1204255"/>
                  <a:pt x="0" y="1079162"/>
                </a:cubicBezTo>
                <a:cubicBezTo>
                  <a:pt x="-11079" y="954069"/>
                  <a:pt x="41563" y="706087"/>
                  <a:pt x="0" y="506545"/>
                </a:cubicBezTo>
                <a:cubicBezTo>
                  <a:pt x="-41563" y="307003"/>
                  <a:pt x="39867" y="194814"/>
                  <a:pt x="0" y="0"/>
                </a:cubicBezTo>
                <a:close/>
              </a:path>
              <a:path w="5064370" h="2202371" stroke="0" extrusionOk="0">
                <a:moveTo>
                  <a:pt x="0" y="0"/>
                </a:moveTo>
                <a:cubicBezTo>
                  <a:pt x="147793" y="-53575"/>
                  <a:pt x="366857" y="44195"/>
                  <a:pt x="512064" y="0"/>
                </a:cubicBezTo>
                <a:cubicBezTo>
                  <a:pt x="657271" y="-44195"/>
                  <a:pt x="821716" y="31378"/>
                  <a:pt x="922841" y="0"/>
                </a:cubicBezTo>
                <a:cubicBezTo>
                  <a:pt x="1023966" y="-31378"/>
                  <a:pt x="1321281" y="60225"/>
                  <a:pt x="1586836" y="0"/>
                </a:cubicBezTo>
                <a:cubicBezTo>
                  <a:pt x="1852392" y="-60225"/>
                  <a:pt x="1945100" y="59364"/>
                  <a:pt x="2098900" y="0"/>
                </a:cubicBezTo>
                <a:cubicBezTo>
                  <a:pt x="2252700" y="-59364"/>
                  <a:pt x="2465362" y="40002"/>
                  <a:pt x="2610964" y="0"/>
                </a:cubicBezTo>
                <a:cubicBezTo>
                  <a:pt x="2756566" y="-40002"/>
                  <a:pt x="3087360" y="54356"/>
                  <a:pt x="3274959" y="0"/>
                </a:cubicBezTo>
                <a:cubicBezTo>
                  <a:pt x="3462559" y="-54356"/>
                  <a:pt x="3602627" y="53316"/>
                  <a:pt x="3736380" y="0"/>
                </a:cubicBezTo>
                <a:cubicBezTo>
                  <a:pt x="3870133" y="-53316"/>
                  <a:pt x="4233461" y="67951"/>
                  <a:pt x="4400375" y="0"/>
                </a:cubicBezTo>
                <a:cubicBezTo>
                  <a:pt x="4567290" y="-67951"/>
                  <a:pt x="4764420" y="70652"/>
                  <a:pt x="5064370" y="0"/>
                </a:cubicBezTo>
                <a:cubicBezTo>
                  <a:pt x="5110440" y="188611"/>
                  <a:pt x="5014699" y="382801"/>
                  <a:pt x="5064370" y="550593"/>
                </a:cubicBezTo>
                <a:cubicBezTo>
                  <a:pt x="5114041" y="718385"/>
                  <a:pt x="5016620" y="928913"/>
                  <a:pt x="5064370" y="1101186"/>
                </a:cubicBezTo>
                <a:cubicBezTo>
                  <a:pt x="5112120" y="1273459"/>
                  <a:pt x="4996688" y="1523821"/>
                  <a:pt x="5064370" y="1673802"/>
                </a:cubicBezTo>
                <a:cubicBezTo>
                  <a:pt x="5132052" y="1823783"/>
                  <a:pt x="5009284" y="2051008"/>
                  <a:pt x="5064370" y="2202371"/>
                </a:cubicBezTo>
                <a:cubicBezTo>
                  <a:pt x="4830372" y="2232136"/>
                  <a:pt x="4782193" y="2187557"/>
                  <a:pt x="4501662" y="2202371"/>
                </a:cubicBezTo>
                <a:cubicBezTo>
                  <a:pt x="4221131" y="2217185"/>
                  <a:pt x="4240506" y="2153088"/>
                  <a:pt x="4040242" y="2202371"/>
                </a:cubicBezTo>
                <a:cubicBezTo>
                  <a:pt x="3839978" y="2251654"/>
                  <a:pt x="3706418" y="2189836"/>
                  <a:pt x="3477534" y="2202371"/>
                </a:cubicBezTo>
                <a:cubicBezTo>
                  <a:pt x="3248650" y="2214906"/>
                  <a:pt x="3046001" y="2186741"/>
                  <a:pt x="2813539" y="2202371"/>
                </a:cubicBezTo>
                <a:cubicBezTo>
                  <a:pt x="2581078" y="2218001"/>
                  <a:pt x="2430113" y="2162829"/>
                  <a:pt x="2250831" y="2202371"/>
                </a:cubicBezTo>
                <a:cubicBezTo>
                  <a:pt x="2071549" y="2241913"/>
                  <a:pt x="1943830" y="2188506"/>
                  <a:pt x="1840054" y="2202371"/>
                </a:cubicBezTo>
                <a:cubicBezTo>
                  <a:pt x="1736278" y="2216236"/>
                  <a:pt x="1603402" y="2148609"/>
                  <a:pt x="1378634" y="2202371"/>
                </a:cubicBezTo>
                <a:cubicBezTo>
                  <a:pt x="1153866" y="2256133"/>
                  <a:pt x="935729" y="2164261"/>
                  <a:pt x="714639" y="2202371"/>
                </a:cubicBezTo>
                <a:cubicBezTo>
                  <a:pt x="493549" y="2240481"/>
                  <a:pt x="181632" y="2171895"/>
                  <a:pt x="0" y="2202371"/>
                </a:cubicBezTo>
                <a:cubicBezTo>
                  <a:pt x="-9406" y="2071011"/>
                  <a:pt x="47571" y="1849933"/>
                  <a:pt x="0" y="1695826"/>
                </a:cubicBezTo>
                <a:cubicBezTo>
                  <a:pt x="-47571" y="1541719"/>
                  <a:pt x="2438" y="1359168"/>
                  <a:pt x="0" y="1167257"/>
                </a:cubicBezTo>
                <a:cubicBezTo>
                  <a:pt x="-2438" y="975346"/>
                  <a:pt x="36620" y="918647"/>
                  <a:pt x="0" y="682735"/>
                </a:cubicBezTo>
                <a:cubicBezTo>
                  <a:pt x="-36620" y="446823"/>
                  <a:pt x="31568" y="310428"/>
                  <a:pt x="0" y="0"/>
                </a:cubicBezTo>
                <a:close/>
              </a:path>
            </a:pathLst>
          </a:custGeom>
          <a:solidFill>
            <a:schemeClr val="bg1">
              <a:lumMod val="95000"/>
            </a:schemeClr>
          </a:solidFill>
          <a:ln>
            <a:solidFill>
              <a:srgbClr val="6B6B6B"/>
            </a:solidFill>
            <a:extLst>
              <a:ext uri="{C807C97D-BFC1-408E-A445-0C87EB9F89A2}">
                <ask:lineSketchStyleProps xmlns:ask="http://schemas.microsoft.com/office/drawing/2018/sketchyshapes" sd="1219033472">
                  <a:prstGeom prst="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pl-PL" sz="2400" dirty="0">
                <a:solidFill>
                  <a:schemeClr val="tx1"/>
                </a:solidFill>
              </a:rPr>
              <a:t>Stranica nudi mogućnost čitanja sadržaja naglas.</a:t>
            </a:r>
            <a:endParaRPr lang="en-GB" sz="2400" dirty="0">
              <a:solidFill>
                <a:schemeClr val="tx1"/>
              </a:solidFill>
            </a:endParaRPr>
          </a:p>
        </p:txBody>
      </p:sp>
      <p:pic>
        <p:nvPicPr>
          <p:cNvPr id="56" name="Grafik 55" descr="Tastatur Silhouette">
            <a:extLst>
              <a:ext uri="{FF2B5EF4-FFF2-40B4-BE49-F238E27FC236}">
                <a16:creationId xmlns:a16="http://schemas.microsoft.com/office/drawing/2014/main" id="{CA67951F-AAF4-3428-D61E-6B650F635FB9}"/>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9015951" y="7723881"/>
            <a:ext cx="720000" cy="720000"/>
          </a:xfrm>
          <a:prstGeom prst="rect">
            <a:avLst/>
          </a:prstGeom>
        </p:spPr>
      </p:pic>
      <p:pic>
        <p:nvPicPr>
          <p:cNvPr id="57" name="Grafik 56" descr="Maus Silhouette">
            <a:extLst>
              <a:ext uri="{FF2B5EF4-FFF2-40B4-BE49-F238E27FC236}">
                <a16:creationId xmlns:a16="http://schemas.microsoft.com/office/drawing/2014/main" id="{D27DAD76-9DBA-F612-7448-A1418D10B8C3}"/>
              </a:ext>
            </a:extLst>
          </p:cNvPr>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8295951" y="7723881"/>
            <a:ext cx="720000" cy="720000"/>
          </a:xfrm>
          <a:prstGeom prst="rect">
            <a:avLst/>
          </a:prstGeom>
        </p:spPr>
      </p:pic>
      <p:pic>
        <p:nvPicPr>
          <p:cNvPr id="66" name="Grafik 65" descr="Schlechte Sicht Silhouette">
            <a:extLst>
              <a:ext uri="{FF2B5EF4-FFF2-40B4-BE49-F238E27FC236}">
                <a16:creationId xmlns:a16="http://schemas.microsoft.com/office/drawing/2014/main" id="{B4F987DF-E82E-A07B-13A7-188487744333}"/>
              </a:ext>
            </a:extLst>
          </p:cNvPr>
          <p:cNvPicPr>
            <a:picLocks noChangeAspect="1"/>
          </p:cNvPicPr>
          <p:nvPr/>
        </p:nvPicPr>
        <p:blipFill>
          <a:blip r:embed="rId7" cstate="email">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3391843" y="5402544"/>
            <a:ext cx="720000" cy="720000"/>
          </a:xfrm>
          <a:prstGeom prst="rect">
            <a:avLst/>
          </a:prstGeom>
        </p:spPr>
      </p:pic>
      <p:pic>
        <p:nvPicPr>
          <p:cNvPr id="69" name="Grafik 68" descr="Auge Silhouette">
            <a:extLst>
              <a:ext uri="{FF2B5EF4-FFF2-40B4-BE49-F238E27FC236}">
                <a16:creationId xmlns:a16="http://schemas.microsoft.com/office/drawing/2014/main" id="{B83A49E8-A351-B622-44C6-B6FB1E4ACBD2}"/>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2549766" y="5314996"/>
            <a:ext cx="914400" cy="914400"/>
          </a:xfrm>
          <a:prstGeom prst="rect">
            <a:avLst/>
          </a:prstGeom>
        </p:spPr>
      </p:pic>
      <p:pic>
        <p:nvPicPr>
          <p:cNvPr id="73" name="Grafik 72" descr="Braille Silhouette">
            <a:extLst>
              <a:ext uri="{FF2B5EF4-FFF2-40B4-BE49-F238E27FC236}">
                <a16:creationId xmlns:a16="http://schemas.microsoft.com/office/drawing/2014/main" id="{C1F3FC90-AFBB-2C0E-7A5E-72BD3A637082}"/>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4039520" y="5314996"/>
            <a:ext cx="914400" cy="914400"/>
          </a:xfrm>
          <a:prstGeom prst="rect">
            <a:avLst/>
          </a:prstGeom>
        </p:spPr>
      </p:pic>
      <p:pic>
        <p:nvPicPr>
          <p:cNvPr id="77" name="Grafik 76" descr="Fernstudium Sprache Silhouette">
            <a:extLst>
              <a:ext uri="{FF2B5EF4-FFF2-40B4-BE49-F238E27FC236}">
                <a16:creationId xmlns:a16="http://schemas.microsoft.com/office/drawing/2014/main" id="{B484196C-D2FE-BBFD-4BC7-AE251FE502D5}"/>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8686800" y="5314996"/>
            <a:ext cx="914400" cy="914400"/>
          </a:xfrm>
          <a:prstGeom prst="rect">
            <a:avLst/>
          </a:prstGeom>
        </p:spPr>
      </p:pic>
      <p:pic>
        <p:nvPicPr>
          <p:cNvPr id="79" name="Grafik 78" descr="Illustrator Silhouette">
            <a:extLst>
              <a:ext uri="{FF2B5EF4-FFF2-40B4-BE49-F238E27FC236}">
                <a16:creationId xmlns:a16="http://schemas.microsoft.com/office/drawing/2014/main" id="{EED5FF31-5029-C502-67F5-0547C3ABEF01}"/>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14248480" y="5202091"/>
            <a:ext cx="914400" cy="914400"/>
          </a:xfrm>
          <a:prstGeom prst="rect">
            <a:avLst/>
          </a:prstGeom>
        </p:spPr>
      </p:pic>
      <p:grpSp>
        <p:nvGrpSpPr>
          <p:cNvPr id="80" name="Gruppieren 79">
            <a:extLst>
              <a:ext uri="{FF2B5EF4-FFF2-40B4-BE49-F238E27FC236}">
                <a16:creationId xmlns:a16="http://schemas.microsoft.com/office/drawing/2014/main" id="{9BED1758-EFD5-2839-514A-483BA7CB6353}"/>
              </a:ext>
            </a:extLst>
          </p:cNvPr>
          <p:cNvGrpSpPr/>
          <p:nvPr/>
        </p:nvGrpSpPr>
        <p:grpSpPr>
          <a:xfrm>
            <a:off x="13985680" y="7810449"/>
            <a:ext cx="1440000" cy="720000"/>
            <a:chOff x="15336000" y="5760000"/>
            <a:chExt cx="1440000" cy="720000"/>
          </a:xfrm>
        </p:grpSpPr>
        <p:pic>
          <p:nvPicPr>
            <p:cNvPr id="81" name="Grafik 80" descr="Untertitel Silhouette">
              <a:extLst>
                <a:ext uri="{FF2B5EF4-FFF2-40B4-BE49-F238E27FC236}">
                  <a16:creationId xmlns:a16="http://schemas.microsoft.com/office/drawing/2014/main" id="{1B20B3A1-A04F-F2F8-A955-993CE32E069C}"/>
                </a:ext>
              </a:extLst>
            </p:cNvPr>
            <p:cNvPicPr>
              <a:picLocks noChangeAspect="1"/>
            </p:cNvPicPr>
            <p:nvPr/>
          </p:nvPicPr>
          <p:blipFill>
            <a:blip r:embed="rId17" cstate="email">
              <a:extLst>
                <a:ext uri="{28A0092B-C50C-407E-A947-70E740481C1C}">
                  <a14:useLocalDpi xmlns:a14="http://schemas.microsoft.com/office/drawing/2010/main"/>
                </a:ext>
                <a:ext uri="{96DAC541-7B7A-43D3-8B79-37D633B846F1}">
                  <asvg:svgBlip xmlns:asvg="http://schemas.microsoft.com/office/drawing/2016/SVG/main" r:embed="rId18"/>
                </a:ext>
              </a:extLst>
            </a:blip>
            <a:stretch>
              <a:fillRect/>
            </a:stretch>
          </p:blipFill>
          <p:spPr>
            <a:xfrm>
              <a:off x="16056000" y="5760000"/>
              <a:ext cx="720000" cy="720000"/>
            </a:xfrm>
            <a:prstGeom prst="rect">
              <a:avLst/>
            </a:prstGeom>
          </p:spPr>
        </p:pic>
        <p:pic>
          <p:nvPicPr>
            <p:cNvPr id="82" name="Grafik 81" descr="Laptop mit einfarbiger Füllung">
              <a:extLst>
                <a:ext uri="{FF2B5EF4-FFF2-40B4-BE49-F238E27FC236}">
                  <a16:creationId xmlns:a16="http://schemas.microsoft.com/office/drawing/2014/main" id="{6C880742-6E39-A1E2-F4AC-3E5CF49AE14E}"/>
                </a:ext>
              </a:extLst>
            </p:cNvPr>
            <p:cNvPicPr>
              <a:picLocks noChangeAspect="1"/>
            </p:cNvPicPr>
            <p:nvPr/>
          </p:nvPicPr>
          <p:blipFill>
            <a:blip r:embed="rId19" cstate="email">
              <a:extLst>
                <a:ext uri="{28A0092B-C50C-407E-A947-70E740481C1C}">
                  <a14:useLocalDpi xmlns:a14="http://schemas.microsoft.com/office/drawing/2010/main"/>
                </a:ext>
                <a:ext uri="{96DAC541-7B7A-43D3-8B79-37D633B846F1}">
                  <asvg:svgBlip xmlns:asvg="http://schemas.microsoft.com/office/drawing/2016/SVG/main" r:embed="rId20"/>
                </a:ext>
              </a:extLst>
            </a:blip>
            <a:stretch>
              <a:fillRect/>
            </a:stretch>
          </p:blipFill>
          <p:spPr>
            <a:xfrm>
              <a:off x="15336000" y="5760000"/>
              <a:ext cx="720000" cy="720000"/>
            </a:xfrm>
            <a:prstGeom prst="rect">
              <a:avLst/>
            </a:prstGeom>
          </p:spPr>
        </p:pic>
      </p:grpSp>
      <p:sp>
        <p:nvSpPr>
          <p:cNvPr id="83" name="Textfeld 82">
            <a:extLst>
              <a:ext uri="{FF2B5EF4-FFF2-40B4-BE49-F238E27FC236}">
                <a16:creationId xmlns:a16="http://schemas.microsoft.com/office/drawing/2014/main" id="{FE7FBDCB-0412-DE26-5AFE-9BDCADBAD7D8}"/>
              </a:ext>
            </a:extLst>
          </p:cNvPr>
          <p:cNvSpPr txBox="1"/>
          <p:nvPr/>
        </p:nvSpPr>
        <p:spPr>
          <a:xfrm>
            <a:off x="3164182" y="7723881"/>
            <a:ext cx="1175322" cy="707886"/>
          </a:xfrm>
          <a:prstGeom prst="rect">
            <a:avLst/>
          </a:prstGeom>
          <a:noFill/>
        </p:spPr>
        <p:txBody>
          <a:bodyPr wrap="none" rtlCol="0">
            <a:spAutoFit/>
          </a:bodyPr>
          <a:lstStyle/>
          <a:p>
            <a:r>
              <a:rPr lang="en-GB" sz="2400"/>
              <a:t>A </a:t>
            </a:r>
            <a:r>
              <a:rPr lang="en-GB" sz="2400">
                <a:sym typeface="Wingdings" panose="05000000000000000000" pitchFamily="2" charset="2"/>
              </a:rPr>
              <a:t> </a:t>
            </a:r>
            <a:r>
              <a:rPr lang="en-GB" sz="4000">
                <a:sym typeface="Wingdings" panose="05000000000000000000" pitchFamily="2" charset="2"/>
              </a:rPr>
              <a:t>A</a:t>
            </a:r>
            <a:endParaRPr lang="en-GB" sz="4000"/>
          </a:p>
        </p:txBody>
      </p:sp>
      <p:sp>
        <p:nvSpPr>
          <p:cNvPr id="3" name="Foliennummernplatzhalter 1">
            <a:extLst>
              <a:ext uri="{FF2B5EF4-FFF2-40B4-BE49-F238E27FC236}">
                <a16:creationId xmlns:a16="http://schemas.microsoft.com/office/drawing/2014/main" id="{112B4C90-2D17-7366-E7CE-7325C00B42E8}"/>
              </a:ext>
            </a:extLst>
          </p:cNvPr>
          <p:cNvSpPr txBox="1">
            <a:spLocks/>
          </p:cNvSpPr>
          <p:nvPr/>
        </p:nvSpPr>
        <p:spPr>
          <a:xfrm>
            <a:off x="14004589" y="9567020"/>
            <a:ext cx="4114800" cy="547688"/>
          </a:xfrm>
          <a:prstGeom prst="rect">
            <a:avLst/>
          </a:prstGeom>
        </p:spPr>
        <p:txBody>
          <a:bodyPr vert="horz" lIns="91440" tIns="45720" rIns="91440" bIns="45720" rtlCol="0" anchor="ct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defRPr sz="1200" b="0" i="0" u="none" strike="noStrike" cap="none">
                <a:solidFill>
                  <a:schemeClr val="tx1">
                    <a:tint val="75000"/>
                  </a:schemeClr>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fld id="{141F0399-9AC4-4E2F-9FF1-1AC0CE388A8D}" type="slidenum">
              <a:rPr lang="en-GB" smtClean="0"/>
              <a:t>11</a:t>
            </a:fld>
            <a:endParaRPr lang="en-GB"/>
          </a:p>
        </p:txBody>
      </p:sp>
      <p:sp>
        <p:nvSpPr>
          <p:cNvPr id="5" name="Textfeld 4">
            <a:extLst>
              <a:ext uri="{FF2B5EF4-FFF2-40B4-BE49-F238E27FC236}">
                <a16:creationId xmlns:a16="http://schemas.microsoft.com/office/drawing/2014/main" id="{0B006F97-6050-08DD-AEFB-EEDE48C315C4}"/>
              </a:ext>
            </a:extLst>
          </p:cNvPr>
          <p:cNvSpPr txBox="1"/>
          <p:nvPr/>
        </p:nvSpPr>
        <p:spPr>
          <a:xfrm>
            <a:off x="1080000" y="8928000"/>
            <a:ext cx="17100000" cy="360000"/>
          </a:xfrm>
          <a:prstGeom prst="rect">
            <a:avLst/>
          </a:prstGeom>
          <a:noFill/>
          <a:ln>
            <a:noFill/>
          </a:ln>
        </p:spPr>
        <p:txBody>
          <a:bodyPr wrap="square" anchor="b">
            <a:noAutofit/>
          </a:bodyPr>
          <a:lstStyle/>
          <a:p>
            <a:r>
              <a:rPr lang="hr-HR" sz="1000" dirty="0"/>
              <a:t>Izvor:</a:t>
            </a:r>
            <a:r>
              <a:rPr lang="en-GB" sz="1000" dirty="0"/>
              <a:t>: Treppenlift-ratgeber.de, Internet </a:t>
            </a:r>
            <a:r>
              <a:rPr lang="en-GB" sz="1000" dirty="0" err="1"/>
              <a:t>für</a:t>
            </a:r>
            <a:r>
              <a:rPr lang="en-GB" sz="1000" dirty="0"/>
              <a:t> </a:t>
            </a:r>
            <a:r>
              <a:rPr lang="en-GB" sz="1000" dirty="0" err="1"/>
              <a:t>Senioren</a:t>
            </a:r>
            <a:r>
              <a:rPr lang="en-GB" sz="1000" dirty="0"/>
              <a:t>: </a:t>
            </a:r>
            <a:r>
              <a:rPr lang="en-GB" sz="1000" dirty="0" err="1"/>
              <a:t>Werden</a:t>
            </a:r>
            <a:r>
              <a:rPr lang="en-GB" sz="1000" dirty="0"/>
              <a:t> </a:t>
            </a:r>
            <a:r>
              <a:rPr lang="en-GB" sz="1000" dirty="0" err="1"/>
              <a:t>Sie</a:t>
            </a:r>
            <a:r>
              <a:rPr lang="en-GB" sz="1000" dirty="0"/>
              <a:t> </a:t>
            </a:r>
            <a:r>
              <a:rPr lang="en-GB" sz="1000" dirty="0" err="1"/>
              <a:t>zum</a:t>
            </a:r>
            <a:r>
              <a:rPr lang="en-GB" sz="1000" dirty="0"/>
              <a:t> Silver Surfer, in: treppenlift-ratgeber.de, https://www.treppenlift-ratgeber.de/barrierefrei-leben/leben-im-alter/internet-fuer-senioren.html</a:t>
            </a:r>
          </a:p>
        </p:txBody>
      </p:sp>
    </p:spTree>
    <p:extLst>
      <p:ext uri="{BB962C8B-B14F-4D97-AF65-F5344CB8AC3E}">
        <p14:creationId xmlns:p14="http://schemas.microsoft.com/office/powerpoint/2010/main" val="38128228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6"/>
          <p:cNvSpPr txBox="1"/>
          <p:nvPr/>
        </p:nvSpPr>
        <p:spPr>
          <a:xfrm>
            <a:off x="1332000" y="2401311"/>
            <a:ext cx="16452000" cy="830956"/>
          </a:xfrm>
          <a:prstGeom prst="rect">
            <a:avLst/>
          </a:prstGeom>
          <a:noFill/>
          <a:ln>
            <a:noFill/>
          </a:ln>
        </p:spPr>
        <p:txBody>
          <a:bodyPr spcFirstLastPara="1" wrap="square" lIns="91425" tIns="45700" rIns="91425" bIns="45700" anchor="t" anchorCtr="0">
            <a:noAutofit/>
          </a:bodyPr>
          <a:lstStyle/>
          <a:p>
            <a:pPr lvl="0"/>
            <a:r>
              <a:rPr lang="en-GB" sz="4800" b="1" dirty="0">
                <a:solidFill>
                  <a:schemeClr val="tx1"/>
                </a:solidFill>
                <a:latin typeface="+mn-lt"/>
                <a:ea typeface="Helvetica Neue"/>
                <a:cs typeface="Helvetica Neue"/>
                <a:sym typeface="Helvetica Neue"/>
              </a:rPr>
              <a:t>3. </a:t>
            </a:r>
            <a:r>
              <a:rPr lang="en-GB" sz="4800" b="1" dirty="0" err="1">
                <a:solidFill>
                  <a:schemeClr val="tx1"/>
                </a:solidFill>
                <a:latin typeface="+mn-lt"/>
                <a:ea typeface="Helvetica Neue"/>
                <a:cs typeface="Helvetica Neue"/>
                <a:sym typeface="Helvetica Neue"/>
              </a:rPr>
              <a:t>Odabir</a:t>
            </a:r>
            <a:r>
              <a:rPr lang="en-GB" sz="4800" b="1" dirty="0">
                <a:solidFill>
                  <a:schemeClr val="tx1"/>
                </a:solidFill>
                <a:latin typeface="+mn-lt"/>
                <a:ea typeface="Helvetica Neue"/>
                <a:cs typeface="Helvetica Neue"/>
                <a:sym typeface="Helvetica Neue"/>
              </a:rPr>
              <a:t> i </a:t>
            </a:r>
            <a:r>
              <a:rPr lang="en-GB" sz="4800" b="1" dirty="0" err="1">
                <a:solidFill>
                  <a:schemeClr val="tx1"/>
                </a:solidFill>
                <a:latin typeface="+mn-lt"/>
                <a:ea typeface="Helvetica Neue"/>
                <a:cs typeface="Helvetica Neue"/>
                <a:sym typeface="Helvetica Neue"/>
              </a:rPr>
              <a:t>korištenje</a:t>
            </a:r>
            <a:r>
              <a:rPr lang="en-GB" sz="4800" b="1" dirty="0">
                <a:solidFill>
                  <a:schemeClr val="tx1"/>
                </a:solidFill>
                <a:latin typeface="+mn-lt"/>
                <a:ea typeface="Helvetica Neue"/>
                <a:cs typeface="Helvetica Neue"/>
                <a:sym typeface="Helvetica Neue"/>
              </a:rPr>
              <a:t> </a:t>
            </a:r>
            <a:r>
              <a:rPr lang="en-GB" sz="4800" b="1" dirty="0" err="1">
                <a:solidFill>
                  <a:schemeClr val="tx1"/>
                </a:solidFill>
                <a:latin typeface="+mn-lt"/>
                <a:ea typeface="Helvetica Neue"/>
                <a:cs typeface="Helvetica Neue"/>
                <a:sym typeface="Helvetica Neue"/>
              </a:rPr>
              <a:t>tražilica</a:t>
            </a:r>
            <a:endParaRPr lang="en-GB" sz="4800" b="1" dirty="0">
              <a:solidFill>
                <a:schemeClr val="tx1"/>
              </a:solidFill>
              <a:latin typeface="+mn-lt"/>
              <a:ea typeface="Helvetica Neue"/>
              <a:cs typeface="Helvetica Neue"/>
              <a:sym typeface="Helvetica Neue"/>
            </a:endParaRPr>
          </a:p>
        </p:txBody>
      </p:sp>
      <p:sp>
        <p:nvSpPr>
          <p:cNvPr id="119" name="Google Shape;119;p6"/>
          <p:cNvSpPr txBox="1"/>
          <p:nvPr/>
        </p:nvSpPr>
        <p:spPr>
          <a:xfrm>
            <a:off x="1295399" y="3390900"/>
            <a:ext cx="16451999" cy="523220"/>
          </a:xfrm>
          <a:prstGeom prst="rect">
            <a:avLst/>
          </a:prstGeom>
          <a:noFill/>
          <a:ln>
            <a:noFill/>
          </a:ln>
        </p:spPr>
        <p:txBody>
          <a:bodyPr spcFirstLastPara="1" wrap="square" lIns="91425" tIns="45700" rIns="91425" bIns="45700" anchor="t" anchorCtr="0">
            <a:noAutofit/>
          </a:bodyPr>
          <a:lstStyle/>
          <a:p>
            <a:pPr lvl="0"/>
            <a:r>
              <a:rPr lang="en-GB" sz="2800" b="1" dirty="0">
                <a:solidFill>
                  <a:srgbClr val="00CCFF"/>
                </a:solidFill>
                <a:latin typeface="+mn-lt"/>
                <a:ea typeface="Helvetica Neue"/>
                <a:cs typeface="Helvetica Neue"/>
                <a:sym typeface="Helvetica Neue"/>
              </a:rPr>
              <a:t>"</a:t>
            </a:r>
            <a:r>
              <a:rPr lang="en-GB" sz="2800" b="1" dirty="0" err="1">
                <a:solidFill>
                  <a:srgbClr val="00CCFF"/>
                </a:solidFill>
                <a:latin typeface="+mn-lt"/>
                <a:ea typeface="Helvetica Neue"/>
                <a:cs typeface="Helvetica Neue"/>
                <a:sym typeface="Helvetica Neue"/>
              </a:rPr>
              <a:t>Prava</a:t>
            </a:r>
            <a:r>
              <a:rPr lang="en-GB" sz="2800" b="1" dirty="0">
                <a:solidFill>
                  <a:srgbClr val="00CCFF"/>
                </a:solidFill>
                <a:latin typeface="+mn-lt"/>
                <a:ea typeface="Helvetica Neue"/>
                <a:cs typeface="Helvetica Neue"/>
                <a:sym typeface="Helvetica Neue"/>
              </a:rPr>
              <a:t>" </a:t>
            </a:r>
            <a:r>
              <a:rPr lang="en-GB" sz="2800" b="1" dirty="0" err="1">
                <a:solidFill>
                  <a:srgbClr val="00CCFF"/>
                </a:solidFill>
                <a:latin typeface="+mn-lt"/>
                <a:ea typeface="Helvetica Neue"/>
                <a:cs typeface="Helvetica Neue"/>
                <a:sym typeface="Helvetica Neue"/>
              </a:rPr>
              <a:t>tražilica</a:t>
            </a:r>
            <a:endParaRPr lang="en-GB" dirty="0">
              <a:solidFill>
                <a:srgbClr val="00CCFF"/>
              </a:solidFill>
              <a:latin typeface="+mn-lt"/>
            </a:endParaRPr>
          </a:p>
        </p:txBody>
      </p:sp>
      <p:sp>
        <p:nvSpPr>
          <p:cNvPr id="3" name="Textfeld 2">
            <a:extLst>
              <a:ext uri="{FF2B5EF4-FFF2-40B4-BE49-F238E27FC236}">
                <a16:creationId xmlns:a16="http://schemas.microsoft.com/office/drawing/2014/main" id="{F32E153F-9C3E-E3E2-2293-D2C1AD0551B4}"/>
              </a:ext>
            </a:extLst>
          </p:cNvPr>
          <p:cNvSpPr txBox="1"/>
          <p:nvPr/>
        </p:nvSpPr>
        <p:spPr>
          <a:xfrm>
            <a:off x="1080000" y="8928000"/>
            <a:ext cx="17100000" cy="360000"/>
          </a:xfrm>
          <a:prstGeom prst="rect">
            <a:avLst/>
          </a:prstGeom>
          <a:noFill/>
          <a:ln>
            <a:noFill/>
          </a:ln>
        </p:spPr>
        <p:txBody>
          <a:bodyPr wrap="square" anchor="b">
            <a:noAutofit/>
          </a:bodyPr>
          <a:lstStyle/>
          <a:p>
            <a:r>
              <a:rPr lang="hr-HR" sz="1000" dirty="0"/>
              <a:t>Izvor</a:t>
            </a:r>
            <a:r>
              <a:rPr lang="en-GB" sz="1000" dirty="0"/>
              <a:t>: BAFSO – </a:t>
            </a:r>
            <a:r>
              <a:rPr lang="en-GB" sz="1000" dirty="0" err="1"/>
              <a:t>Bundesarbeitsgemeinschaft</a:t>
            </a:r>
            <a:r>
              <a:rPr lang="en-GB" sz="1000" dirty="0"/>
              <a:t> der </a:t>
            </a:r>
            <a:r>
              <a:rPr lang="en-GB" sz="1000" dirty="0" err="1"/>
              <a:t>Seniorenorganisationen</a:t>
            </a:r>
            <a:r>
              <a:rPr lang="en-GB" sz="1000" dirty="0"/>
              <a:t> </a:t>
            </a:r>
            <a:r>
              <a:rPr lang="en-GB" sz="1000" dirty="0" err="1"/>
              <a:t>e.V</a:t>
            </a:r>
            <a:r>
              <a:rPr lang="en-GB" sz="1000" dirty="0"/>
              <a:t>. (2019), </a:t>
            </a:r>
            <a:r>
              <a:rPr lang="en-GB" sz="1000" dirty="0" err="1"/>
              <a:t>Wegweiser</a:t>
            </a:r>
            <a:r>
              <a:rPr lang="en-GB" sz="1000" dirty="0"/>
              <a:t> </a:t>
            </a:r>
            <a:r>
              <a:rPr lang="en-GB" sz="1000" dirty="0" err="1"/>
              <a:t>durch</a:t>
            </a:r>
            <a:r>
              <a:rPr lang="en-GB" sz="1000" dirty="0"/>
              <a:t> die </a:t>
            </a:r>
            <a:r>
              <a:rPr lang="en-GB" sz="1000" dirty="0" err="1"/>
              <a:t>digitale</a:t>
            </a:r>
            <a:r>
              <a:rPr lang="en-GB" sz="1000" dirty="0"/>
              <a:t> Welt - Für </a:t>
            </a:r>
            <a:r>
              <a:rPr lang="en-GB" sz="1000" dirty="0" err="1"/>
              <a:t>ältere</a:t>
            </a:r>
            <a:r>
              <a:rPr lang="en-GB" sz="1000" dirty="0"/>
              <a:t> </a:t>
            </a:r>
            <a:r>
              <a:rPr lang="en-GB" sz="1000" dirty="0" err="1"/>
              <a:t>Bürgerinnen</a:t>
            </a:r>
            <a:r>
              <a:rPr lang="en-GB" sz="1000" dirty="0"/>
              <a:t> und </a:t>
            </a:r>
            <a:r>
              <a:rPr lang="en-GB" sz="1000" dirty="0" err="1"/>
              <a:t>Bürger</a:t>
            </a:r>
            <a:r>
              <a:rPr lang="en-GB" sz="1000" dirty="0"/>
              <a:t> (10. </a:t>
            </a:r>
            <a:r>
              <a:rPr lang="en-GB" sz="1000" dirty="0" err="1"/>
              <a:t>aktualisierte</a:t>
            </a:r>
            <a:r>
              <a:rPr lang="en-GB" sz="1000" dirty="0"/>
              <a:t> </a:t>
            </a:r>
            <a:r>
              <a:rPr lang="en-GB" sz="1000" dirty="0" err="1"/>
              <a:t>Auflage</a:t>
            </a:r>
            <a:r>
              <a:rPr lang="en-GB" sz="1000" dirty="0"/>
              <a:t>), in: basgo.de, </a:t>
            </a:r>
            <a:r>
              <a:rPr lang="en-GB" sz="1000" dirty="0" err="1"/>
              <a:t>Dezember</a:t>
            </a:r>
            <a:r>
              <a:rPr lang="en-GB" sz="1000" dirty="0"/>
              <a:t> 2019, https://www.bagso.de/publikationen/ratgeber/wegweiser-durch-die-digitale-welt/</a:t>
            </a:r>
          </a:p>
        </p:txBody>
      </p:sp>
      <p:graphicFrame>
        <p:nvGraphicFramePr>
          <p:cNvPr id="4" name="Diagramm 3">
            <a:extLst>
              <a:ext uri="{FF2B5EF4-FFF2-40B4-BE49-F238E27FC236}">
                <a16:creationId xmlns:a16="http://schemas.microsoft.com/office/drawing/2014/main" id="{14958B1D-DFFD-39D3-6EF3-30370869F399}"/>
              </a:ext>
            </a:extLst>
          </p:cNvPr>
          <p:cNvGraphicFramePr/>
          <p:nvPr>
            <p:extLst>
              <p:ext uri="{D42A27DB-BD31-4B8C-83A1-F6EECF244321}">
                <p14:modId xmlns:p14="http://schemas.microsoft.com/office/powerpoint/2010/main" val="1589603248"/>
              </p:ext>
            </p:extLst>
          </p:nvPr>
        </p:nvGraphicFramePr>
        <p:xfrm>
          <a:off x="2844800" y="3996000"/>
          <a:ext cx="12192000" cy="4932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0" name="Google Shape;120;p6"/>
          <p:cNvSpPr txBox="1"/>
          <p:nvPr/>
        </p:nvSpPr>
        <p:spPr>
          <a:xfrm>
            <a:off x="4788000" y="4428000"/>
            <a:ext cx="4068000" cy="1944000"/>
          </a:xfrm>
          <a:prstGeom prst="rect">
            <a:avLst/>
          </a:prstGeom>
          <a:noFill/>
          <a:ln>
            <a:noFill/>
          </a:ln>
        </p:spPr>
        <p:txBody>
          <a:bodyPr spcFirstLastPara="1" wrap="square" lIns="91425" tIns="45700" rIns="91425" bIns="45700" anchor="ctr" anchorCtr="0">
            <a:noAutofit/>
          </a:bodyPr>
          <a:lstStyle/>
          <a:p>
            <a:pPr lvl="0" algn="ctr">
              <a:buSzPct val="80000"/>
            </a:pPr>
            <a:r>
              <a:rPr lang="pl-PL" sz="2400" dirty="0">
                <a:solidFill>
                  <a:schemeClr val="dk1"/>
                </a:solidFill>
                <a:latin typeface="+mn-lt"/>
                <a:ea typeface="Helvetica Neue"/>
                <a:cs typeface="Helvetica Neue"/>
                <a:sym typeface="Helvetica Neue"/>
              </a:rPr>
              <a:t>Na internetu nalazimo informacije o najrazličitijim temama</a:t>
            </a:r>
            <a:endParaRPr lang="en-GB" sz="2400" dirty="0">
              <a:solidFill>
                <a:schemeClr val="dk1"/>
              </a:solidFill>
              <a:latin typeface="+mn-lt"/>
              <a:ea typeface="Helvetica Neue"/>
              <a:cs typeface="Helvetica Neue"/>
              <a:sym typeface="Helvetica Neue"/>
            </a:endParaRPr>
          </a:p>
        </p:txBody>
      </p:sp>
      <p:sp>
        <p:nvSpPr>
          <p:cNvPr id="5" name="Google Shape;120;p6">
            <a:extLst>
              <a:ext uri="{FF2B5EF4-FFF2-40B4-BE49-F238E27FC236}">
                <a16:creationId xmlns:a16="http://schemas.microsoft.com/office/drawing/2014/main" id="{ECCE2DCD-6D11-ADA4-9365-7D04010C0FB0}"/>
              </a:ext>
            </a:extLst>
          </p:cNvPr>
          <p:cNvSpPr txBox="1"/>
          <p:nvPr/>
        </p:nvSpPr>
        <p:spPr>
          <a:xfrm>
            <a:off x="9000000" y="4428000"/>
            <a:ext cx="4068000" cy="1944000"/>
          </a:xfrm>
          <a:prstGeom prst="rect">
            <a:avLst/>
          </a:prstGeom>
          <a:noFill/>
          <a:ln>
            <a:noFill/>
          </a:ln>
        </p:spPr>
        <p:txBody>
          <a:bodyPr spcFirstLastPara="1" wrap="square" lIns="91425" tIns="45700" rIns="91425" bIns="45700" anchor="ctr" anchorCtr="0">
            <a:noAutofit/>
          </a:bodyPr>
          <a:lstStyle/>
          <a:p>
            <a:pPr lvl="0" algn="ctr">
              <a:buSzPct val="80000"/>
            </a:pPr>
            <a:r>
              <a:rPr lang="en-GB" sz="2400" dirty="0" err="1">
                <a:solidFill>
                  <a:schemeClr val="dk1"/>
                </a:solidFill>
                <a:latin typeface="+mn-lt"/>
                <a:sym typeface="Helvetica Neue"/>
              </a:rPr>
              <a:t>Pretraživanje</a:t>
            </a:r>
            <a:r>
              <a:rPr lang="en-GB" sz="2400" dirty="0">
                <a:solidFill>
                  <a:schemeClr val="dk1"/>
                </a:solidFill>
                <a:latin typeface="+mn-lt"/>
                <a:sym typeface="Helvetica Neue"/>
              </a:rPr>
              <a:t> </a:t>
            </a:r>
            <a:r>
              <a:rPr lang="en-GB" sz="2400" dirty="0" err="1">
                <a:solidFill>
                  <a:schemeClr val="dk1"/>
                </a:solidFill>
                <a:latin typeface="+mn-lt"/>
                <a:sym typeface="Helvetica Neue"/>
              </a:rPr>
              <a:t>pomoću</a:t>
            </a:r>
            <a:r>
              <a:rPr lang="en-GB" sz="2400" dirty="0">
                <a:solidFill>
                  <a:schemeClr val="dk1"/>
                </a:solidFill>
                <a:latin typeface="+mn-lt"/>
                <a:sym typeface="Helvetica Neue"/>
              </a:rPr>
              <a:t> </a:t>
            </a:r>
            <a:r>
              <a:rPr lang="en-GB" sz="2400" dirty="0" err="1">
                <a:solidFill>
                  <a:schemeClr val="dk1"/>
                </a:solidFill>
                <a:latin typeface="+mn-lt"/>
                <a:sym typeface="Helvetica Neue"/>
              </a:rPr>
              <a:t>tražilice</a:t>
            </a:r>
            <a:r>
              <a:rPr lang="en-GB" sz="2400" dirty="0">
                <a:solidFill>
                  <a:schemeClr val="dk1"/>
                </a:solidFill>
                <a:latin typeface="+mn-lt"/>
                <a:sym typeface="Helvetica Neue"/>
              </a:rPr>
              <a:t> </a:t>
            </a:r>
            <a:r>
              <a:rPr lang="en-GB" sz="2400" dirty="0" err="1">
                <a:solidFill>
                  <a:schemeClr val="dk1"/>
                </a:solidFill>
                <a:latin typeface="+mn-lt"/>
                <a:sym typeface="Helvetica Neue"/>
              </a:rPr>
              <a:t>pomaže</a:t>
            </a:r>
            <a:r>
              <a:rPr lang="en-GB" sz="2400" dirty="0">
                <a:solidFill>
                  <a:schemeClr val="dk1"/>
                </a:solidFill>
                <a:latin typeface="+mn-lt"/>
                <a:sym typeface="Helvetica Neue"/>
              </a:rPr>
              <a:t> u </a:t>
            </a:r>
            <a:r>
              <a:rPr lang="en-GB" sz="2400" dirty="0" err="1">
                <a:solidFill>
                  <a:schemeClr val="dk1"/>
                </a:solidFill>
                <a:latin typeface="+mn-lt"/>
                <a:sym typeface="Helvetica Neue"/>
              </a:rPr>
              <a:t>ciljanom</a:t>
            </a:r>
            <a:r>
              <a:rPr lang="en-GB" sz="2400" dirty="0">
                <a:solidFill>
                  <a:schemeClr val="dk1"/>
                </a:solidFill>
                <a:latin typeface="+mn-lt"/>
                <a:sym typeface="Helvetica Neue"/>
              </a:rPr>
              <a:t> </a:t>
            </a:r>
            <a:r>
              <a:rPr lang="en-GB" sz="2400" dirty="0" err="1">
                <a:solidFill>
                  <a:schemeClr val="dk1"/>
                </a:solidFill>
                <a:latin typeface="+mn-lt"/>
                <a:sym typeface="Helvetica Neue"/>
              </a:rPr>
              <a:t>pretraživanju</a:t>
            </a:r>
            <a:r>
              <a:rPr lang="en-GB" sz="2400" dirty="0">
                <a:solidFill>
                  <a:schemeClr val="dk1"/>
                </a:solidFill>
                <a:latin typeface="+mn-lt"/>
                <a:sym typeface="Helvetica Neue"/>
              </a:rPr>
              <a:t> </a:t>
            </a:r>
            <a:r>
              <a:rPr lang="hr-HR" sz="2400" dirty="0">
                <a:solidFill>
                  <a:schemeClr val="dk1"/>
                </a:solidFill>
                <a:latin typeface="+mn-lt"/>
                <a:sym typeface="Helvetica Neue"/>
              </a:rPr>
              <a:t>i</a:t>
            </a:r>
            <a:r>
              <a:rPr lang="en-GB" sz="2400" dirty="0" err="1">
                <a:solidFill>
                  <a:schemeClr val="dk1"/>
                </a:solidFill>
                <a:latin typeface="+mn-lt"/>
                <a:sym typeface="Helvetica Neue"/>
              </a:rPr>
              <a:t>nterneta</a:t>
            </a:r>
            <a:endParaRPr lang="en-GB" sz="2400" dirty="0">
              <a:solidFill>
                <a:schemeClr val="dk1"/>
              </a:solidFill>
              <a:latin typeface="+mn-lt"/>
              <a:sym typeface="Helvetica Neue"/>
            </a:endParaRPr>
          </a:p>
        </p:txBody>
      </p:sp>
      <p:sp>
        <p:nvSpPr>
          <p:cNvPr id="6" name="Google Shape;120;p6">
            <a:extLst>
              <a:ext uri="{FF2B5EF4-FFF2-40B4-BE49-F238E27FC236}">
                <a16:creationId xmlns:a16="http://schemas.microsoft.com/office/drawing/2014/main" id="{8D7EB654-5887-0F13-73B6-253880265852}"/>
              </a:ext>
            </a:extLst>
          </p:cNvPr>
          <p:cNvSpPr txBox="1"/>
          <p:nvPr/>
        </p:nvSpPr>
        <p:spPr>
          <a:xfrm>
            <a:off x="4788000" y="6516000"/>
            <a:ext cx="4068000" cy="1944000"/>
          </a:xfrm>
          <a:prstGeom prst="rect">
            <a:avLst/>
          </a:prstGeom>
          <a:noFill/>
          <a:ln>
            <a:noFill/>
          </a:ln>
        </p:spPr>
        <p:txBody>
          <a:bodyPr spcFirstLastPara="1" wrap="square" lIns="91425" tIns="45700" rIns="91425" bIns="45700" anchor="ctr" anchorCtr="0">
            <a:noAutofit/>
          </a:bodyPr>
          <a:lstStyle/>
          <a:p>
            <a:pPr lvl="0" algn="ctr">
              <a:buSzPct val="80000"/>
            </a:pPr>
            <a:r>
              <a:rPr lang="en-GB" sz="2400" dirty="0" err="1">
                <a:solidFill>
                  <a:schemeClr val="dk1"/>
                </a:solidFill>
                <a:latin typeface="+mn-lt"/>
                <a:sym typeface="Helvetica Neue"/>
              </a:rPr>
              <a:t>Najpoznatija</a:t>
            </a:r>
            <a:r>
              <a:rPr lang="en-GB" sz="2400" dirty="0">
                <a:solidFill>
                  <a:schemeClr val="dk1"/>
                </a:solidFill>
                <a:latin typeface="+mn-lt"/>
                <a:sym typeface="Helvetica Neue"/>
              </a:rPr>
              <a:t> </a:t>
            </a:r>
            <a:r>
              <a:rPr lang="en-GB" sz="2400" dirty="0" err="1">
                <a:solidFill>
                  <a:schemeClr val="dk1"/>
                </a:solidFill>
                <a:latin typeface="+mn-lt"/>
                <a:sym typeface="Helvetica Neue"/>
              </a:rPr>
              <a:t>tražilica</a:t>
            </a:r>
            <a:r>
              <a:rPr lang="en-GB" sz="2400" dirty="0">
                <a:solidFill>
                  <a:schemeClr val="dk1"/>
                </a:solidFill>
                <a:latin typeface="+mn-lt"/>
                <a:sym typeface="Helvetica Neue"/>
              </a:rPr>
              <a:t> je "</a:t>
            </a:r>
            <a:r>
              <a:rPr lang="en-GB" sz="2400" dirty="0" err="1">
                <a:solidFill>
                  <a:schemeClr val="dk1"/>
                </a:solidFill>
                <a:latin typeface="+mn-lt"/>
                <a:sym typeface="Helvetica Neue"/>
              </a:rPr>
              <a:t>google</a:t>
            </a:r>
            <a:r>
              <a:rPr lang="en-GB" sz="2400" dirty="0">
                <a:solidFill>
                  <a:schemeClr val="dk1"/>
                </a:solidFill>
                <a:latin typeface="+mn-lt"/>
                <a:sym typeface="Helvetica Neue"/>
              </a:rPr>
              <a:t>" (</a:t>
            </a:r>
            <a:r>
              <a:rPr lang="en-GB" sz="2400" dirty="0" err="1">
                <a:solidFill>
                  <a:schemeClr val="dk1"/>
                </a:solidFill>
                <a:latin typeface="+mn-lt"/>
                <a:sym typeface="Helvetica Neue"/>
              </a:rPr>
              <a:t>cca</a:t>
            </a:r>
            <a:r>
              <a:rPr lang="en-GB" sz="2400" dirty="0">
                <a:solidFill>
                  <a:schemeClr val="dk1"/>
                </a:solidFill>
                <a:latin typeface="+mn-lt"/>
                <a:sym typeface="Helvetica Neue"/>
              </a:rPr>
              <a:t>. 95% </a:t>
            </a:r>
            <a:r>
              <a:rPr lang="en-GB" sz="2400" dirty="0" err="1">
                <a:solidFill>
                  <a:schemeClr val="dk1"/>
                </a:solidFill>
                <a:latin typeface="+mn-lt"/>
                <a:sym typeface="Helvetica Neue"/>
              </a:rPr>
              <a:t>svih</a:t>
            </a:r>
            <a:r>
              <a:rPr lang="en-GB" sz="2400" dirty="0">
                <a:solidFill>
                  <a:schemeClr val="dk1"/>
                </a:solidFill>
                <a:latin typeface="+mn-lt"/>
                <a:sym typeface="Helvetica Neue"/>
              </a:rPr>
              <a:t> </a:t>
            </a:r>
            <a:r>
              <a:rPr lang="en-GB" sz="2400" dirty="0" err="1">
                <a:solidFill>
                  <a:schemeClr val="dk1"/>
                </a:solidFill>
                <a:latin typeface="+mn-lt"/>
                <a:sym typeface="Helvetica Neue"/>
              </a:rPr>
              <a:t>korisnika</a:t>
            </a:r>
            <a:r>
              <a:rPr lang="en-GB" sz="2400" dirty="0">
                <a:solidFill>
                  <a:schemeClr val="dk1"/>
                </a:solidFill>
                <a:latin typeface="+mn-lt"/>
                <a:sym typeface="Helvetica Neue"/>
              </a:rPr>
              <a:t> </a:t>
            </a:r>
            <a:r>
              <a:rPr lang="en-GB" sz="2400" dirty="0" err="1">
                <a:solidFill>
                  <a:schemeClr val="dk1"/>
                </a:solidFill>
                <a:latin typeface="+mn-lt"/>
                <a:sym typeface="Helvetica Neue"/>
              </a:rPr>
              <a:t>koristi</a:t>
            </a:r>
            <a:r>
              <a:rPr lang="en-GB" sz="2400" dirty="0">
                <a:solidFill>
                  <a:schemeClr val="dk1"/>
                </a:solidFill>
                <a:latin typeface="+mn-lt"/>
                <a:sym typeface="Helvetica Neue"/>
              </a:rPr>
              <a:t> Google).</a:t>
            </a:r>
          </a:p>
        </p:txBody>
      </p:sp>
      <p:sp>
        <p:nvSpPr>
          <p:cNvPr id="7" name="Google Shape;120;p6">
            <a:extLst>
              <a:ext uri="{FF2B5EF4-FFF2-40B4-BE49-F238E27FC236}">
                <a16:creationId xmlns:a16="http://schemas.microsoft.com/office/drawing/2014/main" id="{A840D001-DE1C-9856-5290-425EDE4C2C36}"/>
              </a:ext>
            </a:extLst>
          </p:cNvPr>
          <p:cNvSpPr txBox="1"/>
          <p:nvPr/>
        </p:nvSpPr>
        <p:spPr>
          <a:xfrm>
            <a:off x="9000000" y="6516000"/>
            <a:ext cx="4068000" cy="1944000"/>
          </a:xfrm>
          <a:prstGeom prst="rect">
            <a:avLst/>
          </a:prstGeom>
          <a:noFill/>
          <a:ln>
            <a:noFill/>
          </a:ln>
        </p:spPr>
        <p:txBody>
          <a:bodyPr spcFirstLastPara="1" wrap="square" lIns="91425" tIns="45700" rIns="91425" bIns="45700" anchor="ctr" anchorCtr="0">
            <a:noAutofit/>
          </a:bodyPr>
          <a:lstStyle/>
          <a:p>
            <a:pPr lvl="0" algn="ctr">
              <a:buSzPct val="80000"/>
            </a:pPr>
            <a:r>
              <a:rPr lang="en-GB" sz="2400" dirty="0">
                <a:solidFill>
                  <a:schemeClr val="dk1"/>
                </a:solidFill>
                <a:latin typeface="+mn-lt"/>
                <a:sym typeface="Helvetica Neue"/>
              </a:rPr>
              <a:t>"</a:t>
            </a:r>
            <a:r>
              <a:rPr lang="en-GB" sz="2400" dirty="0" err="1">
                <a:solidFill>
                  <a:schemeClr val="dk1"/>
                </a:solidFill>
                <a:latin typeface="+mn-lt"/>
                <a:sym typeface="Helvetica Neue"/>
              </a:rPr>
              <a:t>Googlanje</a:t>
            </a:r>
            <a:r>
              <a:rPr lang="en-GB" sz="2400" dirty="0">
                <a:solidFill>
                  <a:schemeClr val="dk1"/>
                </a:solidFill>
                <a:latin typeface="+mn-lt"/>
                <a:sym typeface="Helvetica Neue"/>
              </a:rPr>
              <a:t>" je </a:t>
            </a:r>
            <a:r>
              <a:rPr lang="en-GB" sz="2400" dirty="0" err="1">
                <a:solidFill>
                  <a:schemeClr val="dk1"/>
                </a:solidFill>
                <a:latin typeface="+mn-lt"/>
                <a:sym typeface="Helvetica Neue"/>
              </a:rPr>
              <a:t>sada</a:t>
            </a:r>
            <a:r>
              <a:rPr lang="en-GB" sz="2400" dirty="0">
                <a:solidFill>
                  <a:schemeClr val="dk1"/>
                </a:solidFill>
                <a:latin typeface="+mn-lt"/>
                <a:sym typeface="Helvetica Neue"/>
              </a:rPr>
              <a:t> </a:t>
            </a:r>
            <a:r>
              <a:rPr lang="en-GB" sz="2400" dirty="0" err="1">
                <a:solidFill>
                  <a:schemeClr val="dk1"/>
                </a:solidFill>
                <a:latin typeface="+mn-lt"/>
                <a:sym typeface="Helvetica Neue"/>
              </a:rPr>
              <a:t>sinonim</a:t>
            </a:r>
            <a:r>
              <a:rPr lang="en-GB" sz="2400" dirty="0">
                <a:solidFill>
                  <a:schemeClr val="dk1"/>
                </a:solidFill>
                <a:latin typeface="+mn-lt"/>
                <a:sym typeface="Helvetica Neue"/>
              </a:rPr>
              <a:t> </a:t>
            </a:r>
            <a:r>
              <a:rPr lang="en-GB" sz="2400" dirty="0" err="1">
                <a:solidFill>
                  <a:schemeClr val="dk1"/>
                </a:solidFill>
                <a:latin typeface="+mn-lt"/>
                <a:sym typeface="Helvetica Neue"/>
              </a:rPr>
              <a:t>za</a:t>
            </a:r>
            <a:r>
              <a:rPr lang="en-GB" sz="2400" dirty="0">
                <a:solidFill>
                  <a:schemeClr val="dk1"/>
                </a:solidFill>
                <a:latin typeface="+mn-lt"/>
                <a:sym typeface="Helvetica Neue"/>
              </a:rPr>
              <a:t> </a:t>
            </a:r>
            <a:r>
              <a:rPr lang="en-GB" sz="2400" dirty="0" err="1">
                <a:solidFill>
                  <a:schemeClr val="dk1"/>
                </a:solidFill>
                <a:latin typeface="+mn-lt"/>
                <a:sym typeface="Helvetica Neue"/>
              </a:rPr>
              <a:t>korištenje</a:t>
            </a:r>
            <a:r>
              <a:rPr lang="en-GB" sz="2400" dirty="0">
                <a:solidFill>
                  <a:schemeClr val="dk1"/>
                </a:solidFill>
                <a:latin typeface="+mn-lt"/>
                <a:sym typeface="Helvetica Neue"/>
              </a:rPr>
              <a:t> </a:t>
            </a:r>
            <a:r>
              <a:rPr lang="en-GB" sz="2400" dirty="0" err="1">
                <a:solidFill>
                  <a:schemeClr val="dk1"/>
                </a:solidFill>
                <a:latin typeface="+mn-lt"/>
                <a:sym typeface="Helvetica Neue"/>
              </a:rPr>
              <a:t>tražilice</a:t>
            </a:r>
            <a:endParaRPr lang="en-GB" dirty="0">
              <a:latin typeface="+mn-lt"/>
            </a:endParaRPr>
          </a:p>
        </p:txBody>
      </p:sp>
      <p:sp>
        <p:nvSpPr>
          <p:cNvPr id="8" name="Foliennummernplatzhalter 1">
            <a:extLst>
              <a:ext uri="{FF2B5EF4-FFF2-40B4-BE49-F238E27FC236}">
                <a16:creationId xmlns:a16="http://schemas.microsoft.com/office/drawing/2014/main" id="{7E747500-A427-77D8-9852-B7EDA85EF642}"/>
              </a:ext>
            </a:extLst>
          </p:cNvPr>
          <p:cNvSpPr txBox="1">
            <a:spLocks/>
          </p:cNvSpPr>
          <p:nvPr/>
        </p:nvSpPr>
        <p:spPr>
          <a:xfrm>
            <a:off x="14004589" y="9567020"/>
            <a:ext cx="4114800" cy="547688"/>
          </a:xfrm>
          <a:prstGeom prst="rect">
            <a:avLst/>
          </a:prstGeom>
        </p:spPr>
        <p:txBody>
          <a:bodyPr vert="horz" lIns="91440" tIns="45720" rIns="91440" bIns="45720" rtlCol="0" anchor="ct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defRPr sz="1200" b="0" i="0" u="none" strike="noStrike" cap="none">
                <a:solidFill>
                  <a:schemeClr val="tx1">
                    <a:tint val="75000"/>
                  </a:schemeClr>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fld id="{141F0399-9AC4-4E2F-9FF1-1AC0CE388A8D}" type="slidenum">
              <a:rPr lang="en-GB" smtClean="0"/>
              <a:t>12</a:t>
            </a:fld>
            <a:endParaRPr lang="en-GB" dirty="0"/>
          </a:p>
        </p:txBody>
      </p:sp>
    </p:spTree>
    <p:extLst>
      <p:ext uri="{BB962C8B-B14F-4D97-AF65-F5344CB8AC3E}">
        <p14:creationId xmlns:p14="http://schemas.microsoft.com/office/powerpoint/2010/main" val="17569911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pic>
        <p:nvPicPr>
          <p:cNvPr id="15" name="Grafik 14">
            <a:extLst>
              <a:ext uri="{FF2B5EF4-FFF2-40B4-BE49-F238E27FC236}">
                <a16:creationId xmlns:a16="http://schemas.microsoft.com/office/drawing/2014/main" id="{85C7067C-EC0C-F097-B73D-F354F9910CA4}"/>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0496634" y="3313991"/>
            <a:ext cx="7131844" cy="2184047"/>
          </a:xfrm>
          <a:prstGeom prst="rect">
            <a:avLst/>
          </a:prstGeom>
        </p:spPr>
      </p:pic>
      <p:sp>
        <p:nvSpPr>
          <p:cNvPr id="118" name="Google Shape;118;p6"/>
          <p:cNvSpPr txBox="1"/>
          <p:nvPr/>
        </p:nvSpPr>
        <p:spPr>
          <a:xfrm>
            <a:off x="1332000" y="2401311"/>
            <a:ext cx="16452000" cy="830956"/>
          </a:xfrm>
          <a:prstGeom prst="rect">
            <a:avLst/>
          </a:prstGeom>
          <a:noFill/>
          <a:ln>
            <a:noFill/>
          </a:ln>
        </p:spPr>
        <p:txBody>
          <a:bodyPr spcFirstLastPara="1" wrap="square" lIns="91425" tIns="45700" rIns="91425" bIns="45700" anchor="t" anchorCtr="0">
            <a:noAutofit/>
          </a:bodyPr>
          <a:lstStyle/>
          <a:p>
            <a:pPr lvl="0"/>
            <a:r>
              <a:rPr lang="de-DE" sz="4800" b="1" dirty="0">
                <a:solidFill>
                  <a:schemeClr val="tx1"/>
                </a:solidFill>
                <a:latin typeface="+mn-lt"/>
                <a:ea typeface="Helvetica Neue"/>
                <a:cs typeface="Helvetica Neue"/>
                <a:sym typeface="Helvetica Neue"/>
              </a:rPr>
              <a:t>3. </a:t>
            </a:r>
            <a:r>
              <a:rPr lang="de-DE" sz="4800" b="1" dirty="0" err="1">
                <a:solidFill>
                  <a:schemeClr val="tx1"/>
                </a:solidFill>
                <a:latin typeface="+mn-lt"/>
                <a:ea typeface="Helvetica Neue"/>
                <a:cs typeface="Helvetica Neue"/>
                <a:sym typeface="Helvetica Neue"/>
              </a:rPr>
              <a:t>Odabir</a:t>
            </a:r>
            <a:r>
              <a:rPr lang="de-DE" sz="4800" b="1" dirty="0">
                <a:solidFill>
                  <a:schemeClr val="tx1"/>
                </a:solidFill>
                <a:latin typeface="+mn-lt"/>
                <a:ea typeface="Helvetica Neue"/>
                <a:cs typeface="Helvetica Neue"/>
                <a:sym typeface="Helvetica Neue"/>
              </a:rPr>
              <a:t> i </a:t>
            </a:r>
            <a:r>
              <a:rPr lang="de-DE" sz="4800" b="1" dirty="0" err="1">
                <a:solidFill>
                  <a:schemeClr val="tx1"/>
                </a:solidFill>
                <a:latin typeface="+mn-lt"/>
                <a:ea typeface="Helvetica Neue"/>
                <a:cs typeface="Helvetica Neue"/>
                <a:sym typeface="Helvetica Neue"/>
              </a:rPr>
              <a:t>korištenje</a:t>
            </a:r>
            <a:r>
              <a:rPr lang="de-DE" sz="4800" b="1" dirty="0">
                <a:solidFill>
                  <a:schemeClr val="tx1"/>
                </a:solidFill>
                <a:latin typeface="+mn-lt"/>
                <a:ea typeface="Helvetica Neue"/>
                <a:cs typeface="Helvetica Neue"/>
                <a:sym typeface="Helvetica Neue"/>
              </a:rPr>
              <a:t> </a:t>
            </a:r>
            <a:r>
              <a:rPr lang="de-DE" sz="4800" b="1" dirty="0" err="1">
                <a:solidFill>
                  <a:schemeClr val="tx1"/>
                </a:solidFill>
                <a:latin typeface="+mn-lt"/>
                <a:ea typeface="Helvetica Neue"/>
                <a:cs typeface="Helvetica Neue"/>
                <a:sym typeface="Helvetica Neue"/>
              </a:rPr>
              <a:t>tražilica</a:t>
            </a:r>
            <a:endParaRPr lang="de-DE" sz="4800" b="1" dirty="0">
              <a:solidFill>
                <a:schemeClr val="tx1"/>
              </a:solidFill>
              <a:latin typeface="+mn-lt"/>
              <a:ea typeface="Helvetica Neue"/>
              <a:cs typeface="Helvetica Neue"/>
              <a:sym typeface="Helvetica Neue"/>
            </a:endParaRPr>
          </a:p>
        </p:txBody>
      </p:sp>
      <p:sp>
        <p:nvSpPr>
          <p:cNvPr id="119" name="Google Shape;119;p6"/>
          <p:cNvSpPr txBox="1"/>
          <p:nvPr/>
        </p:nvSpPr>
        <p:spPr>
          <a:xfrm>
            <a:off x="1295399" y="3390900"/>
            <a:ext cx="16451999" cy="523220"/>
          </a:xfrm>
          <a:prstGeom prst="rect">
            <a:avLst/>
          </a:prstGeom>
          <a:noFill/>
          <a:ln>
            <a:noFill/>
          </a:ln>
        </p:spPr>
        <p:txBody>
          <a:bodyPr spcFirstLastPara="1" wrap="square" lIns="91425" tIns="45700" rIns="91425" bIns="45700" anchor="t" anchorCtr="0">
            <a:noAutofit/>
          </a:bodyPr>
          <a:lstStyle/>
          <a:p>
            <a:pPr lvl="0"/>
            <a:r>
              <a:rPr lang="es-ES" sz="2800" b="1" dirty="0" err="1">
                <a:solidFill>
                  <a:srgbClr val="00CCFF"/>
                </a:solidFill>
                <a:latin typeface="+mn-lt"/>
                <a:ea typeface="Helvetica Neue"/>
                <a:cs typeface="Helvetica Neue"/>
                <a:sym typeface="Helvetica Neue"/>
              </a:rPr>
              <a:t>Što</a:t>
            </a:r>
            <a:r>
              <a:rPr lang="es-ES" sz="2800" b="1" dirty="0">
                <a:solidFill>
                  <a:srgbClr val="00CCFF"/>
                </a:solidFill>
                <a:latin typeface="+mn-lt"/>
                <a:ea typeface="Helvetica Neue"/>
                <a:cs typeface="Helvetica Neue"/>
                <a:sym typeface="Helvetica Neue"/>
              </a:rPr>
              <a:t> </a:t>
            </a:r>
            <a:r>
              <a:rPr lang="es-ES" sz="2800" b="1" dirty="0" err="1">
                <a:solidFill>
                  <a:srgbClr val="00CCFF"/>
                </a:solidFill>
                <a:latin typeface="+mn-lt"/>
                <a:ea typeface="Helvetica Neue"/>
                <a:cs typeface="Helvetica Neue"/>
                <a:sym typeface="Helvetica Neue"/>
              </a:rPr>
              <a:t>konkretnije</a:t>
            </a:r>
            <a:endParaRPr dirty="0">
              <a:solidFill>
                <a:srgbClr val="00CCFF"/>
              </a:solidFill>
              <a:latin typeface="+mn-lt"/>
            </a:endParaRPr>
          </a:p>
        </p:txBody>
      </p:sp>
      <p:sp>
        <p:nvSpPr>
          <p:cNvPr id="120" name="Google Shape;120;p6"/>
          <p:cNvSpPr txBox="1"/>
          <p:nvPr/>
        </p:nvSpPr>
        <p:spPr>
          <a:xfrm>
            <a:off x="1332000" y="4258608"/>
            <a:ext cx="8559800" cy="4110707"/>
          </a:xfrm>
          <a:prstGeom prst="rect">
            <a:avLst/>
          </a:prstGeom>
          <a:noFill/>
          <a:ln>
            <a:noFill/>
          </a:ln>
        </p:spPr>
        <p:txBody>
          <a:bodyPr spcFirstLastPara="1" wrap="square" lIns="91425" tIns="45700" rIns="91425" bIns="45700" anchor="t" anchorCtr="0">
            <a:noAutofit/>
          </a:bodyPr>
          <a:lstStyle/>
          <a:p>
            <a:pPr lvl="0">
              <a:spcAft>
                <a:spcPts val="2400"/>
              </a:spcAft>
              <a:buSzPct val="80000"/>
            </a:pPr>
            <a:r>
              <a:rPr lang="de-DE" sz="2400" b="1" dirty="0">
                <a:solidFill>
                  <a:schemeClr val="dk1"/>
                </a:solidFill>
                <a:latin typeface="+mn-lt"/>
                <a:ea typeface="Helvetica Neue"/>
                <a:cs typeface="Helvetica Neue"/>
                <a:sym typeface="Helvetica Neue"/>
              </a:rPr>
              <a:t>Da </a:t>
            </a:r>
            <a:r>
              <a:rPr lang="de-DE" sz="2400" b="1" dirty="0" err="1">
                <a:solidFill>
                  <a:schemeClr val="dk1"/>
                </a:solidFill>
                <a:latin typeface="+mn-lt"/>
                <a:ea typeface="Helvetica Neue"/>
                <a:cs typeface="Helvetica Neue"/>
                <a:sym typeface="Helvetica Neue"/>
              </a:rPr>
              <a:t>izbjegnemo</a:t>
            </a:r>
            <a:r>
              <a:rPr lang="de-DE" sz="2400" b="1" dirty="0">
                <a:solidFill>
                  <a:schemeClr val="dk1"/>
                </a:solidFill>
                <a:latin typeface="+mn-lt"/>
                <a:ea typeface="Helvetica Neue"/>
                <a:cs typeface="Helvetica Neue"/>
                <a:sym typeface="Helvetica Neue"/>
              </a:rPr>
              <a:t> </a:t>
            </a:r>
            <a:r>
              <a:rPr lang="de-DE" sz="2400" b="1" dirty="0" err="1">
                <a:solidFill>
                  <a:schemeClr val="dk1"/>
                </a:solidFill>
                <a:latin typeface="+mn-lt"/>
                <a:ea typeface="Helvetica Neue"/>
                <a:cs typeface="Helvetica Neue"/>
                <a:sym typeface="Helvetica Neue"/>
              </a:rPr>
              <a:t>nebitne</a:t>
            </a:r>
            <a:r>
              <a:rPr lang="de-DE" sz="2400" b="1" dirty="0">
                <a:solidFill>
                  <a:schemeClr val="dk1"/>
                </a:solidFill>
                <a:latin typeface="+mn-lt"/>
                <a:ea typeface="Helvetica Neue"/>
                <a:cs typeface="Helvetica Neue"/>
                <a:sym typeface="Helvetica Neue"/>
              </a:rPr>
              <a:t> </a:t>
            </a:r>
            <a:r>
              <a:rPr lang="hr-HR" sz="2400" b="1" dirty="0">
                <a:solidFill>
                  <a:schemeClr val="dk1"/>
                </a:solidFill>
                <a:latin typeface="+mn-lt"/>
                <a:ea typeface="Helvetica Neue"/>
                <a:cs typeface="Helvetica Neue"/>
                <a:sym typeface="Helvetica Neue"/>
              </a:rPr>
              <a:t>promašaje</a:t>
            </a:r>
            <a:r>
              <a:rPr lang="de-DE" sz="2400" b="1" dirty="0">
                <a:solidFill>
                  <a:schemeClr val="dk1"/>
                </a:solidFill>
                <a:latin typeface="+mn-lt"/>
                <a:ea typeface="Helvetica Neue"/>
                <a:cs typeface="Helvetica Neue"/>
                <a:sym typeface="Helvetica Neue"/>
              </a:rPr>
              <a:t>...</a:t>
            </a:r>
          </a:p>
          <a:p>
            <a:pPr marL="342900" lvl="0" indent="-342900">
              <a:spcAft>
                <a:spcPts val="2400"/>
              </a:spcAft>
              <a:buSzPct val="80000"/>
              <a:buBlip>
                <a:blip r:embed="rId4"/>
              </a:buBlip>
            </a:pPr>
            <a:r>
              <a:rPr lang="vi-VN" sz="2400" dirty="0">
                <a:solidFill>
                  <a:schemeClr val="dk1"/>
                </a:solidFill>
                <a:latin typeface="+mn-lt"/>
                <a:ea typeface="Helvetica Neue"/>
                <a:cs typeface="Helvetica Neue"/>
                <a:sym typeface="Helvetica Neue"/>
              </a:rPr>
              <a:t>trebali biste dobro razmisliti o tome što tražite i također ...</a:t>
            </a:r>
            <a:endParaRPr lang="de-DE" sz="2400" dirty="0">
              <a:solidFill>
                <a:schemeClr val="dk1"/>
              </a:solidFill>
              <a:latin typeface="+mn-lt"/>
              <a:ea typeface="Helvetica Neue"/>
              <a:cs typeface="Helvetica Neue"/>
              <a:sym typeface="Helvetica Neue"/>
            </a:endParaRPr>
          </a:p>
          <a:p>
            <a:pPr marL="342900" lvl="0" indent="-342900">
              <a:spcAft>
                <a:spcPts val="2400"/>
              </a:spcAft>
              <a:buSzPct val="80000"/>
              <a:buBlip>
                <a:blip r:embed="rId4"/>
              </a:buBlip>
            </a:pPr>
            <a:r>
              <a:rPr lang="de-DE" sz="2400" dirty="0" err="1">
                <a:solidFill>
                  <a:schemeClr val="dk1"/>
                </a:solidFill>
                <a:latin typeface="+mn-lt"/>
                <a:ea typeface="Helvetica Neue"/>
                <a:cs typeface="Helvetica Neue"/>
                <a:sym typeface="Helvetica Neue"/>
              </a:rPr>
              <a:t>može</a:t>
            </a:r>
            <a:r>
              <a:rPr lang="de-DE" sz="2400" dirty="0">
                <a:solidFill>
                  <a:schemeClr val="dk1"/>
                </a:solidFill>
                <a:latin typeface="+mn-lt"/>
                <a:ea typeface="Helvetica Neue"/>
                <a:cs typeface="Helvetica Neue"/>
                <a:sym typeface="Helvetica Neue"/>
              </a:rPr>
              <a:t> li se </a:t>
            </a:r>
            <a:r>
              <a:rPr lang="de-DE" sz="2400" dirty="0" err="1">
                <a:solidFill>
                  <a:schemeClr val="dk1"/>
                </a:solidFill>
                <a:latin typeface="+mn-lt"/>
                <a:ea typeface="Helvetica Neue"/>
                <a:cs typeface="Helvetica Neue"/>
                <a:sym typeface="Helvetica Neue"/>
              </a:rPr>
              <a:t>ono</a:t>
            </a:r>
            <a:r>
              <a:rPr lang="de-DE" sz="2400" dirty="0">
                <a:solidFill>
                  <a:schemeClr val="dk1"/>
                </a:solidFill>
                <a:latin typeface="+mn-lt"/>
                <a:ea typeface="Helvetica Neue"/>
                <a:cs typeface="Helvetica Neue"/>
                <a:sym typeface="Helvetica Neue"/>
              </a:rPr>
              <a:t> </a:t>
            </a:r>
            <a:r>
              <a:rPr lang="de-DE" sz="2400" dirty="0" err="1">
                <a:solidFill>
                  <a:schemeClr val="dk1"/>
                </a:solidFill>
                <a:latin typeface="+mn-lt"/>
                <a:ea typeface="Helvetica Neue"/>
                <a:cs typeface="Helvetica Neue"/>
                <a:sym typeface="Helvetica Neue"/>
              </a:rPr>
              <a:t>što</a:t>
            </a:r>
            <a:r>
              <a:rPr lang="de-DE" sz="2400" dirty="0">
                <a:solidFill>
                  <a:schemeClr val="dk1"/>
                </a:solidFill>
                <a:latin typeface="+mn-lt"/>
                <a:ea typeface="Helvetica Neue"/>
                <a:cs typeface="Helvetica Neue"/>
                <a:sym typeface="Helvetica Neue"/>
              </a:rPr>
              <a:t> </a:t>
            </a:r>
            <a:r>
              <a:rPr lang="de-DE" sz="2400" dirty="0" err="1">
                <a:solidFill>
                  <a:schemeClr val="dk1"/>
                </a:solidFill>
                <a:latin typeface="+mn-lt"/>
                <a:ea typeface="Helvetica Neue"/>
                <a:cs typeface="Helvetica Neue"/>
                <a:sym typeface="Helvetica Neue"/>
              </a:rPr>
              <a:t>tražite</a:t>
            </a:r>
            <a:r>
              <a:rPr lang="de-DE" sz="2400" dirty="0">
                <a:solidFill>
                  <a:schemeClr val="dk1"/>
                </a:solidFill>
                <a:latin typeface="+mn-lt"/>
                <a:ea typeface="Helvetica Neue"/>
                <a:cs typeface="Helvetica Neue"/>
                <a:sym typeface="Helvetica Neue"/>
              </a:rPr>
              <a:t> </a:t>
            </a:r>
            <a:r>
              <a:rPr lang="de-DE" sz="2400" dirty="0" err="1">
                <a:solidFill>
                  <a:schemeClr val="dk1"/>
                </a:solidFill>
                <a:latin typeface="+mn-lt"/>
                <a:ea typeface="Helvetica Neue"/>
                <a:cs typeface="Helvetica Neue"/>
                <a:sym typeface="Helvetica Neue"/>
              </a:rPr>
              <a:t>bolje</a:t>
            </a:r>
            <a:r>
              <a:rPr lang="de-DE" sz="2400" dirty="0">
                <a:solidFill>
                  <a:schemeClr val="dk1"/>
                </a:solidFill>
                <a:latin typeface="+mn-lt"/>
                <a:ea typeface="Helvetica Neue"/>
                <a:cs typeface="Helvetica Neue"/>
                <a:sym typeface="Helvetica Neue"/>
              </a:rPr>
              <a:t> </a:t>
            </a:r>
            <a:r>
              <a:rPr lang="de-DE" sz="2400" dirty="0" err="1">
                <a:solidFill>
                  <a:schemeClr val="dk1"/>
                </a:solidFill>
                <a:latin typeface="+mn-lt"/>
                <a:ea typeface="Helvetica Neue"/>
                <a:cs typeface="Helvetica Neue"/>
                <a:sym typeface="Helvetica Neue"/>
              </a:rPr>
              <a:t>ili</a:t>
            </a:r>
            <a:r>
              <a:rPr lang="de-DE" sz="2400" dirty="0">
                <a:solidFill>
                  <a:schemeClr val="dk1"/>
                </a:solidFill>
                <a:latin typeface="+mn-lt"/>
                <a:ea typeface="Helvetica Neue"/>
                <a:cs typeface="Helvetica Neue"/>
                <a:sym typeface="Helvetica Neue"/>
              </a:rPr>
              <a:t> </a:t>
            </a:r>
            <a:r>
              <a:rPr lang="de-DE" sz="2400" dirty="0" err="1">
                <a:solidFill>
                  <a:schemeClr val="dk1"/>
                </a:solidFill>
                <a:latin typeface="+mn-lt"/>
                <a:ea typeface="Helvetica Neue"/>
                <a:cs typeface="Helvetica Neue"/>
                <a:sym typeface="Helvetica Neue"/>
              </a:rPr>
              <a:t>drugačije</a:t>
            </a:r>
            <a:r>
              <a:rPr lang="de-DE" sz="2400" dirty="0">
                <a:solidFill>
                  <a:schemeClr val="dk1"/>
                </a:solidFill>
                <a:latin typeface="+mn-lt"/>
                <a:ea typeface="Helvetica Neue"/>
                <a:cs typeface="Helvetica Neue"/>
                <a:sym typeface="Helvetica Neue"/>
              </a:rPr>
              <a:t> </a:t>
            </a:r>
            <a:r>
              <a:rPr lang="de-DE" sz="2400" dirty="0" err="1">
                <a:solidFill>
                  <a:schemeClr val="dk1"/>
                </a:solidFill>
                <a:latin typeface="+mn-lt"/>
                <a:ea typeface="Helvetica Neue"/>
                <a:cs typeface="Helvetica Neue"/>
                <a:sym typeface="Helvetica Neue"/>
              </a:rPr>
              <a:t>opisati</a:t>
            </a:r>
            <a:r>
              <a:rPr lang="de-DE" sz="2400" dirty="0">
                <a:solidFill>
                  <a:schemeClr val="dk1"/>
                </a:solidFill>
                <a:latin typeface="+mn-lt"/>
                <a:ea typeface="Helvetica Neue"/>
                <a:cs typeface="Helvetica Neue"/>
                <a:sym typeface="Helvetica Neue"/>
              </a:rPr>
              <a:t> </a:t>
            </a:r>
            <a:r>
              <a:rPr lang="de-DE" sz="2400" dirty="0" err="1">
                <a:solidFill>
                  <a:schemeClr val="dk1"/>
                </a:solidFill>
                <a:latin typeface="+mn-lt"/>
                <a:ea typeface="Helvetica Neue"/>
                <a:cs typeface="Helvetica Neue"/>
                <a:sym typeface="Helvetica Neue"/>
              </a:rPr>
              <a:t>described</a:t>
            </a:r>
            <a:r>
              <a:rPr lang="de-DE" sz="2400" dirty="0">
                <a:solidFill>
                  <a:schemeClr val="dk1"/>
                </a:solidFill>
                <a:latin typeface="+mn-lt"/>
                <a:ea typeface="Helvetica Neue"/>
                <a:cs typeface="Helvetica Neue"/>
                <a:sym typeface="Helvetica Neue"/>
              </a:rPr>
              <a:t> </a:t>
            </a:r>
            <a:r>
              <a:rPr lang="de-DE" sz="2400" dirty="0" err="1">
                <a:solidFill>
                  <a:schemeClr val="dk1"/>
                </a:solidFill>
                <a:latin typeface="+mn-lt"/>
                <a:ea typeface="Helvetica Neue"/>
                <a:cs typeface="Helvetica Neue"/>
                <a:sym typeface="Helvetica Neue"/>
              </a:rPr>
              <a:t>better</a:t>
            </a:r>
            <a:r>
              <a:rPr lang="de-DE" sz="2400" dirty="0">
                <a:solidFill>
                  <a:schemeClr val="dk1"/>
                </a:solidFill>
                <a:latin typeface="+mn-lt"/>
                <a:ea typeface="Helvetica Neue"/>
                <a:cs typeface="Helvetica Neue"/>
                <a:sym typeface="Helvetica Neue"/>
              </a:rPr>
              <a:t> </a:t>
            </a:r>
            <a:r>
              <a:rPr lang="de-DE" sz="2400" dirty="0" err="1">
                <a:solidFill>
                  <a:schemeClr val="dk1"/>
                </a:solidFill>
                <a:latin typeface="+mn-lt"/>
                <a:ea typeface="Helvetica Neue"/>
                <a:cs typeface="Helvetica Neue"/>
                <a:sym typeface="Helvetica Neue"/>
              </a:rPr>
              <a:t>or</a:t>
            </a:r>
            <a:r>
              <a:rPr lang="de-DE" sz="2400" dirty="0">
                <a:solidFill>
                  <a:schemeClr val="dk1"/>
                </a:solidFill>
                <a:latin typeface="+mn-lt"/>
                <a:ea typeface="Helvetica Neue"/>
                <a:cs typeface="Helvetica Neue"/>
                <a:sym typeface="Helvetica Neue"/>
              </a:rPr>
              <a:t> </a:t>
            </a:r>
            <a:r>
              <a:rPr lang="de-DE" sz="2400" dirty="0" err="1">
                <a:solidFill>
                  <a:schemeClr val="dk1"/>
                </a:solidFill>
                <a:latin typeface="+mn-lt"/>
                <a:ea typeface="Helvetica Neue"/>
                <a:cs typeface="Helvetica Neue"/>
                <a:sym typeface="Helvetica Neue"/>
              </a:rPr>
              <a:t>differently</a:t>
            </a:r>
            <a:endParaRPr lang="de-DE" sz="2400" dirty="0">
              <a:solidFill>
                <a:schemeClr val="dk1"/>
              </a:solidFill>
              <a:latin typeface="+mn-lt"/>
              <a:ea typeface="Helvetica Neue"/>
              <a:cs typeface="Helvetica Neue"/>
              <a:sym typeface="Helvetica Neue"/>
            </a:endParaRPr>
          </a:p>
          <a:p>
            <a:pPr marL="342900" lvl="0" indent="-342900">
              <a:spcAft>
                <a:spcPts val="2400"/>
              </a:spcAft>
              <a:buSzPct val="80000"/>
              <a:buBlip>
                <a:blip r:embed="rId4"/>
              </a:buBlip>
            </a:pPr>
            <a:r>
              <a:rPr lang="vi-VN" sz="2400" dirty="0">
                <a:solidFill>
                  <a:schemeClr val="dk1"/>
                </a:solidFill>
                <a:latin typeface="+mn-lt"/>
                <a:ea typeface="Helvetica Neue"/>
                <a:cs typeface="Helvetica Neue"/>
                <a:sym typeface="Helvetica Neue"/>
              </a:rPr>
              <a:t>Također, pokušajte svoj zahtjev ne imenovati preopćenito već konkretno, pa umjesto npr. "bol" bolje "glavobolja pri buđenju".</a:t>
            </a:r>
            <a:endParaRPr dirty="0">
              <a:latin typeface="+mn-lt"/>
            </a:endParaRPr>
          </a:p>
        </p:txBody>
      </p:sp>
      <p:sp>
        <p:nvSpPr>
          <p:cNvPr id="3" name="Textfeld 2">
            <a:extLst>
              <a:ext uri="{FF2B5EF4-FFF2-40B4-BE49-F238E27FC236}">
                <a16:creationId xmlns:a16="http://schemas.microsoft.com/office/drawing/2014/main" id="{34EAC9A1-0138-9C26-08C9-4CF8C3BB1445}"/>
              </a:ext>
            </a:extLst>
          </p:cNvPr>
          <p:cNvSpPr txBox="1"/>
          <p:nvPr/>
        </p:nvSpPr>
        <p:spPr>
          <a:xfrm>
            <a:off x="1080000" y="8928000"/>
            <a:ext cx="17100000" cy="360000"/>
          </a:xfrm>
          <a:prstGeom prst="rect">
            <a:avLst/>
          </a:prstGeom>
          <a:noFill/>
          <a:ln>
            <a:noFill/>
          </a:ln>
        </p:spPr>
        <p:txBody>
          <a:bodyPr wrap="square" anchor="b">
            <a:noAutofit/>
          </a:bodyPr>
          <a:lstStyle/>
          <a:p>
            <a:r>
              <a:rPr lang="hr-HR" sz="1000" dirty="0"/>
              <a:t>Izvor</a:t>
            </a:r>
            <a:r>
              <a:rPr lang="de-DE" sz="1000" dirty="0"/>
              <a:t>: BAGSO Service Gesellschaft mbH, Anleitung 8: Gesundheitsinformationen im Netz – kompetent nutzen, in: digital-kompass.de, 2023, https://www.digital-kompass.de/materialien/anleitung-8-gesundheitsinformationen-im-netz-kompetent-nutzen</a:t>
            </a:r>
          </a:p>
        </p:txBody>
      </p:sp>
      <p:sp>
        <p:nvSpPr>
          <p:cNvPr id="5" name="Google Shape;120;p6">
            <a:extLst>
              <a:ext uri="{FF2B5EF4-FFF2-40B4-BE49-F238E27FC236}">
                <a16:creationId xmlns:a16="http://schemas.microsoft.com/office/drawing/2014/main" id="{C6D12061-D641-29FB-9705-C7EA0ED7B235}"/>
              </a:ext>
            </a:extLst>
          </p:cNvPr>
          <p:cNvSpPr txBox="1"/>
          <p:nvPr/>
        </p:nvSpPr>
        <p:spPr>
          <a:xfrm>
            <a:off x="10743257" y="5963732"/>
            <a:ext cx="6732000" cy="1569182"/>
          </a:xfrm>
          <a:custGeom>
            <a:avLst/>
            <a:gdLst>
              <a:gd name="connsiteX0" fmla="*/ 0 w 6732000"/>
              <a:gd name="connsiteY0" fmla="*/ 0 h 1569182"/>
              <a:gd name="connsiteX1" fmla="*/ 359040 w 6732000"/>
              <a:gd name="connsiteY1" fmla="*/ 0 h 1569182"/>
              <a:gd name="connsiteX2" fmla="*/ 987360 w 6732000"/>
              <a:gd name="connsiteY2" fmla="*/ 0 h 1569182"/>
              <a:gd name="connsiteX3" fmla="*/ 1481040 w 6732000"/>
              <a:gd name="connsiteY3" fmla="*/ 0 h 1569182"/>
              <a:gd name="connsiteX4" fmla="*/ 2042040 w 6732000"/>
              <a:gd name="connsiteY4" fmla="*/ 0 h 1569182"/>
              <a:gd name="connsiteX5" fmla="*/ 2737680 w 6732000"/>
              <a:gd name="connsiteY5" fmla="*/ 0 h 1569182"/>
              <a:gd name="connsiteX6" fmla="*/ 3164040 w 6732000"/>
              <a:gd name="connsiteY6" fmla="*/ 0 h 1569182"/>
              <a:gd name="connsiteX7" fmla="*/ 3792360 w 6732000"/>
              <a:gd name="connsiteY7" fmla="*/ 0 h 1569182"/>
              <a:gd name="connsiteX8" fmla="*/ 4218720 w 6732000"/>
              <a:gd name="connsiteY8" fmla="*/ 0 h 1569182"/>
              <a:gd name="connsiteX9" fmla="*/ 4779720 w 6732000"/>
              <a:gd name="connsiteY9" fmla="*/ 0 h 1569182"/>
              <a:gd name="connsiteX10" fmla="*/ 5408040 w 6732000"/>
              <a:gd name="connsiteY10" fmla="*/ 0 h 1569182"/>
              <a:gd name="connsiteX11" fmla="*/ 5767080 w 6732000"/>
              <a:gd name="connsiteY11" fmla="*/ 0 h 1569182"/>
              <a:gd name="connsiteX12" fmla="*/ 6126120 w 6732000"/>
              <a:gd name="connsiteY12" fmla="*/ 0 h 1569182"/>
              <a:gd name="connsiteX13" fmla="*/ 6732000 w 6732000"/>
              <a:gd name="connsiteY13" fmla="*/ 0 h 1569182"/>
              <a:gd name="connsiteX14" fmla="*/ 6732000 w 6732000"/>
              <a:gd name="connsiteY14" fmla="*/ 523061 h 1569182"/>
              <a:gd name="connsiteX15" fmla="*/ 6732000 w 6732000"/>
              <a:gd name="connsiteY15" fmla="*/ 1061813 h 1569182"/>
              <a:gd name="connsiteX16" fmla="*/ 6732000 w 6732000"/>
              <a:gd name="connsiteY16" fmla="*/ 1569182 h 1569182"/>
              <a:gd name="connsiteX17" fmla="*/ 6103680 w 6732000"/>
              <a:gd name="connsiteY17" fmla="*/ 1569182 h 1569182"/>
              <a:gd name="connsiteX18" fmla="*/ 5475360 w 6732000"/>
              <a:gd name="connsiteY18" fmla="*/ 1569182 h 1569182"/>
              <a:gd name="connsiteX19" fmla="*/ 4914360 w 6732000"/>
              <a:gd name="connsiteY19" fmla="*/ 1569182 h 1569182"/>
              <a:gd name="connsiteX20" fmla="*/ 4218720 w 6732000"/>
              <a:gd name="connsiteY20" fmla="*/ 1569182 h 1569182"/>
              <a:gd name="connsiteX21" fmla="*/ 3523080 w 6732000"/>
              <a:gd name="connsiteY21" fmla="*/ 1569182 h 1569182"/>
              <a:gd name="connsiteX22" fmla="*/ 2894760 w 6732000"/>
              <a:gd name="connsiteY22" fmla="*/ 1569182 h 1569182"/>
              <a:gd name="connsiteX23" fmla="*/ 2266440 w 6732000"/>
              <a:gd name="connsiteY23" fmla="*/ 1569182 h 1569182"/>
              <a:gd name="connsiteX24" fmla="*/ 1638120 w 6732000"/>
              <a:gd name="connsiteY24" fmla="*/ 1569182 h 1569182"/>
              <a:gd name="connsiteX25" fmla="*/ 1211760 w 6732000"/>
              <a:gd name="connsiteY25" fmla="*/ 1569182 h 1569182"/>
              <a:gd name="connsiteX26" fmla="*/ 516120 w 6732000"/>
              <a:gd name="connsiteY26" fmla="*/ 1569182 h 1569182"/>
              <a:gd name="connsiteX27" fmla="*/ 0 w 6732000"/>
              <a:gd name="connsiteY27" fmla="*/ 1569182 h 1569182"/>
              <a:gd name="connsiteX28" fmla="*/ 0 w 6732000"/>
              <a:gd name="connsiteY28" fmla="*/ 1093197 h 1569182"/>
              <a:gd name="connsiteX29" fmla="*/ 0 w 6732000"/>
              <a:gd name="connsiteY29" fmla="*/ 554444 h 1569182"/>
              <a:gd name="connsiteX30" fmla="*/ 0 w 6732000"/>
              <a:gd name="connsiteY30" fmla="*/ 0 h 1569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732000" h="1569182" fill="none" extrusionOk="0">
                <a:moveTo>
                  <a:pt x="0" y="0"/>
                </a:moveTo>
                <a:cubicBezTo>
                  <a:pt x="79865" y="-277"/>
                  <a:pt x="201998" y="6575"/>
                  <a:pt x="359040" y="0"/>
                </a:cubicBezTo>
                <a:cubicBezTo>
                  <a:pt x="516082" y="-6575"/>
                  <a:pt x="690070" y="72204"/>
                  <a:pt x="987360" y="0"/>
                </a:cubicBezTo>
                <a:cubicBezTo>
                  <a:pt x="1284650" y="-72204"/>
                  <a:pt x="1333548" y="12538"/>
                  <a:pt x="1481040" y="0"/>
                </a:cubicBezTo>
                <a:cubicBezTo>
                  <a:pt x="1628532" y="-12538"/>
                  <a:pt x="1856869" y="24199"/>
                  <a:pt x="2042040" y="0"/>
                </a:cubicBezTo>
                <a:cubicBezTo>
                  <a:pt x="2227211" y="-24199"/>
                  <a:pt x="2442524" y="60341"/>
                  <a:pt x="2737680" y="0"/>
                </a:cubicBezTo>
                <a:cubicBezTo>
                  <a:pt x="3032836" y="-60341"/>
                  <a:pt x="3047458" y="18605"/>
                  <a:pt x="3164040" y="0"/>
                </a:cubicBezTo>
                <a:cubicBezTo>
                  <a:pt x="3280622" y="-18605"/>
                  <a:pt x="3481911" y="49307"/>
                  <a:pt x="3792360" y="0"/>
                </a:cubicBezTo>
                <a:cubicBezTo>
                  <a:pt x="4102809" y="-49307"/>
                  <a:pt x="4017348" y="5337"/>
                  <a:pt x="4218720" y="0"/>
                </a:cubicBezTo>
                <a:cubicBezTo>
                  <a:pt x="4420092" y="-5337"/>
                  <a:pt x="4604807" y="27482"/>
                  <a:pt x="4779720" y="0"/>
                </a:cubicBezTo>
                <a:cubicBezTo>
                  <a:pt x="4954633" y="-27482"/>
                  <a:pt x="5198404" y="58697"/>
                  <a:pt x="5408040" y="0"/>
                </a:cubicBezTo>
                <a:cubicBezTo>
                  <a:pt x="5617676" y="-58697"/>
                  <a:pt x="5646390" y="5975"/>
                  <a:pt x="5767080" y="0"/>
                </a:cubicBezTo>
                <a:cubicBezTo>
                  <a:pt x="5887770" y="-5975"/>
                  <a:pt x="6052230" y="5535"/>
                  <a:pt x="6126120" y="0"/>
                </a:cubicBezTo>
                <a:cubicBezTo>
                  <a:pt x="6200010" y="-5535"/>
                  <a:pt x="6579376" y="41739"/>
                  <a:pt x="6732000" y="0"/>
                </a:cubicBezTo>
                <a:cubicBezTo>
                  <a:pt x="6778930" y="208374"/>
                  <a:pt x="6683670" y="387987"/>
                  <a:pt x="6732000" y="523061"/>
                </a:cubicBezTo>
                <a:cubicBezTo>
                  <a:pt x="6780330" y="658135"/>
                  <a:pt x="6690428" y="893821"/>
                  <a:pt x="6732000" y="1061813"/>
                </a:cubicBezTo>
                <a:cubicBezTo>
                  <a:pt x="6773572" y="1229805"/>
                  <a:pt x="6698221" y="1418954"/>
                  <a:pt x="6732000" y="1569182"/>
                </a:cubicBezTo>
                <a:cubicBezTo>
                  <a:pt x="6593048" y="1581539"/>
                  <a:pt x="6262394" y="1507919"/>
                  <a:pt x="6103680" y="1569182"/>
                </a:cubicBezTo>
                <a:cubicBezTo>
                  <a:pt x="5944966" y="1630445"/>
                  <a:pt x="5620127" y="1510804"/>
                  <a:pt x="5475360" y="1569182"/>
                </a:cubicBezTo>
                <a:cubicBezTo>
                  <a:pt x="5330593" y="1627560"/>
                  <a:pt x="5139449" y="1522444"/>
                  <a:pt x="4914360" y="1569182"/>
                </a:cubicBezTo>
                <a:cubicBezTo>
                  <a:pt x="4689271" y="1615920"/>
                  <a:pt x="4378564" y="1563713"/>
                  <a:pt x="4218720" y="1569182"/>
                </a:cubicBezTo>
                <a:cubicBezTo>
                  <a:pt x="4058876" y="1574651"/>
                  <a:pt x="3793465" y="1498112"/>
                  <a:pt x="3523080" y="1569182"/>
                </a:cubicBezTo>
                <a:cubicBezTo>
                  <a:pt x="3252695" y="1640252"/>
                  <a:pt x="3182719" y="1567414"/>
                  <a:pt x="2894760" y="1569182"/>
                </a:cubicBezTo>
                <a:cubicBezTo>
                  <a:pt x="2606801" y="1570950"/>
                  <a:pt x="2531964" y="1566856"/>
                  <a:pt x="2266440" y="1569182"/>
                </a:cubicBezTo>
                <a:cubicBezTo>
                  <a:pt x="2000916" y="1571508"/>
                  <a:pt x="1920471" y="1538122"/>
                  <a:pt x="1638120" y="1569182"/>
                </a:cubicBezTo>
                <a:cubicBezTo>
                  <a:pt x="1355769" y="1600242"/>
                  <a:pt x="1364830" y="1561355"/>
                  <a:pt x="1211760" y="1569182"/>
                </a:cubicBezTo>
                <a:cubicBezTo>
                  <a:pt x="1058690" y="1577009"/>
                  <a:pt x="855171" y="1500523"/>
                  <a:pt x="516120" y="1569182"/>
                </a:cubicBezTo>
                <a:cubicBezTo>
                  <a:pt x="177069" y="1637841"/>
                  <a:pt x="143203" y="1538709"/>
                  <a:pt x="0" y="1569182"/>
                </a:cubicBezTo>
                <a:cubicBezTo>
                  <a:pt x="-24851" y="1369864"/>
                  <a:pt x="20962" y="1247287"/>
                  <a:pt x="0" y="1093197"/>
                </a:cubicBezTo>
                <a:cubicBezTo>
                  <a:pt x="-20962" y="939108"/>
                  <a:pt x="63012" y="799402"/>
                  <a:pt x="0" y="554444"/>
                </a:cubicBezTo>
                <a:cubicBezTo>
                  <a:pt x="-63012" y="309486"/>
                  <a:pt x="29658" y="149652"/>
                  <a:pt x="0" y="0"/>
                </a:cubicBezTo>
                <a:close/>
              </a:path>
              <a:path w="6732000" h="1569182" stroke="0" extrusionOk="0">
                <a:moveTo>
                  <a:pt x="0" y="0"/>
                </a:moveTo>
                <a:cubicBezTo>
                  <a:pt x="210861" y="-38115"/>
                  <a:pt x="249517" y="53641"/>
                  <a:pt x="493680" y="0"/>
                </a:cubicBezTo>
                <a:cubicBezTo>
                  <a:pt x="737843" y="-53641"/>
                  <a:pt x="737235" y="38374"/>
                  <a:pt x="852720" y="0"/>
                </a:cubicBezTo>
                <a:cubicBezTo>
                  <a:pt x="968205" y="-38374"/>
                  <a:pt x="1361478" y="42442"/>
                  <a:pt x="1548360" y="0"/>
                </a:cubicBezTo>
                <a:cubicBezTo>
                  <a:pt x="1735242" y="-42442"/>
                  <a:pt x="1896436" y="26325"/>
                  <a:pt x="2042040" y="0"/>
                </a:cubicBezTo>
                <a:cubicBezTo>
                  <a:pt x="2187644" y="-26325"/>
                  <a:pt x="2334320" y="44017"/>
                  <a:pt x="2535720" y="0"/>
                </a:cubicBezTo>
                <a:cubicBezTo>
                  <a:pt x="2737120" y="-44017"/>
                  <a:pt x="3017876" y="23815"/>
                  <a:pt x="3231360" y="0"/>
                </a:cubicBezTo>
                <a:cubicBezTo>
                  <a:pt x="3444844" y="-23815"/>
                  <a:pt x="3545485" y="29590"/>
                  <a:pt x="3657720" y="0"/>
                </a:cubicBezTo>
                <a:cubicBezTo>
                  <a:pt x="3769955" y="-29590"/>
                  <a:pt x="4121476" y="47578"/>
                  <a:pt x="4353360" y="0"/>
                </a:cubicBezTo>
                <a:cubicBezTo>
                  <a:pt x="4585244" y="-47578"/>
                  <a:pt x="4854746" y="70011"/>
                  <a:pt x="5049000" y="0"/>
                </a:cubicBezTo>
                <a:cubicBezTo>
                  <a:pt x="5243254" y="-70011"/>
                  <a:pt x="5491007" y="57901"/>
                  <a:pt x="5610000" y="0"/>
                </a:cubicBezTo>
                <a:cubicBezTo>
                  <a:pt x="5728993" y="-57901"/>
                  <a:pt x="6273173" y="29829"/>
                  <a:pt x="6732000" y="0"/>
                </a:cubicBezTo>
                <a:cubicBezTo>
                  <a:pt x="6778595" y="122758"/>
                  <a:pt x="6726641" y="351794"/>
                  <a:pt x="6732000" y="507369"/>
                </a:cubicBezTo>
                <a:cubicBezTo>
                  <a:pt x="6737359" y="662944"/>
                  <a:pt x="6728937" y="846823"/>
                  <a:pt x="6732000" y="983354"/>
                </a:cubicBezTo>
                <a:cubicBezTo>
                  <a:pt x="6735063" y="1119886"/>
                  <a:pt x="6693459" y="1429191"/>
                  <a:pt x="6732000" y="1569182"/>
                </a:cubicBezTo>
                <a:cubicBezTo>
                  <a:pt x="6464323" y="1602715"/>
                  <a:pt x="6406401" y="1559091"/>
                  <a:pt x="6171000" y="1569182"/>
                </a:cubicBezTo>
                <a:cubicBezTo>
                  <a:pt x="5935599" y="1579273"/>
                  <a:pt x="5868554" y="1514939"/>
                  <a:pt x="5610000" y="1569182"/>
                </a:cubicBezTo>
                <a:cubicBezTo>
                  <a:pt x="5351446" y="1623425"/>
                  <a:pt x="5149799" y="1525220"/>
                  <a:pt x="4914360" y="1569182"/>
                </a:cubicBezTo>
                <a:cubicBezTo>
                  <a:pt x="4678921" y="1613144"/>
                  <a:pt x="4619870" y="1514732"/>
                  <a:pt x="4353360" y="1569182"/>
                </a:cubicBezTo>
                <a:cubicBezTo>
                  <a:pt x="4086850" y="1623632"/>
                  <a:pt x="4141827" y="1564814"/>
                  <a:pt x="3994320" y="1569182"/>
                </a:cubicBezTo>
                <a:cubicBezTo>
                  <a:pt x="3846813" y="1573550"/>
                  <a:pt x="3695754" y="1535513"/>
                  <a:pt x="3567960" y="1569182"/>
                </a:cubicBezTo>
                <a:cubicBezTo>
                  <a:pt x="3440166" y="1602851"/>
                  <a:pt x="3153478" y="1557750"/>
                  <a:pt x="2872320" y="1569182"/>
                </a:cubicBezTo>
                <a:cubicBezTo>
                  <a:pt x="2591162" y="1580614"/>
                  <a:pt x="2466047" y="1547475"/>
                  <a:pt x="2311320" y="1569182"/>
                </a:cubicBezTo>
                <a:cubicBezTo>
                  <a:pt x="2156593" y="1590889"/>
                  <a:pt x="2034909" y="1558426"/>
                  <a:pt x="1884960" y="1569182"/>
                </a:cubicBezTo>
                <a:cubicBezTo>
                  <a:pt x="1735011" y="1579938"/>
                  <a:pt x="1572624" y="1556508"/>
                  <a:pt x="1323960" y="1569182"/>
                </a:cubicBezTo>
                <a:cubicBezTo>
                  <a:pt x="1075296" y="1581856"/>
                  <a:pt x="1134442" y="1528118"/>
                  <a:pt x="964920" y="1569182"/>
                </a:cubicBezTo>
                <a:cubicBezTo>
                  <a:pt x="795398" y="1610246"/>
                  <a:pt x="739248" y="1537806"/>
                  <a:pt x="605880" y="1569182"/>
                </a:cubicBezTo>
                <a:cubicBezTo>
                  <a:pt x="472512" y="1600558"/>
                  <a:pt x="238808" y="1500593"/>
                  <a:pt x="0" y="1569182"/>
                </a:cubicBezTo>
                <a:cubicBezTo>
                  <a:pt x="-37903" y="1433130"/>
                  <a:pt x="13135" y="1276056"/>
                  <a:pt x="0" y="1077505"/>
                </a:cubicBezTo>
                <a:cubicBezTo>
                  <a:pt x="-13135" y="878954"/>
                  <a:pt x="56748" y="800203"/>
                  <a:pt x="0" y="523061"/>
                </a:cubicBezTo>
                <a:cubicBezTo>
                  <a:pt x="-56748" y="245919"/>
                  <a:pt x="11608" y="176007"/>
                  <a:pt x="0" y="0"/>
                </a:cubicBezTo>
                <a:close/>
              </a:path>
            </a:pathLst>
          </a:custGeom>
          <a:solidFill>
            <a:schemeClr val="bg1">
              <a:lumMod val="85000"/>
            </a:schemeClr>
          </a:solidFill>
          <a:ln>
            <a:solidFill>
              <a:schemeClr val="bg1">
                <a:lumMod val="50000"/>
              </a:schemeClr>
            </a:solidFill>
            <a:extLst>
              <a:ext uri="{C807C97D-BFC1-408E-A445-0C87EB9F89A2}">
                <ask:lineSketchStyleProps xmlns:ask="http://schemas.microsoft.com/office/drawing/2018/sketchyshapes" sd="1219033472">
                  <a:prstGeom prst="rect">
                    <a:avLst/>
                  </a:prstGeom>
                  <ask:type>
                    <ask:lineSketchScribble/>
                  </ask:type>
                </ask:lineSketchStyleProps>
              </a:ext>
            </a:extLst>
          </a:ln>
        </p:spPr>
        <p:txBody>
          <a:bodyPr spcFirstLastPara="1" wrap="square" lIns="91425" tIns="45700" rIns="91425" bIns="45700" anchor="ctr" anchorCtr="0">
            <a:noAutofit/>
          </a:bodyPr>
          <a:lstStyle/>
          <a:p>
            <a:pPr lvl="0" algn="ctr">
              <a:buSzPct val="80000"/>
            </a:pPr>
            <a:r>
              <a:rPr lang="de-DE" sz="2000" i="1" dirty="0" err="1">
                <a:solidFill>
                  <a:schemeClr val="dk1"/>
                </a:solidFill>
                <a:latin typeface="+mn-lt"/>
                <a:ea typeface="Helvetica Neue"/>
                <a:cs typeface="Helvetica Neue"/>
                <a:sym typeface="Helvetica Neue"/>
              </a:rPr>
              <a:t>Ako</a:t>
            </a:r>
            <a:r>
              <a:rPr lang="de-DE" sz="2000" i="1" dirty="0">
                <a:solidFill>
                  <a:schemeClr val="dk1"/>
                </a:solidFill>
                <a:latin typeface="+mn-lt"/>
                <a:ea typeface="Helvetica Neue"/>
                <a:cs typeface="Helvetica Neue"/>
                <a:sym typeface="Helvetica Neue"/>
              </a:rPr>
              <a:t> u Google </a:t>
            </a:r>
            <a:r>
              <a:rPr lang="de-DE" sz="2000" i="1" dirty="0" err="1">
                <a:solidFill>
                  <a:schemeClr val="dk1"/>
                </a:solidFill>
                <a:latin typeface="+mn-lt"/>
                <a:ea typeface="Helvetica Neue"/>
                <a:cs typeface="Helvetica Neue"/>
                <a:sym typeface="Helvetica Neue"/>
              </a:rPr>
              <a:t>unesete</a:t>
            </a:r>
            <a:r>
              <a:rPr lang="de-DE" sz="2000" i="1" dirty="0">
                <a:solidFill>
                  <a:schemeClr val="dk1"/>
                </a:solidFill>
                <a:latin typeface="+mn-lt"/>
                <a:ea typeface="Helvetica Neue"/>
                <a:cs typeface="Helvetica Neue"/>
                <a:sym typeface="Helvetica Neue"/>
              </a:rPr>
              <a:t> </a:t>
            </a:r>
            <a:r>
              <a:rPr lang="de-DE" sz="2000" i="1" dirty="0" err="1">
                <a:solidFill>
                  <a:schemeClr val="dk1"/>
                </a:solidFill>
                <a:latin typeface="+mn-lt"/>
                <a:ea typeface="Helvetica Neue"/>
                <a:cs typeface="Helvetica Neue"/>
                <a:sym typeface="Helvetica Neue"/>
              </a:rPr>
              <a:t>pojam</a:t>
            </a:r>
            <a:r>
              <a:rPr lang="de-DE" sz="2000" i="1" dirty="0">
                <a:solidFill>
                  <a:schemeClr val="dk1"/>
                </a:solidFill>
                <a:latin typeface="+mn-lt"/>
                <a:ea typeface="Helvetica Neue"/>
                <a:cs typeface="Helvetica Neue"/>
                <a:sym typeface="Helvetica Neue"/>
              </a:rPr>
              <a:t> "</a:t>
            </a:r>
            <a:r>
              <a:rPr lang="de-DE" sz="2000" i="1" dirty="0" err="1">
                <a:solidFill>
                  <a:schemeClr val="dk1"/>
                </a:solidFill>
                <a:latin typeface="+mn-lt"/>
                <a:ea typeface="Helvetica Neue"/>
                <a:cs typeface="Helvetica Neue"/>
                <a:sym typeface="Helvetica Neue"/>
              </a:rPr>
              <a:t>bol</a:t>
            </a:r>
            <a:r>
              <a:rPr lang="de-DE" sz="2000" i="1" dirty="0">
                <a:solidFill>
                  <a:schemeClr val="dk1"/>
                </a:solidFill>
                <a:latin typeface="+mn-lt"/>
                <a:ea typeface="Helvetica Neue"/>
                <a:cs typeface="Helvetica Neue"/>
                <a:sym typeface="Helvetica Neue"/>
              </a:rPr>
              <a:t>", u </a:t>
            </a:r>
            <a:r>
              <a:rPr lang="de-DE" sz="2000" i="1" dirty="0" err="1">
                <a:solidFill>
                  <a:schemeClr val="dk1"/>
                </a:solidFill>
                <a:latin typeface="+mn-lt"/>
                <a:ea typeface="Helvetica Neue"/>
                <a:cs typeface="Helvetica Neue"/>
                <a:sym typeface="Helvetica Neue"/>
              </a:rPr>
              <a:t>roku</a:t>
            </a:r>
            <a:r>
              <a:rPr lang="de-DE" sz="2000" i="1" dirty="0">
                <a:solidFill>
                  <a:schemeClr val="dk1"/>
                </a:solidFill>
                <a:latin typeface="+mn-lt"/>
                <a:ea typeface="Helvetica Neue"/>
                <a:cs typeface="Helvetica Neue"/>
                <a:sym typeface="Helvetica Neue"/>
              </a:rPr>
              <a:t> </a:t>
            </a:r>
            <a:r>
              <a:rPr lang="de-DE" sz="2000" i="1" dirty="0" err="1">
                <a:solidFill>
                  <a:schemeClr val="dk1"/>
                </a:solidFill>
                <a:latin typeface="+mn-lt"/>
                <a:ea typeface="Helvetica Neue"/>
                <a:cs typeface="Helvetica Neue"/>
                <a:sym typeface="Helvetica Neue"/>
              </a:rPr>
              <a:t>od</a:t>
            </a:r>
            <a:r>
              <a:rPr lang="de-DE" sz="2000" i="1" dirty="0">
                <a:solidFill>
                  <a:schemeClr val="dk1"/>
                </a:solidFill>
                <a:latin typeface="+mn-lt"/>
                <a:ea typeface="Helvetica Neue"/>
                <a:cs typeface="Helvetica Neue"/>
                <a:sym typeface="Helvetica Neue"/>
              </a:rPr>
              <a:t> </a:t>
            </a:r>
            <a:r>
              <a:rPr lang="de-DE" sz="2000" i="1" dirty="0" err="1">
                <a:solidFill>
                  <a:schemeClr val="dk1"/>
                </a:solidFill>
                <a:latin typeface="+mn-lt"/>
                <a:ea typeface="Helvetica Neue"/>
                <a:cs typeface="Helvetica Neue"/>
                <a:sym typeface="Helvetica Neue"/>
              </a:rPr>
              <a:t>pola</a:t>
            </a:r>
            <a:r>
              <a:rPr lang="de-DE" sz="2000" i="1" dirty="0">
                <a:solidFill>
                  <a:schemeClr val="dk1"/>
                </a:solidFill>
                <a:latin typeface="+mn-lt"/>
                <a:ea typeface="Helvetica Neue"/>
                <a:cs typeface="Helvetica Neue"/>
                <a:sym typeface="Helvetica Neue"/>
              </a:rPr>
              <a:t> </a:t>
            </a:r>
            <a:r>
              <a:rPr lang="de-DE" sz="2000" i="1" dirty="0" err="1">
                <a:solidFill>
                  <a:schemeClr val="dk1"/>
                </a:solidFill>
                <a:latin typeface="+mn-lt"/>
                <a:ea typeface="Helvetica Neue"/>
                <a:cs typeface="Helvetica Neue"/>
                <a:sym typeface="Helvetica Neue"/>
              </a:rPr>
              <a:t>sekunde</a:t>
            </a:r>
            <a:r>
              <a:rPr lang="de-DE" sz="2000" i="1" dirty="0">
                <a:solidFill>
                  <a:schemeClr val="dk1"/>
                </a:solidFill>
                <a:latin typeface="+mn-lt"/>
                <a:ea typeface="Helvetica Neue"/>
                <a:cs typeface="Helvetica Neue"/>
                <a:sym typeface="Helvetica Neue"/>
              </a:rPr>
              <a:t> </a:t>
            </a:r>
            <a:r>
              <a:rPr lang="de-DE" sz="2000" i="1" dirty="0" err="1">
                <a:solidFill>
                  <a:schemeClr val="dk1"/>
                </a:solidFill>
                <a:latin typeface="+mn-lt"/>
                <a:ea typeface="Helvetica Neue"/>
                <a:cs typeface="Helvetica Neue"/>
                <a:sym typeface="Helvetica Neue"/>
              </a:rPr>
              <a:t>dobije</a:t>
            </a:r>
            <a:r>
              <a:rPr lang="de-DE" sz="2000" i="1" dirty="0">
                <a:solidFill>
                  <a:schemeClr val="dk1"/>
                </a:solidFill>
                <a:latin typeface="+mn-lt"/>
                <a:ea typeface="Helvetica Neue"/>
                <a:cs typeface="Helvetica Neue"/>
                <a:sym typeface="Helvetica Neue"/>
              </a:rPr>
              <a:t> se </a:t>
            </a:r>
            <a:r>
              <a:rPr lang="de-DE" sz="2000" i="1" dirty="0" err="1">
                <a:solidFill>
                  <a:schemeClr val="dk1"/>
                </a:solidFill>
                <a:latin typeface="+mn-lt"/>
                <a:ea typeface="Helvetica Neue"/>
                <a:cs typeface="Helvetica Neue"/>
                <a:sym typeface="Helvetica Neue"/>
              </a:rPr>
              <a:t>više</a:t>
            </a:r>
            <a:r>
              <a:rPr lang="de-DE" sz="2000" i="1" dirty="0">
                <a:solidFill>
                  <a:schemeClr val="dk1"/>
                </a:solidFill>
                <a:latin typeface="+mn-lt"/>
                <a:ea typeface="Helvetica Neue"/>
                <a:cs typeface="Helvetica Neue"/>
                <a:sym typeface="Helvetica Neue"/>
              </a:rPr>
              <a:t> </a:t>
            </a:r>
            <a:r>
              <a:rPr lang="de-DE" sz="2000" i="1" dirty="0" err="1">
                <a:solidFill>
                  <a:schemeClr val="dk1"/>
                </a:solidFill>
                <a:latin typeface="+mn-lt"/>
                <a:ea typeface="Helvetica Neue"/>
                <a:cs typeface="Helvetica Neue"/>
                <a:sym typeface="Helvetica Neue"/>
              </a:rPr>
              <a:t>od</a:t>
            </a:r>
            <a:r>
              <a:rPr lang="de-DE" sz="2000" i="1" dirty="0">
                <a:solidFill>
                  <a:schemeClr val="dk1"/>
                </a:solidFill>
                <a:latin typeface="+mn-lt"/>
                <a:ea typeface="Helvetica Neue"/>
                <a:cs typeface="Helvetica Neue"/>
                <a:sym typeface="Helvetica Neue"/>
              </a:rPr>
              <a:t> 55 </a:t>
            </a:r>
            <a:r>
              <a:rPr lang="de-DE" sz="2000" i="1" dirty="0" err="1">
                <a:solidFill>
                  <a:schemeClr val="dk1"/>
                </a:solidFill>
                <a:latin typeface="+mn-lt"/>
                <a:ea typeface="Helvetica Neue"/>
                <a:cs typeface="Helvetica Neue"/>
                <a:sym typeface="Helvetica Neue"/>
              </a:rPr>
              <a:t>milijuna</a:t>
            </a:r>
            <a:r>
              <a:rPr lang="de-DE" sz="2000" i="1" dirty="0">
                <a:solidFill>
                  <a:schemeClr val="dk1"/>
                </a:solidFill>
                <a:latin typeface="+mn-lt"/>
                <a:ea typeface="Helvetica Neue"/>
                <a:cs typeface="Helvetica Neue"/>
                <a:sym typeface="Helvetica Neue"/>
              </a:rPr>
              <a:t> </a:t>
            </a:r>
            <a:r>
              <a:rPr lang="de-DE" sz="2000" i="1" dirty="0" err="1">
                <a:solidFill>
                  <a:schemeClr val="dk1"/>
                </a:solidFill>
                <a:latin typeface="+mn-lt"/>
                <a:ea typeface="Helvetica Neue"/>
                <a:cs typeface="Helvetica Neue"/>
                <a:sym typeface="Helvetica Neue"/>
              </a:rPr>
              <a:t>pogodaka</a:t>
            </a:r>
            <a:r>
              <a:rPr lang="de-DE" sz="2000" i="1" dirty="0">
                <a:solidFill>
                  <a:schemeClr val="dk1"/>
                </a:solidFill>
                <a:latin typeface="+mn-lt"/>
                <a:ea typeface="Helvetica Neue"/>
                <a:cs typeface="Helvetica Neue"/>
                <a:sym typeface="Helvetica Neue"/>
              </a:rPr>
              <a:t>. </a:t>
            </a:r>
            <a:r>
              <a:rPr lang="de-DE" sz="2000" i="1" dirty="0" err="1">
                <a:solidFill>
                  <a:schemeClr val="dk1"/>
                </a:solidFill>
                <a:latin typeface="+mn-lt"/>
                <a:ea typeface="Helvetica Neue"/>
                <a:cs typeface="Helvetica Neue"/>
                <a:sym typeface="Helvetica Neue"/>
              </a:rPr>
              <a:t>To</a:t>
            </a:r>
            <a:r>
              <a:rPr lang="de-DE" sz="2000" i="1" dirty="0">
                <a:solidFill>
                  <a:schemeClr val="dk1"/>
                </a:solidFill>
                <a:latin typeface="+mn-lt"/>
                <a:ea typeface="Helvetica Neue"/>
                <a:cs typeface="Helvetica Neue"/>
                <a:sym typeface="Helvetica Neue"/>
              </a:rPr>
              <a:t> </a:t>
            </a:r>
            <a:r>
              <a:rPr lang="de-DE" sz="2000" i="1" dirty="0" err="1">
                <a:solidFill>
                  <a:schemeClr val="dk1"/>
                </a:solidFill>
                <a:latin typeface="+mn-lt"/>
                <a:ea typeface="Helvetica Neue"/>
                <a:cs typeface="Helvetica Neue"/>
                <a:sym typeface="Helvetica Neue"/>
              </a:rPr>
              <a:t>pokazuje</a:t>
            </a:r>
            <a:r>
              <a:rPr lang="de-DE" sz="2000" i="1" dirty="0">
                <a:solidFill>
                  <a:schemeClr val="dk1"/>
                </a:solidFill>
                <a:latin typeface="+mn-lt"/>
                <a:ea typeface="Helvetica Neue"/>
                <a:cs typeface="Helvetica Neue"/>
                <a:sym typeface="Helvetica Neue"/>
              </a:rPr>
              <a:t> </a:t>
            </a:r>
            <a:r>
              <a:rPr lang="de-DE" sz="2000" i="1" dirty="0" err="1">
                <a:solidFill>
                  <a:schemeClr val="dk1"/>
                </a:solidFill>
                <a:latin typeface="+mn-lt"/>
                <a:ea typeface="Helvetica Neue"/>
                <a:cs typeface="Helvetica Neue"/>
                <a:sym typeface="Helvetica Neue"/>
              </a:rPr>
              <a:t>koliko</a:t>
            </a:r>
            <a:r>
              <a:rPr lang="de-DE" sz="2000" i="1" dirty="0">
                <a:solidFill>
                  <a:schemeClr val="dk1"/>
                </a:solidFill>
                <a:latin typeface="+mn-lt"/>
                <a:ea typeface="Helvetica Neue"/>
                <a:cs typeface="Helvetica Neue"/>
                <a:sym typeface="Helvetica Neue"/>
              </a:rPr>
              <a:t> je </a:t>
            </a:r>
            <a:r>
              <a:rPr lang="de-DE" sz="2000" i="1" dirty="0" err="1">
                <a:solidFill>
                  <a:schemeClr val="dk1"/>
                </a:solidFill>
                <a:latin typeface="+mn-lt"/>
                <a:ea typeface="Helvetica Neue"/>
                <a:cs typeface="Helvetica Neue"/>
                <a:sym typeface="Helvetica Neue"/>
              </a:rPr>
              <a:t>važno</a:t>
            </a:r>
            <a:r>
              <a:rPr lang="de-DE" sz="2000" i="1" dirty="0">
                <a:solidFill>
                  <a:schemeClr val="dk1"/>
                </a:solidFill>
                <a:latin typeface="+mn-lt"/>
                <a:ea typeface="Helvetica Neue"/>
                <a:cs typeface="Helvetica Neue"/>
                <a:sym typeface="Helvetica Neue"/>
              </a:rPr>
              <a:t> </a:t>
            </a:r>
            <a:r>
              <a:rPr lang="de-DE" sz="2000" i="1" dirty="0" err="1">
                <a:solidFill>
                  <a:schemeClr val="dk1"/>
                </a:solidFill>
                <a:latin typeface="+mn-lt"/>
                <a:ea typeface="Helvetica Neue"/>
                <a:cs typeface="Helvetica Neue"/>
                <a:sym typeface="Helvetica Neue"/>
              </a:rPr>
              <a:t>formulirati</a:t>
            </a:r>
            <a:r>
              <a:rPr lang="de-DE" sz="2000" i="1" dirty="0">
                <a:solidFill>
                  <a:schemeClr val="dk1"/>
                </a:solidFill>
                <a:latin typeface="+mn-lt"/>
                <a:ea typeface="Helvetica Neue"/>
                <a:cs typeface="Helvetica Neue"/>
                <a:sym typeface="Helvetica Neue"/>
              </a:rPr>
              <a:t> </a:t>
            </a:r>
            <a:r>
              <a:rPr lang="de-DE" sz="2000" i="1" dirty="0" err="1">
                <a:solidFill>
                  <a:schemeClr val="dk1"/>
                </a:solidFill>
                <a:latin typeface="+mn-lt"/>
                <a:ea typeface="Helvetica Neue"/>
                <a:cs typeface="Helvetica Neue"/>
                <a:sym typeface="Helvetica Neue"/>
              </a:rPr>
              <a:t>pitanje</a:t>
            </a:r>
            <a:r>
              <a:rPr lang="de-DE" sz="2000" i="1" dirty="0">
                <a:solidFill>
                  <a:schemeClr val="dk1"/>
                </a:solidFill>
                <a:latin typeface="+mn-lt"/>
                <a:ea typeface="Helvetica Neue"/>
                <a:cs typeface="Helvetica Neue"/>
                <a:sym typeface="Helvetica Neue"/>
              </a:rPr>
              <a:t> </a:t>
            </a:r>
            <a:r>
              <a:rPr lang="de-DE" sz="2000" i="1" dirty="0" err="1">
                <a:solidFill>
                  <a:schemeClr val="dk1"/>
                </a:solidFill>
                <a:latin typeface="+mn-lt"/>
                <a:ea typeface="Helvetica Neue"/>
                <a:cs typeface="Helvetica Neue"/>
                <a:sym typeface="Helvetica Neue"/>
              </a:rPr>
              <a:t>što</a:t>
            </a:r>
            <a:r>
              <a:rPr lang="de-DE" sz="2000" i="1" dirty="0">
                <a:solidFill>
                  <a:schemeClr val="dk1"/>
                </a:solidFill>
                <a:latin typeface="+mn-lt"/>
                <a:ea typeface="Helvetica Neue"/>
                <a:cs typeface="Helvetica Neue"/>
                <a:sym typeface="Helvetica Neue"/>
              </a:rPr>
              <a:t> </a:t>
            </a:r>
            <a:r>
              <a:rPr lang="de-DE" sz="2000" i="1" dirty="0" err="1">
                <a:solidFill>
                  <a:schemeClr val="dk1"/>
                </a:solidFill>
                <a:latin typeface="+mn-lt"/>
                <a:ea typeface="Helvetica Neue"/>
                <a:cs typeface="Helvetica Neue"/>
                <a:sym typeface="Helvetica Neue"/>
              </a:rPr>
              <a:t>preciznije</a:t>
            </a:r>
            <a:r>
              <a:rPr lang="de-DE" sz="2000" i="1" dirty="0">
                <a:solidFill>
                  <a:schemeClr val="dk1"/>
                </a:solidFill>
                <a:latin typeface="+mn-lt"/>
                <a:ea typeface="Helvetica Neue"/>
                <a:cs typeface="Helvetica Neue"/>
                <a:sym typeface="Helvetica Neue"/>
              </a:rPr>
              <a:t>.</a:t>
            </a:r>
            <a:endParaRPr sz="2000" i="1" dirty="0">
              <a:latin typeface="+mn-lt"/>
            </a:endParaRPr>
          </a:p>
        </p:txBody>
      </p:sp>
      <p:cxnSp>
        <p:nvCxnSpPr>
          <p:cNvPr id="7" name="Verbinder: gewinkelt 6">
            <a:extLst>
              <a:ext uri="{FF2B5EF4-FFF2-40B4-BE49-F238E27FC236}">
                <a16:creationId xmlns:a16="http://schemas.microsoft.com/office/drawing/2014/main" id="{9973D087-83C5-AEAD-0B0A-E0B5456657F1}"/>
              </a:ext>
            </a:extLst>
          </p:cNvPr>
          <p:cNvCxnSpPr>
            <a:cxnSpLocks/>
          </p:cNvCxnSpPr>
          <p:nvPr/>
        </p:nvCxnSpPr>
        <p:spPr>
          <a:xfrm flipV="1">
            <a:off x="8919200" y="4937732"/>
            <a:ext cx="1872000" cy="2052000"/>
          </a:xfrm>
          <a:prstGeom prst="bentConnector3">
            <a:avLst>
              <a:gd name="adj1" fmla="val 36561"/>
            </a:avLst>
          </a:prstGeom>
          <a:ln w="76200">
            <a:solidFill>
              <a:srgbClr val="33CCFF"/>
            </a:solidFill>
            <a:tailEnd type="triangle"/>
          </a:ln>
        </p:spPr>
        <p:style>
          <a:lnRef idx="1">
            <a:schemeClr val="accent1"/>
          </a:lnRef>
          <a:fillRef idx="0">
            <a:schemeClr val="accent1"/>
          </a:fillRef>
          <a:effectRef idx="0">
            <a:schemeClr val="accent1"/>
          </a:effectRef>
          <a:fontRef idx="minor">
            <a:schemeClr val="tx1"/>
          </a:fontRef>
        </p:style>
      </p:cxnSp>
      <p:sp>
        <p:nvSpPr>
          <p:cNvPr id="21" name="Textfeld 20">
            <a:extLst>
              <a:ext uri="{FF2B5EF4-FFF2-40B4-BE49-F238E27FC236}">
                <a16:creationId xmlns:a16="http://schemas.microsoft.com/office/drawing/2014/main" id="{89366298-3E62-1B1D-BAF1-3F4805186B83}"/>
              </a:ext>
            </a:extLst>
          </p:cNvPr>
          <p:cNvSpPr txBox="1"/>
          <p:nvPr/>
        </p:nvSpPr>
        <p:spPr>
          <a:xfrm>
            <a:off x="10932484" y="5267384"/>
            <a:ext cx="904415" cy="307777"/>
          </a:xfrm>
          <a:prstGeom prst="rect">
            <a:avLst/>
          </a:prstGeom>
          <a:noFill/>
        </p:spPr>
        <p:txBody>
          <a:bodyPr wrap="none" rtlCol="0">
            <a:spAutoFit/>
          </a:bodyPr>
          <a:lstStyle/>
          <a:p>
            <a:r>
              <a:rPr lang="de-DE" dirty="0"/>
              <a:t>© </a:t>
            </a:r>
            <a:r>
              <a:rPr lang="de-DE"/>
              <a:t>google</a:t>
            </a:r>
            <a:endParaRPr lang="de-DE" dirty="0"/>
          </a:p>
        </p:txBody>
      </p:sp>
      <p:sp>
        <p:nvSpPr>
          <p:cNvPr id="22" name="Textfeld 21">
            <a:extLst>
              <a:ext uri="{FF2B5EF4-FFF2-40B4-BE49-F238E27FC236}">
                <a16:creationId xmlns:a16="http://schemas.microsoft.com/office/drawing/2014/main" id="{09D3E7A9-89E4-7F05-09E9-5E4E6621C994}"/>
              </a:ext>
            </a:extLst>
          </p:cNvPr>
          <p:cNvSpPr txBox="1"/>
          <p:nvPr/>
        </p:nvSpPr>
        <p:spPr>
          <a:xfrm>
            <a:off x="11384691" y="4747193"/>
            <a:ext cx="1481496" cy="400110"/>
          </a:xfrm>
          <a:prstGeom prst="rect">
            <a:avLst/>
          </a:prstGeom>
          <a:noFill/>
        </p:spPr>
        <p:txBody>
          <a:bodyPr wrap="none" rtlCol="0">
            <a:spAutoFit/>
          </a:bodyPr>
          <a:lstStyle/>
          <a:p>
            <a:r>
              <a:rPr lang="de-DE" sz="2000"/>
              <a:t>Pain</a:t>
            </a:r>
            <a:endParaRPr lang="de-DE" sz="2000" dirty="0"/>
          </a:p>
        </p:txBody>
      </p:sp>
      <p:sp>
        <p:nvSpPr>
          <p:cNvPr id="4" name="Foliennummernplatzhalter 1">
            <a:extLst>
              <a:ext uri="{FF2B5EF4-FFF2-40B4-BE49-F238E27FC236}">
                <a16:creationId xmlns:a16="http://schemas.microsoft.com/office/drawing/2014/main" id="{0A5FAF3C-9DEB-7123-0302-92EC6568E65E}"/>
              </a:ext>
            </a:extLst>
          </p:cNvPr>
          <p:cNvSpPr txBox="1">
            <a:spLocks/>
          </p:cNvSpPr>
          <p:nvPr/>
        </p:nvSpPr>
        <p:spPr>
          <a:xfrm>
            <a:off x="14004589" y="9567020"/>
            <a:ext cx="4114800" cy="547688"/>
          </a:xfrm>
          <a:prstGeom prst="rect">
            <a:avLst/>
          </a:prstGeom>
        </p:spPr>
        <p:txBody>
          <a:bodyPr vert="horz" lIns="91440" tIns="45720" rIns="91440" bIns="45720" rtlCol="0" anchor="ct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defRPr sz="1200" b="0" i="0" u="none" strike="noStrike" cap="none">
                <a:solidFill>
                  <a:schemeClr val="tx1">
                    <a:tint val="75000"/>
                  </a:schemeClr>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fld id="{141F0399-9AC4-4E2F-9FF1-1AC0CE388A8D}" type="slidenum">
              <a:rPr lang="de-DE" smtClean="0"/>
              <a:t>13</a:t>
            </a:fld>
            <a:endParaRPr lang="de-DE"/>
          </a:p>
        </p:txBody>
      </p:sp>
    </p:spTree>
    <p:extLst>
      <p:ext uri="{BB962C8B-B14F-4D97-AF65-F5344CB8AC3E}">
        <p14:creationId xmlns:p14="http://schemas.microsoft.com/office/powerpoint/2010/main" val="7870380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6"/>
          <p:cNvSpPr txBox="1"/>
          <p:nvPr/>
        </p:nvSpPr>
        <p:spPr>
          <a:xfrm>
            <a:off x="1332000" y="2401311"/>
            <a:ext cx="16452000" cy="830956"/>
          </a:xfrm>
          <a:prstGeom prst="rect">
            <a:avLst/>
          </a:prstGeom>
          <a:noFill/>
          <a:ln>
            <a:noFill/>
          </a:ln>
        </p:spPr>
        <p:txBody>
          <a:bodyPr spcFirstLastPara="1" wrap="square" lIns="91425" tIns="45700" rIns="91425" bIns="45700" anchor="t" anchorCtr="0">
            <a:noAutofit/>
          </a:bodyPr>
          <a:lstStyle/>
          <a:p>
            <a:pPr lvl="0"/>
            <a:r>
              <a:rPr lang="en-GB" sz="4800" b="1" dirty="0">
                <a:solidFill>
                  <a:schemeClr val="tx1"/>
                </a:solidFill>
                <a:latin typeface="+mn-lt"/>
                <a:ea typeface="Helvetica Neue"/>
                <a:cs typeface="Helvetica Neue"/>
                <a:sym typeface="Helvetica Neue"/>
              </a:rPr>
              <a:t>3. </a:t>
            </a:r>
            <a:r>
              <a:rPr lang="en-GB" sz="4800" b="1" dirty="0" err="1">
                <a:solidFill>
                  <a:schemeClr val="tx1"/>
                </a:solidFill>
                <a:latin typeface="+mn-lt"/>
                <a:ea typeface="Helvetica Neue"/>
                <a:cs typeface="Helvetica Neue"/>
                <a:sym typeface="Helvetica Neue"/>
              </a:rPr>
              <a:t>Odabir</a:t>
            </a:r>
            <a:r>
              <a:rPr lang="en-GB" sz="4800" b="1" dirty="0">
                <a:solidFill>
                  <a:schemeClr val="tx1"/>
                </a:solidFill>
                <a:latin typeface="+mn-lt"/>
                <a:ea typeface="Helvetica Neue"/>
                <a:cs typeface="Helvetica Neue"/>
                <a:sym typeface="Helvetica Neue"/>
              </a:rPr>
              <a:t> i </a:t>
            </a:r>
            <a:r>
              <a:rPr lang="en-GB" sz="4800" b="1" dirty="0" err="1">
                <a:solidFill>
                  <a:schemeClr val="tx1"/>
                </a:solidFill>
                <a:latin typeface="+mn-lt"/>
                <a:ea typeface="Helvetica Neue"/>
                <a:cs typeface="Helvetica Neue"/>
                <a:sym typeface="Helvetica Neue"/>
              </a:rPr>
              <a:t>korištenje</a:t>
            </a:r>
            <a:r>
              <a:rPr lang="en-GB" sz="4800" b="1" dirty="0">
                <a:solidFill>
                  <a:schemeClr val="tx1"/>
                </a:solidFill>
                <a:latin typeface="+mn-lt"/>
                <a:ea typeface="Helvetica Neue"/>
                <a:cs typeface="Helvetica Neue"/>
                <a:sym typeface="Helvetica Neue"/>
              </a:rPr>
              <a:t> </a:t>
            </a:r>
            <a:r>
              <a:rPr lang="en-GB" sz="4800" b="1" dirty="0" err="1">
                <a:solidFill>
                  <a:schemeClr val="tx1"/>
                </a:solidFill>
                <a:latin typeface="+mn-lt"/>
                <a:ea typeface="Helvetica Neue"/>
                <a:cs typeface="Helvetica Neue"/>
                <a:sym typeface="Helvetica Neue"/>
              </a:rPr>
              <a:t>tražilica</a:t>
            </a:r>
            <a:endParaRPr lang="en-GB" sz="4800" b="1" dirty="0">
              <a:solidFill>
                <a:schemeClr val="tx1"/>
              </a:solidFill>
              <a:latin typeface="+mn-lt"/>
              <a:ea typeface="Helvetica Neue"/>
              <a:cs typeface="Helvetica Neue"/>
              <a:sym typeface="Helvetica Neue"/>
            </a:endParaRPr>
          </a:p>
        </p:txBody>
      </p:sp>
      <p:sp>
        <p:nvSpPr>
          <p:cNvPr id="119" name="Google Shape;119;p6"/>
          <p:cNvSpPr txBox="1"/>
          <p:nvPr/>
        </p:nvSpPr>
        <p:spPr>
          <a:xfrm>
            <a:off x="1295399" y="3390900"/>
            <a:ext cx="16451999" cy="523220"/>
          </a:xfrm>
          <a:prstGeom prst="rect">
            <a:avLst/>
          </a:prstGeom>
          <a:noFill/>
          <a:ln>
            <a:noFill/>
          </a:ln>
        </p:spPr>
        <p:txBody>
          <a:bodyPr spcFirstLastPara="1" wrap="square" lIns="91425" tIns="45700" rIns="91425" bIns="45700" anchor="t" anchorCtr="0">
            <a:noAutofit/>
          </a:bodyPr>
          <a:lstStyle/>
          <a:p>
            <a:pPr lvl="0"/>
            <a:r>
              <a:rPr lang="en-GB" sz="2800" b="1" dirty="0" err="1">
                <a:solidFill>
                  <a:srgbClr val="00CCFF"/>
                </a:solidFill>
                <a:latin typeface="+mn-lt"/>
                <a:ea typeface="Helvetica Neue"/>
                <a:cs typeface="Helvetica Neue"/>
                <a:sym typeface="Helvetica Neue"/>
              </a:rPr>
              <a:t>Dizajniranje</a:t>
            </a:r>
            <a:r>
              <a:rPr lang="en-GB" sz="2800" b="1" dirty="0">
                <a:solidFill>
                  <a:srgbClr val="00CCFF"/>
                </a:solidFill>
                <a:latin typeface="+mn-lt"/>
                <a:ea typeface="Helvetica Neue"/>
                <a:cs typeface="Helvetica Neue"/>
                <a:sym typeface="Helvetica Neue"/>
              </a:rPr>
              <a:t> </a:t>
            </a:r>
            <a:r>
              <a:rPr lang="en-GB" sz="2800" b="1" dirty="0" err="1">
                <a:solidFill>
                  <a:srgbClr val="00CCFF"/>
                </a:solidFill>
                <a:latin typeface="+mn-lt"/>
                <a:ea typeface="Helvetica Neue"/>
                <a:cs typeface="Helvetica Neue"/>
                <a:sym typeface="Helvetica Neue"/>
              </a:rPr>
              <a:t>učinkovite</a:t>
            </a:r>
            <a:r>
              <a:rPr lang="en-GB" sz="2800" b="1" dirty="0">
                <a:solidFill>
                  <a:srgbClr val="00CCFF"/>
                </a:solidFill>
                <a:latin typeface="+mn-lt"/>
                <a:ea typeface="Helvetica Neue"/>
                <a:cs typeface="Helvetica Neue"/>
                <a:sym typeface="Helvetica Neue"/>
              </a:rPr>
              <a:t> </a:t>
            </a:r>
            <a:r>
              <a:rPr lang="en-GB" sz="2800" b="1" dirty="0" err="1">
                <a:solidFill>
                  <a:srgbClr val="00CCFF"/>
                </a:solidFill>
                <a:latin typeface="+mn-lt"/>
                <a:ea typeface="Helvetica Neue"/>
                <a:cs typeface="Helvetica Neue"/>
                <a:sym typeface="Helvetica Neue"/>
              </a:rPr>
              <a:t>pretrage</a:t>
            </a:r>
            <a:r>
              <a:rPr lang="en-GB" sz="2800" b="1" dirty="0">
                <a:solidFill>
                  <a:srgbClr val="00CCFF"/>
                </a:solidFill>
                <a:latin typeface="+mn-lt"/>
                <a:ea typeface="Helvetica Neue"/>
                <a:cs typeface="Helvetica Neue"/>
                <a:sym typeface="Helvetica Neue"/>
              </a:rPr>
              <a:t> - 7 </a:t>
            </a:r>
            <a:r>
              <a:rPr lang="en-GB" sz="2800" b="1" dirty="0" err="1">
                <a:solidFill>
                  <a:srgbClr val="00CCFF"/>
                </a:solidFill>
                <a:latin typeface="+mn-lt"/>
                <a:ea typeface="Helvetica Neue"/>
                <a:cs typeface="Helvetica Neue"/>
                <a:sym typeface="Helvetica Neue"/>
              </a:rPr>
              <a:t>savjeta</a:t>
            </a:r>
            <a:endParaRPr lang="en-GB" sz="2800" b="1" dirty="0">
              <a:solidFill>
                <a:srgbClr val="00CCFF"/>
              </a:solidFill>
              <a:latin typeface="+mn-lt"/>
              <a:ea typeface="Helvetica Neue"/>
              <a:cs typeface="Helvetica Neue"/>
              <a:sym typeface="Helvetica Neue"/>
            </a:endParaRPr>
          </a:p>
        </p:txBody>
      </p:sp>
      <p:grpSp>
        <p:nvGrpSpPr>
          <p:cNvPr id="7" name="Gruppieren 6">
            <a:extLst>
              <a:ext uri="{FF2B5EF4-FFF2-40B4-BE49-F238E27FC236}">
                <a16:creationId xmlns:a16="http://schemas.microsoft.com/office/drawing/2014/main" id="{5D23FD4D-F83A-6035-79F5-46A9F4CD5D57}"/>
              </a:ext>
            </a:extLst>
          </p:cNvPr>
          <p:cNvGrpSpPr/>
          <p:nvPr/>
        </p:nvGrpSpPr>
        <p:grpSpPr>
          <a:xfrm>
            <a:off x="1296000" y="4031999"/>
            <a:ext cx="16488000" cy="1620001"/>
            <a:chOff x="1296000" y="4031999"/>
            <a:chExt cx="16488000" cy="1620001"/>
          </a:xfrm>
        </p:grpSpPr>
        <p:sp>
          <p:nvSpPr>
            <p:cNvPr id="6" name="Rechteck 5">
              <a:extLst>
                <a:ext uri="{FF2B5EF4-FFF2-40B4-BE49-F238E27FC236}">
                  <a16:creationId xmlns:a16="http://schemas.microsoft.com/office/drawing/2014/main" id="{BFE72C1C-A8D6-69AB-91E3-38D74EFFFB3A}"/>
                </a:ext>
              </a:extLst>
            </p:cNvPr>
            <p:cNvSpPr/>
            <p:nvPr/>
          </p:nvSpPr>
          <p:spPr>
            <a:xfrm>
              <a:off x="2160000" y="4392000"/>
              <a:ext cx="15624000" cy="1260000"/>
            </a:xfrm>
            <a:prstGeom prst="rect">
              <a:avLst/>
            </a:prstGeom>
            <a:solidFill>
              <a:schemeClr val="bg1"/>
            </a:solidFill>
            <a:ln>
              <a:solidFill>
                <a:srgbClr val="000099"/>
              </a:solid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lvl="0">
                <a:buSzPct val="80000"/>
              </a:pPr>
              <a:r>
                <a:rPr lang="vi-VN" sz="2000" dirty="0">
                  <a:solidFill>
                    <a:schemeClr val="dk1"/>
                  </a:solidFill>
                  <a:ea typeface="Helvetica Neue"/>
                  <a:cs typeface="Helvetica Neue"/>
                  <a:sym typeface="Helvetica Neue"/>
                </a:rPr>
                <a:t>Bez obzira što tražite: Započnite pretragu jednostavnim upitom poput "Gdje je najbliža pekarna?". Kasnije uvijek možete dodati više opisnih riječi kao što je "kolač". Ako, primjerice, tražite ustanovu, trgovinu ili proizvod ili određenu lokaciju, a dijeljenje lokacije nije aktivirano, odmah dodajte lokaciju. Na primjer: Pekarna München.</a:t>
              </a:r>
              <a:endParaRPr lang="en-GB" sz="2000" dirty="0">
                <a:solidFill>
                  <a:schemeClr val="dk1"/>
                </a:solidFill>
                <a:latin typeface="+mn-lt"/>
                <a:ea typeface="Helvetica Neue"/>
                <a:cs typeface="Helvetica Neue"/>
                <a:sym typeface="Helvetica Neue"/>
              </a:endParaRPr>
            </a:p>
          </p:txBody>
        </p:sp>
        <p:sp>
          <p:nvSpPr>
            <p:cNvPr id="5" name="Rechteck 4">
              <a:extLst>
                <a:ext uri="{FF2B5EF4-FFF2-40B4-BE49-F238E27FC236}">
                  <a16:creationId xmlns:a16="http://schemas.microsoft.com/office/drawing/2014/main" id="{549F4A14-6152-F119-201A-3B7DBF7BBC5A}"/>
                </a:ext>
              </a:extLst>
            </p:cNvPr>
            <p:cNvSpPr/>
            <p:nvPr/>
          </p:nvSpPr>
          <p:spPr>
            <a:xfrm>
              <a:off x="2160000" y="4032000"/>
              <a:ext cx="13119100" cy="36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r>
                <a:rPr lang="en-GB" sz="2400" b="1" dirty="0" err="1">
                  <a:solidFill>
                    <a:srgbClr val="000099"/>
                  </a:solidFill>
                </a:rPr>
                <a:t>Prvo</a:t>
              </a:r>
              <a:r>
                <a:rPr lang="en-GB" sz="2400" b="1" dirty="0">
                  <a:solidFill>
                    <a:srgbClr val="000099"/>
                  </a:solidFill>
                </a:rPr>
                <a:t> </a:t>
              </a:r>
              <a:r>
                <a:rPr lang="en-GB" sz="2400" b="1" dirty="0" err="1">
                  <a:solidFill>
                    <a:srgbClr val="000099"/>
                  </a:solidFill>
                </a:rPr>
                <a:t>jednostavno</a:t>
              </a:r>
              <a:endParaRPr lang="en-GB" sz="2400" b="1" dirty="0">
                <a:solidFill>
                  <a:srgbClr val="000099"/>
                </a:solidFill>
              </a:endParaRPr>
            </a:p>
          </p:txBody>
        </p:sp>
        <p:sp>
          <p:nvSpPr>
            <p:cNvPr id="3" name="Rechteck 2">
              <a:extLst>
                <a:ext uri="{FF2B5EF4-FFF2-40B4-BE49-F238E27FC236}">
                  <a16:creationId xmlns:a16="http://schemas.microsoft.com/office/drawing/2014/main" id="{3EA8A407-2B6A-7210-6758-E8C02ABA1F6C}"/>
                </a:ext>
              </a:extLst>
            </p:cNvPr>
            <p:cNvSpPr/>
            <p:nvPr/>
          </p:nvSpPr>
          <p:spPr>
            <a:xfrm>
              <a:off x="1296000" y="4031999"/>
              <a:ext cx="900000" cy="1620000"/>
            </a:xfrm>
            <a:prstGeom prst="rect">
              <a:avLst/>
            </a:prstGeom>
            <a:solidFill>
              <a:srgbClr val="000099"/>
            </a:solidFill>
            <a:ln w="25400">
              <a:solidFill>
                <a:srgbClr val="000099"/>
              </a:solidFill>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r>
                <a:rPr lang="hr-HR" sz="2400" b="1" dirty="0"/>
                <a:t>Savjet</a:t>
              </a:r>
              <a:endParaRPr lang="en-GB" sz="2400" b="1" dirty="0"/>
            </a:p>
            <a:p>
              <a:pPr algn="ctr"/>
              <a:r>
                <a:rPr lang="en-GB" sz="2400" b="1" dirty="0"/>
                <a:t>#1</a:t>
              </a:r>
            </a:p>
          </p:txBody>
        </p:sp>
      </p:grpSp>
      <p:grpSp>
        <p:nvGrpSpPr>
          <p:cNvPr id="11" name="Gruppieren 10">
            <a:extLst>
              <a:ext uri="{FF2B5EF4-FFF2-40B4-BE49-F238E27FC236}">
                <a16:creationId xmlns:a16="http://schemas.microsoft.com/office/drawing/2014/main" id="{8F18D236-4ACF-AE9A-81F0-2C0A06B2AD90}"/>
              </a:ext>
            </a:extLst>
          </p:cNvPr>
          <p:cNvGrpSpPr/>
          <p:nvPr/>
        </p:nvGrpSpPr>
        <p:grpSpPr>
          <a:xfrm>
            <a:off x="1296000" y="5904000"/>
            <a:ext cx="16488000" cy="1332001"/>
            <a:chOff x="1296000" y="4031999"/>
            <a:chExt cx="16488000" cy="1332001"/>
          </a:xfrm>
        </p:grpSpPr>
        <p:sp>
          <p:nvSpPr>
            <p:cNvPr id="12" name="Rechteck 11">
              <a:extLst>
                <a:ext uri="{FF2B5EF4-FFF2-40B4-BE49-F238E27FC236}">
                  <a16:creationId xmlns:a16="http://schemas.microsoft.com/office/drawing/2014/main" id="{A4187D7A-66B9-CC4A-8412-9BD9C79DC5CE}"/>
                </a:ext>
              </a:extLst>
            </p:cNvPr>
            <p:cNvSpPr/>
            <p:nvPr/>
          </p:nvSpPr>
          <p:spPr>
            <a:xfrm>
              <a:off x="2160000" y="4392000"/>
              <a:ext cx="15624000" cy="972000"/>
            </a:xfrm>
            <a:prstGeom prst="rect">
              <a:avLst/>
            </a:prstGeom>
            <a:solidFill>
              <a:schemeClr val="bg1"/>
            </a:solidFill>
            <a:ln>
              <a:solidFill>
                <a:srgbClr val="006633"/>
              </a:solid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lvl="0">
                <a:buSzPct val="80000"/>
              </a:pPr>
              <a:r>
                <a:rPr lang="vi-VN" sz="2000" dirty="0">
                  <a:solidFill>
                    <a:schemeClr val="dk1"/>
                  </a:solidFill>
                  <a:ea typeface="Helvetica Neue"/>
                  <a:cs typeface="Helvetica Neue"/>
                  <a:sym typeface="Helvetica Neue"/>
                </a:rPr>
                <a:t>Tipkanje je preglomazno? Ili ne znate kako napisati riječ, ali je možete izgovoriti? Za korištenje glasovnog pretraživanja jednostavno dodirnite ikonu mikrofona. Ako koristite uređaj s instaliranim Google Assistantom, možete jednostavno reći "OK Google" za početak pretraživanja.</a:t>
              </a:r>
              <a:endParaRPr lang="en-GB" sz="2000" dirty="0">
                <a:solidFill>
                  <a:schemeClr val="dk1"/>
                </a:solidFill>
                <a:latin typeface="+mn-lt"/>
                <a:ea typeface="Helvetica Neue"/>
                <a:cs typeface="Helvetica Neue"/>
                <a:sym typeface="Helvetica Neue"/>
              </a:endParaRPr>
            </a:p>
          </p:txBody>
        </p:sp>
        <p:sp>
          <p:nvSpPr>
            <p:cNvPr id="13" name="Rechteck 12">
              <a:extLst>
                <a:ext uri="{FF2B5EF4-FFF2-40B4-BE49-F238E27FC236}">
                  <a16:creationId xmlns:a16="http://schemas.microsoft.com/office/drawing/2014/main" id="{DC92D80F-B1A8-E4D9-C98D-71A714CD1FAC}"/>
                </a:ext>
              </a:extLst>
            </p:cNvPr>
            <p:cNvSpPr/>
            <p:nvPr/>
          </p:nvSpPr>
          <p:spPr>
            <a:xfrm>
              <a:off x="2160000" y="4032000"/>
              <a:ext cx="13119100" cy="36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r>
                <a:rPr lang="en-GB" sz="2400" b="1" dirty="0" err="1">
                  <a:solidFill>
                    <a:srgbClr val="006633"/>
                  </a:solidFill>
                </a:rPr>
                <a:t>Koristite</a:t>
              </a:r>
              <a:r>
                <a:rPr lang="en-GB" sz="2400" b="1" dirty="0">
                  <a:solidFill>
                    <a:srgbClr val="006633"/>
                  </a:solidFill>
                </a:rPr>
                <a:t> </a:t>
              </a:r>
              <a:r>
                <a:rPr lang="en-GB" sz="2400" b="1" dirty="0" err="1">
                  <a:solidFill>
                    <a:srgbClr val="006633"/>
                  </a:solidFill>
                </a:rPr>
                <a:t>glasovno</a:t>
              </a:r>
              <a:r>
                <a:rPr lang="en-GB" sz="2400" b="1" dirty="0">
                  <a:solidFill>
                    <a:srgbClr val="006633"/>
                  </a:solidFill>
                </a:rPr>
                <a:t> </a:t>
              </a:r>
              <a:r>
                <a:rPr lang="en-GB" sz="2400" b="1" dirty="0" err="1">
                  <a:solidFill>
                    <a:srgbClr val="006633"/>
                  </a:solidFill>
                </a:rPr>
                <a:t>pretraživanje</a:t>
              </a:r>
              <a:endParaRPr lang="en-GB" sz="2400" b="1" dirty="0">
                <a:solidFill>
                  <a:srgbClr val="006633"/>
                </a:solidFill>
              </a:endParaRPr>
            </a:p>
          </p:txBody>
        </p:sp>
        <p:sp>
          <p:nvSpPr>
            <p:cNvPr id="14" name="Rechteck 13">
              <a:extLst>
                <a:ext uri="{FF2B5EF4-FFF2-40B4-BE49-F238E27FC236}">
                  <a16:creationId xmlns:a16="http://schemas.microsoft.com/office/drawing/2014/main" id="{0394208D-4720-5B01-F9D5-5451F0847E0A}"/>
                </a:ext>
              </a:extLst>
            </p:cNvPr>
            <p:cNvSpPr/>
            <p:nvPr/>
          </p:nvSpPr>
          <p:spPr>
            <a:xfrm>
              <a:off x="1296000" y="4031999"/>
              <a:ext cx="900000" cy="1332000"/>
            </a:xfrm>
            <a:prstGeom prst="rect">
              <a:avLst/>
            </a:prstGeom>
            <a:solidFill>
              <a:srgbClr val="006633"/>
            </a:solidFill>
            <a:ln w="25400">
              <a:solidFill>
                <a:srgbClr val="006633"/>
              </a:solidFill>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r>
                <a:rPr lang="hr-HR" sz="2400" b="1" dirty="0"/>
                <a:t>Savjet</a:t>
              </a:r>
              <a:endParaRPr lang="en-GB" sz="2400" b="1" dirty="0"/>
            </a:p>
            <a:p>
              <a:pPr algn="ctr"/>
              <a:r>
                <a:rPr lang="en-GB" sz="2400" b="1" dirty="0"/>
                <a:t>#2</a:t>
              </a:r>
            </a:p>
          </p:txBody>
        </p:sp>
      </p:grpSp>
      <p:grpSp>
        <p:nvGrpSpPr>
          <p:cNvPr id="15" name="Gruppieren 14">
            <a:extLst>
              <a:ext uri="{FF2B5EF4-FFF2-40B4-BE49-F238E27FC236}">
                <a16:creationId xmlns:a16="http://schemas.microsoft.com/office/drawing/2014/main" id="{BB2EF1C6-4374-9FAF-6569-64B52C2F24E6}"/>
              </a:ext>
            </a:extLst>
          </p:cNvPr>
          <p:cNvGrpSpPr/>
          <p:nvPr/>
        </p:nvGrpSpPr>
        <p:grpSpPr>
          <a:xfrm>
            <a:off x="1296000" y="7488000"/>
            <a:ext cx="16488000" cy="1332001"/>
            <a:chOff x="1296000" y="4031999"/>
            <a:chExt cx="16488000" cy="1332001"/>
          </a:xfrm>
        </p:grpSpPr>
        <p:sp>
          <p:nvSpPr>
            <p:cNvPr id="16" name="Rechteck 15">
              <a:extLst>
                <a:ext uri="{FF2B5EF4-FFF2-40B4-BE49-F238E27FC236}">
                  <a16:creationId xmlns:a16="http://schemas.microsoft.com/office/drawing/2014/main" id="{F0A070F3-1064-DE7A-3A75-06F3FB778D2C}"/>
                </a:ext>
              </a:extLst>
            </p:cNvPr>
            <p:cNvSpPr/>
            <p:nvPr/>
          </p:nvSpPr>
          <p:spPr>
            <a:xfrm>
              <a:off x="2160000" y="4392000"/>
              <a:ext cx="15624000" cy="972000"/>
            </a:xfrm>
            <a:prstGeom prst="rect">
              <a:avLst/>
            </a:prstGeom>
            <a:solidFill>
              <a:schemeClr val="bg1"/>
            </a:solidFill>
            <a:ln>
              <a:solidFill>
                <a:srgbClr val="660000"/>
              </a:solid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lvl="0">
                <a:buSzPct val="80000"/>
              </a:pPr>
              <a:r>
                <a:rPr lang="en-GB" sz="2000" dirty="0" err="1">
                  <a:solidFill>
                    <a:schemeClr val="dk1"/>
                  </a:solidFill>
                  <a:ea typeface="Helvetica Neue"/>
                  <a:cs typeface="Helvetica Neue"/>
                  <a:sym typeface="Helvetica Neue"/>
                </a:rPr>
                <a:t>Odaberite</a:t>
              </a:r>
              <a:r>
                <a:rPr lang="en-GB" sz="2000" dirty="0">
                  <a:solidFill>
                    <a:schemeClr val="dk1"/>
                  </a:solidFill>
                  <a:ea typeface="Helvetica Neue"/>
                  <a:cs typeface="Helvetica Neue"/>
                  <a:sym typeface="Helvetica Neue"/>
                </a:rPr>
                <a:t> </a:t>
              </a:r>
              <a:r>
                <a:rPr lang="en-GB" sz="2000" dirty="0" err="1">
                  <a:solidFill>
                    <a:schemeClr val="dk1"/>
                  </a:solidFill>
                  <a:ea typeface="Helvetica Neue"/>
                  <a:cs typeface="Helvetica Neue"/>
                  <a:sym typeface="Helvetica Neue"/>
                </a:rPr>
                <a:t>riječi</a:t>
              </a:r>
              <a:r>
                <a:rPr lang="en-GB" sz="2000" dirty="0">
                  <a:solidFill>
                    <a:schemeClr val="dk1"/>
                  </a:solidFill>
                  <a:ea typeface="Helvetica Neue"/>
                  <a:cs typeface="Helvetica Neue"/>
                  <a:sym typeface="Helvetica Neue"/>
                </a:rPr>
                <a:t> </a:t>
              </a:r>
              <a:r>
                <a:rPr lang="en-GB" sz="2000" dirty="0" err="1">
                  <a:solidFill>
                    <a:schemeClr val="dk1"/>
                  </a:solidFill>
                  <a:ea typeface="Helvetica Neue"/>
                  <a:cs typeface="Helvetica Neue"/>
                  <a:sym typeface="Helvetica Neue"/>
                </a:rPr>
                <a:t>koje</a:t>
              </a:r>
              <a:r>
                <a:rPr lang="en-GB" sz="2000" dirty="0">
                  <a:solidFill>
                    <a:schemeClr val="dk1"/>
                  </a:solidFill>
                  <a:ea typeface="Helvetica Neue"/>
                  <a:cs typeface="Helvetica Neue"/>
                  <a:sym typeface="Helvetica Neue"/>
                </a:rPr>
                <a:t> </a:t>
              </a:r>
              <a:r>
                <a:rPr lang="en-GB" sz="2000" dirty="0" err="1">
                  <a:solidFill>
                    <a:schemeClr val="dk1"/>
                  </a:solidFill>
                  <a:ea typeface="Helvetica Neue"/>
                  <a:cs typeface="Helvetica Neue"/>
                  <a:sym typeface="Helvetica Neue"/>
                </a:rPr>
                <a:t>će</a:t>
              </a:r>
              <a:r>
                <a:rPr lang="en-GB" sz="2000" dirty="0">
                  <a:solidFill>
                    <a:schemeClr val="dk1"/>
                  </a:solidFill>
                  <a:ea typeface="Helvetica Neue"/>
                  <a:cs typeface="Helvetica Neue"/>
                  <a:sym typeface="Helvetica Neue"/>
                </a:rPr>
                <a:t> se </a:t>
              </a:r>
              <a:r>
                <a:rPr lang="en-GB" sz="2000" dirty="0" err="1">
                  <a:solidFill>
                    <a:schemeClr val="dk1"/>
                  </a:solidFill>
                  <a:ea typeface="Helvetica Neue"/>
                  <a:cs typeface="Helvetica Neue"/>
                  <a:sym typeface="Helvetica Neue"/>
                </a:rPr>
                <a:t>vjerojatno</a:t>
              </a:r>
              <a:r>
                <a:rPr lang="en-GB" sz="2000" dirty="0">
                  <a:solidFill>
                    <a:schemeClr val="dk1"/>
                  </a:solidFill>
                  <a:ea typeface="Helvetica Neue"/>
                  <a:cs typeface="Helvetica Neue"/>
                  <a:sym typeface="Helvetica Neue"/>
                </a:rPr>
                <a:t> </a:t>
              </a:r>
              <a:r>
                <a:rPr lang="en-GB" sz="2000" dirty="0" err="1">
                  <a:solidFill>
                    <a:schemeClr val="dk1"/>
                  </a:solidFill>
                  <a:ea typeface="Helvetica Neue"/>
                  <a:cs typeface="Helvetica Neue"/>
                  <a:sym typeface="Helvetica Neue"/>
                </a:rPr>
                <a:t>pojaviti</a:t>
              </a:r>
              <a:r>
                <a:rPr lang="en-GB" sz="2000" dirty="0">
                  <a:solidFill>
                    <a:schemeClr val="dk1"/>
                  </a:solidFill>
                  <a:ea typeface="Helvetica Neue"/>
                  <a:cs typeface="Helvetica Neue"/>
                  <a:sym typeface="Helvetica Neue"/>
                </a:rPr>
                <a:t> na web </a:t>
              </a:r>
              <a:r>
                <a:rPr lang="en-GB" sz="2000" dirty="0" err="1">
                  <a:solidFill>
                    <a:schemeClr val="dk1"/>
                  </a:solidFill>
                  <a:ea typeface="Helvetica Neue"/>
                  <a:cs typeface="Helvetica Neue"/>
                  <a:sym typeface="Helvetica Neue"/>
                </a:rPr>
                <a:t>stranici</a:t>
              </a:r>
              <a:r>
                <a:rPr lang="en-GB" sz="2000" dirty="0">
                  <a:solidFill>
                    <a:schemeClr val="dk1"/>
                  </a:solidFill>
                  <a:ea typeface="Helvetica Neue"/>
                  <a:cs typeface="Helvetica Neue"/>
                  <a:sym typeface="Helvetica Neue"/>
                </a:rPr>
                <a:t> </a:t>
              </a:r>
              <a:r>
                <a:rPr lang="en-GB" sz="2000" dirty="0" err="1">
                  <a:solidFill>
                    <a:schemeClr val="dk1"/>
                  </a:solidFill>
                  <a:ea typeface="Helvetica Neue"/>
                  <a:cs typeface="Helvetica Neue"/>
                  <a:sym typeface="Helvetica Neue"/>
                </a:rPr>
                <a:t>koju</a:t>
              </a:r>
              <a:r>
                <a:rPr lang="en-GB" sz="2000" dirty="0">
                  <a:solidFill>
                    <a:schemeClr val="dk1"/>
                  </a:solidFill>
                  <a:ea typeface="Helvetica Neue"/>
                  <a:cs typeface="Helvetica Neue"/>
                  <a:sym typeface="Helvetica Neue"/>
                </a:rPr>
                <a:t> </a:t>
              </a:r>
              <a:r>
                <a:rPr lang="en-GB" sz="2000" dirty="0" err="1">
                  <a:solidFill>
                    <a:schemeClr val="dk1"/>
                  </a:solidFill>
                  <a:ea typeface="Helvetica Neue"/>
                  <a:cs typeface="Helvetica Neue"/>
                  <a:sym typeface="Helvetica Neue"/>
                </a:rPr>
                <a:t>tražite</a:t>
              </a:r>
              <a:r>
                <a:rPr lang="en-GB" sz="2000" dirty="0">
                  <a:solidFill>
                    <a:schemeClr val="dk1"/>
                  </a:solidFill>
                  <a:ea typeface="Helvetica Neue"/>
                  <a:cs typeface="Helvetica Neue"/>
                  <a:sym typeface="Helvetica Neue"/>
                </a:rPr>
                <a:t>. </a:t>
              </a:r>
              <a:r>
                <a:rPr lang="en-GB" sz="2000" dirty="0" err="1">
                  <a:solidFill>
                    <a:schemeClr val="dk1"/>
                  </a:solidFill>
                  <a:ea typeface="Helvetica Neue"/>
                  <a:cs typeface="Helvetica Neue"/>
                  <a:sym typeface="Helvetica Neue"/>
                </a:rPr>
                <a:t>Tako</a:t>
              </a:r>
              <a:r>
                <a:rPr lang="en-GB" sz="2000" dirty="0">
                  <a:solidFill>
                    <a:schemeClr val="dk1"/>
                  </a:solidFill>
                  <a:ea typeface="Helvetica Neue"/>
                  <a:cs typeface="Helvetica Neue"/>
                  <a:sym typeface="Helvetica Neue"/>
                </a:rPr>
                <a:t>, </a:t>
              </a:r>
              <a:r>
                <a:rPr lang="en-GB" sz="2000" dirty="0" err="1">
                  <a:solidFill>
                    <a:schemeClr val="dk1"/>
                  </a:solidFill>
                  <a:ea typeface="Helvetica Neue"/>
                  <a:cs typeface="Helvetica Neue"/>
                  <a:sym typeface="Helvetica Neue"/>
                </a:rPr>
                <a:t>primjerice</a:t>
              </a:r>
              <a:r>
                <a:rPr lang="en-GB" sz="2000" dirty="0">
                  <a:solidFill>
                    <a:schemeClr val="dk1"/>
                  </a:solidFill>
                  <a:ea typeface="Helvetica Neue"/>
                  <a:cs typeface="Helvetica Neue"/>
                  <a:sym typeface="Helvetica Neue"/>
                </a:rPr>
                <a:t>, </a:t>
              </a:r>
              <a:r>
                <a:rPr lang="en-GB" sz="2000" dirty="0" err="1">
                  <a:solidFill>
                    <a:schemeClr val="dk1"/>
                  </a:solidFill>
                  <a:ea typeface="Helvetica Neue"/>
                  <a:cs typeface="Helvetica Neue"/>
                  <a:sym typeface="Helvetica Neue"/>
                </a:rPr>
                <a:t>nemojte</a:t>
              </a:r>
              <a:r>
                <a:rPr lang="en-GB" sz="2000" dirty="0">
                  <a:solidFill>
                    <a:schemeClr val="dk1"/>
                  </a:solidFill>
                  <a:ea typeface="Helvetica Neue"/>
                  <a:cs typeface="Helvetica Neue"/>
                  <a:sym typeface="Helvetica Neue"/>
                </a:rPr>
                <a:t> </a:t>
              </a:r>
              <a:r>
                <a:rPr lang="en-GB" sz="2000" dirty="0" err="1">
                  <a:solidFill>
                    <a:schemeClr val="dk1"/>
                  </a:solidFill>
                  <a:ea typeface="Helvetica Neue"/>
                  <a:cs typeface="Helvetica Neue"/>
                  <a:sym typeface="Helvetica Neue"/>
                </a:rPr>
                <a:t>pisati</a:t>
              </a:r>
              <a:r>
                <a:rPr lang="en-GB" sz="2000" dirty="0">
                  <a:solidFill>
                    <a:schemeClr val="dk1"/>
                  </a:solidFill>
                  <a:ea typeface="Helvetica Neue"/>
                  <a:cs typeface="Helvetica Neue"/>
                  <a:sym typeface="Helvetica Neue"/>
                </a:rPr>
                <a:t> "</a:t>
              </a:r>
              <a:r>
                <a:rPr lang="en-GB" sz="2000" dirty="0" err="1">
                  <a:solidFill>
                    <a:schemeClr val="dk1"/>
                  </a:solidFill>
                  <a:ea typeface="Helvetica Neue"/>
                  <a:cs typeface="Helvetica Neue"/>
                  <a:sym typeface="Helvetica Neue"/>
                </a:rPr>
                <a:t>boli</a:t>
              </a:r>
              <a:r>
                <a:rPr lang="en-GB" sz="2000" dirty="0">
                  <a:solidFill>
                    <a:schemeClr val="dk1"/>
                  </a:solidFill>
                  <a:ea typeface="Helvetica Neue"/>
                  <a:cs typeface="Helvetica Neue"/>
                  <a:sym typeface="Helvetica Neue"/>
                </a:rPr>
                <a:t> me </a:t>
              </a:r>
              <a:r>
                <a:rPr lang="en-GB" sz="2000" dirty="0" err="1">
                  <a:solidFill>
                    <a:schemeClr val="dk1"/>
                  </a:solidFill>
                  <a:ea typeface="Helvetica Neue"/>
                  <a:cs typeface="Helvetica Neue"/>
                  <a:sym typeface="Helvetica Neue"/>
                </a:rPr>
                <a:t>glava</a:t>
              </a:r>
              <a:r>
                <a:rPr lang="en-GB" sz="2000" dirty="0">
                  <a:solidFill>
                    <a:schemeClr val="dk1"/>
                  </a:solidFill>
                  <a:ea typeface="Helvetica Neue"/>
                  <a:cs typeface="Helvetica Neue"/>
                  <a:sym typeface="Helvetica Neue"/>
                </a:rPr>
                <a:t>", </a:t>
              </a:r>
              <a:r>
                <a:rPr lang="en-GB" sz="2000" dirty="0" err="1">
                  <a:solidFill>
                    <a:schemeClr val="dk1"/>
                  </a:solidFill>
                  <a:ea typeface="Helvetica Neue"/>
                  <a:cs typeface="Helvetica Neue"/>
                  <a:sym typeface="Helvetica Neue"/>
                </a:rPr>
                <a:t>nego</a:t>
              </a:r>
              <a:r>
                <a:rPr lang="en-GB" sz="2000" dirty="0">
                  <a:solidFill>
                    <a:schemeClr val="dk1"/>
                  </a:solidFill>
                  <a:ea typeface="Helvetica Neue"/>
                  <a:cs typeface="Helvetica Neue"/>
                  <a:sym typeface="Helvetica Neue"/>
                </a:rPr>
                <a:t> "</a:t>
              </a:r>
              <a:r>
                <a:rPr lang="en-GB" sz="2000" dirty="0" err="1">
                  <a:solidFill>
                    <a:schemeClr val="dk1"/>
                  </a:solidFill>
                  <a:ea typeface="Helvetica Neue"/>
                  <a:cs typeface="Helvetica Neue"/>
                  <a:sym typeface="Helvetica Neue"/>
                </a:rPr>
                <a:t>glavobolja</a:t>
              </a:r>
              <a:r>
                <a:rPr lang="en-GB" sz="2000" dirty="0">
                  <a:solidFill>
                    <a:schemeClr val="dk1"/>
                  </a:solidFill>
                  <a:ea typeface="Helvetica Neue"/>
                  <a:cs typeface="Helvetica Neue"/>
                  <a:sym typeface="Helvetica Neue"/>
                </a:rPr>
                <a:t>", </a:t>
              </a:r>
              <a:r>
                <a:rPr lang="en-GB" sz="2000" dirty="0" err="1">
                  <a:solidFill>
                    <a:schemeClr val="dk1"/>
                  </a:solidFill>
                  <a:ea typeface="Helvetica Neue"/>
                  <a:cs typeface="Helvetica Neue"/>
                  <a:sym typeface="Helvetica Neue"/>
                </a:rPr>
                <a:t>jer</a:t>
              </a:r>
              <a:r>
                <a:rPr lang="en-GB" sz="2000" dirty="0">
                  <a:solidFill>
                    <a:schemeClr val="dk1"/>
                  </a:solidFill>
                  <a:ea typeface="Helvetica Neue"/>
                  <a:cs typeface="Helvetica Neue"/>
                  <a:sym typeface="Helvetica Neue"/>
                </a:rPr>
                <a:t> je to </a:t>
              </a:r>
              <a:r>
                <a:rPr lang="en-GB" sz="2000" dirty="0" err="1">
                  <a:solidFill>
                    <a:schemeClr val="dk1"/>
                  </a:solidFill>
                  <a:ea typeface="Helvetica Neue"/>
                  <a:cs typeface="Helvetica Neue"/>
                  <a:sym typeface="Helvetica Neue"/>
                </a:rPr>
                <a:t>riječ</a:t>
              </a:r>
              <a:r>
                <a:rPr lang="en-GB" sz="2000" dirty="0">
                  <a:solidFill>
                    <a:schemeClr val="dk1"/>
                  </a:solidFill>
                  <a:ea typeface="Helvetica Neue"/>
                  <a:cs typeface="Helvetica Neue"/>
                  <a:sym typeface="Helvetica Neue"/>
                </a:rPr>
                <a:t> </a:t>
              </a:r>
              <a:r>
                <a:rPr lang="en-GB" sz="2000" dirty="0" err="1">
                  <a:solidFill>
                    <a:schemeClr val="dk1"/>
                  </a:solidFill>
                  <a:ea typeface="Helvetica Neue"/>
                  <a:cs typeface="Helvetica Neue"/>
                  <a:sym typeface="Helvetica Neue"/>
                </a:rPr>
                <a:t>koja</a:t>
              </a:r>
              <a:r>
                <a:rPr lang="en-GB" sz="2000" dirty="0">
                  <a:solidFill>
                    <a:schemeClr val="dk1"/>
                  </a:solidFill>
                  <a:ea typeface="Helvetica Neue"/>
                  <a:cs typeface="Helvetica Neue"/>
                  <a:sym typeface="Helvetica Neue"/>
                </a:rPr>
                <a:t> bi se </a:t>
              </a:r>
              <a:r>
                <a:rPr lang="en-GB" sz="2000" dirty="0" err="1">
                  <a:solidFill>
                    <a:schemeClr val="dk1"/>
                  </a:solidFill>
                  <a:ea typeface="Helvetica Neue"/>
                  <a:cs typeface="Helvetica Neue"/>
                  <a:sym typeface="Helvetica Neue"/>
                </a:rPr>
                <a:t>najvjerojatnije</a:t>
              </a:r>
              <a:r>
                <a:rPr lang="en-GB" sz="2000" dirty="0">
                  <a:solidFill>
                    <a:schemeClr val="dk1"/>
                  </a:solidFill>
                  <a:ea typeface="Helvetica Neue"/>
                  <a:cs typeface="Helvetica Neue"/>
                  <a:sym typeface="Helvetica Neue"/>
                </a:rPr>
                <a:t> </a:t>
              </a:r>
              <a:r>
                <a:rPr lang="en-GB" sz="2000" dirty="0" err="1">
                  <a:solidFill>
                    <a:schemeClr val="dk1"/>
                  </a:solidFill>
                  <a:ea typeface="Helvetica Neue"/>
                  <a:cs typeface="Helvetica Neue"/>
                  <a:sym typeface="Helvetica Neue"/>
                </a:rPr>
                <a:t>pojavila</a:t>
              </a:r>
              <a:r>
                <a:rPr lang="en-GB" sz="2000" dirty="0">
                  <a:solidFill>
                    <a:schemeClr val="dk1"/>
                  </a:solidFill>
                  <a:ea typeface="Helvetica Neue"/>
                  <a:cs typeface="Helvetica Neue"/>
                  <a:sym typeface="Helvetica Neue"/>
                </a:rPr>
                <a:t> na </a:t>
              </a:r>
              <a:r>
                <a:rPr lang="en-GB" sz="2000" dirty="0" err="1">
                  <a:solidFill>
                    <a:schemeClr val="dk1"/>
                  </a:solidFill>
                  <a:ea typeface="Helvetica Neue"/>
                  <a:cs typeface="Helvetica Neue"/>
                  <a:sym typeface="Helvetica Neue"/>
                </a:rPr>
                <a:t>medicinskoj</a:t>
              </a:r>
              <a:r>
                <a:rPr lang="en-GB" sz="2000" dirty="0">
                  <a:solidFill>
                    <a:schemeClr val="dk1"/>
                  </a:solidFill>
                  <a:ea typeface="Helvetica Neue"/>
                  <a:cs typeface="Helvetica Neue"/>
                  <a:sym typeface="Helvetica Neue"/>
                </a:rPr>
                <a:t> web </a:t>
              </a:r>
              <a:r>
                <a:rPr lang="en-GB" sz="2000" dirty="0" err="1">
                  <a:solidFill>
                    <a:schemeClr val="dk1"/>
                  </a:solidFill>
                  <a:ea typeface="Helvetica Neue"/>
                  <a:cs typeface="Helvetica Neue"/>
                  <a:sym typeface="Helvetica Neue"/>
                </a:rPr>
                <a:t>stranici</a:t>
              </a:r>
              <a:r>
                <a:rPr lang="en-GB" sz="2000" dirty="0">
                  <a:solidFill>
                    <a:schemeClr val="dk1"/>
                  </a:solidFill>
                  <a:ea typeface="Helvetica Neue"/>
                  <a:cs typeface="Helvetica Neue"/>
                  <a:sym typeface="Helvetica Neue"/>
                </a:rPr>
                <a:t>.</a:t>
              </a:r>
              <a:endParaRPr lang="en-GB" sz="2000" dirty="0">
                <a:solidFill>
                  <a:schemeClr val="dk1"/>
                </a:solidFill>
                <a:latin typeface="+mn-lt"/>
                <a:ea typeface="Helvetica Neue"/>
                <a:cs typeface="Helvetica Neue"/>
                <a:sym typeface="Helvetica Neue"/>
              </a:endParaRPr>
            </a:p>
          </p:txBody>
        </p:sp>
        <p:sp>
          <p:nvSpPr>
            <p:cNvPr id="17" name="Rechteck 16">
              <a:extLst>
                <a:ext uri="{FF2B5EF4-FFF2-40B4-BE49-F238E27FC236}">
                  <a16:creationId xmlns:a16="http://schemas.microsoft.com/office/drawing/2014/main" id="{AB2BD5C1-AB7D-2CA1-1216-627A2282FF1B}"/>
                </a:ext>
              </a:extLst>
            </p:cNvPr>
            <p:cNvSpPr/>
            <p:nvPr/>
          </p:nvSpPr>
          <p:spPr>
            <a:xfrm>
              <a:off x="2160000" y="4032000"/>
              <a:ext cx="13119100" cy="36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r>
                <a:rPr lang="en-GB" sz="2400" b="1" dirty="0" err="1">
                  <a:solidFill>
                    <a:srgbClr val="660000"/>
                  </a:solidFill>
                </a:rPr>
                <a:t>Posebno</a:t>
              </a:r>
              <a:r>
                <a:rPr lang="en-GB" sz="2400" b="1" dirty="0">
                  <a:solidFill>
                    <a:srgbClr val="660000"/>
                  </a:solidFill>
                </a:rPr>
                <a:t> </a:t>
              </a:r>
              <a:r>
                <a:rPr lang="en-GB" sz="2400" b="1" dirty="0" err="1">
                  <a:solidFill>
                    <a:srgbClr val="660000"/>
                  </a:solidFill>
                </a:rPr>
                <a:t>odaberite</a:t>
              </a:r>
              <a:r>
                <a:rPr lang="en-GB" sz="2400" b="1" dirty="0">
                  <a:solidFill>
                    <a:srgbClr val="660000"/>
                  </a:solidFill>
                </a:rPr>
                <a:t> </a:t>
              </a:r>
              <a:r>
                <a:rPr lang="en-GB" sz="2400" b="1" dirty="0" err="1">
                  <a:solidFill>
                    <a:srgbClr val="660000"/>
                  </a:solidFill>
                </a:rPr>
                <a:t>riječi</a:t>
              </a:r>
              <a:endParaRPr lang="en-GB" sz="2400" b="1" dirty="0">
                <a:solidFill>
                  <a:srgbClr val="660000"/>
                </a:solidFill>
              </a:endParaRPr>
            </a:p>
          </p:txBody>
        </p:sp>
        <p:sp>
          <p:nvSpPr>
            <p:cNvPr id="18" name="Rechteck 17">
              <a:extLst>
                <a:ext uri="{FF2B5EF4-FFF2-40B4-BE49-F238E27FC236}">
                  <a16:creationId xmlns:a16="http://schemas.microsoft.com/office/drawing/2014/main" id="{09DBE443-DCAD-F3AC-CF2A-D2965FE09ED6}"/>
                </a:ext>
              </a:extLst>
            </p:cNvPr>
            <p:cNvSpPr/>
            <p:nvPr/>
          </p:nvSpPr>
          <p:spPr>
            <a:xfrm>
              <a:off x="1296000" y="4031999"/>
              <a:ext cx="900000" cy="1332000"/>
            </a:xfrm>
            <a:prstGeom prst="rect">
              <a:avLst/>
            </a:prstGeom>
            <a:solidFill>
              <a:srgbClr val="660000"/>
            </a:solidFill>
            <a:ln w="25400">
              <a:solidFill>
                <a:srgbClr val="660000"/>
              </a:solidFill>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r>
                <a:rPr lang="hr-HR" sz="2400" b="1" dirty="0"/>
                <a:t>Savjet</a:t>
              </a:r>
              <a:endParaRPr lang="en-GB" sz="2400" b="1" dirty="0"/>
            </a:p>
            <a:p>
              <a:pPr algn="ctr"/>
              <a:r>
                <a:rPr lang="en-GB" sz="2400" b="1" dirty="0"/>
                <a:t>#3</a:t>
              </a:r>
            </a:p>
          </p:txBody>
        </p:sp>
      </p:grpSp>
      <p:sp>
        <p:nvSpPr>
          <p:cNvPr id="8" name="Textfeld 7">
            <a:extLst>
              <a:ext uri="{FF2B5EF4-FFF2-40B4-BE49-F238E27FC236}">
                <a16:creationId xmlns:a16="http://schemas.microsoft.com/office/drawing/2014/main" id="{D08C33EF-D31F-15DF-72F4-1DFBB4F421F4}"/>
              </a:ext>
            </a:extLst>
          </p:cNvPr>
          <p:cNvSpPr txBox="1"/>
          <p:nvPr/>
        </p:nvSpPr>
        <p:spPr>
          <a:xfrm>
            <a:off x="1080000" y="8928000"/>
            <a:ext cx="17100000" cy="360000"/>
          </a:xfrm>
          <a:prstGeom prst="rect">
            <a:avLst/>
          </a:prstGeom>
          <a:noFill/>
          <a:ln>
            <a:noFill/>
          </a:ln>
        </p:spPr>
        <p:txBody>
          <a:bodyPr wrap="square" anchor="b">
            <a:noAutofit/>
          </a:bodyPr>
          <a:lstStyle/>
          <a:p>
            <a:r>
              <a:rPr lang="hr-HR" sz="1000" dirty="0"/>
              <a:t>Izvor</a:t>
            </a:r>
            <a:r>
              <a:rPr lang="de-DE" sz="1000" dirty="0"/>
              <a:t>: Google Deutschland Team (2021), 7 Tipps, mit denen ihr noch mehr aus der Google Suche rausholt, in: google.de, 04. Juni 2021, https://blog.google/intl/de-de/produkte/suchen-entdecken/7-tipps-fuer-die-google-suche/</a:t>
            </a:r>
          </a:p>
        </p:txBody>
      </p:sp>
      <p:sp>
        <p:nvSpPr>
          <p:cNvPr id="4" name="Foliennummernplatzhalter 1">
            <a:extLst>
              <a:ext uri="{FF2B5EF4-FFF2-40B4-BE49-F238E27FC236}">
                <a16:creationId xmlns:a16="http://schemas.microsoft.com/office/drawing/2014/main" id="{E3FA68BC-6ADB-5184-2E60-F9DBD0803FC5}"/>
              </a:ext>
            </a:extLst>
          </p:cNvPr>
          <p:cNvSpPr txBox="1">
            <a:spLocks/>
          </p:cNvSpPr>
          <p:nvPr/>
        </p:nvSpPr>
        <p:spPr>
          <a:xfrm>
            <a:off x="14004589" y="9567020"/>
            <a:ext cx="4114800" cy="547688"/>
          </a:xfrm>
          <a:prstGeom prst="rect">
            <a:avLst/>
          </a:prstGeom>
        </p:spPr>
        <p:txBody>
          <a:bodyPr vert="horz" lIns="91440" tIns="45720" rIns="91440" bIns="45720" rtlCol="0" anchor="ct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defRPr sz="1200" b="0" i="0" u="none" strike="noStrike" cap="none">
                <a:solidFill>
                  <a:schemeClr val="tx1">
                    <a:tint val="75000"/>
                  </a:schemeClr>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fld id="{141F0399-9AC4-4E2F-9FF1-1AC0CE388A8D}" type="slidenum">
              <a:rPr lang="de-DE" smtClean="0"/>
              <a:t>14</a:t>
            </a:fld>
            <a:endParaRPr lang="de-DE"/>
          </a:p>
        </p:txBody>
      </p:sp>
    </p:spTree>
    <p:extLst>
      <p:ext uri="{BB962C8B-B14F-4D97-AF65-F5344CB8AC3E}">
        <p14:creationId xmlns:p14="http://schemas.microsoft.com/office/powerpoint/2010/main" val="3559185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pic>
        <p:nvPicPr>
          <p:cNvPr id="10" name="Grafik 9">
            <a:extLst>
              <a:ext uri="{FF2B5EF4-FFF2-40B4-BE49-F238E27FC236}">
                <a16:creationId xmlns:a16="http://schemas.microsoft.com/office/drawing/2014/main" id="{E283853A-6122-FD30-655B-665740C04226}"/>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2236640" y="4420585"/>
            <a:ext cx="5380200" cy="1742831"/>
          </a:xfrm>
          <a:prstGeom prst="rect">
            <a:avLst/>
          </a:prstGeom>
        </p:spPr>
      </p:pic>
      <p:sp>
        <p:nvSpPr>
          <p:cNvPr id="118" name="Google Shape;118;p6"/>
          <p:cNvSpPr txBox="1"/>
          <p:nvPr/>
        </p:nvSpPr>
        <p:spPr>
          <a:xfrm>
            <a:off x="1332000" y="2401311"/>
            <a:ext cx="16452000" cy="830956"/>
          </a:xfrm>
          <a:prstGeom prst="rect">
            <a:avLst/>
          </a:prstGeom>
          <a:noFill/>
          <a:ln>
            <a:noFill/>
          </a:ln>
        </p:spPr>
        <p:txBody>
          <a:bodyPr spcFirstLastPara="1" wrap="square" lIns="91425" tIns="45700" rIns="91425" bIns="45700" anchor="t" anchorCtr="0">
            <a:noAutofit/>
          </a:bodyPr>
          <a:lstStyle/>
          <a:p>
            <a:pPr lvl="0"/>
            <a:r>
              <a:rPr lang="en-GB" sz="4800" b="1" dirty="0">
                <a:solidFill>
                  <a:schemeClr val="tx1"/>
                </a:solidFill>
                <a:latin typeface="+mn-lt"/>
                <a:ea typeface="Helvetica Neue"/>
                <a:cs typeface="Helvetica Neue"/>
                <a:sym typeface="Helvetica Neue"/>
              </a:rPr>
              <a:t>3. </a:t>
            </a:r>
            <a:r>
              <a:rPr lang="en-GB" sz="4800" b="1" dirty="0" err="1">
                <a:solidFill>
                  <a:schemeClr val="tx1"/>
                </a:solidFill>
                <a:latin typeface="+mn-lt"/>
                <a:ea typeface="Helvetica Neue"/>
                <a:cs typeface="Helvetica Neue"/>
                <a:sym typeface="Helvetica Neue"/>
              </a:rPr>
              <a:t>Odabir</a:t>
            </a:r>
            <a:r>
              <a:rPr lang="en-GB" sz="4800" b="1" dirty="0">
                <a:solidFill>
                  <a:schemeClr val="tx1"/>
                </a:solidFill>
                <a:latin typeface="+mn-lt"/>
                <a:ea typeface="Helvetica Neue"/>
                <a:cs typeface="Helvetica Neue"/>
                <a:sym typeface="Helvetica Neue"/>
              </a:rPr>
              <a:t> i </a:t>
            </a:r>
            <a:r>
              <a:rPr lang="en-GB" sz="4800" b="1" dirty="0" err="1">
                <a:solidFill>
                  <a:schemeClr val="tx1"/>
                </a:solidFill>
                <a:latin typeface="+mn-lt"/>
                <a:ea typeface="Helvetica Neue"/>
                <a:cs typeface="Helvetica Neue"/>
                <a:sym typeface="Helvetica Neue"/>
              </a:rPr>
              <a:t>korištenje</a:t>
            </a:r>
            <a:r>
              <a:rPr lang="en-GB" sz="4800" b="1" dirty="0">
                <a:solidFill>
                  <a:schemeClr val="tx1"/>
                </a:solidFill>
                <a:latin typeface="+mn-lt"/>
                <a:ea typeface="Helvetica Neue"/>
                <a:cs typeface="Helvetica Neue"/>
                <a:sym typeface="Helvetica Neue"/>
              </a:rPr>
              <a:t> </a:t>
            </a:r>
            <a:r>
              <a:rPr lang="en-GB" sz="4800" b="1" dirty="0" err="1">
                <a:solidFill>
                  <a:schemeClr val="tx1"/>
                </a:solidFill>
                <a:latin typeface="+mn-lt"/>
                <a:ea typeface="Helvetica Neue"/>
                <a:cs typeface="Helvetica Neue"/>
                <a:sym typeface="Helvetica Neue"/>
              </a:rPr>
              <a:t>tražilica</a:t>
            </a:r>
            <a:endParaRPr lang="en-GB" sz="4800" b="1" dirty="0">
              <a:solidFill>
                <a:schemeClr val="tx1"/>
              </a:solidFill>
              <a:latin typeface="+mn-lt"/>
              <a:ea typeface="Helvetica Neue"/>
              <a:cs typeface="Helvetica Neue"/>
              <a:sym typeface="Helvetica Neue"/>
            </a:endParaRPr>
          </a:p>
        </p:txBody>
      </p:sp>
      <p:sp>
        <p:nvSpPr>
          <p:cNvPr id="119" name="Google Shape;119;p6"/>
          <p:cNvSpPr txBox="1"/>
          <p:nvPr/>
        </p:nvSpPr>
        <p:spPr>
          <a:xfrm>
            <a:off x="1295399" y="3390900"/>
            <a:ext cx="16451999" cy="523220"/>
          </a:xfrm>
          <a:prstGeom prst="rect">
            <a:avLst/>
          </a:prstGeom>
          <a:noFill/>
          <a:ln>
            <a:noFill/>
          </a:ln>
        </p:spPr>
        <p:txBody>
          <a:bodyPr spcFirstLastPara="1" wrap="square" lIns="91425" tIns="45700" rIns="91425" bIns="45700" anchor="t" anchorCtr="0">
            <a:noAutofit/>
          </a:bodyPr>
          <a:lstStyle/>
          <a:p>
            <a:pPr lvl="0"/>
            <a:r>
              <a:rPr lang="en-GB" sz="2800" b="1" dirty="0" err="1">
                <a:solidFill>
                  <a:srgbClr val="00CCFF"/>
                </a:solidFill>
                <a:latin typeface="+mn-lt"/>
                <a:ea typeface="Helvetica Neue"/>
                <a:cs typeface="Helvetica Neue"/>
                <a:sym typeface="Helvetica Neue"/>
              </a:rPr>
              <a:t>Dizajniranje</a:t>
            </a:r>
            <a:r>
              <a:rPr lang="en-GB" sz="2800" b="1" dirty="0">
                <a:solidFill>
                  <a:srgbClr val="00CCFF"/>
                </a:solidFill>
                <a:latin typeface="+mn-lt"/>
                <a:ea typeface="Helvetica Neue"/>
                <a:cs typeface="Helvetica Neue"/>
                <a:sym typeface="Helvetica Neue"/>
              </a:rPr>
              <a:t> </a:t>
            </a:r>
            <a:r>
              <a:rPr lang="en-GB" sz="2800" b="1" dirty="0" err="1">
                <a:solidFill>
                  <a:srgbClr val="00CCFF"/>
                </a:solidFill>
                <a:latin typeface="+mn-lt"/>
                <a:ea typeface="Helvetica Neue"/>
                <a:cs typeface="Helvetica Neue"/>
                <a:sym typeface="Helvetica Neue"/>
              </a:rPr>
              <a:t>učinkovite</a:t>
            </a:r>
            <a:r>
              <a:rPr lang="en-GB" sz="2800" b="1" dirty="0">
                <a:solidFill>
                  <a:srgbClr val="00CCFF"/>
                </a:solidFill>
                <a:latin typeface="+mn-lt"/>
                <a:ea typeface="Helvetica Neue"/>
                <a:cs typeface="Helvetica Neue"/>
                <a:sym typeface="Helvetica Neue"/>
              </a:rPr>
              <a:t> </a:t>
            </a:r>
            <a:r>
              <a:rPr lang="en-GB" sz="2800" b="1" dirty="0" err="1">
                <a:solidFill>
                  <a:srgbClr val="00CCFF"/>
                </a:solidFill>
                <a:latin typeface="+mn-lt"/>
                <a:ea typeface="Helvetica Neue"/>
                <a:cs typeface="Helvetica Neue"/>
                <a:sym typeface="Helvetica Neue"/>
              </a:rPr>
              <a:t>pretrage</a:t>
            </a:r>
            <a:r>
              <a:rPr lang="en-GB" sz="2800" b="1" dirty="0">
                <a:solidFill>
                  <a:srgbClr val="00CCFF"/>
                </a:solidFill>
                <a:latin typeface="+mn-lt"/>
                <a:ea typeface="Helvetica Neue"/>
                <a:cs typeface="Helvetica Neue"/>
                <a:sym typeface="Helvetica Neue"/>
              </a:rPr>
              <a:t> - 7 </a:t>
            </a:r>
            <a:r>
              <a:rPr lang="en-GB" sz="2800" b="1" dirty="0" err="1">
                <a:solidFill>
                  <a:srgbClr val="00CCFF"/>
                </a:solidFill>
                <a:latin typeface="+mn-lt"/>
                <a:ea typeface="Helvetica Neue"/>
                <a:cs typeface="Helvetica Neue"/>
                <a:sym typeface="Helvetica Neue"/>
              </a:rPr>
              <a:t>savjeta</a:t>
            </a:r>
            <a:endParaRPr lang="en-GB" dirty="0">
              <a:solidFill>
                <a:srgbClr val="00CCFF"/>
              </a:solidFill>
              <a:latin typeface="+mn-lt"/>
            </a:endParaRPr>
          </a:p>
        </p:txBody>
      </p:sp>
      <p:grpSp>
        <p:nvGrpSpPr>
          <p:cNvPr id="7" name="Gruppieren 6">
            <a:extLst>
              <a:ext uri="{FF2B5EF4-FFF2-40B4-BE49-F238E27FC236}">
                <a16:creationId xmlns:a16="http://schemas.microsoft.com/office/drawing/2014/main" id="{5D23FD4D-F83A-6035-79F5-46A9F4CD5D57}"/>
              </a:ext>
            </a:extLst>
          </p:cNvPr>
          <p:cNvGrpSpPr/>
          <p:nvPr/>
        </p:nvGrpSpPr>
        <p:grpSpPr>
          <a:xfrm>
            <a:off x="1296000" y="4031999"/>
            <a:ext cx="16488000" cy="2016001"/>
            <a:chOff x="1296000" y="4031999"/>
            <a:chExt cx="16488000" cy="2016001"/>
          </a:xfrm>
        </p:grpSpPr>
        <p:sp>
          <p:nvSpPr>
            <p:cNvPr id="6" name="Rechteck 5">
              <a:extLst>
                <a:ext uri="{FF2B5EF4-FFF2-40B4-BE49-F238E27FC236}">
                  <a16:creationId xmlns:a16="http://schemas.microsoft.com/office/drawing/2014/main" id="{BFE72C1C-A8D6-69AB-91E3-38D74EFFFB3A}"/>
                </a:ext>
              </a:extLst>
            </p:cNvPr>
            <p:cNvSpPr/>
            <p:nvPr/>
          </p:nvSpPr>
          <p:spPr>
            <a:xfrm>
              <a:off x="2160000" y="4392000"/>
              <a:ext cx="15624000" cy="1656000"/>
            </a:xfrm>
            <a:prstGeom prst="rect">
              <a:avLst/>
            </a:prstGeom>
            <a:noFill/>
            <a:ln>
              <a:solidFill>
                <a:srgbClr val="990099"/>
              </a:solidFill>
            </a:ln>
          </p:spPr>
          <p:style>
            <a:lnRef idx="2">
              <a:schemeClr val="accent1">
                <a:shade val="50000"/>
              </a:schemeClr>
            </a:lnRef>
            <a:fillRef idx="1">
              <a:schemeClr val="accent1"/>
            </a:fillRef>
            <a:effectRef idx="0">
              <a:schemeClr val="accent1"/>
            </a:effectRef>
            <a:fontRef idx="minor">
              <a:schemeClr val="lt1"/>
            </a:fontRef>
          </p:style>
          <p:txBody>
            <a:bodyPr tIns="0" rIns="5616000" bIns="0" rtlCol="0" anchor="ctr"/>
            <a:lstStyle/>
            <a:p>
              <a:pPr lvl="0">
                <a:buSzPct val="80000"/>
                <a:tabLst>
                  <a:tab pos="9601200" algn="l"/>
                </a:tabLst>
              </a:pPr>
              <a:r>
                <a:rPr lang="vi-VN" sz="2000" dirty="0">
                  <a:solidFill>
                    <a:schemeClr val="dk1"/>
                  </a:solidFill>
                  <a:ea typeface="Helvetica Neue"/>
                  <a:cs typeface="Helvetica Neue"/>
                  <a:sym typeface="Helvetica Neue"/>
                </a:rPr>
                <a:t>Ne gubite vrijeme pokušavajući shvatiti kako se riječ ispravno piše. Provjera pravopisa automatski osigurava da se koristi najčešći način pisanja riječi. Stoga također ispravlja riječi ako ih pogrešno unesete. Također možete zanemariti velika i mala slova u Google pretraživanju.</a:t>
              </a:r>
              <a:endParaRPr lang="en-GB" sz="2000" dirty="0">
                <a:solidFill>
                  <a:schemeClr val="dk1"/>
                </a:solidFill>
                <a:latin typeface="+mn-lt"/>
                <a:ea typeface="Helvetica Neue"/>
                <a:cs typeface="Helvetica Neue"/>
                <a:sym typeface="Helvetica Neue"/>
              </a:endParaRPr>
            </a:p>
          </p:txBody>
        </p:sp>
        <p:sp>
          <p:nvSpPr>
            <p:cNvPr id="5" name="Rechteck 4">
              <a:extLst>
                <a:ext uri="{FF2B5EF4-FFF2-40B4-BE49-F238E27FC236}">
                  <a16:creationId xmlns:a16="http://schemas.microsoft.com/office/drawing/2014/main" id="{549F4A14-6152-F119-201A-3B7DBF7BBC5A}"/>
                </a:ext>
              </a:extLst>
            </p:cNvPr>
            <p:cNvSpPr/>
            <p:nvPr/>
          </p:nvSpPr>
          <p:spPr>
            <a:xfrm>
              <a:off x="2160000" y="4032000"/>
              <a:ext cx="13119100" cy="36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r>
                <a:rPr lang="en-GB" sz="2400" b="1" dirty="0" err="1">
                  <a:solidFill>
                    <a:srgbClr val="990099"/>
                  </a:solidFill>
                </a:rPr>
                <a:t>Zanemarite</a:t>
              </a:r>
              <a:r>
                <a:rPr lang="en-GB" sz="2400" b="1" dirty="0">
                  <a:solidFill>
                    <a:srgbClr val="990099"/>
                  </a:solidFill>
                </a:rPr>
                <a:t> </a:t>
              </a:r>
              <a:r>
                <a:rPr lang="en-GB" sz="2400" b="1" dirty="0" err="1">
                  <a:solidFill>
                    <a:srgbClr val="990099"/>
                  </a:solidFill>
                </a:rPr>
                <a:t>manje</a:t>
              </a:r>
              <a:r>
                <a:rPr lang="en-GB" sz="2400" b="1" dirty="0">
                  <a:solidFill>
                    <a:srgbClr val="990099"/>
                  </a:solidFill>
                </a:rPr>
                <a:t> </a:t>
              </a:r>
              <a:r>
                <a:rPr lang="en-GB" sz="2400" b="1" dirty="0" err="1">
                  <a:solidFill>
                    <a:srgbClr val="990099"/>
                  </a:solidFill>
                </a:rPr>
                <a:t>detalje</a:t>
              </a:r>
              <a:r>
                <a:rPr lang="en-GB" sz="2400" b="1" dirty="0">
                  <a:solidFill>
                    <a:srgbClr val="990099"/>
                  </a:solidFill>
                </a:rPr>
                <a:t> (</a:t>
              </a:r>
              <a:r>
                <a:rPr lang="en-GB" sz="2400" b="1" dirty="0" err="1">
                  <a:solidFill>
                    <a:srgbClr val="990099"/>
                  </a:solidFill>
                </a:rPr>
                <a:t>npr</a:t>
              </a:r>
              <a:r>
                <a:rPr lang="en-GB" sz="2400" b="1" dirty="0">
                  <a:solidFill>
                    <a:srgbClr val="990099"/>
                  </a:solidFill>
                </a:rPr>
                <a:t>. </a:t>
              </a:r>
              <a:r>
                <a:rPr lang="en-GB" sz="2400" b="1" dirty="0" err="1">
                  <a:solidFill>
                    <a:srgbClr val="990099"/>
                  </a:solidFill>
                </a:rPr>
                <a:t>pravopis</a:t>
              </a:r>
              <a:r>
                <a:rPr lang="en-GB" sz="2400" b="1" dirty="0">
                  <a:solidFill>
                    <a:srgbClr val="990099"/>
                  </a:solidFill>
                </a:rPr>
                <a:t>, </a:t>
              </a:r>
              <a:r>
                <a:rPr lang="en-GB" sz="2400" b="1" dirty="0" err="1">
                  <a:solidFill>
                    <a:srgbClr val="990099"/>
                  </a:solidFill>
                </a:rPr>
                <a:t>velika</a:t>
              </a:r>
              <a:r>
                <a:rPr lang="en-GB" sz="2400" b="1" dirty="0">
                  <a:solidFill>
                    <a:srgbClr val="990099"/>
                  </a:solidFill>
                </a:rPr>
                <a:t> i mala </a:t>
              </a:r>
              <a:r>
                <a:rPr lang="en-GB" sz="2400" b="1" dirty="0" err="1">
                  <a:solidFill>
                    <a:srgbClr val="990099"/>
                  </a:solidFill>
                </a:rPr>
                <a:t>slova</a:t>
              </a:r>
              <a:r>
                <a:rPr lang="en-GB" sz="2400" b="1" dirty="0">
                  <a:solidFill>
                    <a:srgbClr val="990099"/>
                  </a:solidFill>
                </a:rPr>
                <a:t>)</a:t>
              </a:r>
            </a:p>
          </p:txBody>
        </p:sp>
        <p:sp>
          <p:nvSpPr>
            <p:cNvPr id="3" name="Rechteck 2">
              <a:extLst>
                <a:ext uri="{FF2B5EF4-FFF2-40B4-BE49-F238E27FC236}">
                  <a16:creationId xmlns:a16="http://schemas.microsoft.com/office/drawing/2014/main" id="{3EA8A407-2B6A-7210-6758-E8C02ABA1F6C}"/>
                </a:ext>
              </a:extLst>
            </p:cNvPr>
            <p:cNvSpPr/>
            <p:nvPr/>
          </p:nvSpPr>
          <p:spPr>
            <a:xfrm>
              <a:off x="1296000" y="4031999"/>
              <a:ext cx="900000" cy="2016000"/>
            </a:xfrm>
            <a:prstGeom prst="rect">
              <a:avLst/>
            </a:prstGeom>
            <a:solidFill>
              <a:srgbClr val="990099"/>
            </a:solidFill>
            <a:ln w="25400">
              <a:solidFill>
                <a:srgbClr val="990099"/>
              </a:solidFill>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r>
                <a:rPr lang="hr-HR" sz="2400" b="1" dirty="0"/>
                <a:t>Savjet</a:t>
              </a:r>
              <a:endParaRPr lang="en-GB" sz="2400" b="1" dirty="0"/>
            </a:p>
            <a:p>
              <a:pPr algn="ctr"/>
              <a:r>
                <a:rPr lang="en-GB" sz="2400" b="1" dirty="0"/>
                <a:t>#4</a:t>
              </a:r>
            </a:p>
          </p:txBody>
        </p:sp>
      </p:grpSp>
      <p:grpSp>
        <p:nvGrpSpPr>
          <p:cNvPr id="11" name="Gruppieren 10">
            <a:extLst>
              <a:ext uri="{FF2B5EF4-FFF2-40B4-BE49-F238E27FC236}">
                <a16:creationId xmlns:a16="http://schemas.microsoft.com/office/drawing/2014/main" id="{8F18D236-4ACF-AE9A-81F0-2C0A06B2AD90}"/>
              </a:ext>
            </a:extLst>
          </p:cNvPr>
          <p:cNvGrpSpPr/>
          <p:nvPr/>
        </p:nvGrpSpPr>
        <p:grpSpPr>
          <a:xfrm>
            <a:off x="1277398" y="6300001"/>
            <a:ext cx="16488000" cy="1908001"/>
            <a:chOff x="1296000" y="4031999"/>
            <a:chExt cx="16488000" cy="1908001"/>
          </a:xfrm>
        </p:grpSpPr>
        <p:sp>
          <p:nvSpPr>
            <p:cNvPr id="12" name="Rechteck 11">
              <a:extLst>
                <a:ext uri="{FF2B5EF4-FFF2-40B4-BE49-F238E27FC236}">
                  <a16:creationId xmlns:a16="http://schemas.microsoft.com/office/drawing/2014/main" id="{A4187D7A-66B9-CC4A-8412-9BD9C79DC5CE}"/>
                </a:ext>
              </a:extLst>
            </p:cNvPr>
            <p:cNvSpPr/>
            <p:nvPr/>
          </p:nvSpPr>
          <p:spPr>
            <a:xfrm>
              <a:off x="2160000" y="4392000"/>
              <a:ext cx="15624000" cy="1548000"/>
            </a:xfrm>
            <a:prstGeom prst="rect">
              <a:avLst/>
            </a:prstGeom>
            <a:solidFill>
              <a:schemeClr val="bg1"/>
            </a:solidFill>
            <a:ln>
              <a:solidFill>
                <a:srgbClr val="009999"/>
              </a:solid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lvl="0">
                <a:buSzPct val="80000"/>
              </a:pPr>
              <a:r>
                <a:rPr lang="vi-VN" sz="2000" dirty="0">
                  <a:solidFill>
                    <a:schemeClr val="dk1"/>
                  </a:solidFill>
                  <a:ea typeface="Helvetica Neue"/>
                  <a:cs typeface="Helvetica Neue"/>
                  <a:sym typeface="Helvetica Neue"/>
                </a:rPr>
                <a:t>Ponekad možda tražite nešto za što mislite da već znate odgovor. Međutim, uključivanje ovog odgovora u vaš upit može utjecati na rezultate pretraživanja i previše ih ograničiti. Na primjer, ako tražite "zlatni retriver težak 35 kilograma?" možete naići na web stranice koje upravo to opisuju kao odgovor. Umjesto toga potražite "težina zlatnog retrivera". Ovdje ćete dobiti različite rezultate. Odatle možete dodatno suziti točan odgovor.</a:t>
              </a:r>
              <a:endParaRPr lang="en-GB" sz="2000" dirty="0">
                <a:solidFill>
                  <a:schemeClr val="dk1"/>
                </a:solidFill>
                <a:latin typeface="+mn-lt"/>
                <a:ea typeface="Helvetica Neue"/>
                <a:cs typeface="Helvetica Neue"/>
                <a:sym typeface="Helvetica Neue"/>
              </a:endParaRPr>
            </a:p>
          </p:txBody>
        </p:sp>
        <p:sp>
          <p:nvSpPr>
            <p:cNvPr id="13" name="Rechteck 12">
              <a:extLst>
                <a:ext uri="{FF2B5EF4-FFF2-40B4-BE49-F238E27FC236}">
                  <a16:creationId xmlns:a16="http://schemas.microsoft.com/office/drawing/2014/main" id="{DC92D80F-B1A8-E4D9-C98D-71A714CD1FAC}"/>
                </a:ext>
              </a:extLst>
            </p:cNvPr>
            <p:cNvSpPr/>
            <p:nvPr/>
          </p:nvSpPr>
          <p:spPr>
            <a:xfrm>
              <a:off x="2160000" y="4032000"/>
              <a:ext cx="13119100" cy="36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r>
                <a:rPr lang="en-GB" sz="2400" b="1" dirty="0">
                  <a:solidFill>
                    <a:srgbClr val="009999"/>
                  </a:solidFill>
                </a:rPr>
                <a:t>Nemojte </a:t>
              </a:r>
              <a:r>
                <a:rPr lang="en-GB" sz="2400" b="1" dirty="0" err="1">
                  <a:solidFill>
                    <a:srgbClr val="009999"/>
                  </a:solidFill>
                </a:rPr>
                <a:t>uključivati</a:t>
              </a:r>
              <a:r>
                <a:rPr lang="en-GB" sz="2400" b="1" dirty="0">
                  <a:solidFill>
                    <a:srgbClr val="009999"/>
                  </a:solidFill>
                </a:rPr>
                <a:t> ​​</a:t>
              </a:r>
              <a:r>
                <a:rPr lang="en-GB" sz="2400" b="1" dirty="0" err="1">
                  <a:solidFill>
                    <a:srgbClr val="009999"/>
                  </a:solidFill>
                </a:rPr>
                <a:t>odgovor</a:t>
              </a:r>
              <a:r>
                <a:rPr lang="en-GB" sz="2400" b="1" dirty="0">
                  <a:solidFill>
                    <a:srgbClr val="009999"/>
                  </a:solidFill>
                </a:rPr>
                <a:t> u </a:t>
              </a:r>
              <a:r>
                <a:rPr lang="en-GB" sz="2400" b="1" dirty="0" err="1">
                  <a:solidFill>
                    <a:srgbClr val="009999"/>
                  </a:solidFill>
                </a:rPr>
                <a:t>upit</a:t>
              </a:r>
              <a:r>
                <a:rPr lang="en-GB" sz="2400" b="1" dirty="0">
                  <a:solidFill>
                    <a:srgbClr val="009999"/>
                  </a:solidFill>
                </a:rPr>
                <a:t> </a:t>
              </a:r>
              <a:r>
                <a:rPr lang="en-GB" sz="2400" b="1" dirty="0" err="1">
                  <a:solidFill>
                    <a:srgbClr val="009999"/>
                  </a:solidFill>
                </a:rPr>
                <a:t>za</a:t>
              </a:r>
              <a:r>
                <a:rPr lang="en-GB" sz="2400" b="1" dirty="0">
                  <a:solidFill>
                    <a:srgbClr val="009999"/>
                  </a:solidFill>
                </a:rPr>
                <a:t> </a:t>
              </a:r>
              <a:r>
                <a:rPr lang="en-GB" sz="2400" b="1" dirty="0" err="1">
                  <a:solidFill>
                    <a:srgbClr val="009999"/>
                  </a:solidFill>
                </a:rPr>
                <a:t>pretraživanje</a:t>
              </a:r>
              <a:endParaRPr lang="en-GB" sz="2400" b="1" dirty="0">
                <a:solidFill>
                  <a:srgbClr val="009999"/>
                </a:solidFill>
              </a:endParaRPr>
            </a:p>
          </p:txBody>
        </p:sp>
        <p:sp>
          <p:nvSpPr>
            <p:cNvPr id="14" name="Rechteck 13">
              <a:extLst>
                <a:ext uri="{FF2B5EF4-FFF2-40B4-BE49-F238E27FC236}">
                  <a16:creationId xmlns:a16="http://schemas.microsoft.com/office/drawing/2014/main" id="{0394208D-4720-5B01-F9D5-5451F0847E0A}"/>
                </a:ext>
              </a:extLst>
            </p:cNvPr>
            <p:cNvSpPr/>
            <p:nvPr/>
          </p:nvSpPr>
          <p:spPr>
            <a:xfrm>
              <a:off x="1296000" y="4031999"/>
              <a:ext cx="900000" cy="1908000"/>
            </a:xfrm>
            <a:prstGeom prst="rect">
              <a:avLst/>
            </a:prstGeom>
            <a:solidFill>
              <a:srgbClr val="009999"/>
            </a:solidFill>
            <a:ln w="25400">
              <a:solidFill>
                <a:srgbClr val="009999"/>
              </a:solidFill>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r>
                <a:rPr lang="hr-HR" sz="2400" b="1" dirty="0"/>
                <a:t>Savjet</a:t>
              </a:r>
              <a:endParaRPr lang="en-GB" sz="2400" b="1" dirty="0"/>
            </a:p>
            <a:p>
              <a:pPr algn="ctr"/>
              <a:r>
                <a:rPr lang="en-GB" sz="2400" b="1" dirty="0"/>
                <a:t>#5</a:t>
              </a:r>
            </a:p>
          </p:txBody>
        </p:sp>
      </p:grpSp>
      <p:sp>
        <p:nvSpPr>
          <p:cNvPr id="8" name="Foliennummernplatzhalter 1">
            <a:extLst>
              <a:ext uri="{FF2B5EF4-FFF2-40B4-BE49-F238E27FC236}">
                <a16:creationId xmlns:a16="http://schemas.microsoft.com/office/drawing/2014/main" id="{0C7262F5-5920-446E-8D90-0D21D8000192}"/>
              </a:ext>
            </a:extLst>
          </p:cNvPr>
          <p:cNvSpPr txBox="1">
            <a:spLocks/>
          </p:cNvSpPr>
          <p:nvPr/>
        </p:nvSpPr>
        <p:spPr>
          <a:xfrm>
            <a:off x="14004589" y="9567020"/>
            <a:ext cx="4114800" cy="547688"/>
          </a:xfrm>
          <a:prstGeom prst="rect">
            <a:avLst/>
          </a:prstGeom>
        </p:spPr>
        <p:txBody>
          <a:bodyPr vert="horz" lIns="91440" tIns="45720" rIns="91440" bIns="45720" rtlCol="0" anchor="ct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defRPr sz="1200" b="0" i="0" u="none" strike="noStrike" cap="none">
                <a:solidFill>
                  <a:schemeClr val="tx1">
                    <a:tint val="75000"/>
                  </a:schemeClr>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fld id="{141F0399-9AC4-4E2F-9FF1-1AC0CE388A8D}" type="slidenum">
              <a:rPr lang="de-DE" smtClean="0"/>
              <a:t>15</a:t>
            </a:fld>
            <a:endParaRPr lang="de-DE"/>
          </a:p>
        </p:txBody>
      </p:sp>
      <p:sp>
        <p:nvSpPr>
          <p:cNvPr id="9" name="Textfeld 8">
            <a:extLst>
              <a:ext uri="{FF2B5EF4-FFF2-40B4-BE49-F238E27FC236}">
                <a16:creationId xmlns:a16="http://schemas.microsoft.com/office/drawing/2014/main" id="{E5E499A2-7109-5177-1DF6-403FAA3E94B0}"/>
              </a:ext>
            </a:extLst>
          </p:cNvPr>
          <p:cNvSpPr txBox="1"/>
          <p:nvPr/>
        </p:nvSpPr>
        <p:spPr>
          <a:xfrm>
            <a:off x="1080000" y="8928000"/>
            <a:ext cx="17100000" cy="360000"/>
          </a:xfrm>
          <a:prstGeom prst="rect">
            <a:avLst/>
          </a:prstGeom>
          <a:noFill/>
          <a:ln>
            <a:noFill/>
          </a:ln>
        </p:spPr>
        <p:txBody>
          <a:bodyPr wrap="square" anchor="b">
            <a:noAutofit/>
          </a:bodyPr>
          <a:lstStyle/>
          <a:p>
            <a:r>
              <a:rPr lang="hr-HR" sz="1000" dirty="0"/>
              <a:t>Izvor</a:t>
            </a:r>
            <a:r>
              <a:rPr lang="de-DE" sz="1000" dirty="0"/>
              <a:t>: Google Deutschland Team (2021), 7 Tipps, mit denen ihr noch mehr aus der Google Suche rausholt, in: google.de, 04. Juni 2021, https://blog.google/intl/de-de/produkte/suchen-entdecken/7-tipps-fuer-die-google-suche/</a:t>
            </a:r>
          </a:p>
        </p:txBody>
      </p:sp>
    </p:spTree>
    <p:extLst>
      <p:ext uri="{BB962C8B-B14F-4D97-AF65-F5344CB8AC3E}">
        <p14:creationId xmlns:p14="http://schemas.microsoft.com/office/powerpoint/2010/main" val="17127888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6"/>
          <p:cNvSpPr txBox="1"/>
          <p:nvPr/>
        </p:nvSpPr>
        <p:spPr>
          <a:xfrm>
            <a:off x="1332000" y="2401311"/>
            <a:ext cx="16452000" cy="830956"/>
          </a:xfrm>
          <a:prstGeom prst="rect">
            <a:avLst/>
          </a:prstGeom>
          <a:noFill/>
          <a:ln>
            <a:noFill/>
          </a:ln>
        </p:spPr>
        <p:txBody>
          <a:bodyPr spcFirstLastPara="1" wrap="square" lIns="91425" tIns="45700" rIns="91425" bIns="45700" anchor="t" anchorCtr="0">
            <a:noAutofit/>
          </a:bodyPr>
          <a:lstStyle/>
          <a:p>
            <a:pPr lvl="0"/>
            <a:r>
              <a:rPr lang="en-GB" sz="4800" b="1" dirty="0">
                <a:solidFill>
                  <a:schemeClr val="tx1"/>
                </a:solidFill>
                <a:latin typeface="+mn-lt"/>
                <a:ea typeface="Helvetica Neue"/>
                <a:cs typeface="Helvetica Neue"/>
                <a:sym typeface="Helvetica Neue"/>
              </a:rPr>
              <a:t>3. </a:t>
            </a:r>
            <a:r>
              <a:rPr lang="en-GB" sz="4800" b="1" dirty="0" err="1">
                <a:solidFill>
                  <a:schemeClr val="tx1"/>
                </a:solidFill>
                <a:latin typeface="+mn-lt"/>
                <a:ea typeface="Helvetica Neue"/>
                <a:cs typeface="Helvetica Neue"/>
                <a:sym typeface="Helvetica Neue"/>
              </a:rPr>
              <a:t>Odabir</a:t>
            </a:r>
            <a:r>
              <a:rPr lang="en-GB" sz="4800" b="1" dirty="0">
                <a:solidFill>
                  <a:schemeClr val="tx1"/>
                </a:solidFill>
                <a:latin typeface="+mn-lt"/>
                <a:ea typeface="Helvetica Neue"/>
                <a:cs typeface="Helvetica Neue"/>
                <a:sym typeface="Helvetica Neue"/>
              </a:rPr>
              <a:t> i </a:t>
            </a:r>
            <a:r>
              <a:rPr lang="en-GB" sz="4800" b="1" dirty="0" err="1">
                <a:solidFill>
                  <a:schemeClr val="tx1"/>
                </a:solidFill>
                <a:latin typeface="+mn-lt"/>
                <a:ea typeface="Helvetica Neue"/>
                <a:cs typeface="Helvetica Neue"/>
                <a:sym typeface="Helvetica Neue"/>
              </a:rPr>
              <a:t>korištenje</a:t>
            </a:r>
            <a:r>
              <a:rPr lang="en-GB" sz="4800" b="1" dirty="0">
                <a:solidFill>
                  <a:schemeClr val="tx1"/>
                </a:solidFill>
                <a:latin typeface="+mn-lt"/>
                <a:ea typeface="Helvetica Neue"/>
                <a:cs typeface="Helvetica Neue"/>
                <a:sym typeface="Helvetica Neue"/>
              </a:rPr>
              <a:t> </a:t>
            </a:r>
            <a:r>
              <a:rPr lang="en-GB" sz="4800" b="1" dirty="0" err="1">
                <a:solidFill>
                  <a:schemeClr val="tx1"/>
                </a:solidFill>
                <a:latin typeface="+mn-lt"/>
                <a:ea typeface="Helvetica Neue"/>
                <a:cs typeface="Helvetica Neue"/>
                <a:sym typeface="Helvetica Neue"/>
              </a:rPr>
              <a:t>tražilica</a:t>
            </a:r>
            <a:endParaRPr lang="en-GB" sz="4800" b="1" dirty="0">
              <a:solidFill>
                <a:schemeClr val="tx1"/>
              </a:solidFill>
              <a:latin typeface="+mn-lt"/>
              <a:ea typeface="Helvetica Neue"/>
              <a:cs typeface="Helvetica Neue"/>
              <a:sym typeface="Helvetica Neue"/>
            </a:endParaRPr>
          </a:p>
        </p:txBody>
      </p:sp>
      <p:sp>
        <p:nvSpPr>
          <p:cNvPr id="119" name="Google Shape;119;p6"/>
          <p:cNvSpPr txBox="1"/>
          <p:nvPr/>
        </p:nvSpPr>
        <p:spPr>
          <a:xfrm>
            <a:off x="1295399" y="3390900"/>
            <a:ext cx="16451999" cy="523220"/>
          </a:xfrm>
          <a:prstGeom prst="rect">
            <a:avLst/>
          </a:prstGeom>
          <a:noFill/>
          <a:ln>
            <a:noFill/>
          </a:ln>
        </p:spPr>
        <p:txBody>
          <a:bodyPr spcFirstLastPara="1" wrap="square" lIns="91425" tIns="45700" rIns="91425" bIns="45700" anchor="t" anchorCtr="0">
            <a:noAutofit/>
          </a:bodyPr>
          <a:lstStyle/>
          <a:p>
            <a:pPr lvl="0"/>
            <a:r>
              <a:rPr lang="en-GB" sz="2800" b="1" dirty="0" err="1">
                <a:solidFill>
                  <a:srgbClr val="00CCFF"/>
                </a:solidFill>
                <a:latin typeface="+mn-lt"/>
                <a:ea typeface="Helvetica Neue"/>
                <a:cs typeface="Helvetica Neue"/>
                <a:sym typeface="Helvetica Neue"/>
              </a:rPr>
              <a:t>Dizajniranje</a:t>
            </a:r>
            <a:r>
              <a:rPr lang="en-GB" sz="2800" b="1" dirty="0">
                <a:solidFill>
                  <a:srgbClr val="00CCFF"/>
                </a:solidFill>
                <a:latin typeface="+mn-lt"/>
                <a:ea typeface="Helvetica Neue"/>
                <a:cs typeface="Helvetica Neue"/>
                <a:sym typeface="Helvetica Neue"/>
              </a:rPr>
              <a:t> </a:t>
            </a:r>
            <a:r>
              <a:rPr lang="en-GB" sz="2800" b="1" dirty="0" err="1">
                <a:solidFill>
                  <a:srgbClr val="00CCFF"/>
                </a:solidFill>
                <a:latin typeface="+mn-lt"/>
                <a:ea typeface="Helvetica Neue"/>
                <a:cs typeface="Helvetica Neue"/>
                <a:sym typeface="Helvetica Neue"/>
              </a:rPr>
              <a:t>učinkovite</a:t>
            </a:r>
            <a:r>
              <a:rPr lang="en-GB" sz="2800" b="1" dirty="0">
                <a:solidFill>
                  <a:srgbClr val="00CCFF"/>
                </a:solidFill>
                <a:latin typeface="+mn-lt"/>
                <a:ea typeface="Helvetica Neue"/>
                <a:cs typeface="Helvetica Neue"/>
                <a:sym typeface="Helvetica Neue"/>
              </a:rPr>
              <a:t> </a:t>
            </a:r>
            <a:r>
              <a:rPr lang="en-GB" sz="2800" b="1" dirty="0" err="1">
                <a:solidFill>
                  <a:srgbClr val="00CCFF"/>
                </a:solidFill>
                <a:latin typeface="+mn-lt"/>
                <a:ea typeface="Helvetica Neue"/>
                <a:cs typeface="Helvetica Neue"/>
                <a:sym typeface="Helvetica Neue"/>
              </a:rPr>
              <a:t>pretrage</a:t>
            </a:r>
            <a:r>
              <a:rPr lang="en-GB" sz="2800" b="1" dirty="0">
                <a:solidFill>
                  <a:srgbClr val="00CCFF"/>
                </a:solidFill>
                <a:latin typeface="+mn-lt"/>
                <a:ea typeface="Helvetica Neue"/>
                <a:cs typeface="Helvetica Neue"/>
                <a:sym typeface="Helvetica Neue"/>
              </a:rPr>
              <a:t> - 7 </a:t>
            </a:r>
            <a:r>
              <a:rPr lang="en-GB" sz="2800" b="1" dirty="0" err="1">
                <a:solidFill>
                  <a:srgbClr val="00CCFF"/>
                </a:solidFill>
                <a:latin typeface="+mn-lt"/>
                <a:ea typeface="Helvetica Neue"/>
                <a:cs typeface="Helvetica Neue"/>
                <a:sym typeface="Helvetica Neue"/>
              </a:rPr>
              <a:t>savjeta</a:t>
            </a:r>
            <a:endParaRPr lang="en-GB" dirty="0">
              <a:solidFill>
                <a:srgbClr val="00CCFF"/>
              </a:solidFill>
              <a:latin typeface="+mn-lt"/>
            </a:endParaRPr>
          </a:p>
        </p:txBody>
      </p:sp>
      <p:grpSp>
        <p:nvGrpSpPr>
          <p:cNvPr id="7" name="Gruppieren 6">
            <a:extLst>
              <a:ext uri="{FF2B5EF4-FFF2-40B4-BE49-F238E27FC236}">
                <a16:creationId xmlns:a16="http://schemas.microsoft.com/office/drawing/2014/main" id="{5D23FD4D-F83A-6035-79F5-46A9F4CD5D57}"/>
              </a:ext>
            </a:extLst>
          </p:cNvPr>
          <p:cNvGrpSpPr/>
          <p:nvPr/>
        </p:nvGrpSpPr>
        <p:grpSpPr>
          <a:xfrm>
            <a:off x="1296000" y="4031999"/>
            <a:ext cx="16488000" cy="1944001"/>
            <a:chOff x="1296000" y="4031999"/>
            <a:chExt cx="16488000" cy="1944001"/>
          </a:xfrm>
        </p:grpSpPr>
        <p:sp>
          <p:nvSpPr>
            <p:cNvPr id="6" name="Rechteck 5">
              <a:extLst>
                <a:ext uri="{FF2B5EF4-FFF2-40B4-BE49-F238E27FC236}">
                  <a16:creationId xmlns:a16="http://schemas.microsoft.com/office/drawing/2014/main" id="{BFE72C1C-A8D6-69AB-91E3-38D74EFFFB3A}"/>
                </a:ext>
              </a:extLst>
            </p:cNvPr>
            <p:cNvSpPr/>
            <p:nvPr/>
          </p:nvSpPr>
          <p:spPr>
            <a:xfrm>
              <a:off x="2160000" y="4392000"/>
              <a:ext cx="15624000" cy="1584000"/>
            </a:xfrm>
            <a:prstGeom prst="rect">
              <a:avLst/>
            </a:prstGeom>
            <a:solidFill>
              <a:schemeClr val="bg1"/>
            </a:solidFill>
            <a:ln>
              <a:solidFill>
                <a:srgbClr val="666699"/>
              </a:solid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lvl="0">
                <a:buSzPct val="80000"/>
              </a:pPr>
              <a:r>
                <a:rPr lang="en-GB" sz="2000" dirty="0" err="1">
                  <a:solidFill>
                    <a:schemeClr val="dk1"/>
                  </a:solidFill>
                  <a:ea typeface="Helvetica Neue"/>
                  <a:cs typeface="Helvetica Neue"/>
                  <a:sym typeface="Helvetica Neue"/>
                </a:rPr>
                <a:t>Ponekad</a:t>
              </a:r>
              <a:r>
                <a:rPr lang="en-GB" sz="2000" dirty="0">
                  <a:solidFill>
                    <a:schemeClr val="dk1"/>
                  </a:solidFill>
                  <a:ea typeface="Helvetica Neue"/>
                  <a:cs typeface="Helvetica Neue"/>
                  <a:sym typeface="Helvetica Neue"/>
                </a:rPr>
                <a:t> je </a:t>
              </a:r>
              <a:r>
                <a:rPr lang="en-GB" sz="2000" dirty="0" err="1">
                  <a:solidFill>
                    <a:schemeClr val="dk1"/>
                  </a:solidFill>
                  <a:ea typeface="Helvetica Neue"/>
                  <a:cs typeface="Helvetica Neue"/>
                  <a:sym typeface="Helvetica Neue"/>
                </a:rPr>
                <a:t>preporučljivo</a:t>
              </a:r>
              <a:r>
                <a:rPr lang="en-GB" sz="2000" dirty="0">
                  <a:solidFill>
                    <a:schemeClr val="dk1"/>
                  </a:solidFill>
                  <a:ea typeface="Helvetica Neue"/>
                  <a:cs typeface="Helvetica Neue"/>
                  <a:sym typeface="Helvetica Neue"/>
                </a:rPr>
                <a:t> </a:t>
              </a:r>
              <a:r>
                <a:rPr lang="en-GB" sz="2000" dirty="0" err="1">
                  <a:solidFill>
                    <a:schemeClr val="dk1"/>
                  </a:solidFill>
                  <a:ea typeface="Helvetica Neue"/>
                  <a:cs typeface="Helvetica Neue"/>
                  <a:sym typeface="Helvetica Neue"/>
                </a:rPr>
                <a:t>koristiti</a:t>
              </a:r>
              <a:r>
                <a:rPr lang="en-GB" sz="2000" dirty="0">
                  <a:solidFill>
                    <a:schemeClr val="dk1"/>
                  </a:solidFill>
                  <a:ea typeface="Helvetica Neue"/>
                  <a:cs typeface="Helvetica Neue"/>
                  <a:sym typeface="Helvetica Neue"/>
                </a:rPr>
                <a:t> </a:t>
              </a:r>
              <a:r>
                <a:rPr lang="en-GB" sz="2000" dirty="0" err="1">
                  <a:solidFill>
                    <a:schemeClr val="dk1"/>
                  </a:solidFill>
                  <a:ea typeface="Helvetica Neue"/>
                  <a:cs typeface="Helvetica Neue"/>
                  <a:sym typeface="Helvetica Neue"/>
                </a:rPr>
                <a:t>mnoge</a:t>
              </a:r>
              <a:r>
                <a:rPr lang="en-GB" sz="2000" dirty="0">
                  <a:solidFill>
                    <a:schemeClr val="dk1"/>
                  </a:solidFill>
                  <a:ea typeface="Helvetica Neue"/>
                  <a:cs typeface="Helvetica Neue"/>
                  <a:sym typeface="Helvetica Neue"/>
                </a:rPr>
                <a:t> </a:t>
              </a:r>
              <a:r>
                <a:rPr lang="en-GB" sz="2000" dirty="0" err="1">
                  <a:solidFill>
                    <a:schemeClr val="dk1"/>
                  </a:solidFill>
                  <a:ea typeface="Helvetica Neue"/>
                  <a:cs typeface="Helvetica Neue"/>
                  <a:sym typeface="Helvetica Neue"/>
                </a:rPr>
                <a:t>druge</a:t>
              </a:r>
              <a:r>
                <a:rPr lang="en-GB" sz="2000" dirty="0">
                  <a:solidFill>
                    <a:schemeClr val="dk1"/>
                  </a:solidFill>
                  <a:ea typeface="Helvetica Neue"/>
                  <a:cs typeface="Helvetica Neue"/>
                  <a:sym typeface="Helvetica Neue"/>
                </a:rPr>
                <a:t> </a:t>
              </a:r>
              <a:r>
                <a:rPr lang="en-GB" sz="2000" dirty="0" err="1">
                  <a:solidFill>
                    <a:schemeClr val="dk1"/>
                  </a:solidFill>
                  <a:ea typeface="Helvetica Neue"/>
                  <a:cs typeface="Helvetica Neue"/>
                  <a:sym typeface="Helvetica Neue"/>
                </a:rPr>
                <a:t>značajke</a:t>
              </a:r>
              <a:r>
                <a:rPr lang="en-GB" sz="2000" dirty="0">
                  <a:solidFill>
                    <a:schemeClr val="dk1"/>
                  </a:solidFill>
                  <a:ea typeface="Helvetica Neue"/>
                  <a:cs typeface="Helvetica Neue"/>
                  <a:sym typeface="Helvetica Neue"/>
                </a:rPr>
                <a:t> Google </a:t>
              </a:r>
              <a:r>
                <a:rPr lang="en-GB" sz="2000" dirty="0" err="1">
                  <a:solidFill>
                    <a:schemeClr val="dk1"/>
                  </a:solidFill>
                  <a:ea typeface="Helvetica Neue"/>
                  <a:cs typeface="Helvetica Neue"/>
                  <a:sym typeface="Helvetica Neue"/>
                </a:rPr>
                <a:t>pretraživanja</a:t>
              </a:r>
              <a:r>
                <a:rPr lang="en-GB" sz="2000" dirty="0">
                  <a:solidFill>
                    <a:schemeClr val="dk1"/>
                  </a:solidFill>
                  <a:ea typeface="Helvetica Neue"/>
                  <a:cs typeface="Helvetica Neue"/>
                  <a:sym typeface="Helvetica Neue"/>
                </a:rPr>
                <a:t> - </a:t>
              </a:r>
              <a:r>
                <a:rPr lang="en-GB" sz="2000" dirty="0" err="1">
                  <a:solidFill>
                    <a:schemeClr val="dk1"/>
                  </a:solidFill>
                  <a:ea typeface="Helvetica Neue"/>
                  <a:cs typeface="Helvetica Neue"/>
                  <a:sym typeface="Helvetica Neue"/>
                </a:rPr>
                <a:t>osobito</a:t>
              </a:r>
              <a:r>
                <a:rPr lang="en-GB" sz="2000" dirty="0">
                  <a:solidFill>
                    <a:schemeClr val="dk1"/>
                  </a:solidFill>
                  <a:ea typeface="Helvetica Neue"/>
                  <a:cs typeface="Helvetica Neue"/>
                  <a:sym typeface="Helvetica Neue"/>
                </a:rPr>
                <a:t> </a:t>
              </a:r>
              <a:r>
                <a:rPr lang="en-GB" sz="2000" dirty="0" err="1">
                  <a:solidFill>
                    <a:schemeClr val="dk1"/>
                  </a:solidFill>
                  <a:ea typeface="Helvetica Neue"/>
                  <a:cs typeface="Helvetica Neue"/>
                  <a:sym typeface="Helvetica Neue"/>
                </a:rPr>
                <a:t>ako</a:t>
              </a:r>
              <a:r>
                <a:rPr lang="en-GB" sz="2000" dirty="0">
                  <a:solidFill>
                    <a:schemeClr val="dk1"/>
                  </a:solidFill>
                  <a:ea typeface="Helvetica Neue"/>
                  <a:cs typeface="Helvetica Neue"/>
                  <a:sym typeface="Helvetica Neue"/>
                </a:rPr>
                <a:t> </a:t>
              </a:r>
              <a:r>
                <a:rPr lang="en-GB" sz="2000" dirty="0" err="1">
                  <a:solidFill>
                    <a:schemeClr val="dk1"/>
                  </a:solidFill>
                  <a:ea typeface="Helvetica Neue"/>
                  <a:cs typeface="Helvetica Neue"/>
                  <a:sym typeface="Helvetica Neue"/>
                </a:rPr>
                <a:t>tražite</a:t>
              </a:r>
              <a:r>
                <a:rPr lang="en-GB" sz="2000" dirty="0">
                  <a:solidFill>
                    <a:schemeClr val="dk1"/>
                  </a:solidFill>
                  <a:ea typeface="Helvetica Neue"/>
                  <a:cs typeface="Helvetica Neue"/>
                  <a:sym typeface="Helvetica Neue"/>
                </a:rPr>
                <a:t> </a:t>
              </a:r>
              <a:r>
                <a:rPr lang="en-GB" sz="2000" dirty="0" err="1">
                  <a:solidFill>
                    <a:schemeClr val="dk1"/>
                  </a:solidFill>
                  <a:ea typeface="Helvetica Neue"/>
                  <a:cs typeface="Helvetica Neue"/>
                  <a:sym typeface="Helvetica Neue"/>
                </a:rPr>
                <a:t>sadržaj</a:t>
              </a:r>
              <a:r>
                <a:rPr lang="en-GB" sz="2000" dirty="0">
                  <a:solidFill>
                    <a:schemeClr val="dk1"/>
                  </a:solidFill>
                  <a:ea typeface="Helvetica Neue"/>
                  <a:cs typeface="Helvetica Neue"/>
                  <a:sym typeface="Helvetica Neue"/>
                </a:rPr>
                <a:t> </a:t>
              </a:r>
              <a:r>
                <a:rPr lang="en-GB" sz="2000" dirty="0" err="1">
                  <a:solidFill>
                    <a:schemeClr val="dk1"/>
                  </a:solidFill>
                  <a:ea typeface="Helvetica Neue"/>
                  <a:cs typeface="Helvetica Neue"/>
                  <a:sym typeface="Helvetica Neue"/>
                </a:rPr>
                <a:t>koji</a:t>
              </a:r>
              <a:r>
                <a:rPr lang="en-GB" sz="2000" dirty="0">
                  <a:solidFill>
                    <a:schemeClr val="dk1"/>
                  </a:solidFill>
                  <a:ea typeface="Helvetica Neue"/>
                  <a:cs typeface="Helvetica Neue"/>
                  <a:sym typeface="Helvetica Neue"/>
                </a:rPr>
                <a:t> je </a:t>
              </a:r>
              <a:r>
                <a:rPr lang="en-GB" sz="2000" dirty="0" err="1">
                  <a:solidFill>
                    <a:schemeClr val="dk1"/>
                  </a:solidFill>
                  <a:ea typeface="Helvetica Neue"/>
                  <a:cs typeface="Helvetica Neue"/>
                  <a:sym typeface="Helvetica Neue"/>
                </a:rPr>
                <a:t>vizualne</a:t>
              </a:r>
              <a:r>
                <a:rPr lang="en-GB" sz="2000" dirty="0">
                  <a:solidFill>
                    <a:schemeClr val="dk1"/>
                  </a:solidFill>
                  <a:ea typeface="Helvetica Neue"/>
                  <a:cs typeface="Helvetica Neue"/>
                  <a:sym typeface="Helvetica Neue"/>
                </a:rPr>
                <a:t> </a:t>
              </a:r>
              <a:r>
                <a:rPr lang="en-GB" sz="2000" dirty="0" err="1">
                  <a:solidFill>
                    <a:schemeClr val="dk1"/>
                  </a:solidFill>
                  <a:ea typeface="Helvetica Neue"/>
                  <a:cs typeface="Helvetica Neue"/>
                  <a:sym typeface="Helvetica Neue"/>
                </a:rPr>
                <a:t>prirode</a:t>
              </a:r>
              <a:r>
                <a:rPr lang="en-GB" sz="2000" dirty="0">
                  <a:solidFill>
                    <a:schemeClr val="dk1"/>
                  </a:solidFill>
                  <a:ea typeface="Helvetica Neue"/>
                  <a:cs typeface="Helvetica Neue"/>
                  <a:sym typeface="Helvetica Neue"/>
                </a:rPr>
                <a:t>. </a:t>
              </a:r>
              <a:r>
                <a:rPr lang="en-GB" sz="2000" dirty="0" err="1">
                  <a:solidFill>
                    <a:schemeClr val="dk1"/>
                  </a:solidFill>
                  <a:ea typeface="Helvetica Neue"/>
                  <a:cs typeface="Helvetica Neue"/>
                  <a:sym typeface="Helvetica Neue"/>
                </a:rPr>
                <a:t>Primjer</a:t>
              </a:r>
              <a:r>
                <a:rPr lang="en-GB" sz="2000" dirty="0">
                  <a:solidFill>
                    <a:schemeClr val="dk1"/>
                  </a:solidFill>
                  <a:ea typeface="Helvetica Neue"/>
                  <a:cs typeface="Helvetica Neue"/>
                  <a:sym typeface="Helvetica Neue"/>
                </a:rPr>
                <a:t>: </a:t>
              </a:r>
              <a:r>
                <a:rPr lang="en-GB" sz="2000" dirty="0" err="1">
                  <a:solidFill>
                    <a:schemeClr val="dk1"/>
                  </a:solidFill>
                  <a:ea typeface="Helvetica Neue"/>
                  <a:cs typeface="Helvetica Neue"/>
                  <a:sym typeface="Helvetica Neue"/>
                </a:rPr>
                <a:t>želite</a:t>
              </a:r>
              <a:r>
                <a:rPr lang="en-GB" sz="2000" dirty="0">
                  <a:solidFill>
                    <a:schemeClr val="dk1"/>
                  </a:solidFill>
                  <a:ea typeface="Helvetica Neue"/>
                  <a:cs typeface="Helvetica Neue"/>
                  <a:sym typeface="Helvetica Neue"/>
                </a:rPr>
                <a:t> </a:t>
              </a:r>
              <a:r>
                <a:rPr lang="en-GB" sz="2000" dirty="0" err="1">
                  <a:solidFill>
                    <a:schemeClr val="dk1"/>
                  </a:solidFill>
                  <a:ea typeface="Helvetica Neue"/>
                  <a:cs typeface="Helvetica Neue"/>
                  <a:sym typeface="Helvetica Neue"/>
                </a:rPr>
                <a:t>osmisliti</a:t>
              </a:r>
              <a:r>
                <a:rPr lang="en-GB" sz="2000" dirty="0">
                  <a:solidFill>
                    <a:schemeClr val="dk1"/>
                  </a:solidFill>
                  <a:ea typeface="Helvetica Neue"/>
                  <a:cs typeface="Helvetica Neue"/>
                  <a:sym typeface="Helvetica Neue"/>
                </a:rPr>
                <a:t> </a:t>
              </a:r>
              <a:r>
                <a:rPr lang="en-GB" sz="2000" dirty="0" err="1">
                  <a:solidFill>
                    <a:schemeClr val="dk1"/>
                  </a:solidFill>
                  <a:ea typeface="Helvetica Neue"/>
                  <a:cs typeface="Helvetica Neue"/>
                  <a:sym typeface="Helvetica Neue"/>
                </a:rPr>
                <a:t>životopis</a:t>
              </a:r>
              <a:r>
                <a:rPr lang="en-GB" sz="2000" dirty="0">
                  <a:solidFill>
                    <a:schemeClr val="dk1"/>
                  </a:solidFill>
                  <a:ea typeface="Helvetica Neue"/>
                  <a:cs typeface="Helvetica Neue"/>
                  <a:sym typeface="Helvetica Neue"/>
                </a:rPr>
                <a:t> </a:t>
              </a:r>
              <a:r>
                <a:rPr lang="en-GB" sz="2000" dirty="0" err="1">
                  <a:solidFill>
                    <a:schemeClr val="dk1"/>
                  </a:solidFill>
                  <a:ea typeface="Helvetica Neue"/>
                  <a:cs typeface="Helvetica Neue"/>
                  <a:sym typeface="Helvetica Neue"/>
                </a:rPr>
                <a:t>za</a:t>
              </a:r>
              <a:r>
                <a:rPr lang="en-GB" sz="2000" dirty="0">
                  <a:solidFill>
                    <a:schemeClr val="dk1"/>
                  </a:solidFill>
                  <a:ea typeface="Helvetica Neue"/>
                  <a:cs typeface="Helvetica Neue"/>
                  <a:sym typeface="Helvetica Neue"/>
                </a:rPr>
                <a:t> </a:t>
              </a:r>
              <a:r>
                <a:rPr lang="en-GB" sz="2000" dirty="0" err="1">
                  <a:solidFill>
                    <a:schemeClr val="dk1"/>
                  </a:solidFill>
                  <a:ea typeface="Helvetica Neue"/>
                  <a:cs typeface="Helvetica Neue"/>
                  <a:sym typeface="Helvetica Neue"/>
                </a:rPr>
                <a:t>molbu</a:t>
              </a:r>
              <a:r>
                <a:rPr lang="en-GB" sz="2000" dirty="0">
                  <a:solidFill>
                    <a:schemeClr val="dk1"/>
                  </a:solidFill>
                  <a:ea typeface="Helvetica Neue"/>
                  <a:cs typeface="Helvetica Neue"/>
                  <a:sym typeface="Helvetica Neue"/>
                </a:rPr>
                <a:t> </a:t>
              </a:r>
              <a:r>
                <a:rPr lang="en-GB" sz="2000" dirty="0" err="1">
                  <a:solidFill>
                    <a:schemeClr val="dk1"/>
                  </a:solidFill>
                  <a:ea typeface="Helvetica Neue"/>
                  <a:cs typeface="Helvetica Neue"/>
                  <a:sym typeface="Helvetica Neue"/>
                </a:rPr>
                <a:t>za</a:t>
              </a:r>
              <a:r>
                <a:rPr lang="en-GB" sz="2000" dirty="0">
                  <a:solidFill>
                    <a:schemeClr val="dk1"/>
                  </a:solidFill>
                  <a:ea typeface="Helvetica Neue"/>
                  <a:cs typeface="Helvetica Neue"/>
                  <a:sym typeface="Helvetica Neue"/>
                </a:rPr>
                <a:t> </a:t>
              </a:r>
              <a:r>
                <a:rPr lang="en-GB" sz="2000" dirty="0" err="1">
                  <a:solidFill>
                    <a:schemeClr val="dk1"/>
                  </a:solidFill>
                  <a:ea typeface="Helvetica Neue"/>
                  <a:cs typeface="Helvetica Neue"/>
                  <a:sym typeface="Helvetica Neue"/>
                </a:rPr>
                <a:t>posao</a:t>
              </a:r>
              <a:r>
                <a:rPr lang="en-GB" sz="2000" dirty="0">
                  <a:solidFill>
                    <a:schemeClr val="dk1"/>
                  </a:solidFill>
                  <a:ea typeface="Helvetica Neue"/>
                  <a:cs typeface="Helvetica Neue"/>
                  <a:sym typeface="Helvetica Neue"/>
                </a:rPr>
                <a:t>. Google Image Search </a:t>
              </a:r>
              <a:r>
                <a:rPr lang="en-GB" sz="2000" dirty="0" err="1">
                  <a:solidFill>
                    <a:schemeClr val="dk1"/>
                  </a:solidFill>
                  <a:ea typeface="Helvetica Neue"/>
                  <a:cs typeface="Helvetica Neue"/>
                  <a:sym typeface="Helvetica Neue"/>
                </a:rPr>
                <a:t>savršen</a:t>
              </a:r>
              <a:r>
                <a:rPr lang="en-GB" sz="2000" dirty="0">
                  <a:solidFill>
                    <a:schemeClr val="dk1"/>
                  </a:solidFill>
                  <a:ea typeface="Helvetica Neue"/>
                  <a:cs typeface="Helvetica Neue"/>
                  <a:sym typeface="Helvetica Neue"/>
                </a:rPr>
                <a:t> je </a:t>
              </a:r>
              <a:r>
                <a:rPr lang="en-GB" sz="2000" dirty="0" err="1">
                  <a:solidFill>
                    <a:schemeClr val="dk1"/>
                  </a:solidFill>
                  <a:ea typeface="Helvetica Neue"/>
                  <a:cs typeface="Helvetica Neue"/>
                  <a:sym typeface="Helvetica Neue"/>
                </a:rPr>
                <a:t>za</a:t>
              </a:r>
              <a:r>
                <a:rPr lang="en-GB" sz="2000" dirty="0">
                  <a:solidFill>
                    <a:schemeClr val="dk1"/>
                  </a:solidFill>
                  <a:ea typeface="Helvetica Neue"/>
                  <a:cs typeface="Helvetica Neue"/>
                  <a:sym typeface="Helvetica Neue"/>
                </a:rPr>
                <a:t> to. Na </a:t>
              </a:r>
              <a:r>
                <a:rPr lang="en-GB" sz="2000" dirty="0" err="1">
                  <a:solidFill>
                    <a:schemeClr val="dk1"/>
                  </a:solidFill>
                  <a:ea typeface="Helvetica Neue"/>
                  <a:cs typeface="Helvetica Neue"/>
                  <a:sym typeface="Helvetica Neue"/>
                </a:rPr>
                <a:t>prvi</a:t>
              </a:r>
              <a:r>
                <a:rPr lang="en-GB" sz="2000" dirty="0">
                  <a:solidFill>
                    <a:schemeClr val="dk1"/>
                  </a:solidFill>
                  <a:ea typeface="Helvetica Neue"/>
                  <a:cs typeface="Helvetica Neue"/>
                  <a:sym typeface="Helvetica Neue"/>
                </a:rPr>
                <a:t> </a:t>
              </a:r>
              <a:r>
                <a:rPr lang="en-GB" sz="2000" dirty="0" err="1">
                  <a:solidFill>
                    <a:schemeClr val="dk1"/>
                  </a:solidFill>
                  <a:ea typeface="Helvetica Neue"/>
                  <a:cs typeface="Helvetica Neue"/>
                  <a:sym typeface="Helvetica Neue"/>
                </a:rPr>
                <a:t>pogled</a:t>
              </a:r>
              <a:r>
                <a:rPr lang="en-GB" sz="2000" dirty="0">
                  <a:solidFill>
                    <a:schemeClr val="dk1"/>
                  </a:solidFill>
                  <a:ea typeface="Helvetica Neue"/>
                  <a:cs typeface="Helvetica Neue"/>
                  <a:sym typeface="Helvetica Neue"/>
                </a:rPr>
                <a:t> </a:t>
              </a:r>
              <a:r>
                <a:rPr lang="en-GB" sz="2000" dirty="0" err="1">
                  <a:solidFill>
                    <a:schemeClr val="dk1"/>
                  </a:solidFill>
                  <a:ea typeface="Helvetica Neue"/>
                  <a:cs typeface="Helvetica Neue"/>
                  <a:sym typeface="Helvetica Neue"/>
                </a:rPr>
                <a:t>dobit</a:t>
              </a:r>
              <a:r>
                <a:rPr lang="en-GB" sz="2000" dirty="0">
                  <a:solidFill>
                    <a:schemeClr val="dk1"/>
                  </a:solidFill>
                  <a:ea typeface="Helvetica Neue"/>
                  <a:cs typeface="Helvetica Neue"/>
                  <a:sym typeface="Helvetica Neue"/>
                </a:rPr>
                <a:t> </a:t>
              </a:r>
              <a:r>
                <a:rPr lang="en-GB" sz="2000" dirty="0" err="1">
                  <a:solidFill>
                    <a:schemeClr val="dk1"/>
                  </a:solidFill>
                  <a:ea typeface="Helvetica Neue"/>
                  <a:cs typeface="Helvetica Neue"/>
                  <a:sym typeface="Helvetica Neue"/>
                </a:rPr>
                <a:t>ćete</a:t>
              </a:r>
              <a:r>
                <a:rPr lang="en-GB" sz="2000" dirty="0">
                  <a:solidFill>
                    <a:schemeClr val="dk1"/>
                  </a:solidFill>
                  <a:ea typeface="Helvetica Neue"/>
                  <a:cs typeface="Helvetica Neue"/>
                  <a:sym typeface="Helvetica Neue"/>
                </a:rPr>
                <a:t> </a:t>
              </a:r>
              <a:r>
                <a:rPr lang="en-GB" sz="2000" dirty="0" err="1">
                  <a:solidFill>
                    <a:schemeClr val="dk1"/>
                  </a:solidFill>
                  <a:ea typeface="Helvetica Neue"/>
                  <a:cs typeface="Helvetica Neue"/>
                  <a:sym typeface="Helvetica Neue"/>
                </a:rPr>
                <a:t>slike</a:t>
              </a:r>
              <a:r>
                <a:rPr lang="en-GB" sz="2000" dirty="0">
                  <a:solidFill>
                    <a:schemeClr val="dk1"/>
                  </a:solidFill>
                  <a:ea typeface="Helvetica Neue"/>
                  <a:cs typeface="Helvetica Neue"/>
                  <a:sym typeface="Helvetica Neue"/>
                </a:rPr>
                <a:t> </a:t>
              </a:r>
              <a:r>
                <a:rPr lang="en-GB" sz="2000" dirty="0" err="1">
                  <a:solidFill>
                    <a:schemeClr val="dk1"/>
                  </a:solidFill>
                  <a:ea typeface="Helvetica Neue"/>
                  <a:cs typeface="Helvetica Neue"/>
                  <a:sym typeface="Helvetica Neue"/>
                </a:rPr>
                <a:t>životopisa</a:t>
              </a:r>
              <a:r>
                <a:rPr lang="en-GB" sz="2000" dirty="0">
                  <a:solidFill>
                    <a:schemeClr val="dk1"/>
                  </a:solidFill>
                  <a:ea typeface="Helvetica Neue"/>
                  <a:cs typeface="Helvetica Neue"/>
                  <a:sym typeface="Helvetica Neue"/>
                </a:rPr>
                <a:t>, a </a:t>
              </a:r>
              <a:r>
                <a:rPr lang="en-GB" sz="2000" dirty="0" err="1">
                  <a:solidFill>
                    <a:schemeClr val="dk1"/>
                  </a:solidFill>
                  <a:ea typeface="Helvetica Neue"/>
                  <a:cs typeface="Helvetica Neue"/>
                  <a:sym typeface="Helvetica Neue"/>
                </a:rPr>
                <a:t>zatim</a:t>
              </a:r>
              <a:r>
                <a:rPr lang="en-GB" sz="2000" dirty="0">
                  <a:solidFill>
                    <a:schemeClr val="dk1"/>
                  </a:solidFill>
                  <a:ea typeface="Helvetica Neue"/>
                  <a:cs typeface="Helvetica Neue"/>
                  <a:sym typeface="Helvetica Neue"/>
                </a:rPr>
                <a:t> </a:t>
              </a:r>
              <a:r>
                <a:rPr lang="en-GB" sz="2000" dirty="0" err="1">
                  <a:solidFill>
                    <a:schemeClr val="dk1"/>
                  </a:solidFill>
                  <a:ea typeface="Helvetica Neue"/>
                  <a:cs typeface="Helvetica Neue"/>
                  <a:sym typeface="Helvetica Neue"/>
                </a:rPr>
                <a:t>možete</a:t>
              </a:r>
              <a:r>
                <a:rPr lang="en-GB" sz="2000" dirty="0">
                  <a:solidFill>
                    <a:schemeClr val="dk1"/>
                  </a:solidFill>
                  <a:ea typeface="Helvetica Neue"/>
                  <a:cs typeface="Helvetica Neue"/>
                  <a:sym typeface="Helvetica Neue"/>
                </a:rPr>
                <a:t> </a:t>
              </a:r>
              <a:r>
                <a:rPr lang="en-GB" sz="2000" dirty="0" err="1">
                  <a:solidFill>
                    <a:schemeClr val="dk1"/>
                  </a:solidFill>
                  <a:ea typeface="Helvetica Neue"/>
                  <a:cs typeface="Helvetica Neue"/>
                  <a:sym typeface="Helvetica Neue"/>
                </a:rPr>
                <a:t>ići</a:t>
              </a:r>
              <a:r>
                <a:rPr lang="en-GB" sz="2000" dirty="0">
                  <a:solidFill>
                    <a:schemeClr val="dk1"/>
                  </a:solidFill>
                  <a:ea typeface="Helvetica Neue"/>
                  <a:cs typeface="Helvetica Neue"/>
                  <a:sym typeface="Helvetica Neue"/>
                </a:rPr>
                <a:t> </a:t>
              </a:r>
              <a:r>
                <a:rPr lang="en-GB" sz="2000" dirty="0" err="1">
                  <a:solidFill>
                    <a:schemeClr val="dk1"/>
                  </a:solidFill>
                  <a:ea typeface="Helvetica Neue"/>
                  <a:cs typeface="Helvetica Neue"/>
                  <a:sym typeface="Helvetica Neue"/>
                </a:rPr>
                <a:t>dalje</a:t>
              </a:r>
              <a:r>
                <a:rPr lang="en-GB" sz="2000" dirty="0">
                  <a:solidFill>
                    <a:schemeClr val="dk1"/>
                  </a:solidFill>
                  <a:ea typeface="Helvetica Neue"/>
                  <a:cs typeface="Helvetica Neue"/>
                  <a:sym typeface="Helvetica Neue"/>
                </a:rPr>
                <a:t> do web </a:t>
              </a:r>
              <a:r>
                <a:rPr lang="en-GB" sz="2000" dirty="0" err="1">
                  <a:solidFill>
                    <a:schemeClr val="dk1"/>
                  </a:solidFill>
                  <a:ea typeface="Helvetica Neue"/>
                  <a:cs typeface="Helvetica Neue"/>
                  <a:sym typeface="Helvetica Neue"/>
                </a:rPr>
                <a:t>stranice</a:t>
              </a:r>
              <a:r>
                <a:rPr lang="en-GB" sz="2000" dirty="0">
                  <a:solidFill>
                    <a:schemeClr val="dk1"/>
                  </a:solidFill>
                  <a:ea typeface="Helvetica Neue"/>
                  <a:cs typeface="Helvetica Neue"/>
                  <a:sym typeface="Helvetica Neue"/>
                </a:rPr>
                <a:t> </a:t>
              </a:r>
              <a:r>
                <a:rPr lang="en-GB" sz="2000" dirty="0" err="1">
                  <a:solidFill>
                    <a:schemeClr val="dk1"/>
                  </a:solidFill>
                  <a:ea typeface="Helvetica Neue"/>
                  <a:cs typeface="Helvetica Neue"/>
                  <a:sym typeface="Helvetica Neue"/>
                </a:rPr>
                <a:t>gdje</a:t>
              </a:r>
              <a:r>
                <a:rPr lang="en-GB" sz="2000" dirty="0">
                  <a:solidFill>
                    <a:schemeClr val="dk1"/>
                  </a:solidFill>
                  <a:ea typeface="Helvetica Neue"/>
                  <a:cs typeface="Helvetica Neue"/>
                  <a:sym typeface="Helvetica Neue"/>
                </a:rPr>
                <a:t> se ta </a:t>
              </a:r>
              <a:r>
                <a:rPr lang="en-GB" sz="2000" dirty="0" err="1">
                  <a:solidFill>
                    <a:schemeClr val="dk1"/>
                  </a:solidFill>
                  <a:ea typeface="Helvetica Neue"/>
                  <a:cs typeface="Helvetica Neue"/>
                  <a:sym typeface="Helvetica Neue"/>
                </a:rPr>
                <a:t>slika</a:t>
              </a:r>
              <a:r>
                <a:rPr lang="en-GB" sz="2000" dirty="0">
                  <a:solidFill>
                    <a:schemeClr val="dk1"/>
                  </a:solidFill>
                  <a:ea typeface="Helvetica Neue"/>
                  <a:cs typeface="Helvetica Neue"/>
                  <a:sym typeface="Helvetica Neue"/>
                </a:rPr>
                <a:t> i </a:t>
              </a:r>
              <a:r>
                <a:rPr lang="en-GB" sz="2000" dirty="0" err="1">
                  <a:solidFill>
                    <a:schemeClr val="dk1"/>
                  </a:solidFill>
                  <a:ea typeface="Helvetica Neue"/>
                  <a:cs typeface="Helvetica Neue"/>
                  <a:sym typeface="Helvetica Neue"/>
                </a:rPr>
                <a:t>eventualno</a:t>
              </a:r>
              <a:r>
                <a:rPr lang="en-GB" sz="2000" dirty="0">
                  <a:solidFill>
                    <a:schemeClr val="dk1"/>
                  </a:solidFill>
                  <a:ea typeface="Helvetica Neue"/>
                  <a:cs typeface="Helvetica Neue"/>
                  <a:sym typeface="Helvetica Neue"/>
                </a:rPr>
                <a:t> </a:t>
              </a:r>
              <a:r>
                <a:rPr lang="en-GB" sz="2000" dirty="0" err="1">
                  <a:solidFill>
                    <a:schemeClr val="dk1"/>
                  </a:solidFill>
                  <a:ea typeface="Helvetica Neue"/>
                  <a:cs typeface="Helvetica Neue"/>
                  <a:sym typeface="Helvetica Neue"/>
                </a:rPr>
                <a:t>drugi</a:t>
              </a:r>
              <a:r>
                <a:rPr lang="en-GB" sz="2000" dirty="0">
                  <a:solidFill>
                    <a:schemeClr val="dk1"/>
                  </a:solidFill>
                  <a:ea typeface="Helvetica Neue"/>
                  <a:cs typeface="Helvetica Neue"/>
                  <a:sym typeface="Helvetica Neue"/>
                </a:rPr>
                <a:t> </a:t>
              </a:r>
              <a:r>
                <a:rPr lang="en-GB" sz="2000" dirty="0" err="1">
                  <a:solidFill>
                    <a:schemeClr val="dk1"/>
                  </a:solidFill>
                  <a:ea typeface="Helvetica Neue"/>
                  <a:cs typeface="Helvetica Neue"/>
                  <a:sym typeface="Helvetica Neue"/>
                </a:rPr>
                <a:t>savjeti</a:t>
              </a:r>
              <a:r>
                <a:rPr lang="en-GB" sz="2000" dirty="0">
                  <a:solidFill>
                    <a:schemeClr val="dk1"/>
                  </a:solidFill>
                  <a:ea typeface="Helvetica Neue"/>
                  <a:cs typeface="Helvetica Neue"/>
                  <a:sym typeface="Helvetica Neue"/>
                </a:rPr>
                <a:t> </a:t>
              </a:r>
              <a:r>
                <a:rPr lang="en-GB" sz="2000" dirty="0" err="1">
                  <a:solidFill>
                    <a:schemeClr val="dk1"/>
                  </a:solidFill>
                  <a:ea typeface="Helvetica Neue"/>
                  <a:cs typeface="Helvetica Neue"/>
                  <a:sym typeface="Helvetica Neue"/>
                </a:rPr>
                <a:t>za</a:t>
              </a:r>
              <a:r>
                <a:rPr lang="en-GB" sz="2000" dirty="0">
                  <a:solidFill>
                    <a:schemeClr val="dk1"/>
                  </a:solidFill>
                  <a:ea typeface="Helvetica Neue"/>
                  <a:cs typeface="Helvetica Neue"/>
                  <a:sym typeface="Helvetica Neue"/>
                </a:rPr>
                <a:t> </a:t>
              </a:r>
              <a:r>
                <a:rPr lang="en-GB" sz="2000" dirty="0" err="1">
                  <a:solidFill>
                    <a:schemeClr val="dk1"/>
                  </a:solidFill>
                  <a:ea typeface="Helvetica Neue"/>
                  <a:cs typeface="Helvetica Neue"/>
                  <a:sym typeface="Helvetica Neue"/>
                </a:rPr>
                <a:t>uspješnu</a:t>
              </a:r>
              <a:r>
                <a:rPr lang="en-GB" sz="2000" dirty="0">
                  <a:solidFill>
                    <a:schemeClr val="dk1"/>
                  </a:solidFill>
                  <a:ea typeface="Helvetica Neue"/>
                  <a:cs typeface="Helvetica Neue"/>
                  <a:sym typeface="Helvetica Neue"/>
                </a:rPr>
                <a:t> </a:t>
              </a:r>
              <a:r>
                <a:rPr lang="en-GB" sz="2000" dirty="0" err="1">
                  <a:solidFill>
                    <a:schemeClr val="dk1"/>
                  </a:solidFill>
                  <a:ea typeface="Helvetica Neue"/>
                  <a:cs typeface="Helvetica Neue"/>
                  <a:sym typeface="Helvetica Neue"/>
                </a:rPr>
                <a:t>prijavu</a:t>
              </a:r>
              <a:r>
                <a:rPr lang="en-GB" sz="2000" dirty="0">
                  <a:solidFill>
                    <a:schemeClr val="dk1"/>
                  </a:solidFill>
                  <a:ea typeface="Helvetica Neue"/>
                  <a:cs typeface="Helvetica Neue"/>
                  <a:sym typeface="Helvetica Neue"/>
                </a:rPr>
                <a:t> </a:t>
              </a:r>
              <a:r>
                <a:rPr lang="en-GB" sz="2000" dirty="0" err="1">
                  <a:solidFill>
                    <a:schemeClr val="dk1"/>
                  </a:solidFill>
                  <a:ea typeface="Helvetica Neue"/>
                  <a:cs typeface="Helvetica Neue"/>
                  <a:sym typeface="Helvetica Neue"/>
                </a:rPr>
                <a:t>mogu</a:t>
              </a:r>
              <a:r>
                <a:rPr lang="en-GB" sz="2000" dirty="0">
                  <a:solidFill>
                    <a:schemeClr val="dk1"/>
                  </a:solidFill>
                  <a:ea typeface="Helvetica Neue"/>
                  <a:cs typeface="Helvetica Neue"/>
                  <a:sym typeface="Helvetica Neue"/>
                </a:rPr>
                <a:t> </a:t>
              </a:r>
              <a:r>
                <a:rPr lang="en-GB" sz="2000" dirty="0" err="1">
                  <a:solidFill>
                    <a:schemeClr val="dk1"/>
                  </a:solidFill>
                  <a:ea typeface="Helvetica Neue"/>
                  <a:cs typeface="Helvetica Neue"/>
                  <a:sym typeface="Helvetica Neue"/>
                </a:rPr>
                <a:t>pronaći</a:t>
              </a:r>
              <a:r>
                <a:rPr lang="en-GB" sz="2000" dirty="0">
                  <a:solidFill>
                    <a:schemeClr val="dk1"/>
                  </a:solidFill>
                  <a:ea typeface="Helvetica Neue"/>
                  <a:cs typeface="Helvetica Neue"/>
                  <a:sym typeface="Helvetica Neue"/>
                </a:rPr>
                <a:t>. </a:t>
              </a:r>
              <a:r>
                <a:rPr lang="en-GB" sz="2000" dirty="0" err="1">
                  <a:solidFill>
                    <a:schemeClr val="dk1"/>
                  </a:solidFill>
                  <a:ea typeface="Helvetica Neue"/>
                  <a:cs typeface="Helvetica Neue"/>
                  <a:sym typeface="Helvetica Neue"/>
                </a:rPr>
                <a:t>Za</a:t>
              </a:r>
              <a:r>
                <a:rPr lang="en-GB" sz="2000" dirty="0">
                  <a:solidFill>
                    <a:schemeClr val="dk1"/>
                  </a:solidFill>
                  <a:ea typeface="Helvetica Neue"/>
                  <a:cs typeface="Helvetica Neue"/>
                  <a:sym typeface="Helvetica Neue"/>
                </a:rPr>
                <a:t> </a:t>
              </a:r>
              <a:r>
                <a:rPr lang="en-GB" sz="2000" dirty="0" err="1">
                  <a:solidFill>
                    <a:schemeClr val="dk1"/>
                  </a:solidFill>
                  <a:ea typeface="Helvetica Neue"/>
                  <a:cs typeface="Helvetica Neue"/>
                  <a:sym typeface="Helvetica Neue"/>
                </a:rPr>
                <a:t>druge</a:t>
              </a:r>
              <a:r>
                <a:rPr lang="en-GB" sz="2000" dirty="0">
                  <a:solidFill>
                    <a:schemeClr val="dk1"/>
                  </a:solidFill>
                  <a:ea typeface="Helvetica Neue"/>
                  <a:cs typeface="Helvetica Neue"/>
                  <a:sym typeface="Helvetica Neue"/>
                </a:rPr>
                <a:t> </a:t>
              </a:r>
              <a:r>
                <a:rPr lang="en-GB" sz="2000" dirty="0" err="1">
                  <a:solidFill>
                    <a:schemeClr val="dk1"/>
                  </a:solidFill>
                  <a:ea typeface="Helvetica Neue"/>
                  <a:cs typeface="Helvetica Neue"/>
                  <a:sym typeface="Helvetica Neue"/>
                </a:rPr>
                <a:t>stvari</a:t>
              </a:r>
              <a:r>
                <a:rPr lang="en-GB" sz="2000" dirty="0">
                  <a:solidFill>
                    <a:schemeClr val="dk1"/>
                  </a:solidFill>
                  <a:ea typeface="Helvetica Neue"/>
                  <a:cs typeface="Helvetica Neue"/>
                  <a:sym typeface="Helvetica Neue"/>
                </a:rPr>
                <a:t>, video </a:t>
              </a:r>
              <a:r>
                <a:rPr lang="en-GB" sz="2000" dirty="0" err="1">
                  <a:solidFill>
                    <a:schemeClr val="dk1"/>
                  </a:solidFill>
                  <a:ea typeface="Helvetica Neue"/>
                  <a:cs typeface="Helvetica Neue"/>
                  <a:sym typeface="Helvetica Neue"/>
                </a:rPr>
                <a:t>zapisi</a:t>
              </a:r>
              <a:r>
                <a:rPr lang="en-GB" sz="2000" dirty="0">
                  <a:solidFill>
                    <a:schemeClr val="dk1"/>
                  </a:solidFill>
                  <a:ea typeface="Helvetica Neue"/>
                  <a:cs typeface="Helvetica Neue"/>
                  <a:sym typeface="Helvetica Neue"/>
                </a:rPr>
                <a:t> </a:t>
              </a:r>
              <a:r>
                <a:rPr lang="en-GB" sz="2000" dirty="0" err="1">
                  <a:solidFill>
                    <a:schemeClr val="dk1"/>
                  </a:solidFill>
                  <a:ea typeface="Helvetica Neue"/>
                  <a:cs typeface="Helvetica Neue"/>
                  <a:sym typeface="Helvetica Neue"/>
                </a:rPr>
                <a:t>mogu</a:t>
              </a:r>
              <a:r>
                <a:rPr lang="en-GB" sz="2000" dirty="0">
                  <a:solidFill>
                    <a:schemeClr val="dk1"/>
                  </a:solidFill>
                  <a:ea typeface="Helvetica Neue"/>
                  <a:cs typeface="Helvetica Neue"/>
                  <a:sym typeface="Helvetica Neue"/>
                </a:rPr>
                <a:t> </a:t>
              </a:r>
              <a:r>
                <a:rPr lang="en-GB" sz="2000" dirty="0" err="1">
                  <a:solidFill>
                    <a:schemeClr val="dk1"/>
                  </a:solidFill>
                  <a:ea typeface="Helvetica Neue"/>
                  <a:cs typeface="Helvetica Neue"/>
                  <a:sym typeface="Helvetica Neue"/>
                </a:rPr>
                <a:t>biti</a:t>
              </a:r>
              <a:r>
                <a:rPr lang="en-GB" sz="2000" dirty="0">
                  <a:solidFill>
                    <a:schemeClr val="dk1"/>
                  </a:solidFill>
                  <a:ea typeface="Helvetica Neue"/>
                  <a:cs typeface="Helvetica Neue"/>
                  <a:sym typeface="Helvetica Neue"/>
                </a:rPr>
                <a:t> </a:t>
              </a:r>
              <a:r>
                <a:rPr lang="en-GB" sz="2000" dirty="0" err="1">
                  <a:solidFill>
                    <a:schemeClr val="dk1"/>
                  </a:solidFill>
                  <a:ea typeface="Helvetica Neue"/>
                  <a:cs typeface="Helvetica Neue"/>
                  <a:sym typeface="Helvetica Neue"/>
                </a:rPr>
                <a:t>prikladniji</a:t>
              </a:r>
              <a:r>
                <a:rPr lang="en-GB" sz="2000" dirty="0">
                  <a:solidFill>
                    <a:schemeClr val="dk1"/>
                  </a:solidFill>
                  <a:ea typeface="Helvetica Neue"/>
                  <a:cs typeface="Helvetica Neue"/>
                  <a:sym typeface="Helvetica Neue"/>
                </a:rPr>
                <a:t> </a:t>
              </a:r>
              <a:r>
                <a:rPr lang="en-GB" sz="2000" dirty="0" err="1">
                  <a:solidFill>
                    <a:schemeClr val="dk1"/>
                  </a:solidFill>
                  <a:ea typeface="Helvetica Neue"/>
                  <a:cs typeface="Helvetica Neue"/>
                  <a:sym typeface="Helvetica Neue"/>
                </a:rPr>
                <a:t>izvori</a:t>
              </a:r>
              <a:r>
                <a:rPr lang="en-GB" sz="2000" dirty="0">
                  <a:solidFill>
                    <a:schemeClr val="dk1"/>
                  </a:solidFill>
                  <a:ea typeface="Helvetica Neue"/>
                  <a:cs typeface="Helvetica Neue"/>
                  <a:sym typeface="Helvetica Neue"/>
                </a:rPr>
                <a:t>.</a:t>
              </a:r>
              <a:endParaRPr lang="en-GB" sz="2000" dirty="0">
                <a:solidFill>
                  <a:schemeClr val="dk1"/>
                </a:solidFill>
                <a:latin typeface="+mn-lt"/>
                <a:ea typeface="Helvetica Neue"/>
                <a:cs typeface="Helvetica Neue"/>
                <a:sym typeface="Helvetica Neue"/>
              </a:endParaRPr>
            </a:p>
          </p:txBody>
        </p:sp>
        <p:sp>
          <p:nvSpPr>
            <p:cNvPr id="5" name="Rechteck 4">
              <a:extLst>
                <a:ext uri="{FF2B5EF4-FFF2-40B4-BE49-F238E27FC236}">
                  <a16:creationId xmlns:a16="http://schemas.microsoft.com/office/drawing/2014/main" id="{549F4A14-6152-F119-201A-3B7DBF7BBC5A}"/>
                </a:ext>
              </a:extLst>
            </p:cNvPr>
            <p:cNvSpPr/>
            <p:nvPr/>
          </p:nvSpPr>
          <p:spPr>
            <a:xfrm>
              <a:off x="2160000" y="4032000"/>
              <a:ext cx="13119100" cy="36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r>
                <a:rPr lang="en-GB" sz="2400" b="1" dirty="0" err="1">
                  <a:solidFill>
                    <a:srgbClr val="666699"/>
                  </a:solidFill>
                </a:rPr>
                <a:t>Pretražujte</a:t>
              </a:r>
              <a:r>
                <a:rPr lang="en-GB" sz="2400" b="1" dirty="0">
                  <a:solidFill>
                    <a:srgbClr val="666699"/>
                  </a:solidFill>
                </a:rPr>
                <a:t> ne </a:t>
              </a:r>
              <a:r>
                <a:rPr lang="en-GB" sz="2400" b="1" dirty="0" err="1">
                  <a:solidFill>
                    <a:srgbClr val="666699"/>
                  </a:solidFill>
                </a:rPr>
                <a:t>samo</a:t>
              </a:r>
              <a:r>
                <a:rPr lang="en-GB" sz="2400" b="1" dirty="0">
                  <a:solidFill>
                    <a:srgbClr val="666699"/>
                  </a:solidFill>
                </a:rPr>
                <a:t> </a:t>
              </a:r>
              <a:r>
                <a:rPr lang="en-GB" sz="2400" b="1" dirty="0" err="1">
                  <a:solidFill>
                    <a:srgbClr val="666699"/>
                  </a:solidFill>
                </a:rPr>
                <a:t>tekst</a:t>
              </a:r>
              <a:r>
                <a:rPr lang="en-GB" sz="2400" b="1" dirty="0">
                  <a:solidFill>
                    <a:srgbClr val="666699"/>
                  </a:solidFill>
                </a:rPr>
                <a:t> (</a:t>
              </a:r>
              <a:r>
                <a:rPr lang="en-GB" sz="2400" b="1" dirty="0" err="1">
                  <a:solidFill>
                    <a:srgbClr val="666699"/>
                  </a:solidFill>
                </a:rPr>
                <a:t>npr</a:t>
              </a:r>
              <a:r>
                <a:rPr lang="en-GB" sz="2400" b="1" dirty="0">
                  <a:solidFill>
                    <a:srgbClr val="666699"/>
                  </a:solidFill>
                </a:rPr>
                <a:t>. i </a:t>
              </a:r>
              <a:r>
                <a:rPr lang="en-GB" sz="2400" b="1" dirty="0" err="1">
                  <a:solidFill>
                    <a:srgbClr val="666699"/>
                  </a:solidFill>
                </a:rPr>
                <a:t>pretraživanje</a:t>
              </a:r>
              <a:r>
                <a:rPr lang="en-GB" sz="2400" b="1" dirty="0">
                  <a:solidFill>
                    <a:srgbClr val="666699"/>
                  </a:solidFill>
                </a:rPr>
                <a:t> </a:t>
              </a:r>
              <a:r>
                <a:rPr lang="en-GB" sz="2400" b="1" dirty="0" err="1">
                  <a:solidFill>
                    <a:srgbClr val="666699"/>
                  </a:solidFill>
                </a:rPr>
                <a:t>slika</a:t>
              </a:r>
              <a:r>
                <a:rPr lang="en-GB" sz="2400" b="1" dirty="0">
                  <a:solidFill>
                    <a:srgbClr val="666699"/>
                  </a:solidFill>
                </a:rPr>
                <a:t>)</a:t>
              </a:r>
            </a:p>
          </p:txBody>
        </p:sp>
        <p:sp>
          <p:nvSpPr>
            <p:cNvPr id="3" name="Rechteck 2">
              <a:extLst>
                <a:ext uri="{FF2B5EF4-FFF2-40B4-BE49-F238E27FC236}">
                  <a16:creationId xmlns:a16="http://schemas.microsoft.com/office/drawing/2014/main" id="{3EA8A407-2B6A-7210-6758-E8C02ABA1F6C}"/>
                </a:ext>
              </a:extLst>
            </p:cNvPr>
            <p:cNvSpPr/>
            <p:nvPr/>
          </p:nvSpPr>
          <p:spPr>
            <a:xfrm>
              <a:off x="1296000" y="4031999"/>
              <a:ext cx="900000" cy="1944000"/>
            </a:xfrm>
            <a:prstGeom prst="rect">
              <a:avLst/>
            </a:prstGeom>
            <a:solidFill>
              <a:srgbClr val="666699"/>
            </a:solidFill>
            <a:ln w="25400">
              <a:solidFill>
                <a:srgbClr val="666699"/>
              </a:solidFill>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r>
                <a:rPr lang="hr-HR" sz="2400" b="1" dirty="0"/>
                <a:t>Savjet</a:t>
              </a:r>
              <a:endParaRPr lang="en-GB" sz="2400" b="1" dirty="0"/>
            </a:p>
            <a:p>
              <a:pPr algn="ctr"/>
              <a:r>
                <a:rPr lang="en-GB" sz="2400" b="1" dirty="0"/>
                <a:t>#6</a:t>
              </a:r>
            </a:p>
          </p:txBody>
        </p:sp>
      </p:grpSp>
      <p:grpSp>
        <p:nvGrpSpPr>
          <p:cNvPr id="11" name="Gruppieren 10">
            <a:extLst>
              <a:ext uri="{FF2B5EF4-FFF2-40B4-BE49-F238E27FC236}">
                <a16:creationId xmlns:a16="http://schemas.microsoft.com/office/drawing/2014/main" id="{8F18D236-4ACF-AE9A-81F0-2C0A06B2AD90}"/>
              </a:ext>
            </a:extLst>
          </p:cNvPr>
          <p:cNvGrpSpPr/>
          <p:nvPr/>
        </p:nvGrpSpPr>
        <p:grpSpPr>
          <a:xfrm>
            <a:off x="1296000" y="6228000"/>
            <a:ext cx="16488000" cy="2232001"/>
            <a:chOff x="1296000" y="4031999"/>
            <a:chExt cx="16488000" cy="2232001"/>
          </a:xfrm>
        </p:grpSpPr>
        <p:sp>
          <p:nvSpPr>
            <p:cNvPr id="12" name="Rechteck 11">
              <a:extLst>
                <a:ext uri="{FF2B5EF4-FFF2-40B4-BE49-F238E27FC236}">
                  <a16:creationId xmlns:a16="http://schemas.microsoft.com/office/drawing/2014/main" id="{A4187D7A-66B9-CC4A-8412-9BD9C79DC5CE}"/>
                </a:ext>
              </a:extLst>
            </p:cNvPr>
            <p:cNvSpPr/>
            <p:nvPr/>
          </p:nvSpPr>
          <p:spPr>
            <a:xfrm>
              <a:off x="2160000" y="4392000"/>
              <a:ext cx="15624000" cy="1872000"/>
            </a:xfrm>
            <a:prstGeom prst="rect">
              <a:avLst/>
            </a:prstGeom>
            <a:solidFill>
              <a:schemeClr val="bg1"/>
            </a:solidFill>
            <a:ln>
              <a:solidFill>
                <a:srgbClr val="CC9999"/>
              </a:solid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lvl="0">
                <a:buSzPct val="80000"/>
              </a:pPr>
              <a:r>
                <a:rPr lang="en-GB" sz="2000" dirty="0" err="1">
                  <a:solidFill>
                    <a:schemeClr val="dk1"/>
                  </a:solidFill>
                  <a:ea typeface="Helvetica Neue"/>
                  <a:cs typeface="Helvetica Neue"/>
                  <a:sym typeface="Helvetica Neue"/>
                </a:rPr>
                <a:t>Za</a:t>
              </a:r>
              <a:r>
                <a:rPr lang="en-GB" sz="2000" dirty="0">
                  <a:solidFill>
                    <a:schemeClr val="dk1"/>
                  </a:solidFill>
                  <a:ea typeface="Helvetica Neue"/>
                  <a:cs typeface="Helvetica Neue"/>
                  <a:sym typeface="Helvetica Neue"/>
                </a:rPr>
                <a:t> </a:t>
              </a:r>
              <a:r>
                <a:rPr lang="en-GB" sz="2000" dirty="0" err="1">
                  <a:solidFill>
                    <a:schemeClr val="dk1"/>
                  </a:solidFill>
                  <a:ea typeface="Helvetica Neue"/>
                  <a:cs typeface="Helvetica Neue"/>
                  <a:sym typeface="Helvetica Neue"/>
                </a:rPr>
                <a:t>mnoge</a:t>
              </a:r>
              <a:r>
                <a:rPr lang="en-GB" sz="2000" dirty="0">
                  <a:solidFill>
                    <a:schemeClr val="dk1"/>
                  </a:solidFill>
                  <a:ea typeface="Helvetica Neue"/>
                  <a:cs typeface="Helvetica Neue"/>
                  <a:sym typeface="Helvetica Neue"/>
                </a:rPr>
                <a:t> </a:t>
              </a:r>
              <a:r>
                <a:rPr lang="en-GB" sz="2000" dirty="0" err="1">
                  <a:solidFill>
                    <a:schemeClr val="dk1"/>
                  </a:solidFill>
                  <a:ea typeface="Helvetica Neue"/>
                  <a:cs typeface="Helvetica Neue"/>
                  <a:sym typeface="Helvetica Neue"/>
                </a:rPr>
                <a:t>upite</a:t>
              </a:r>
              <a:r>
                <a:rPr lang="en-GB" sz="2000" dirty="0">
                  <a:solidFill>
                    <a:schemeClr val="dk1"/>
                  </a:solidFill>
                  <a:ea typeface="Helvetica Neue"/>
                  <a:cs typeface="Helvetica Neue"/>
                  <a:sym typeface="Helvetica Neue"/>
                </a:rPr>
                <a:t> </a:t>
              </a:r>
              <a:r>
                <a:rPr lang="en-GB" sz="2000" dirty="0" err="1">
                  <a:solidFill>
                    <a:schemeClr val="dk1"/>
                  </a:solidFill>
                  <a:ea typeface="Helvetica Neue"/>
                  <a:cs typeface="Helvetica Neue"/>
                  <a:sym typeface="Helvetica Neue"/>
                </a:rPr>
                <a:t>pretraživanja</a:t>
              </a:r>
              <a:r>
                <a:rPr lang="en-GB" sz="2000" dirty="0">
                  <a:solidFill>
                    <a:schemeClr val="dk1"/>
                  </a:solidFill>
                  <a:ea typeface="Helvetica Neue"/>
                  <a:cs typeface="Helvetica Neue"/>
                  <a:sym typeface="Helvetica Neue"/>
                </a:rPr>
                <a:t> Google </a:t>
              </a:r>
              <a:r>
                <a:rPr lang="en-GB" sz="2000" dirty="0" err="1">
                  <a:solidFill>
                    <a:schemeClr val="dk1"/>
                  </a:solidFill>
                  <a:ea typeface="Helvetica Neue"/>
                  <a:cs typeface="Helvetica Neue"/>
                  <a:sym typeface="Helvetica Neue"/>
                </a:rPr>
                <a:t>obavlja</a:t>
              </a:r>
              <a:r>
                <a:rPr lang="en-GB" sz="2000" dirty="0">
                  <a:solidFill>
                    <a:schemeClr val="dk1"/>
                  </a:solidFill>
                  <a:ea typeface="Helvetica Neue"/>
                  <a:cs typeface="Helvetica Neue"/>
                  <a:sym typeface="Helvetica Neue"/>
                </a:rPr>
                <a:t> </a:t>
              </a:r>
              <a:r>
                <a:rPr lang="en-GB" sz="2000" dirty="0" err="1">
                  <a:solidFill>
                    <a:schemeClr val="dk1"/>
                  </a:solidFill>
                  <a:ea typeface="Helvetica Neue"/>
                  <a:cs typeface="Helvetica Neue"/>
                  <a:sym typeface="Helvetica Neue"/>
                </a:rPr>
                <a:t>posao</a:t>
              </a:r>
              <a:r>
                <a:rPr lang="en-GB" sz="2000" dirty="0">
                  <a:solidFill>
                    <a:schemeClr val="dk1"/>
                  </a:solidFill>
                  <a:ea typeface="Helvetica Neue"/>
                  <a:cs typeface="Helvetica Neue"/>
                  <a:sym typeface="Helvetica Neue"/>
                </a:rPr>
                <a:t> </a:t>
              </a:r>
              <a:r>
                <a:rPr lang="en-GB" sz="2000" dirty="0" err="1">
                  <a:solidFill>
                    <a:schemeClr val="dk1"/>
                  </a:solidFill>
                  <a:ea typeface="Helvetica Neue"/>
                  <a:cs typeface="Helvetica Neue"/>
                  <a:sym typeface="Helvetica Neue"/>
                </a:rPr>
                <a:t>umjesto</a:t>
              </a:r>
              <a:r>
                <a:rPr lang="en-GB" sz="2000" dirty="0">
                  <a:solidFill>
                    <a:schemeClr val="dk1"/>
                  </a:solidFill>
                  <a:ea typeface="Helvetica Neue"/>
                  <a:cs typeface="Helvetica Neue"/>
                  <a:sym typeface="Helvetica Neue"/>
                </a:rPr>
                <a:t> vas i </a:t>
              </a:r>
              <a:r>
                <a:rPr lang="en-GB" sz="2000" dirty="0" err="1">
                  <a:solidFill>
                    <a:schemeClr val="dk1"/>
                  </a:solidFill>
                  <a:ea typeface="Helvetica Neue"/>
                  <a:cs typeface="Helvetica Neue"/>
                  <a:sym typeface="Helvetica Neue"/>
                </a:rPr>
                <a:t>već</a:t>
              </a:r>
              <a:r>
                <a:rPr lang="en-GB" sz="2000" dirty="0">
                  <a:solidFill>
                    <a:schemeClr val="dk1"/>
                  </a:solidFill>
                  <a:ea typeface="Helvetica Neue"/>
                  <a:cs typeface="Helvetica Neue"/>
                  <a:sym typeface="Helvetica Neue"/>
                </a:rPr>
                <a:t> </a:t>
              </a:r>
              <a:r>
                <a:rPr lang="en-GB" sz="2000" dirty="0" err="1">
                  <a:solidFill>
                    <a:schemeClr val="dk1"/>
                  </a:solidFill>
                  <a:ea typeface="Helvetica Neue"/>
                  <a:cs typeface="Helvetica Neue"/>
                  <a:sym typeface="Helvetica Neue"/>
                </a:rPr>
                <a:t>prikazuje</a:t>
              </a:r>
              <a:r>
                <a:rPr lang="en-GB" sz="2000" dirty="0">
                  <a:solidFill>
                    <a:schemeClr val="dk1"/>
                  </a:solidFill>
                  <a:ea typeface="Helvetica Neue"/>
                  <a:cs typeface="Helvetica Neue"/>
                  <a:sym typeface="Helvetica Neue"/>
                </a:rPr>
                <a:t> </a:t>
              </a:r>
              <a:r>
                <a:rPr lang="en-GB" sz="2000" dirty="0" err="1">
                  <a:solidFill>
                    <a:schemeClr val="dk1"/>
                  </a:solidFill>
                  <a:ea typeface="Helvetica Neue"/>
                  <a:cs typeface="Helvetica Neue"/>
                  <a:sym typeface="Helvetica Neue"/>
                </a:rPr>
                <a:t>odgovore</a:t>
              </a:r>
              <a:r>
                <a:rPr lang="en-GB" sz="2000" dirty="0">
                  <a:solidFill>
                    <a:schemeClr val="dk1"/>
                  </a:solidFill>
                  <a:ea typeface="Helvetica Neue"/>
                  <a:cs typeface="Helvetica Neue"/>
                  <a:sym typeface="Helvetica Neue"/>
                </a:rPr>
                <a:t> na </a:t>
              </a:r>
              <a:r>
                <a:rPr lang="en-GB" sz="2000" dirty="0" err="1">
                  <a:solidFill>
                    <a:schemeClr val="dk1"/>
                  </a:solidFill>
                  <a:ea typeface="Helvetica Neue"/>
                  <a:cs typeface="Helvetica Neue"/>
                  <a:sym typeface="Helvetica Neue"/>
                </a:rPr>
                <a:t>vaše</a:t>
              </a:r>
              <a:r>
                <a:rPr lang="en-GB" sz="2000" dirty="0">
                  <a:solidFill>
                    <a:schemeClr val="dk1"/>
                  </a:solidFill>
                  <a:ea typeface="Helvetica Neue"/>
                  <a:cs typeface="Helvetica Neue"/>
                  <a:sym typeface="Helvetica Neue"/>
                </a:rPr>
                <a:t> </a:t>
              </a:r>
              <a:r>
                <a:rPr lang="en-GB" sz="2000" dirty="0" err="1">
                  <a:solidFill>
                    <a:schemeClr val="dk1"/>
                  </a:solidFill>
                  <a:ea typeface="Helvetica Neue"/>
                  <a:cs typeface="Helvetica Neue"/>
                  <a:sym typeface="Helvetica Neue"/>
                </a:rPr>
                <a:t>pitanje</a:t>
              </a:r>
              <a:r>
                <a:rPr lang="en-GB" sz="2000" dirty="0">
                  <a:solidFill>
                    <a:schemeClr val="dk1"/>
                  </a:solidFill>
                  <a:ea typeface="Helvetica Neue"/>
                  <a:cs typeface="Helvetica Neue"/>
                  <a:sym typeface="Helvetica Neue"/>
                </a:rPr>
                <a:t> u </a:t>
              </a:r>
              <a:r>
                <a:rPr lang="en-GB" sz="2000" dirty="0" err="1">
                  <a:solidFill>
                    <a:schemeClr val="dk1"/>
                  </a:solidFill>
                  <a:ea typeface="Helvetica Neue"/>
                  <a:cs typeface="Helvetica Neue"/>
                  <a:sym typeface="Helvetica Neue"/>
                </a:rPr>
                <a:t>rezultatima</a:t>
              </a:r>
              <a:r>
                <a:rPr lang="en-GB" sz="2000" dirty="0">
                  <a:solidFill>
                    <a:schemeClr val="dk1"/>
                  </a:solidFill>
                  <a:ea typeface="Helvetica Neue"/>
                  <a:cs typeface="Helvetica Neue"/>
                  <a:sym typeface="Helvetica Neue"/>
                </a:rPr>
                <a:t> </a:t>
              </a:r>
              <a:r>
                <a:rPr lang="en-GB" sz="2000" dirty="0" err="1">
                  <a:solidFill>
                    <a:schemeClr val="dk1"/>
                  </a:solidFill>
                  <a:ea typeface="Helvetica Neue"/>
                  <a:cs typeface="Helvetica Neue"/>
                  <a:sym typeface="Helvetica Neue"/>
                </a:rPr>
                <a:t>pretraživanja</a:t>
              </a:r>
              <a:r>
                <a:rPr lang="en-GB" sz="2000" dirty="0">
                  <a:solidFill>
                    <a:schemeClr val="dk1"/>
                  </a:solidFill>
                  <a:ea typeface="Helvetica Neue"/>
                  <a:cs typeface="Helvetica Neue"/>
                  <a:sym typeface="Helvetica Neue"/>
                </a:rPr>
                <a:t>. </a:t>
              </a:r>
              <a:r>
                <a:rPr lang="en-GB" sz="2000" dirty="0" err="1">
                  <a:solidFill>
                    <a:schemeClr val="dk1"/>
                  </a:solidFill>
                  <a:ea typeface="Helvetica Neue"/>
                  <a:cs typeface="Helvetica Neue"/>
                  <a:sym typeface="Helvetica Neue"/>
                </a:rPr>
                <a:t>Evo</a:t>
              </a:r>
              <a:r>
                <a:rPr lang="en-GB" sz="2000" dirty="0">
                  <a:solidFill>
                    <a:schemeClr val="dk1"/>
                  </a:solidFill>
                  <a:ea typeface="Helvetica Neue"/>
                  <a:cs typeface="Helvetica Neue"/>
                  <a:sym typeface="Helvetica Neue"/>
                </a:rPr>
                <a:t> </a:t>
              </a:r>
              <a:r>
                <a:rPr lang="en-GB" sz="2000" dirty="0" err="1">
                  <a:solidFill>
                    <a:schemeClr val="dk1"/>
                  </a:solidFill>
                  <a:ea typeface="Helvetica Neue"/>
                  <a:cs typeface="Helvetica Neue"/>
                  <a:sym typeface="Helvetica Neue"/>
                </a:rPr>
                <a:t>nekoliko</a:t>
              </a:r>
              <a:r>
                <a:rPr lang="en-GB" sz="2000" dirty="0">
                  <a:solidFill>
                    <a:schemeClr val="dk1"/>
                  </a:solidFill>
                  <a:ea typeface="Helvetica Neue"/>
                  <a:cs typeface="Helvetica Neue"/>
                  <a:sym typeface="Helvetica Neue"/>
                </a:rPr>
                <a:t> </a:t>
              </a:r>
              <a:r>
                <a:rPr lang="en-GB" sz="2000" dirty="0" err="1">
                  <a:solidFill>
                    <a:schemeClr val="dk1"/>
                  </a:solidFill>
                  <a:ea typeface="Helvetica Neue"/>
                  <a:cs typeface="Helvetica Neue"/>
                  <a:sym typeface="Helvetica Neue"/>
                </a:rPr>
                <a:t>primjera</a:t>
              </a:r>
              <a:r>
                <a:rPr lang="en-GB" sz="2000" dirty="0">
                  <a:solidFill>
                    <a:schemeClr val="dk1"/>
                  </a:solidFill>
                  <a:ea typeface="Helvetica Neue"/>
                  <a:cs typeface="Helvetica Neue"/>
                  <a:sym typeface="Helvetica Neue"/>
                </a:rPr>
                <a:t>:</a:t>
              </a:r>
              <a:r>
                <a:rPr lang="en-GB" sz="2000" dirty="0">
                  <a:solidFill>
                    <a:schemeClr val="dk1"/>
                  </a:solidFill>
                  <a:latin typeface="+mn-lt"/>
                  <a:ea typeface="Helvetica Neue"/>
                  <a:cs typeface="Helvetica Neue"/>
                  <a:sym typeface="Helvetica Neue"/>
                </a:rPr>
                <a:t> </a:t>
              </a:r>
            </a:p>
            <a:p>
              <a:pPr marL="342900" lvl="0" indent="-342900">
                <a:buSzPct val="80000"/>
                <a:buFont typeface="Symbol" panose="05050102010706020507" pitchFamily="18" charset="2"/>
                <a:buChar char="-"/>
              </a:pPr>
              <a:r>
                <a:rPr lang="en-GB" sz="2000" dirty="0" err="1">
                  <a:solidFill>
                    <a:schemeClr val="dk1"/>
                  </a:solidFill>
                  <a:ea typeface="Helvetica Neue"/>
                  <a:cs typeface="Helvetica Neue"/>
                  <a:sym typeface="Helvetica Neue"/>
                </a:rPr>
                <a:t>Vrijeme</a:t>
              </a:r>
              <a:r>
                <a:rPr lang="en-GB" sz="2000" dirty="0">
                  <a:solidFill>
                    <a:schemeClr val="dk1"/>
                  </a:solidFill>
                  <a:ea typeface="Helvetica Neue"/>
                  <a:cs typeface="Helvetica Neue"/>
                  <a:sym typeface="Helvetica Neue"/>
                </a:rPr>
                <a:t>: </a:t>
              </a:r>
              <a:r>
                <a:rPr lang="en-GB" sz="2000" dirty="0" err="1">
                  <a:solidFill>
                    <a:schemeClr val="dk1"/>
                  </a:solidFill>
                  <a:ea typeface="Helvetica Neue"/>
                  <a:cs typeface="Helvetica Neue"/>
                  <a:sym typeface="Helvetica Neue"/>
                </a:rPr>
                <a:t>Unosom</a:t>
              </a:r>
              <a:r>
                <a:rPr lang="en-GB" sz="2000" dirty="0">
                  <a:solidFill>
                    <a:schemeClr val="dk1"/>
                  </a:solidFill>
                  <a:ea typeface="Helvetica Neue"/>
                  <a:cs typeface="Helvetica Neue"/>
                  <a:sym typeface="Helvetica Neue"/>
                </a:rPr>
                <a:t> </a:t>
              </a:r>
              <a:r>
                <a:rPr lang="en-GB" sz="2000" dirty="0" err="1">
                  <a:solidFill>
                    <a:schemeClr val="dk1"/>
                  </a:solidFill>
                  <a:ea typeface="Helvetica Neue"/>
                  <a:cs typeface="Helvetica Neue"/>
                  <a:sym typeface="Helvetica Neue"/>
                </a:rPr>
                <a:t>bilo</a:t>
              </a:r>
              <a:r>
                <a:rPr lang="en-GB" sz="2000" dirty="0">
                  <a:solidFill>
                    <a:schemeClr val="dk1"/>
                  </a:solidFill>
                  <a:ea typeface="Helvetica Neue"/>
                  <a:cs typeface="Helvetica Neue"/>
                  <a:sym typeface="Helvetica Neue"/>
                </a:rPr>
                <a:t> </a:t>
              </a:r>
              <a:r>
                <a:rPr lang="en-GB" sz="2000" dirty="0" err="1">
                  <a:solidFill>
                    <a:schemeClr val="dk1"/>
                  </a:solidFill>
                  <a:ea typeface="Helvetica Neue"/>
                  <a:cs typeface="Helvetica Neue"/>
                  <a:sym typeface="Helvetica Neue"/>
                </a:rPr>
                <a:t>koje</a:t>
              </a:r>
              <a:r>
                <a:rPr lang="en-GB" sz="2000" dirty="0">
                  <a:solidFill>
                    <a:schemeClr val="dk1"/>
                  </a:solidFill>
                  <a:ea typeface="Helvetica Neue"/>
                  <a:cs typeface="Helvetica Neue"/>
                  <a:sym typeface="Helvetica Neue"/>
                </a:rPr>
                <a:t> </a:t>
              </a:r>
              <a:r>
                <a:rPr lang="en-GB" sz="2000" dirty="0" err="1">
                  <a:solidFill>
                    <a:schemeClr val="dk1"/>
                  </a:solidFill>
                  <a:ea typeface="Helvetica Neue"/>
                  <a:cs typeface="Helvetica Neue"/>
                  <a:sym typeface="Helvetica Neue"/>
                </a:rPr>
                <a:t>lokacije</a:t>
              </a:r>
              <a:r>
                <a:rPr lang="en-GB" sz="2000" dirty="0">
                  <a:solidFill>
                    <a:schemeClr val="dk1"/>
                  </a:solidFill>
                  <a:ea typeface="Helvetica Neue"/>
                  <a:cs typeface="Helvetica Neue"/>
                  <a:sym typeface="Helvetica Neue"/>
                </a:rPr>
                <a:t> u </a:t>
              </a:r>
              <a:r>
                <a:rPr lang="en-GB" sz="2000" dirty="0" err="1">
                  <a:solidFill>
                    <a:schemeClr val="dk1"/>
                  </a:solidFill>
                  <a:ea typeface="Helvetica Neue"/>
                  <a:cs typeface="Helvetica Neue"/>
                  <a:sym typeface="Helvetica Neue"/>
                </a:rPr>
                <a:t>vezi</a:t>
              </a:r>
              <a:r>
                <a:rPr lang="en-GB" sz="2000" dirty="0">
                  <a:solidFill>
                    <a:schemeClr val="dk1"/>
                  </a:solidFill>
                  <a:ea typeface="Helvetica Neue"/>
                  <a:cs typeface="Helvetica Neue"/>
                  <a:sym typeface="Helvetica Neue"/>
                </a:rPr>
                <a:t> s </a:t>
              </a:r>
              <a:r>
                <a:rPr lang="en-GB" sz="2000" dirty="0" err="1">
                  <a:solidFill>
                    <a:schemeClr val="dk1"/>
                  </a:solidFill>
                  <a:ea typeface="Helvetica Neue"/>
                  <a:cs typeface="Helvetica Neue"/>
                  <a:sym typeface="Helvetica Neue"/>
                </a:rPr>
                <a:t>pojmom</a:t>
              </a:r>
              <a:r>
                <a:rPr lang="en-GB" sz="2000" dirty="0">
                  <a:solidFill>
                    <a:schemeClr val="dk1"/>
                  </a:solidFill>
                  <a:ea typeface="Helvetica Neue"/>
                  <a:cs typeface="Helvetica Neue"/>
                  <a:sym typeface="Helvetica Neue"/>
                </a:rPr>
                <a:t> </a:t>
              </a:r>
              <a:r>
                <a:rPr lang="en-GB" sz="2000" dirty="0" err="1">
                  <a:solidFill>
                    <a:schemeClr val="dk1"/>
                  </a:solidFill>
                  <a:ea typeface="Helvetica Neue"/>
                  <a:cs typeface="Helvetica Neue"/>
                  <a:sym typeface="Helvetica Neue"/>
                </a:rPr>
                <a:t>vrijeme</a:t>
              </a:r>
              <a:r>
                <a:rPr lang="en-GB" sz="2000" dirty="0">
                  <a:solidFill>
                    <a:schemeClr val="dk1"/>
                  </a:solidFill>
                  <a:ea typeface="Helvetica Neue"/>
                  <a:cs typeface="Helvetica Neue"/>
                  <a:sym typeface="Helvetica Neue"/>
                </a:rPr>
                <a:t>, Google Search </a:t>
              </a:r>
              <a:r>
                <a:rPr lang="en-GB" sz="2000" dirty="0" err="1">
                  <a:solidFill>
                    <a:schemeClr val="dk1"/>
                  </a:solidFill>
                  <a:ea typeface="Helvetica Neue"/>
                  <a:cs typeface="Helvetica Neue"/>
                  <a:sym typeface="Helvetica Neue"/>
                </a:rPr>
                <a:t>daje</a:t>
              </a:r>
              <a:r>
                <a:rPr lang="en-GB" sz="2000" dirty="0">
                  <a:solidFill>
                    <a:schemeClr val="dk1"/>
                  </a:solidFill>
                  <a:ea typeface="Helvetica Neue"/>
                  <a:cs typeface="Helvetica Neue"/>
                  <a:sym typeface="Helvetica Neue"/>
                </a:rPr>
                <a:t> </a:t>
              </a:r>
              <a:r>
                <a:rPr lang="en-GB" sz="2000" dirty="0" err="1">
                  <a:solidFill>
                    <a:schemeClr val="dk1"/>
                  </a:solidFill>
                  <a:ea typeface="Helvetica Neue"/>
                  <a:cs typeface="Helvetica Neue"/>
                  <a:sym typeface="Helvetica Neue"/>
                </a:rPr>
                <a:t>trenutnu</a:t>
              </a:r>
              <a:r>
                <a:rPr lang="en-GB" sz="2000" dirty="0">
                  <a:solidFill>
                    <a:schemeClr val="dk1"/>
                  </a:solidFill>
                  <a:ea typeface="Helvetica Neue"/>
                  <a:cs typeface="Helvetica Neue"/>
                  <a:sym typeface="Helvetica Neue"/>
                </a:rPr>
                <a:t> </a:t>
              </a:r>
              <a:r>
                <a:rPr lang="en-GB" sz="2000" dirty="0" err="1">
                  <a:solidFill>
                    <a:schemeClr val="dk1"/>
                  </a:solidFill>
                  <a:ea typeface="Helvetica Neue"/>
                  <a:cs typeface="Helvetica Neue"/>
                  <a:sym typeface="Helvetica Neue"/>
                </a:rPr>
                <a:t>vremensku</a:t>
              </a:r>
              <a:r>
                <a:rPr lang="en-GB" sz="2000" dirty="0">
                  <a:solidFill>
                    <a:schemeClr val="dk1"/>
                  </a:solidFill>
                  <a:ea typeface="Helvetica Neue"/>
                  <a:cs typeface="Helvetica Neue"/>
                  <a:sym typeface="Helvetica Neue"/>
                </a:rPr>
                <a:t> </a:t>
              </a:r>
              <a:r>
                <a:rPr lang="en-GB" sz="2000" dirty="0" err="1">
                  <a:solidFill>
                    <a:schemeClr val="dk1"/>
                  </a:solidFill>
                  <a:ea typeface="Helvetica Neue"/>
                  <a:cs typeface="Helvetica Neue"/>
                  <a:sym typeface="Helvetica Neue"/>
                </a:rPr>
                <a:t>situaciju</a:t>
              </a:r>
              <a:r>
                <a:rPr lang="en-GB" sz="2000" dirty="0">
                  <a:solidFill>
                    <a:schemeClr val="dk1"/>
                  </a:solidFill>
                  <a:ea typeface="Helvetica Neue"/>
                  <a:cs typeface="Helvetica Neue"/>
                  <a:sym typeface="Helvetica Neue"/>
                </a:rPr>
                <a:t>.</a:t>
              </a:r>
              <a:endParaRPr lang="en-GB" sz="2000" dirty="0">
                <a:solidFill>
                  <a:schemeClr val="dk1"/>
                </a:solidFill>
                <a:latin typeface="+mn-lt"/>
                <a:ea typeface="Helvetica Neue"/>
                <a:cs typeface="Helvetica Neue"/>
                <a:sym typeface="Helvetica Neue"/>
              </a:endParaRPr>
            </a:p>
            <a:p>
              <a:pPr marL="342900" lvl="0" indent="-342900">
                <a:buSzPct val="80000"/>
                <a:buFont typeface="Symbol" panose="05050102010706020507" pitchFamily="18" charset="2"/>
                <a:buChar char="-"/>
              </a:pPr>
              <a:r>
                <a:rPr lang="vi-VN" sz="2000" dirty="0">
                  <a:solidFill>
                    <a:schemeClr val="dk1"/>
                  </a:solidFill>
                  <a:ea typeface="Helvetica Neue"/>
                  <a:cs typeface="Helvetica Neue"/>
                  <a:sym typeface="Helvetica Neue"/>
                </a:rPr>
                <a:t>Događaji/ kino program: Aktualni događaji ili kino program mogu se prikazati u tren oka. Uz "Događanja u Hamburgu" donosi se pregled kulturnih događanja sljedećih dana, dok "Kino</a:t>
              </a:r>
              <a:r>
                <a:rPr lang="hr-HR" sz="2000" dirty="0">
                  <a:solidFill>
                    <a:schemeClr val="dk1"/>
                  </a:solidFill>
                  <a:ea typeface="Helvetica Neue"/>
                  <a:cs typeface="Helvetica Neue"/>
                  <a:sym typeface="Helvetica Neue"/>
                </a:rPr>
                <a:t> </a:t>
              </a:r>
              <a:r>
                <a:rPr lang="vi-VN" sz="2000" dirty="0">
                  <a:solidFill>
                    <a:schemeClr val="dk1"/>
                  </a:solidFill>
                  <a:ea typeface="Helvetica Neue"/>
                  <a:cs typeface="Helvetica Neue"/>
                  <a:sym typeface="Helvetica Neue"/>
                </a:rPr>
                <a:t>program</a:t>
              </a:r>
              <a:r>
                <a:rPr lang="hr-HR" sz="2000" dirty="0">
                  <a:solidFill>
                    <a:schemeClr val="dk1"/>
                  </a:solidFill>
                  <a:ea typeface="Helvetica Neue"/>
                  <a:cs typeface="Helvetica Neue"/>
                  <a:sym typeface="Helvetica Neue"/>
                </a:rPr>
                <a:t> </a:t>
              </a:r>
              <a:r>
                <a:rPr lang="vi-VN" sz="2000" dirty="0">
                  <a:solidFill>
                    <a:schemeClr val="dk1"/>
                  </a:solidFill>
                  <a:ea typeface="Helvetica Neue"/>
                  <a:cs typeface="Helvetica Neue"/>
                  <a:sym typeface="Helvetica Neue"/>
                </a:rPr>
                <a:t>Hamburg" donosi pregled aktualnih filmskih vrhunaca.</a:t>
              </a:r>
              <a:endParaRPr lang="en-GB" sz="2000" dirty="0">
                <a:solidFill>
                  <a:schemeClr val="dk1"/>
                </a:solidFill>
                <a:latin typeface="+mn-lt"/>
                <a:ea typeface="Helvetica Neue"/>
                <a:cs typeface="Helvetica Neue"/>
                <a:sym typeface="Helvetica Neue"/>
              </a:endParaRPr>
            </a:p>
          </p:txBody>
        </p:sp>
        <p:sp>
          <p:nvSpPr>
            <p:cNvPr id="13" name="Rechteck 12">
              <a:extLst>
                <a:ext uri="{FF2B5EF4-FFF2-40B4-BE49-F238E27FC236}">
                  <a16:creationId xmlns:a16="http://schemas.microsoft.com/office/drawing/2014/main" id="{DC92D80F-B1A8-E4D9-C98D-71A714CD1FAC}"/>
                </a:ext>
              </a:extLst>
            </p:cNvPr>
            <p:cNvSpPr/>
            <p:nvPr/>
          </p:nvSpPr>
          <p:spPr>
            <a:xfrm>
              <a:off x="2160000" y="4032000"/>
              <a:ext cx="13119100" cy="36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r>
                <a:rPr lang="en-GB" sz="2400" b="1" dirty="0" err="1">
                  <a:solidFill>
                    <a:srgbClr val="CC9999"/>
                  </a:solidFill>
                </a:rPr>
                <a:t>Koristite</a:t>
              </a:r>
              <a:r>
                <a:rPr lang="en-GB" sz="2400" b="1" dirty="0">
                  <a:solidFill>
                    <a:srgbClr val="CC9999"/>
                  </a:solidFill>
                </a:rPr>
                <a:t> </a:t>
              </a:r>
              <a:r>
                <a:rPr lang="en-GB" sz="2400" b="1" dirty="0" err="1">
                  <a:solidFill>
                    <a:srgbClr val="CC9999"/>
                  </a:solidFill>
                </a:rPr>
                <a:t>mnoge</a:t>
              </a:r>
              <a:r>
                <a:rPr lang="en-GB" sz="2400" b="1" dirty="0">
                  <a:solidFill>
                    <a:srgbClr val="CC9999"/>
                  </a:solidFill>
                </a:rPr>
                <a:t> </a:t>
              </a:r>
              <a:r>
                <a:rPr lang="en-GB" sz="2400" b="1" dirty="0" err="1">
                  <a:solidFill>
                    <a:srgbClr val="CC9999"/>
                  </a:solidFill>
                </a:rPr>
                <a:t>funkcije</a:t>
              </a:r>
              <a:r>
                <a:rPr lang="en-GB" sz="2400" b="1" dirty="0">
                  <a:solidFill>
                    <a:srgbClr val="CC9999"/>
                  </a:solidFill>
                </a:rPr>
                <a:t> Google </a:t>
              </a:r>
              <a:r>
                <a:rPr lang="en-GB" sz="2400" b="1" dirty="0" err="1">
                  <a:solidFill>
                    <a:srgbClr val="CC9999"/>
                  </a:solidFill>
                </a:rPr>
                <a:t>pretraživanja</a:t>
              </a:r>
              <a:endParaRPr lang="en-GB" sz="2400" b="1" dirty="0">
                <a:solidFill>
                  <a:srgbClr val="CC9999"/>
                </a:solidFill>
              </a:endParaRPr>
            </a:p>
          </p:txBody>
        </p:sp>
        <p:sp>
          <p:nvSpPr>
            <p:cNvPr id="14" name="Rechteck 13">
              <a:extLst>
                <a:ext uri="{FF2B5EF4-FFF2-40B4-BE49-F238E27FC236}">
                  <a16:creationId xmlns:a16="http://schemas.microsoft.com/office/drawing/2014/main" id="{0394208D-4720-5B01-F9D5-5451F0847E0A}"/>
                </a:ext>
              </a:extLst>
            </p:cNvPr>
            <p:cNvSpPr/>
            <p:nvPr/>
          </p:nvSpPr>
          <p:spPr>
            <a:xfrm>
              <a:off x="1296000" y="4031999"/>
              <a:ext cx="900000" cy="2232000"/>
            </a:xfrm>
            <a:prstGeom prst="rect">
              <a:avLst/>
            </a:prstGeom>
            <a:solidFill>
              <a:srgbClr val="CC9999"/>
            </a:solidFill>
            <a:ln w="25400">
              <a:solidFill>
                <a:srgbClr val="CC9999"/>
              </a:solidFill>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r>
                <a:rPr lang="hr-HR" sz="2400" b="1" dirty="0"/>
                <a:t>Savjet</a:t>
              </a:r>
              <a:endParaRPr lang="en-GB" sz="2400" b="1" dirty="0"/>
            </a:p>
            <a:p>
              <a:pPr algn="ctr"/>
              <a:r>
                <a:rPr lang="en-GB" sz="2400" b="1" dirty="0"/>
                <a:t>#7</a:t>
              </a:r>
            </a:p>
          </p:txBody>
        </p:sp>
      </p:grpSp>
      <p:sp>
        <p:nvSpPr>
          <p:cNvPr id="8" name="Foliennummernplatzhalter 1">
            <a:extLst>
              <a:ext uri="{FF2B5EF4-FFF2-40B4-BE49-F238E27FC236}">
                <a16:creationId xmlns:a16="http://schemas.microsoft.com/office/drawing/2014/main" id="{084387A3-69AD-E1D2-AF2E-451EB6A96D69}"/>
              </a:ext>
            </a:extLst>
          </p:cNvPr>
          <p:cNvSpPr txBox="1">
            <a:spLocks/>
          </p:cNvSpPr>
          <p:nvPr/>
        </p:nvSpPr>
        <p:spPr>
          <a:xfrm>
            <a:off x="14004589" y="9567020"/>
            <a:ext cx="4114800" cy="547688"/>
          </a:xfrm>
          <a:prstGeom prst="rect">
            <a:avLst/>
          </a:prstGeom>
        </p:spPr>
        <p:txBody>
          <a:bodyPr vert="horz" lIns="91440" tIns="45720" rIns="91440" bIns="45720" rtlCol="0" anchor="ct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defRPr sz="1200" b="0" i="0" u="none" strike="noStrike" cap="none">
                <a:solidFill>
                  <a:schemeClr val="tx1">
                    <a:tint val="75000"/>
                  </a:schemeClr>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fld id="{141F0399-9AC4-4E2F-9FF1-1AC0CE388A8D}" type="slidenum">
              <a:rPr lang="de-DE" smtClean="0"/>
              <a:t>16</a:t>
            </a:fld>
            <a:endParaRPr lang="de-DE"/>
          </a:p>
        </p:txBody>
      </p:sp>
      <p:sp>
        <p:nvSpPr>
          <p:cNvPr id="9" name="Textfeld 8">
            <a:extLst>
              <a:ext uri="{FF2B5EF4-FFF2-40B4-BE49-F238E27FC236}">
                <a16:creationId xmlns:a16="http://schemas.microsoft.com/office/drawing/2014/main" id="{94588161-0DF5-8CBD-F5F5-CEDAC03CD909}"/>
              </a:ext>
            </a:extLst>
          </p:cNvPr>
          <p:cNvSpPr txBox="1"/>
          <p:nvPr/>
        </p:nvSpPr>
        <p:spPr>
          <a:xfrm>
            <a:off x="1080000" y="8928000"/>
            <a:ext cx="17100000" cy="360000"/>
          </a:xfrm>
          <a:prstGeom prst="rect">
            <a:avLst/>
          </a:prstGeom>
          <a:noFill/>
          <a:ln>
            <a:noFill/>
          </a:ln>
        </p:spPr>
        <p:txBody>
          <a:bodyPr wrap="square" anchor="b">
            <a:noAutofit/>
          </a:bodyPr>
          <a:lstStyle/>
          <a:p>
            <a:r>
              <a:rPr lang="hr-HR" sz="1000" dirty="0"/>
              <a:t>Izvor</a:t>
            </a:r>
            <a:r>
              <a:rPr lang="de-DE" sz="1000" dirty="0"/>
              <a:t>: Google Deutschland Team (2021), 7 Tipps, mit denen ihr noch mehr aus der Google Suche rausholt, in: google.de, 04. Juni 2021, https://blog.google/intl/de-de/produkte/suchen-entdecken/7-tipps-fuer-die-google-suche/</a:t>
            </a:r>
          </a:p>
        </p:txBody>
      </p:sp>
    </p:spTree>
    <p:extLst>
      <p:ext uri="{BB962C8B-B14F-4D97-AF65-F5344CB8AC3E}">
        <p14:creationId xmlns:p14="http://schemas.microsoft.com/office/powerpoint/2010/main" val="36577594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grpSp>
        <p:nvGrpSpPr>
          <p:cNvPr id="35" name="Gruppieren 34">
            <a:extLst>
              <a:ext uri="{FF2B5EF4-FFF2-40B4-BE49-F238E27FC236}">
                <a16:creationId xmlns:a16="http://schemas.microsoft.com/office/drawing/2014/main" id="{98E85247-0AEC-F243-6A9C-9D2C17C5C4B9}"/>
              </a:ext>
            </a:extLst>
          </p:cNvPr>
          <p:cNvGrpSpPr/>
          <p:nvPr/>
        </p:nvGrpSpPr>
        <p:grpSpPr>
          <a:xfrm>
            <a:off x="14454861" y="5369153"/>
            <a:ext cx="1578305" cy="1675283"/>
            <a:chOff x="11955268" y="6100717"/>
            <a:chExt cx="4899761" cy="1675283"/>
          </a:xfrm>
        </p:grpSpPr>
        <p:cxnSp>
          <p:nvCxnSpPr>
            <p:cNvPr id="36" name="Gerader Verbinder 35">
              <a:extLst>
                <a:ext uri="{FF2B5EF4-FFF2-40B4-BE49-F238E27FC236}">
                  <a16:creationId xmlns:a16="http://schemas.microsoft.com/office/drawing/2014/main" id="{9A93DF1C-6E0C-4AF7-BB23-1FA6A31EFDEF}"/>
                </a:ext>
              </a:extLst>
            </p:cNvPr>
            <p:cNvCxnSpPr>
              <a:cxnSpLocks/>
            </p:cNvCxnSpPr>
            <p:nvPr/>
          </p:nvCxnSpPr>
          <p:spPr>
            <a:xfrm>
              <a:off x="11955268" y="6156000"/>
              <a:ext cx="0" cy="1620000"/>
            </a:xfrm>
            <a:prstGeom prst="line">
              <a:avLst/>
            </a:prstGeom>
            <a:ln w="76200" cap="rnd"/>
          </p:spPr>
          <p:style>
            <a:lnRef idx="3">
              <a:schemeClr val="accent4"/>
            </a:lnRef>
            <a:fillRef idx="0">
              <a:schemeClr val="accent4"/>
            </a:fillRef>
            <a:effectRef idx="2">
              <a:schemeClr val="accent4"/>
            </a:effectRef>
            <a:fontRef idx="minor">
              <a:schemeClr val="tx1"/>
            </a:fontRef>
          </p:style>
        </p:cxnSp>
        <p:sp>
          <p:nvSpPr>
            <p:cNvPr id="37" name="Google Shape;120;p6">
              <a:extLst>
                <a:ext uri="{FF2B5EF4-FFF2-40B4-BE49-F238E27FC236}">
                  <a16:creationId xmlns:a16="http://schemas.microsoft.com/office/drawing/2014/main" id="{1169C4D3-A6C7-1E59-A4CD-9225649D3F1E}"/>
                </a:ext>
              </a:extLst>
            </p:cNvPr>
            <p:cNvSpPr txBox="1"/>
            <p:nvPr/>
          </p:nvSpPr>
          <p:spPr>
            <a:xfrm>
              <a:off x="12067028" y="6100717"/>
              <a:ext cx="4788001" cy="612000"/>
            </a:xfrm>
            <a:prstGeom prst="doubleWave">
              <a:avLst/>
            </a:prstGeom>
            <a:solidFill>
              <a:srgbClr val="CD6889"/>
            </a:solidFill>
            <a:ln>
              <a:solidFill>
                <a:schemeClr val="tx1"/>
              </a:solidFill>
            </a:ln>
          </p:spPr>
          <p:style>
            <a:lnRef idx="0">
              <a:schemeClr val="accent3"/>
            </a:lnRef>
            <a:fillRef idx="3">
              <a:schemeClr val="accent3"/>
            </a:fillRef>
            <a:effectRef idx="3">
              <a:schemeClr val="accent3"/>
            </a:effectRef>
            <a:fontRef idx="minor">
              <a:schemeClr val="lt1"/>
            </a:fontRef>
          </p:style>
          <p:txBody>
            <a:bodyPr spcFirstLastPara="1" wrap="square" lIns="0" tIns="0" rIns="0" bIns="0" anchor="ctr" anchorCtr="0">
              <a:noAutofit/>
            </a:bodyPr>
            <a:lstStyle/>
            <a:p>
              <a:pPr lvl="0" algn="ctr">
                <a:buSzPct val="80000"/>
              </a:pPr>
              <a:r>
                <a:rPr lang="en-GB" sz="1600" b="1" dirty="0">
                  <a:solidFill>
                    <a:schemeClr val="bg1"/>
                  </a:solidFill>
                  <a:ea typeface="Helvetica Neue"/>
                  <a:cs typeface="Helvetica Neue"/>
                  <a:sym typeface="Helvetica Neue"/>
                </a:rPr>
                <a:t>9. </a:t>
              </a:r>
              <a:r>
                <a:rPr lang="en-GB" sz="1600" b="1" dirty="0" err="1">
                  <a:solidFill>
                    <a:schemeClr val="bg1"/>
                  </a:solidFill>
                  <a:ea typeface="Helvetica Neue"/>
                  <a:cs typeface="Helvetica Neue"/>
                  <a:sym typeface="Helvetica Neue"/>
                </a:rPr>
                <a:t>Opći</a:t>
              </a:r>
              <a:r>
                <a:rPr lang="en-GB" sz="1600" b="1" dirty="0">
                  <a:solidFill>
                    <a:schemeClr val="bg1"/>
                  </a:solidFill>
                  <a:ea typeface="Helvetica Neue"/>
                  <a:cs typeface="Helvetica Neue"/>
                  <a:sym typeface="Helvetica Neue"/>
                </a:rPr>
                <a:t> </a:t>
              </a:r>
              <a:r>
                <a:rPr lang="en-GB" sz="1600" b="1" dirty="0" err="1">
                  <a:solidFill>
                    <a:schemeClr val="bg1"/>
                  </a:solidFill>
                  <a:ea typeface="Helvetica Neue"/>
                  <a:cs typeface="Helvetica Neue"/>
                  <a:sym typeface="Helvetica Neue"/>
                </a:rPr>
                <a:t>dojam</a:t>
              </a:r>
              <a:endParaRPr lang="en-GB" sz="1600" b="1" dirty="0">
                <a:solidFill>
                  <a:schemeClr val="bg1"/>
                </a:solidFill>
                <a:latin typeface="+mn-lt"/>
                <a:ea typeface="Helvetica Neue"/>
                <a:cs typeface="Helvetica Neue"/>
                <a:sym typeface="Helvetica Neue"/>
              </a:endParaRPr>
            </a:p>
          </p:txBody>
        </p:sp>
      </p:grpSp>
      <p:grpSp>
        <p:nvGrpSpPr>
          <p:cNvPr id="26" name="Gruppieren 25">
            <a:extLst>
              <a:ext uri="{FF2B5EF4-FFF2-40B4-BE49-F238E27FC236}">
                <a16:creationId xmlns:a16="http://schemas.microsoft.com/office/drawing/2014/main" id="{77ED6EC2-1F5D-4C31-61E1-E933F9E18F5C}"/>
              </a:ext>
            </a:extLst>
          </p:cNvPr>
          <p:cNvGrpSpPr/>
          <p:nvPr/>
        </p:nvGrpSpPr>
        <p:grpSpPr>
          <a:xfrm>
            <a:off x="10287493" y="5567606"/>
            <a:ext cx="2519999" cy="1687060"/>
            <a:chOff x="11955268" y="6088940"/>
            <a:chExt cx="7823198" cy="1687060"/>
          </a:xfrm>
        </p:grpSpPr>
        <p:cxnSp>
          <p:nvCxnSpPr>
            <p:cNvPr id="27" name="Gerader Verbinder 26">
              <a:extLst>
                <a:ext uri="{FF2B5EF4-FFF2-40B4-BE49-F238E27FC236}">
                  <a16:creationId xmlns:a16="http://schemas.microsoft.com/office/drawing/2014/main" id="{91A32883-005E-6EBD-FF2D-944473C2E05A}"/>
                </a:ext>
              </a:extLst>
            </p:cNvPr>
            <p:cNvCxnSpPr>
              <a:cxnSpLocks/>
            </p:cNvCxnSpPr>
            <p:nvPr/>
          </p:nvCxnSpPr>
          <p:spPr>
            <a:xfrm>
              <a:off x="11955268" y="6156000"/>
              <a:ext cx="0" cy="1620000"/>
            </a:xfrm>
            <a:prstGeom prst="line">
              <a:avLst/>
            </a:prstGeom>
            <a:ln w="76200" cap="rnd"/>
          </p:spPr>
          <p:style>
            <a:lnRef idx="3">
              <a:schemeClr val="accent4"/>
            </a:lnRef>
            <a:fillRef idx="0">
              <a:schemeClr val="accent4"/>
            </a:fillRef>
            <a:effectRef idx="2">
              <a:schemeClr val="accent4"/>
            </a:effectRef>
            <a:fontRef idx="minor">
              <a:schemeClr val="tx1"/>
            </a:fontRef>
          </p:style>
        </p:cxnSp>
        <p:sp>
          <p:nvSpPr>
            <p:cNvPr id="28" name="Google Shape;120;p6">
              <a:extLst>
                <a:ext uri="{FF2B5EF4-FFF2-40B4-BE49-F238E27FC236}">
                  <a16:creationId xmlns:a16="http://schemas.microsoft.com/office/drawing/2014/main" id="{A4E78C9A-0B02-D2E6-2D8A-D70A84BC91BA}"/>
                </a:ext>
              </a:extLst>
            </p:cNvPr>
            <p:cNvSpPr txBox="1"/>
            <p:nvPr/>
          </p:nvSpPr>
          <p:spPr>
            <a:xfrm>
              <a:off x="12067025" y="6088940"/>
              <a:ext cx="7711441" cy="612000"/>
            </a:xfrm>
            <a:prstGeom prst="doubleWave">
              <a:avLst/>
            </a:prstGeom>
            <a:solidFill>
              <a:srgbClr val="528B8B"/>
            </a:solidFill>
            <a:ln>
              <a:solidFill>
                <a:schemeClr val="tx1"/>
              </a:solidFill>
            </a:ln>
          </p:spPr>
          <p:style>
            <a:lnRef idx="0">
              <a:schemeClr val="accent3"/>
            </a:lnRef>
            <a:fillRef idx="3">
              <a:schemeClr val="accent3"/>
            </a:fillRef>
            <a:effectRef idx="3">
              <a:schemeClr val="accent3"/>
            </a:effectRef>
            <a:fontRef idx="minor">
              <a:schemeClr val="lt1"/>
            </a:fontRef>
          </p:style>
          <p:txBody>
            <a:bodyPr spcFirstLastPara="1" wrap="square" lIns="0" tIns="0" rIns="0" bIns="0" anchor="ctr" anchorCtr="0">
              <a:noAutofit/>
            </a:bodyPr>
            <a:lstStyle/>
            <a:p>
              <a:pPr lvl="0" algn="ctr">
                <a:buSzPct val="80000"/>
              </a:pPr>
              <a:r>
                <a:rPr lang="pl-PL" sz="1600" b="1" dirty="0">
                  <a:solidFill>
                    <a:schemeClr val="bg1"/>
                  </a:solidFill>
                  <a:ea typeface="Helvetica Neue"/>
                  <a:cs typeface="Helvetica Neue"/>
                  <a:sym typeface="Helvetica Neue"/>
                </a:rPr>
                <a:t>6. Popratni dokumenti za informacije</a:t>
              </a:r>
              <a:endParaRPr lang="en-GB" sz="1600" b="1" dirty="0">
                <a:solidFill>
                  <a:schemeClr val="bg1"/>
                </a:solidFill>
                <a:latin typeface="+mn-lt"/>
                <a:ea typeface="Helvetica Neue"/>
                <a:cs typeface="Helvetica Neue"/>
                <a:sym typeface="Helvetica Neue"/>
              </a:endParaRPr>
            </a:p>
          </p:txBody>
        </p:sp>
      </p:grpSp>
      <p:grpSp>
        <p:nvGrpSpPr>
          <p:cNvPr id="14" name="Gruppieren 13">
            <a:extLst>
              <a:ext uri="{FF2B5EF4-FFF2-40B4-BE49-F238E27FC236}">
                <a16:creationId xmlns:a16="http://schemas.microsoft.com/office/drawing/2014/main" id="{341BF0E9-98BE-AA33-7660-8A3EE5C7C1CD}"/>
              </a:ext>
            </a:extLst>
          </p:cNvPr>
          <p:cNvGrpSpPr/>
          <p:nvPr/>
        </p:nvGrpSpPr>
        <p:grpSpPr>
          <a:xfrm>
            <a:off x="7199418" y="6109964"/>
            <a:ext cx="1974279" cy="1656000"/>
            <a:chOff x="11955269" y="6120000"/>
            <a:chExt cx="4254839" cy="1656000"/>
          </a:xfrm>
        </p:grpSpPr>
        <p:cxnSp>
          <p:nvCxnSpPr>
            <p:cNvPr id="15" name="Gerader Verbinder 14">
              <a:extLst>
                <a:ext uri="{FF2B5EF4-FFF2-40B4-BE49-F238E27FC236}">
                  <a16:creationId xmlns:a16="http://schemas.microsoft.com/office/drawing/2014/main" id="{03ABD774-FE72-6F98-2578-C6FC33C79888}"/>
                </a:ext>
              </a:extLst>
            </p:cNvPr>
            <p:cNvCxnSpPr>
              <a:cxnSpLocks/>
            </p:cNvCxnSpPr>
            <p:nvPr/>
          </p:nvCxnSpPr>
          <p:spPr>
            <a:xfrm>
              <a:off x="11955269" y="6156000"/>
              <a:ext cx="0" cy="1620000"/>
            </a:xfrm>
            <a:prstGeom prst="line">
              <a:avLst/>
            </a:prstGeom>
            <a:ln w="76200" cap="rnd"/>
          </p:spPr>
          <p:style>
            <a:lnRef idx="3">
              <a:schemeClr val="accent4"/>
            </a:lnRef>
            <a:fillRef idx="0">
              <a:schemeClr val="accent4"/>
            </a:fillRef>
            <a:effectRef idx="2">
              <a:schemeClr val="accent4"/>
            </a:effectRef>
            <a:fontRef idx="minor">
              <a:schemeClr val="tx1"/>
            </a:fontRef>
          </p:style>
        </p:cxnSp>
        <p:sp>
          <p:nvSpPr>
            <p:cNvPr id="16" name="Google Shape;120;p6">
              <a:extLst>
                <a:ext uri="{FF2B5EF4-FFF2-40B4-BE49-F238E27FC236}">
                  <a16:creationId xmlns:a16="http://schemas.microsoft.com/office/drawing/2014/main" id="{1626AEA2-7F22-67CE-B012-34F3F781D259}"/>
                </a:ext>
              </a:extLst>
            </p:cNvPr>
            <p:cNvSpPr txBox="1"/>
            <p:nvPr/>
          </p:nvSpPr>
          <p:spPr>
            <a:xfrm>
              <a:off x="12034108" y="6120000"/>
              <a:ext cx="4176000" cy="612000"/>
            </a:xfrm>
            <a:prstGeom prst="doubleWave">
              <a:avLst/>
            </a:prstGeom>
            <a:solidFill>
              <a:srgbClr val="EEB422"/>
            </a:solidFill>
            <a:ln>
              <a:solidFill>
                <a:schemeClr val="tx1"/>
              </a:solidFill>
            </a:ln>
          </p:spPr>
          <p:style>
            <a:lnRef idx="0">
              <a:schemeClr val="accent3"/>
            </a:lnRef>
            <a:fillRef idx="3">
              <a:schemeClr val="accent3"/>
            </a:fillRef>
            <a:effectRef idx="3">
              <a:schemeClr val="accent3"/>
            </a:effectRef>
            <a:fontRef idx="minor">
              <a:schemeClr val="lt1"/>
            </a:fontRef>
          </p:style>
          <p:txBody>
            <a:bodyPr spcFirstLastPara="1" wrap="square" lIns="0" tIns="0" rIns="0" bIns="0" anchor="ctr" anchorCtr="0">
              <a:noAutofit/>
            </a:bodyPr>
            <a:lstStyle/>
            <a:p>
              <a:pPr lvl="0" algn="ctr">
                <a:buSzPct val="80000"/>
              </a:pPr>
              <a:r>
                <a:rPr lang="en-GB" sz="1600" b="1" dirty="0">
                  <a:solidFill>
                    <a:schemeClr val="bg1"/>
                  </a:solidFill>
                  <a:ea typeface="Helvetica Neue"/>
                  <a:cs typeface="Helvetica Neue"/>
                  <a:sym typeface="Helvetica Neue"/>
                </a:rPr>
                <a:t>4. </a:t>
              </a:r>
              <a:r>
                <a:rPr lang="en-GB" sz="1600" b="1" dirty="0" err="1">
                  <a:solidFill>
                    <a:schemeClr val="bg1"/>
                  </a:solidFill>
                  <a:ea typeface="Helvetica Neue"/>
                  <a:cs typeface="Helvetica Neue"/>
                  <a:sym typeface="Helvetica Neue"/>
                </a:rPr>
                <a:t>Konzultirajte</a:t>
              </a:r>
              <a:r>
                <a:rPr lang="en-GB" sz="1600" b="1" dirty="0">
                  <a:solidFill>
                    <a:schemeClr val="bg1"/>
                  </a:solidFill>
                  <a:ea typeface="Helvetica Neue"/>
                  <a:cs typeface="Helvetica Neue"/>
                  <a:sym typeface="Helvetica Neue"/>
                </a:rPr>
                <a:t> </a:t>
              </a:r>
              <a:r>
                <a:rPr lang="en-GB" sz="1600" b="1" dirty="0" err="1">
                  <a:solidFill>
                    <a:schemeClr val="bg1"/>
                  </a:solidFill>
                  <a:ea typeface="Helvetica Neue"/>
                  <a:cs typeface="Helvetica Neue"/>
                  <a:sym typeface="Helvetica Neue"/>
                </a:rPr>
                <a:t>nekoliko</a:t>
              </a:r>
              <a:r>
                <a:rPr lang="en-GB" sz="1600" b="1" dirty="0">
                  <a:solidFill>
                    <a:schemeClr val="bg1"/>
                  </a:solidFill>
                  <a:ea typeface="Helvetica Neue"/>
                  <a:cs typeface="Helvetica Neue"/>
                  <a:sym typeface="Helvetica Neue"/>
                </a:rPr>
                <a:t> </a:t>
              </a:r>
              <a:r>
                <a:rPr lang="en-GB" sz="1600" b="1" dirty="0" err="1">
                  <a:solidFill>
                    <a:schemeClr val="bg1"/>
                  </a:solidFill>
                  <a:ea typeface="Helvetica Neue"/>
                  <a:cs typeface="Helvetica Neue"/>
                  <a:sym typeface="Helvetica Neue"/>
                </a:rPr>
                <a:t>izvora</a:t>
              </a:r>
              <a:endParaRPr lang="en-GB" sz="1600" b="1" dirty="0">
                <a:solidFill>
                  <a:schemeClr val="bg1"/>
                </a:solidFill>
                <a:latin typeface="+mn-lt"/>
                <a:ea typeface="Helvetica Neue"/>
                <a:cs typeface="Helvetica Neue"/>
                <a:sym typeface="Helvetica Neue"/>
              </a:endParaRPr>
            </a:p>
          </p:txBody>
        </p:sp>
      </p:grpSp>
      <p:sp>
        <p:nvSpPr>
          <p:cNvPr id="118" name="Google Shape;118;p6"/>
          <p:cNvSpPr txBox="1"/>
          <p:nvPr/>
        </p:nvSpPr>
        <p:spPr>
          <a:xfrm>
            <a:off x="1332000" y="2401311"/>
            <a:ext cx="16452000" cy="830956"/>
          </a:xfrm>
          <a:prstGeom prst="rect">
            <a:avLst/>
          </a:prstGeom>
          <a:noFill/>
          <a:ln>
            <a:noFill/>
          </a:ln>
        </p:spPr>
        <p:txBody>
          <a:bodyPr spcFirstLastPara="1" wrap="square" lIns="91425" tIns="45700" rIns="91425" bIns="45700" anchor="t" anchorCtr="0">
            <a:noAutofit/>
          </a:bodyPr>
          <a:lstStyle/>
          <a:p>
            <a:pPr lvl="0"/>
            <a:r>
              <a:rPr lang="en-GB" sz="4800" b="1" dirty="0">
                <a:solidFill>
                  <a:schemeClr val="tx1"/>
                </a:solidFill>
                <a:latin typeface="+mn-lt"/>
                <a:ea typeface="Helvetica Neue"/>
                <a:cs typeface="Helvetica Neue"/>
                <a:sym typeface="Helvetica Neue"/>
              </a:rPr>
              <a:t>3. </a:t>
            </a:r>
            <a:r>
              <a:rPr lang="en-GB" sz="4800" b="1" dirty="0" err="1">
                <a:solidFill>
                  <a:schemeClr val="tx1"/>
                </a:solidFill>
                <a:latin typeface="+mn-lt"/>
                <a:ea typeface="Helvetica Neue"/>
                <a:cs typeface="Helvetica Neue"/>
                <a:sym typeface="Helvetica Neue"/>
              </a:rPr>
              <a:t>Odabir</a:t>
            </a:r>
            <a:r>
              <a:rPr lang="en-GB" sz="4800" b="1" dirty="0">
                <a:solidFill>
                  <a:schemeClr val="tx1"/>
                </a:solidFill>
                <a:latin typeface="+mn-lt"/>
                <a:ea typeface="Helvetica Neue"/>
                <a:cs typeface="Helvetica Neue"/>
                <a:sym typeface="Helvetica Neue"/>
              </a:rPr>
              <a:t> i </a:t>
            </a:r>
            <a:r>
              <a:rPr lang="en-GB" sz="4800" b="1" dirty="0" err="1">
                <a:solidFill>
                  <a:schemeClr val="tx1"/>
                </a:solidFill>
                <a:latin typeface="+mn-lt"/>
                <a:ea typeface="Helvetica Neue"/>
                <a:cs typeface="Helvetica Neue"/>
                <a:sym typeface="Helvetica Neue"/>
              </a:rPr>
              <a:t>korištenje</a:t>
            </a:r>
            <a:r>
              <a:rPr lang="en-GB" sz="4800" b="1" dirty="0">
                <a:solidFill>
                  <a:schemeClr val="tx1"/>
                </a:solidFill>
                <a:latin typeface="+mn-lt"/>
                <a:ea typeface="Helvetica Neue"/>
                <a:cs typeface="Helvetica Neue"/>
                <a:sym typeface="Helvetica Neue"/>
              </a:rPr>
              <a:t> </a:t>
            </a:r>
            <a:r>
              <a:rPr lang="en-GB" sz="4800" b="1" dirty="0" err="1">
                <a:solidFill>
                  <a:schemeClr val="tx1"/>
                </a:solidFill>
                <a:latin typeface="+mn-lt"/>
                <a:ea typeface="Helvetica Neue"/>
                <a:cs typeface="Helvetica Neue"/>
                <a:sym typeface="Helvetica Neue"/>
              </a:rPr>
              <a:t>tražilica</a:t>
            </a:r>
            <a:endParaRPr lang="en-GB" sz="4800" b="1" dirty="0">
              <a:solidFill>
                <a:schemeClr val="tx1"/>
              </a:solidFill>
              <a:latin typeface="+mn-lt"/>
              <a:ea typeface="Helvetica Neue"/>
              <a:cs typeface="Helvetica Neue"/>
              <a:sym typeface="Helvetica Neue"/>
            </a:endParaRPr>
          </a:p>
        </p:txBody>
      </p:sp>
      <p:sp>
        <p:nvSpPr>
          <p:cNvPr id="119" name="Google Shape;119;p6"/>
          <p:cNvSpPr txBox="1"/>
          <p:nvPr/>
        </p:nvSpPr>
        <p:spPr>
          <a:xfrm>
            <a:off x="1295399" y="3390900"/>
            <a:ext cx="16451999" cy="523220"/>
          </a:xfrm>
          <a:prstGeom prst="rect">
            <a:avLst/>
          </a:prstGeom>
          <a:noFill/>
          <a:ln>
            <a:noFill/>
          </a:ln>
        </p:spPr>
        <p:txBody>
          <a:bodyPr spcFirstLastPara="1" wrap="square" lIns="91425" tIns="45700" rIns="91425" bIns="45700" anchor="t" anchorCtr="0">
            <a:noAutofit/>
          </a:bodyPr>
          <a:lstStyle/>
          <a:p>
            <a:pPr lvl="0"/>
            <a:r>
              <a:rPr lang="en-GB" sz="2800" b="1" dirty="0" err="1">
                <a:solidFill>
                  <a:srgbClr val="00CCFF"/>
                </a:solidFill>
                <a:latin typeface="+mn-lt"/>
                <a:ea typeface="Helvetica Neue"/>
                <a:cs typeface="Helvetica Neue"/>
                <a:sym typeface="Helvetica Neue"/>
              </a:rPr>
              <a:t>Savjeti</a:t>
            </a:r>
            <a:r>
              <a:rPr lang="en-GB" sz="2800" b="1" dirty="0">
                <a:solidFill>
                  <a:srgbClr val="00CCFF"/>
                </a:solidFill>
                <a:latin typeface="+mn-lt"/>
                <a:ea typeface="Helvetica Neue"/>
                <a:cs typeface="Helvetica Neue"/>
                <a:sym typeface="Helvetica Neue"/>
              </a:rPr>
              <a:t> </a:t>
            </a:r>
            <a:r>
              <a:rPr lang="en-GB" sz="2800" b="1" dirty="0" err="1">
                <a:solidFill>
                  <a:srgbClr val="00CCFF"/>
                </a:solidFill>
                <a:latin typeface="+mn-lt"/>
                <a:ea typeface="Helvetica Neue"/>
                <a:cs typeface="Helvetica Neue"/>
                <a:sym typeface="Helvetica Neue"/>
              </a:rPr>
              <a:t>za</a:t>
            </a:r>
            <a:r>
              <a:rPr lang="en-GB" sz="2800" b="1" dirty="0">
                <a:solidFill>
                  <a:srgbClr val="00CCFF"/>
                </a:solidFill>
                <a:latin typeface="+mn-lt"/>
                <a:ea typeface="Helvetica Neue"/>
                <a:cs typeface="Helvetica Neue"/>
                <a:sym typeface="Helvetica Neue"/>
              </a:rPr>
              <a:t> </a:t>
            </a:r>
            <a:r>
              <a:rPr lang="en-GB" sz="2800" b="1" dirty="0" err="1">
                <a:solidFill>
                  <a:srgbClr val="00CCFF"/>
                </a:solidFill>
                <a:latin typeface="+mn-lt"/>
                <a:ea typeface="Helvetica Neue"/>
                <a:cs typeface="Helvetica Neue"/>
                <a:sym typeface="Helvetica Neue"/>
              </a:rPr>
              <a:t>istraživanje</a:t>
            </a:r>
            <a:r>
              <a:rPr lang="en-GB" sz="2800" b="1" dirty="0">
                <a:solidFill>
                  <a:srgbClr val="00CCFF"/>
                </a:solidFill>
                <a:latin typeface="+mn-lt"/>
                <a:ea typeface="Helvetica Neue"/>
                <a:cs typeface="Helvetica Neue"/>
                <a:sym typeface="Helvetica Neue"/>
              </a:rPr>
              <a:t> na </a:t>
            </a:r>
            <a:r>
              <a:rPr lang="en-GB" sz="2800" b="1" dirty="0" err="1">
                <a:solidFill>
                  <a:srgbClr val="00CCFF"/>
                </a:solidFill>
                <a:latin typeface="+mn-lt"/>
                <a:ea typeface="Helvetica Neue"/>
                <a:cs typeface="Helvetica Neue"/>
                <a:sym typeface="Helvetica Neue"/>
              </a:rPr>
              <a:t>primjeru</a:t>
            </a:r>
            <a:r>
              <a:rPr lang="en-GB" sz="2800" b="1" dirty="0">
                <a:solidFill>
                  <a:srgbClr val="00CCFF"/>
                </a:solidFill>
                <a:latin typeface="+mn-lt"/>
                <a:ea typeface="Helvetica Neue"/>
                <a:cs typeface="Helvetica Neue"/>
                <a:sym typeface="Helvetica Neue"/>
              </a:rPr>
              <a:t>: </a:t>
            </a:r>
            <a:r>
              <a:rPr lang="en-GB" sz="2800" b="1" dirty="0" err="1">
                <a:solidFill>
                  <a:srgbClr val="00CCFF"/>
                </a:solidFill>
                <a:latin typeface="+mn-lt"/>
                <a:ea typeface="Helvetica Neue"/>
                <a:cs typeface="Helvetica Neue"/>
                <a:sym typeface="Helvetica Neue"/>
              </a:rPr>
              <a:t>Zdravlje</a:t>
            </a:r>
            <a:endParaRPr lang="en-GB" dirty="0">
              <a:solidFill>
                <a:srgbClr val="00CCFF"/>
              </a:solidFill>
              <a:latin typeface="+mn-lt"/>
            </a:endParaRPr>
          </a:p>
        </p:txBody>
      </p:sp>
      <p:sp>
        <p:nvSpPr>
          <p:cNvPr id="120" name="Google Shape;120;p6"/>
          <p:cNvSpPr txBox="1"/>
          <p:nvPr/>
        </p:nvSpPr>
        <p:spPr>
          <a:xfrm>
            <a:off x="1295400" y="4024780"/>
            <a:ext cx="16451998" cy="1569620"/>
          </a:xfrm>
          <a:prstGeom prst="rect">
            <a:avLst/>
          </a:prstGeom>
          <a:noFill/>
          <a:ln>
            <a:noFill/>
          </a:ln>
        </p:spPr>
        <p:txBody>
          <a:bodyPr spcFirstLastPara="1" wrap="square" lIns="91425" tIns="45700" rIns="91425" bIns="45700" anchor="t" anchorCtr="0">
            <a:noAutofit/>
          </a:bodyPr>
          <a:lstStyle/>
          <a:p>
            <a:pPr lvl="0">
              <a:buSzPct val="80000"/>
            </a:pPr>
            <a:r>
              <a:rPr lang="en-GB" sz="2400" dirty="0" err="1">
                <a:solidFill>
                  <a:schemeClr val="dk1"/>
                </a:solidFill>
                <a:latin typeface="+mn-lt"/>
                <a:ea typeface="Helvetica Neue"/>
                <a:cs typeface="Helvetica Neue"/>
                <a:sym typeface="Helvetica Neue"/>
              </a:rPr>
              <a:t>Tražilice</a:t>
            </a:r>
            <a:r>
              <a:rPr lang="en-GB" sz="2400" dirty="0">
                <a:solidFill>
                  <a:schemeClr val="dk1"/>
                </a:solidFill>
                <a:latin typeface="+mn-lt"/>
                <a:ea typeface="Helvetica Neue"/>
                <a:cs typeface="Helvetica Neue"/>
                <a:sym typeface="Helvetica Neue"/>
              </a:rPr>
              <a:t> </a:t>
            </a:r>
            <a:r>
              <a:rPr lang="en-GB" sz="2400" dirty="0" err="1">
                <a:solidFill>
                  <a:schemeClr val="dk1"/>
                </a:solidFill>
                <a:latin typeface="+mn-lt"/>
                <a:ea typeface="Helvetica Neue"/>
                <a:cs typeface="Helvetica Neue"/>
                <a:sym typeface="Helvetica Neue"/>
              </a:rPr>
              <a:t>pružaju</a:t>
            </a:r>
            <a:r>
              <a:rPr lang="en-GB" sz="2400" dirty="0">
                <a:solidFill>
                  <a:schemeClr val="dk1"/>
                </a:solidFill>
                <a:latin typeface="+mn-lt"/>
                <a:ea typeface="Helvetica Neue"/>
                <a:cs typeface="Helvetica Neue"/>
                <a:sym typeface="Helvetica Neue"/>
              </a:rPr>
              <a:t> </a:t>
            </a:r>
            <a:r>
              <a:rPr lang="en-GB" sz="2400" dirty="0" err="1">
                <a:solidFill>
                  <a:schemeClr val="dk1"/>
                </a:solidFill>
                <a:latin typeface="+mn-lt"/>
                <a:ea typeface="Helvetica Neue"/>
                <a:cs typeface="Helvetica Neue"/>
                <a:sym typeface="Helvetica Neue"/>
              </a:rPr>
              <a:t>obilje</a:t>
            </a:r>
            <a:r>
              <a:rPr lang="en-GB" sz="2400" dirty="0">
                <a:solidFill>
                  <a:schemeClr val="dk1"/>
                </a:solidFill>
                <a:latin typeface="+mn-lt"/>
                <a:ea typeface="Helvetica Neue"/>
                <a:cs typeface="Helvetica Neue"/>
                <a:sym typeface="Helvetica Neue"/>
              </a:rPr>
              <a:t> </a:t>
            </a:r>
            <a:r>
              <a:rPr lang="en-GB" sz="2400" dirty="0" err="1">
                <a:solidFill>
                  <a:schemeClr val="dk1"/>
                </a:solidFill>
                <a:latin typeface="+mn-lt"/>
                <a:ea typeface="Helvetica Neue"/>
                <a:cs typeface="Helvetica Neue"/>
                <a:sym typeface="Helvetica Neue"/>
              </a:rPr>
              <a:t>informacija</a:t>
            </a:r>
            <a:r>
              <a:rPr lang="en-GB" sz="2400" dirty="0">
                <a:solidFill>
                  <a:schemeClr val="dk1"/>
                </a:solidFill>
                <a:latin typeface="+mn-lt"/>
                <a:ea typeface="Helvetica Neue"/>
                <a:cs typeface="Helvetica Neue"/>
                <a:sym typeface="Helvetica Neue"/>
              </a:rPr>
              <a:t> o </a:t>
            </a:r>
            <a:r>
              <a:rPr lang="en-GB" sz="2400" dirty="0" err="1">
                <a:solidFill>
                  <a:schemeClr val="dk1"/>
                </a:solidFill>
                <a:latin typeface="+mn-lt"/>
                <a:ea typeface="Helvetica Neue"/>
                <a:cs typeface="Helvetica Neue"/>
                <a:sym typeface="Helvetica Neue"/>
              </a:rPr>
              <a:t>zdravlju</a:t>
            </a:r>
            <a:r>
              <a:rPr lang="en-GB" sz="2400" dirty="0">
                <a:solidFill>
                  <a:schemeClr val="dk1"/>
                </a:solidFill>
                <a:latin typeface="+mn-lt"/>
                <a:ea typeface="Helvetica Neue"/>
                <a:cs typeface="Helvetica Neue"/>
                <a:sym typeface="Helvetica Neue"/>
              </a:rPr>
              <a:t>. No, </a:t>
            </a:r>
            <a:r>
              <a:rPr lang="en-GB" sz="2400" dirty="0" err="1">
                <a:solidFill>
                  <a:schemeClr val="dk1"/>
                </a:solidFill>
                <a:latin typeface="+mn-lt"/>
                <a:ea typeface="Helvetica Neue"/>
                <a:cs typeface="Helvetica Neue"/>
                <a:sym typeface="Helvetica Neue"/>
              </a:rPr>
              <a:t>često</a:t>
            </a:r>
            <a:r>
              <a:rPr lang="en-GB" sz="2400" dirty="0">
                <a:solidFill>
                  <a:schemeClr val="dk1"/>
                </a:solidFill>
                <a:latin typeface="+mn-lt"/>
                <a:ea typeface="Helvetica Neue"/>
                <a:cs typeface="Helvetica Neue"/>
                <a:sym typeface="Helvetica Neue"/>
              </a:rPr>
              <a:t> </a:t>
            </a:r>
            <a:r>
              <a:rPr lang="en-GB" sz="2400" dirty="0" err="1">
                <a:solidFill>
                  <a:schemeClr val="dk1"/>
                </a:solidFill>
                <a:latin typeface="+mn-lt"/>
                <a:ea typeface="Helvetica Neue"/>
                <a:cs typeface="Helvetica Neue"/>
                <a:sym typeface="Helvetica Neue"/>
              </a:rPr>
              <a:t>nije</a:t>
            </a:r>
            <a:r>
              <a:rPr lang="en-GB" sz="2400" dirty="0">
                <a:solidFill>
                  <a:schemeClr val="dk1"/>
                </a:solidFill>
                <a:latin typeface="+mn-lt"/>
                <a:ea typeface="Helvetica Neue"/>
                <a:cs typeface="Helvetica Neue"/>
                <a:sym typeface="Helvetica Neue"/>
              </a:rPr>
              <a:t> </a:t>
            </a:r>
            <a:r>
              <a:rPr lang="en-GB" sz="2400" dirty="0" err="1">
                <a:solidFill>
                  <a:schemeClr val="dk1"/>
                </a:solidFill>
                <a:latin typeface="+mn-lt"/>
                <a:ea typeface="Helvetica Neue"/>
                <a:cs typeface="Helvetica Neue"/>
                <a:sym typeface="Helvetica Neue"/>
              </a:rPr>
              <a:t>lako</a:t>
            </a:r>
            <a:r>
              <a:rPr lang="en-GB" sz="2400" dirty="0">
                <a:solidFill>
                  <a:schemeClr val="dk1"/>
                </a:solidFill>
                <a:latin typeface="+mn-lt"/>
                <a:ea typeface="Helvetica Neue"/>
                <a:cs typeface="Helvetica Neue"/>
                <a:sym typeface="Helvetica Neue"/>
              </a:rPr>
              <a:t> </a:t>
            </a:r>
            <a:r>
              <a:rPr lang="en-GB" sz="2400" dirty="0" err="1">
                <a:solidFill>
                  <a:schemeClr val="dk1"/>
                </a:solidFill>
                <a:latin typeface="+mn-lt"/>
                <a:ea typeface="Helvetica Neue"/>
                <a:cs typeface="Helvetica Neue"/>
                <a:sym typeface="Helvetica Neue"/>
              </a:rPr>
              <a:t>procijeniti</a:t>
            </a:r>
            <a:r>
              <a:rPr lang="en-GB" sz="2400" dirty="0">
                <a:solidFill>
                  <a:schemeClr val="dk1"/>
                </a:solidFill>
                <a:latin typeface="+mn-lt"/>
                <a:ea typeface="Helvetica Neue"/>
                <a:cs typeface="Helvetica Neue"/>
                <a:sym typeface="Helvetica Neue"/>
              </a:rPr>
              <a:t> </a:t>
            </a:r>
            <a:r>
              <a:rPr lang="en-GB" sz="2400" dirty="0" err="1">
                <a:solidFill>
                  <a:schemeClr val="dk1"/>
                </a:solidFill>
                <a:latin typeface="+mn-lt"/>
                <a:ea typeface="Helvetica Neue"/>
                <a:cs typeface="Helvetica Neue"/>
                <a:sym typeface="Helvetica Neue"/>
              </a:rPr>
              <a:t>jesu</a:t>
            </a:r>
            <a:r>
              <a:rPr lang="en-GB" sz="2400" dirty="0">
                <a:solidFill>
                  <a:schemeClr val="dk1"/>
                </a:solidFill>
                <a:latin typeface="+mn-lt"/>
                <a:ea typeface="Helvetica Neue"/>
                <a:cs typeface="Helvetica Neue"/>
                <a:sym typeface="Helvetica Neue"/>
              </a:rPr>
              <a:t> li </a:t>
            </a:r>
            <a:r>
              <a:rPr lang="en-GB" sz="2400" dirty="0" err="1">
                <a:solidFill>
                  <a:schemeClr val="dk1"/>
                </a:solidFill>
                <a:latin typeface="+mn-lt"/>
                <a:ea typeface="Helvetica Neue"/>
                <a:cs typeface="Helvetica Neue"/>
                <a:sym typeface="Helvetica Neue"/>
              </a:rPr>
              <a:t>te</a:t>
            </a:r>
            <a:r>
              <a:rPr lang="en-GB" sz="2400" dirty="0">
                <a:solidFill>
                  <a:schemeClr val="dk1"/>
                </a:solidFill>
                <a:latin typeface="+mn-lt"/>
                <a:ea typeface="Helvetica Neue"/>
                <a:cs typeface="Helvetica Neue"/>
                <a:sym typeface="Helvetica Neue"/>
              </a:rPr>
              <a:t> </a:t>
            </a:r>
            <a:r>
              <a:rPr lang="en-GB" sz="2400" dirty="0" err="1">
                <a:solidFill>
                  <a:schemeClr val="dk1"/>
                </a:solidFill>
                <a:latin typeface="+mn-lt"/>
                <a:ea typeface="Helvetica Neue"/>
                <a:cs typeface="Helvetica Neue"/>
                <a:sym typeface="Helvetica Neue"/>
              </a:rPr>
              <a:t>informacije</a:t>
            </a:r>
            <a:r>
              <a:rPr lang="en-GB" sz="2400" dirty="0">
                <a:solidFill>
                  <a:schemeClr val="dk1"/>
                </a:solidFill>
                <a:latin typeface="+mn-lt"/>
                <a:ea typeface="Helvetica Neue"/>
                <a:cs typeface="Helvetica Neue"/>
                <a:sym typeface="Helvetica Neue"/>
              </a:rPr>
              <a:t> </a:t>
            </a:r>
            <a:r>
              <a:rPr lang="en-GB" sz="2400" dirty="0" err="1">
                <a:solidFill>
                  <a:schemeClr val="dk1"/>
                </a:solidFill>
                <a:latin typeface="+mn-lt"/>
                <a:ea typeface="Helvetica Neue"/>
                <a:cs typeface="Helvetica Neue"/>
                <a:sym typeface="Helvetica Neue"/>
              </a:rPr>
              <a:t>točne</a:t>
            </a:r>
            <a:r>
              <a:rPr lang="en-GB" sz="2400" dirty="0">
                <a:solidFill>
                  <a:schemeClr val="dk1"/>
                </a:solidFill>
                <a:latin typeface="+mn-lt"/>
                <a:ea typeface="Helvetica Neue"/>
                <a:cs typeface="Helvetica Neue"/>
                <a:sym typeface="Helvetica Neue"/>
              </a:rPr>
              <a:t>, </a:t>
            </a:r>
            <a:r>
              <a:rPr lang="en-GB" sz="2400" dirty="0" err="1">
                <a:solidFill>
                  <a:schemeClr val="dk1"/>
                </a:solidFill>
                <a:latin typeface="+mn-lt"/>
                <a:ea typeface="Helvetica Neue"/>
                <a:cs typeface="Helvetica Neue"/>
                <a:sym typeface="Helvetica Neue"/>
              </a:rPr>
              <a:t>uravnotežene</a:t>
            </a:r>
            <a:r>
              <a:rPr lang="en-GB" sz="2400" dirty="0">
                <a:solidFill>
                  <a:schemeClr val="dk1"/>
                </a:solidFill>
                <a:latin typeface="+mn-lt"/>
                <a:ea typeface="Helvetica Neue"/>
                <a:cs typeface="Helvetica Neue"/>
                <a:sym typeface="Helvetica Neue"/>
              </a:rPr>
              <a:t> i </a:t>
            </a:r>
            <a:r>
              <a:rPr lang="en-GB" sz="2400" dirty="0" err="1">
                <a:solidFill>
                  <a:schemeClr val="dk1"/>
                </a:solidFill>
                <a:latin typeface="+mn-lt"/>
                <a:ea typeface="Helvetica Neue"/>
                <a:cs typeface="Helvetica Neue"/>
                <a:sym typeface="Helvetica Neue"/>
              </a:rPr>
              <a:t>ozbiljne</a:t>
            </a:r>
            <a:r>
              <a:rPr lang="en-GB" sz="2400" dirty="0">
                <a:solidFill>
                  <a:schemeClr val="dk1"/>
                </a:solidFill>
                <a:latin typeface="+mn-lt"/>
                <a:ea typeface="Helvetica Neue"/>
                <a:cs typeface="Helvetica Neue"/>
                <a:sym typeface="Helvetica Neue"/>
              </a:rPr>
              <a:t>.</a:t>
            </a:r>
            <a:endParaRPr lang="hr-HR" sz="2400" dirty="0">
              <a:solidFill>
                <a:schemeClr val="dk1"/>
              </a:solidFill>
              <a:latin typeface="+mn-lt"/>
              <a:ea typeface="Helvetica Neue"/>
              <a:cs typeface="Helvetica Neue"/>
              <a:sym typeface="Helvetica Neue"/>
            </a:endParaRPr>
          </a:p>
          <a:p>
            <a:pPr lvl="0">
              <a:buSzPct val="80000"/>
            </a:pPr>
            <a:endParaRPr lang="en-GB" sz="2400" dirty="0">
              <a:solidFill>
                <a:schemeClr val="dk1"/>
              </a:solidFill>
              <a:latin typeface="+mn-lt"/>
              <a:ea typeface="Helvetica Neue"/>
              <a:cs typeface="Helvetica Neue"/>
              <a:sym typeface="Helvetica Neue"/>
            </a:endParaRPr>
          </a:p>
          <a:p>
            <a:pPr lvl="0" algn="ctr">
              <a:buSzPct val="80000"/>
            </a:pPr>
            <a:r>
              <a:rPr lang="en-GB" sz="2400" dirty="0" err="1">
                <a:solidFill>
                  <a:schemeClr val="dk1"/>
                </a:solidFill>
                <a:latin typeface="+mn-lt"/>
                <a:ea typeface="Helvetica Neue"/>
                <a:cs typeface="Helvetica Neue"/>
                <a:sym typeface="Helvetica Neue"/>
              </a:rPr>
              <a:t>Sljedećih</a:t>
            </a:r>
            <a:r>
              <a:rPr lang="en-GB" sz="2400" dirty="0">
                <a:solidFill>
                  <a:schemeClr val="dk1"/>
                </a:solidFill>
                <a:latin typeface="+mn-lt"/>
                <a:ea typeface="Helvetica Neue"/>
                <a:cs typeface="Helvetica Neue"/>
                <a:sym typeface="Helvetica Neue"/>
              </a:rPr>
              <a:t> 10 </a:t>
            </a:r>
            <a:r>
              <a:rPr lang="en-GB" sz="2400" dirty="0" err="1">
                <a:solidFill>
                  <a:schemeClr val="dk1"/>
                </a:solidFill>
                <a:latin typeface="+mn-lt"/>
                <a:ea typeface="Helvetica Neue"/>
                <a:cs typeface="Helvetica Neue"/>
                <a:sym typeface="Helvetica Neue"/>
              </a:rPr>
              <a:t>savjeta</a:t>
            </a:r>
            <a:r>
              <a:rPr lang="en-GB" sz="2400" dirty="0">
                <a:solidFill>
                  <a:schemeClr val="dk1"/>
                </a:solidFill>
                <a:latin typeface="+mn-lt"/>
                <a:ea typeface="Helvetica Neue"/>
                <a:cs typeface="Helvetica Neue"/>
                <a:sym typeface="Helvetica Neue"/>
              </a:rPr>
              <a:t> </a:t>
            </a:r>
            <a:r>
              <a:rPr lang="en-GB" sz="2400" dirty="0" err="1">
                <a:solidFill>
                  <a:schemeClr val="dk1"/>
                </a:solidFill>
                <a:latin typeface="+mn-lt"/>
                <a:ea typeface="Helvetica Neue"/>
                <a:cs typeface="Helvetica Neue"/>
                <a:sym typeface="Helvetica Neue"/>
              </a:rPr>
              <a:t>za</a:t>
            </a:r>
            <a:r>
              <a:rPr lang="en-GB" sz="2400" dirty="0">
                <a:solidFill>
                  <a:schemeClr val="dk1"/>
                </a:solidFill>
                <a:latin typeface="+mn-lt"/>
                <a:ea typeface="Helvetica Neue"/>
                <a:cs typeface="Helvetica Neue"/>
                <a:sym typeface="Helvetica Neue"/>
              </a:rPr>
              <a:t> </a:t>
            </a:r>
            <a:r>
              <a:rPr lang="en-GB" sz="2400" dirty="0" err="1">
                <a:solidFill>
                  <a:schemeClr val="dk1"/>
                </a:solidFill>
                <a:latin typeface="+mn-lt"/>
                <a:ea typeface="Helvetica Neue"/>
                <a:cs typeface="Helvetica Neue"/>
                <a:sym typeface="Helvetica Neue"/>
              </a:rPr>
              <a:t>istraživanje</a:t>
            </a:r>
            <a:r>
              <a:rPr lang="en-GB" sz="2400" dirty="0">
                <a:solidFill>
                  <a:schemeClr val="dk1"/>
                </a:solidFill>
                <a:latin typeface="+mn-lt"/>
                <a:ea typeface="Helvetica Neue"/>
                <a:cs typeface="Helvetica Neue"/>
                <a:sym typeface="Helvetica Neue"/>
              </a:rPr>
              <a:t> </a:t>
            </a:r>
            <a:r>
              <a:rPr lang="en-GB" sz="2400" dirty="0" err="1">
                <a:solidFill>
                  <a:schemeClr val="dk1"/>
                </a:solidFill>
                <a:latin typeface="+mn-lt"/>
                <a:ea typeface="Helvetica Neue"/>
                <a:cs typeface="Helvetica Neue"/>
                <a:sym typeface="Helvetica Neue"/>
              </a:rPr>
              <a:t>zdravlja</a:t>
            </a:r>
            <a:r>
              <a:rPr lang="en-GB" sz="2400" dirty="0">
                <a:solidFill>
                  <a:schemeClr val="dk1"/>
                </a:solidFill>
                <a:latin typeface="+mn-lt"/>
                <a:ea typeface="Helvetica Neue"/>
                <a:cs typeface="Helvetica Neue"/>
                <a:sym typeface="Helvetica Neue"/>
              </a:rPr>
              <a:t> na </a:t>
            </a:r>
            <a:r>
              <a:rPr lang="en-GB" sz="2400" dirty="0" err="1">
                <a:solidFill>
                  <a:schemeClr val="dk1"/>
                </a:solidFill>
                <a:latin typeface="+mn-lt"/>
                <a:ea typeface="Helvetica Neue"/>
                <a:cs typeface="Helvetica Neue"/>
                <a:sym typeface="Helvetica Neue"/>
              </a:rPr>
              <a:t>internetu</a:t>
            </a:r>
            <a:r>
              <a:rPr lang="en-GB" sz="2400" dirty="0">
                <a:solidFill>
                  <a:schemeClr val="dk1"/>
                </a:solidFill>
                <a:latin typeface="+mn-lt"/>
                <a:ea typeface="Helvetica Neue"/>
                <a:cs typeface="Helvetica Neue"/>
                <a:sym typeface="Helvetica Neue"/>
              </a:rPr>
              <a:t> </a:t>
            </a:r>
            <a:r>
              <a:rPr lang="en-GB" sz="2400" dirty="0" err="1">
                <a:solidFill>
                  <a:schemeClr val="dk1"/>
                </a:solidFill>
                <a:latin typeface="+mn-lt"/>
                <a:ea typeface="Helvetica Neue"/>
                <a:cs typeface="Helvetica Neue"/>
                <a:sym typeface="Helvetica Neue"/>
              </a:rPr>
              <a:t>može</a:t>
            </a:r>
            <a:r>
              <a:rPr lang="en-GB" sz="2400" dirty="0">
                <a:solidFill>
                  <a:schemeClr val="dk1"/>
                </a:solidFill>
                <a:latin typeface="+mn-lt"/>
                <a:ea typeface="Helvetica Neue"/>
                <a:cs typeface="Helvetica Neue"/>
                <a:sym typeface="Helvetica Neue"/>
              </a:rPr>
              <a:t> </a:t>
            </a:r>
            <a:r>
              <a:rPr lang="en-GB" sz="2400" dirty="0" err="1">
                <a:solidFill>
                  <a:schemeClr val="dk1"/>
                </a:solidFill>
                <a:latin typeface="+mn-lt"/>
                <a:ea typeface="Helvetica Neue"/>
                <a:cs typeface="Helvetica Neue"/>
                <a:sym typeface="Helvetica Neue"/>
              </a:rPr>
              <a:t>pomoći</a:t>
            </a:r>
            <a:r>
              <a:rPr lang="en-GB" sz="2400" dirty="0">
                <a:solidFill>
                  <a:schemeClr val="dk1"/>
                </a:solidFill>
                <a:latin typeface="+mn-lt"/>
                <a:ea typeface="Helvetica Neue"/>
                <a:cs typeface="Helvetica Neue"/>
                <a:sym typeface="Helvetica Neue"/>
              </a:rPr>
              <a:t>:</a:t>
            </a:r>
            <a:endParaRPr lang="en-GB" dirty="0">
              <a:latin typeface="+mn-lt"/>
            </a:endParaRPr>
          </a:p>
        </p:txBody>
      </p:sp>
      <p:pic>
        <p:nvPicPr>
          <p:cNvPr id="7" name="Grafik 6">
            <a:extLst>
              <a:ext uri="{FF2B5EF4-FFF2-40B4-BE49-F238E27FC236}">
                <a16:creationId xmlns:a16="http://schemas.microsoft.com/office/drawing/2014/main" id="{83EA6C09-F9A6-21F4-311F-DD7928E9E1E9}"/>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446485" y="6457060"/>
            <a:ext cx="16149825" cy="2622312"/>
          </a:xfrm>
          <a:prstGeom prst="rect">
            <a:avLst/>
          </a:prstGeom>
        </p:spPr>
      </p:pic>
      <p:grpSp>
        <p:nvGrpSpPr>
          <p:cNvPr id="8" name="Gruppieren 7">
            <a:extLst>
              <a:ext uri="{FF2B5EF4-FFF2-40B4-BE49-F238E27FC236}">
                <a16:creationId xmlns:a16="http://schemas.microsoft.com/office/drawing/2014/main" id="{45C155ED-9088-83BD-4EE4-8E783693236B}"/>
              </a:ext>
            </a:extLst>
          </p:cNvPr>
          <p:cNvGrpSpPr/>
          <p:nvPr/>
        </p:nvGrpSpPr>
        <p:grpSpPr>
          <a:xfrm>
            <a:off x="1539314" y="6972436"/>
            <a:ext cx="1844686" cy="1692000"/>
            <a:chOff x="11955268" y="6084000"/>
            <a:chExt cx="4906866" cy="1692000"/>
          </a:xfrm>
        </p:grpSpPr>
        <p:cxnSp>
          <p:nvCxnSpPr>
            <p:cNvPr id="9" name="Gerader Verbinder 8">
              <a:extLst>
                <a:ext uri="{FF2B5EF4-FFF2-40B4-BE49-F238E27FC236}">
                  <a16:creationId xmlns:a16="http://schemas.microsoft.com/office/drawing/2014/main" id="{C20F3FB1-B039-DF7E-AC69-182512A10017}"/>
                </a:ext>
              </a:extLst>
            </p:cNvPr>
            <p:cNvCxnSpPr>
              <a:cxnSpLocks/>
            </p:cNvCxnSpPr>
            <p:nvPr/>
          </p:nvCxnSpPr>
          <p:spPr>
            <a:xfrm>
              <a:off x="11955268" y="6156000"/>
              <a:ext cx="0" cy="1620000"/>
            </a:xfrm>
            <a:prstGeom prst="line">
              <a:avLst/>
            </a:prstGeom>
            <a:ln w="76200" cap="rnd"/>
          </p:spPr>
          <p:style>
            <a:lnRef idx="3">
              <a:schemeClr val="accent4"/>
            </a:lnRef>
            <a:fillRef idx="0">
              <a:schemeClr val="accent4"/>
            </a:fillRef>
            <a:effectRef idx="2">
              <a:schemeClr val="accent4"/>
            </a:effectRef>
            <a:fontRef idx="minor">
              <a:schemeClr val="tx1"/>
            </a:fontRef>
          </p:style>
        </p:cxnSp>
        <p:sp>
          <p:nvSpPr>
            <p:cNvPr id="10" name="Google Shape;120;p6">
              <a:extLst>
                <a:ext uri="{FF2B5EF4-FFF2-40B4-BE49-F238E27FC236}">
                  <a16:creationId xmlns:a16="http://schemas.microsoft.com/office/drawing/2014/main" id="{292A0AB2-FC01-FA59-548B-CD13C921FEB4}"/>
                </a:ext>
              </a:extLst>
            </p:cNvPr>
            <p:cNvSpPr txBox="1"/>
            <p:nvPr/>
          </p:nvSpPr>
          <p:spPr>
            <a:xfrm>
              <a:off x="12074133" y="6084000"/>
              <a:ext cx="4788001" cy="612000"/>
            </a:xfrm>
            <a:prstGeom prst="doubleWave">
              <a:avLst/>
            </a:prstGeom>
            <a:solidFill>
              <a:srgbClr val="8B2323"/>
            </a:solidFill>
            <a:ln>
              <a:solidFill>
                <a:schemeClr val="tx1"/>
              </a:solidFill>
            </a:ln>
          </p:spPr>
          <p:style>
            <a:lnRef idx="0">
              <a:schemeClr val="accent3"/>
            </a:lnRef>
            <a:fillRef idx="3">
              <a:schemeClr val="accent3"/>
            </a:fillRef>
            <a:effectRef idx="3">
              <a:schemeClr val="accent3"/>
            </a:effectRef>
            <a:fontRef idx="minor">
              <a:schemeClr val="lt1"/>
            </a:fontRef>
          </p:style>
          <p:txBody>
            <a:bodyPr spcFirstLastPara="1" wrap="square" lIns="0" tIns="0" rIns="0" bIns="0" anchor="ctr" anchorCtr="0">
              <a:noAutofit/>
            </a:bodyPr>
            <a:lstStyle/>
            <a:p>
              <a:pPr lvl="0" algn="ctr">
                <a:buSzPct val="80000"/>
              </a:pPr>
              <a:r>
                <a:rPr lang="en-GB" sz="1600" b="1" dirty="0">
                  <a:solidFill>
                    <a:schemeClr val="bg1"/>
                  </a:solidFill>
                  <a:ea typeface="Helvetica Neue"/>
                  <a:cs typeface="Helvetica Neue"/>
                  <a:sym typeface="Helvetica Neue"/>
                </a:rPr>
                <a:t>1. </a:t>
              </a:r>
              <a:r>
                <a:rPr lang="en-GB" sz="1600" b="1" dirty="0" err="1">
                  <a:solidFill>
                    <a:schemeClr val="bg1"/>
                  </a:solidFill>
                  <a:ea typeface="Helvetica Neue"/>
                  <a:cs typeface="Helvetica Neue"/>
                  <a:sym typeface="Helvetica Neue"/>
                </a:rPr>
                <a:t>Odaberite</a:t>
              </a:r>
              <a:r>
                <a:rPr lang="en-GB" sz="1600" b="1" dirty="0">
                  <a:solidFill>
                    <a:schemeClr val="bg1"/>
                  </a:solidFill>
                  <a:ea typeface="Helvetica Neue"/>
                  <a:cs typeface="Helvetica Neue"/>
                  <a:sym typeface="Helvetica Neue"/>
                </a:rPr>
                <a:t> </a:t>
              </a:r>
              <a:r>
                <a:rPr lang="en-GB" sz="1600" b="1" dirty="0" err="1">
                  <a:solidFill>
                    <a:schemeClr val="bg1"/>
                  </a:solidFill>
                  <a:ea typeface="Helvetica Neue"/>
                  <a:cs typeface="Helvetica Neue"/>
                  <a:sym typeface="Helvetica Neue"/>
                </a:rPr>
                <a:t>odgovarajući</a:t>
              </a:r>
              <a:r>
                <a:rPr lang="en-GB" sz="1600" b="1" dirty="0">
                  <a:solidFill>
                    <a:schemeClr val="bg1"/>
                  </a:solidFill>
                  <a:ea typeface="Helvetica Neue"/>
                  <a:cs typeface="Helvetica Neue"/>
                  <a:sym typeface="Helvetica Neue"/>
                </a:rPr>
                <a:t> portal</a:t>
              </a:r>
              <a:endParaRPr lang="en-GB" sz="1600" b="1" dirty="0">
                <a:solidFill>
                  <a:schemeClr val="bg1"/>
                </a:solidFill>
                <a:latin typeface="+mn-lt"/>
                <a:ea typeface="Helvetica Neue"/>
                <a:cs typeface="Helvetica Neue"/>
                <a:sym typeface="Helvetica Neue"/>
              </a:endParaRPr>
            </a:p>
          </p:txBody>
        </p:sp>
      </p:grpSp>
      <p:grpSp>
        <p:nvGrpSpPr>
          <p:cNvPr id="11" name="Gruppieren 10">
            <a:extLst>
              <a:ext uri="{FF2B5EF4-FFF2-40B4-BE49-F238E27FC236}">
                <a16:creationId xmlns:a16="http://schemas.microsoft.com/office/drawing/2014/main" id="{B9A26CC4-2541-DEF0-9B1A-3777CA3ECFCA}"/>
              </a:ext>
            </a:extLst>
          </p:cNvPr>
          <p:cNvGrpSpPr/>
          <p:nvPr/>
        </p:nvGrpSpPr>
        <p:grpSpPr>
          <a:xfrm>
            <a:off x="5263408" y="7337178"/>
            <a:ext cx="1684592" cy="1692000"/>
            <a:chOff x="11955268" y="6084000"/>
            <a:chExt cx="4870669" cy="1692000"/>
          </a:xfrm>
        </p:grpSpPr>
        <p:cxnSp>
          <p:nvCxnSpPr>
            <p:cNvPr id="12" name="Gerader Verbinder 11">
              <a:extLst>
                <a:ext uri="{FF2B5EF4-FFF2-40B4-BE49-F238E27FC236}">
                  <a16:creationId xmlns:a16="http://schemas.microsoft.com/office/drawing/2014/main" id="{9CBF7585-E286-C5D5-6061-ABAA9B82F48F}"/>
                </a:ext>
              </a:extLst>
            </p:cNvPr>
            <p:cNvCxnSpPr>
              <a:cxnSpLocks/>
            </p:cNvCxnSpPr>
            <p:nvPr/>
          </p:nvCxnSpPr>
          <p:spPr>
            <a:xfrm>
              <a:off x="11955268" y="6156000"/>
              <a:ext cx="0" cy="1620000"/>
            </a:xfrm>
            <a:prstGeom prst="line">
              <a:avLst/>
            </a:prstGeom>
            <a:ln w="76200" cap="rnd"/>
          </p:spPr>
          <p:style>
            <a:lnRef idx="3">
              <a:schemeClr val="accent4"/>
            </a:lnRef>
            <a:fillRef idx="0">
              <a:schemeClr val="accent4"/>
            </a:fillRef>
            <a:effectRef idx="2">
              <a:schemeClr val="accent4"/>
            </a:effectRef>
            <a:fontRef idx="minor">
              <a:schemeClr val="tx1"/>
            </a:fontRef>
          </p:style>
        </p:cxnSp>
        <p:sp>
          <p:nvSpPr>
            <p:cNvPr id="13" name="Google Shape;120;p6">
              <a:extLst>
                <a:ext uri="{FF2B5EF4-FFF2-40B4-BE49-F238E27FC236}">
                  <a16:creationId xmlns:a16="http://schemas.microsoft.com/office/drawing/2014/main" id="{BC2A7BE1-4BA2-4399-71CB-5AC30BEB8447}"/>
                </a:ext>
              </a:extLst>
            </p:cNvPr>
            <p:cNvSpPr txBox="1"/>
            <p:nvPr/>
          </p:nvSpPr>
          <p:spPr>
            <a:xfrm>
              <a:off x="12037936" y="6084000"/>
              <a:ext cx="4788001" cy="612000"/>
            </a:xfrm>
            <a:prstGeom prst="doubleWave">
              <a:avLst/>
            </a:prstGeom>
            <a:solidFill>
              <a:srgbClr val="FF7F00"/>
            </a:solidFill>
            <a:ln>
              <a:solidFill>
                <a:schemeClr val="tx1"/>
              </a:solidFill>
            </a:ln>
          </p:spPr>
          <p:style>
            <a:lnRef idx="0">
              <a:schemeClr val="accent3"/>
            </a:lnRef>
            <a:fillRef idx="3">
              <a:schemeClr val="accent3"/>
            </a:fillRef>
            <a:effectRef idx="3">
              <a:schemeClr val="accent3"/>
            </a:effectRef>
            <a:fontRef idx="minor">
              <a:schemeClr val="lt1"/>
            </a:fontRef>
          </p:style>
          <p:txBody>
            <a:bodyPr spcFirstLastPara="1" wrap="square" lIns="0" tIns="0" rIns="0" bIns="0" anchor="ctr" anchorCtr="0">
              <a:noAutofit/>
            </a:bodyPr>
            <a:lstStyle/>
            <a:p>
              <a:pPr lvl="0" algn="ctr">
                <a:buSzPct val="80000"/>
              </a:pPr>
              <a:r>
                <a:rPr lang="en-GB" sz="1600" b="1" dirty="0">
                  <a:solidFill>
                    <a:schemeClr val="bg1"/>
                  </a:solidFill>
                  <a:ea typeface="Helvetica Neue"/>
                  <a:cs typeface="Helvetica Neue"/>
                  <a:sym typeface="Helvetica Neue"/>
                </a:rPr>
                <a:t>3. </a:t>
              </a:r>
              <a:r>
                <a:rPr lang="en-GB" sz="1600" b="1" dirty="0" err="1">
                  <a:solidFill>
                    <a:schemeClr val="bg1"/>
                  </a:solidFill>
                  <a:ea typeface="Helvetica Neue"/>
                  <a:cs typeface="Helvetica Neue"/>
                  <a:sym typeface="Helvetica Neue"/>
                </a:rPr>
                <a:t>Pečat</a:t>
              </a:r>
              <a:r>
                <a:rPr lang="en-GB" sz="1600" b="1" dirty="0">
                  <a:solidFill>
                    <a:schemeClr val="bg1"/>
                  </a:solidFill>
                  <a:ea typeface="Helvetica Neue"/>
                  <a:cs typeface="Helvetica Neue"/>
                  <a:sym typeface="Helvetica Neue"/>
                </a:rPr>
                <a:t> </a:t>
              </a:r>
              <a:r>
                <a:rPr lang="en-GB" sz="1600" b="1" dirty="0" err="1">
                  <a:solidFill>
                    <a:schemeClr val="bg1"/>
                  </a:solidFill>
                  <a:ea typeface="Helvetica Neue"/>
                  <a:cs typeface="Helvetica Neue"/>
                  <a:sym typeface="Helvetica Neue"/>
                </a:rPr>
                <a:t>kvalitete</a:t>
              </a:r>
              <a:endParaRPr lang="en-GB" sz="1600" b="1" dirty="0">
                <a:solidFill>
                  <a:schemeClr val="bg1"/>
                </a:solidFill>
                <a:latin typeface="+mn-lt"/>
                <a:ea typeface="Helvetica Neue"/>
                <a:cs typeface="Helvetica Neue"/>
                <a:sym typeface="Helvetica Neue"/>
              </a:endParaRPr>
            </a:p>
          </p:txBody>
        </p:sp>
      </p:grpSp>
      <p:grpSp>
        <p:nvGrpSpPr>
          <p:cNvPr id="17" name="Gruppieren 16">
            <a:extLst>
              <a:ext uri="{FF2B5EF4-FFF2-40B4-BE49-F238E27FC236}">
                <a16:creationId xmlns:a16="http://schemas.microsoft.com/office/drawing/2014/main" id="{A14933E8-269F-A779-1A01-E513107A4DDC}"/>
              </a:ext>
            </a:extLst>
          </p:cNvPr>
          <p:cNvGrpSpPr/>
          <p:nvPr/>
        </p:nvGrpSpPr>
        <p:grpSpPr>
          <a:xfrm>
            <a:off x="3833139" y="6689214"/>
            <a:ext cx="1494861" cy="1656000"/>
            <a:chOff x="11955270" y="6120000"/>
            <a:chExt cx="4858298" cy="1656000"/>
          </a:xfrm>
        </p:grpSpPr>
        <p:cxnSp>
          <p:nvCxnSpPr>
            <p:cNvPr id="18" name="Gerader Verbinder 17">
              <a:extLst>
                <a:ext uri="{FF2B5EF4-FFF2-40B4-BE49-F238E27FC236}">
                  <a16:creationId xmlns:a16="http://schemas.microsoft.com/office/drawing/2014/main" id="{B7104216-153B-9CFD-3410-E70AD9530033}"/>
                </a:ext>
              </a:extLst>
            </p:cNvPr>
            <p:cNvCxnSpPr>
              <a:cxnSpLocks/>
            </p:cNvCxnSpPr>
            <p:nvPr/>
          </p:nvCxnSpPr>
          <p:spPr>
            <a:xfrm>
              <a:off x="11955270" y="6156000"/>
              <a:ext cx="0" cy="1620000"/>
            </a:xfrm>
            <a:prstGeom prst="line">
              <a:avLst/>
            </a:prstGeom>
            <a:ln w="76200" cap="rnd"/>
          </p:spPr>
          <p:style>
            <a:lnRef idx="3">
              <a:schemeClr val="accent4"/>
            </a:lnRef>
            <a:fillRef idx="0">
              <a:schemeClr val="accent4"/>
            </a:fillRef>
            <a:effectRef idx="2">
              <a:schemeClr val="accent4"/>
            </a:effectRef>
            <a:fontRef idx="minor">
              <a:schemeClr val="tx1"/>
            </a:fontRef>
          </p:style>
        </p:cxnSp>
        <p:sp>
          <p:nvSpPr>
            <p:cNvPr id="19" name="Google Shape;120;p6">
              <a:extLst>
                <a:ext uri="{FF2B5EF4-FFF2-40B4-BE49-F238E27FC236}">
                  <a16:creationId xmlns:a16="http://schemas.microsoft.com/office/drawing/2014/main" id="{7F363744-B030-C9A5-038C-198BA7C19F69}"/>
                </a:ext>
              </a:extLst>
            </p:cNvPr>
            <p:cNvSpPr txBox="1"/>
            <p:nvPr/>
          </p:nvSpPr>
          <p:spPr>
            <a:xfrm>
              <a:off x="12133568" y="6120000"/>
              <a:ext cx="4680000" cy="612000"/>
            </a:xfrm>
            <a:prstGeom prst="doubleWave">
              <a:avLst/>
            </a:prstGeom>
            <a:solidFill>
              <a:srgbClr val="BC8F8F"/>
            </a:solidFill>
            <a:ln>
              <a:solidFill>
                <a:schemeClr val="tx1"/>
              </a:solidFill>
            </a:ln>
          </p:spPr>
          <p:style>
            <a:lnRef idx="0">
              <a:schemeClr val="accent3"/>
            </a:lnRef>
            <a:fillRef idx="3">
              <a:schemeClr val="accent3"/>
            </a:fillRef>
            <a:effectRef idx="3">
              <a:schemeClr val="accent3"/>
            </a:effectRef>
            <a:fontRef idx="minor">
              <a:schemeClr val="lt1"/>
            </a:fontRef>
          </p:style>
          <p:txBody>
            <a:bodyPr spcFirstLastPara="1" wrap="square" lIns="0" tIns="0" rIns="0" bIns="0" anchor="ctr" anchorCtr="0">
              <a:noAutofit/>
            </a:bodyPr>
            <a:lstStyle/>
            <a:p>
              <a:pPr lvl="0" algn="ctr">
                <a:buSzPct val="80000"/>
              </a:pPr>
              <a:r>
                <a:rPr lang="en-GB" sz="1600" b="1" dirty="0">
                  <a:solidFill>
                    <a:schemeClr val="bg1"/>
                  </a:solidFill>
                  <a:ea typeface="Helvetica Neue"/>
                  <a:cs typeface="Helvetica Neue"/>
                  <a:sym typeface="Helvetica Neue"/>
                </a:rPr>
                <a:t>2. </a:t>
              </a:r>
              <a:r>
                <a:rPr lang="en-GB" sz="1600" b="1" dirty="0" err="1">
                  <a:solidFill>
                    <a:schemeClr val="bg1"/>
                  </a:solidFill>
                  <a:ea typeface="Helvetica Neue"/>
                  <a:cs typeface="Helvetica Neue"/>
                  <a:sym typeface="Helvetica Neue"/>
                </a:rPr>
                <a:t>Provjerite</a:t>
              </a:r>
              <a:r>
                <a:rPr lang="en-GB" sz="1600" b="1" dirty="0">
                  <a:solidFill>
                    <a:schemeClr val="bg1"/>
                  </a:solidFill>
                  <a:ea typeface="Helvetica Neue"/>
                  <a:cs typeface="Helvetica Neue"/>
                  <a:sym typeface="Helvetica Neue"/>
                </a:rPr>
                <a:t> </a:t>
              </a:r>
              <a:r>
                <a:rPr lang="en-GB" sz="1600" b="1" dirty="0" err="1">
                  <a:solidFill>
                    <a:schemeClr val="bg1"/>
                  </a:solidFill>
                  <a:ea typeface="Helvetica Neue"/>
                  <a:cs typeface="Helvetica Neue"/>
                  <a:sym typeface="Helvetica Neue"/>
                </a:rPr>
                <a:t>izvornik</a:t>
              </a:r>
              <a:endParaRPr lang="en-GB" sz="1600" b="1" dirty="0">
                <a:solidFill>
                  <a:schemeClr val="bg1"/>
                </a:solidFill>
                <a:latin typeface="+mn-lt"/>
                <a:ea typeface="Helvetica Neue"/>
                <a:cs typeface="Helvetica Neue"/>
                <a:sym typeface="Helvetica Neue"/>
              </a:endParaRPr>
            </a:p>
          </p:txBody>
        </p:sp>
      </p:grpSp>
      <p:grpSp>
        <p:nvGrpSpPr>
          <p:cNvPr id="20" name="Gruppieren 19">
            <a:extLst>
              <a:ext uri="{FF2B5EF4-FFF2-40B4-BE49-F238E27FC236}">
                <a16:creationId xmlns:a16="http://schemas.microsoft.com/office/drawing/2014/main" id="{FE0CB733-424D-507A-E2DF-46ABEA7479AF}"/>
              </a:ext>
            </a:extLst>
          </p:cNvPr>
          <p:cNvGrpSpPr/>
          <p:nvPr/>
        </p:nvGrpSpPr>
        <p:grpSpPr>
          <a:xfrm>
            <a:off x="8208000" y="6875930"/>
            <a:ext cx="1965221" cy="1656000"/>
            <a:chOff x="11955268" y="6156000"/>
            <a:chExt cx="4877348" cy="1656000"/>
          </a:xfrm>
        </p:grpSpPr>
        <p:cxnSp>
          <p:nvCxnSpPr>
            <p:cNvPr id="21" name="Gerader Verbinder 20">
              <a:extLst>
                <a:ext uri="{FF2B5EF4-FFF2-40B4-BE49-F238E27FC236}">
                  <a16:creationId xmlns:a16="http://schemas.microsoft.com/office/drawing/2014/main" id="{66107F67-F6E6-5DF5-6A91-F9B9B7F76622}"/>
                </a:ext>
              </a:extLst>
            </p:cNvPr>
            <p:cNvCxnSpPr>
              <a:cxnSpLocks/>
            </p:cNvCxnSpPr>
            <p:nvPr/>
          </p:nvCxnSpPr>
          <p:spPr>
            <a:xfrm>
              <a:off x="11955268" y="6192000"/>
              <a:ext cx="0" cy="1620000"/>
            </a:xfrm>
            <a:prstGeom prst="line">
              <a:avLst/>
            </a:prstGeom>
            <a:ln w="76200" cap="rnd"/>
          </p:spPr>
          <p:style>
            <a:lnRef idx="3">
              <a:schemeClr val="accent4"/>
            </a:lnRef>
            <a:fillRef idx="0">
              <a:schemeClr val="accent4"/>
            </a:fillRef>
            <a:effectRef idx="2">
              <a:schemeClr val="accent4"/>
            </a:effectRef>
            <a:fontRef idx="minor">
              <a:schemeClr val="tx1"/>
            </a:fontRef>
          </p:style>
        </p:cxnSp>
        <p:sp>
          <p:nvSpPr>
            <p:cNvPr id="22" name="Google Shape;120;p6">
              <a:extLst>
                <a:ext uri="{FF2B5EF4-FFF2-40B4-BE49-F238E27FC236}">
                  <a16:creationId xmlns:a16="http://schemas.microsoft.com/office/drawing/2014/main" id="{7BD9D758-3E0C-063C-F45A-E2F4FA0B71F7}"/>
                </a:ext>
              </a:extLst>
            </p:cNvPr>
            <p:cNvSpPr txBox="1"/>
            <p:nvPr/>
          </p:nvSpPr>
          <p:spPr>
            <a:xfrm>
              <a:off x="12044614" y="6156000"/>
              <a:ext cx="4788002" cy="612000"/>
            </a:xfrm>
            <a:prstGeom prst="doubleWave">
              <a:avLst/>
            </a:prstGeom>
            <a:solidFill>
              <a:srgbClr val="458B00"/>
            </a:solidFill>
            <a:ln>
              <a:solidFill>
                <a:schemeClr val="tx1"/>
              </a:solidFill>
            </a:ln>
          </p:spPr>
          <p:style>
            <a:lnRef idx="0">
              <a:schemeClr val="accent3"/>
            </a:lnRef>
            <a:fillRef idx="3">
              <a:schemeClr val="accent3"/>
            </a:fillRef>
            <a:effectRef idx="3">
              <a:schemeClr val="accent3"/>
            </a:effectRef>
            <a:fontRef idx="minor">
              <a:schemeClr val="lt1"/>
            </a:fontRef>
          </p:style>
          <p:txBody>
            <a:bodyPr spcFirstLastPara="1" wrap="square" lIns="0" tIns="0" rIns="0" bIns="0" anchor="ctr" anchorCtr="0">
              <a:noAutofit/>
            </a:bodyPr>
            <a:lstStyle/>
            <a:p>
              <a:pPr lvl="0" algn="ctr">
                <a:buSzPct val="80000"/>
              </a:pPr>
              <a:r>
                <a:rPr lang="en-GB" sz="1600" b="1" dirty="0">
                  <a:solidFill>
                    <a:schemeClr val="bg1"/>
                  </a:solidFill>
                  <a:ea typeface="Helvetica Neue"/>
                  <a:cs typeface="Helvetica Neue"/>
                  <a:sym typeface="Helvetica Neue"/>
                </a:rPr>
                <a:t>5. </a:t>
              </a:r>
              <a:r>
                <a:rPr lang="en-GB" sz="1600" b="1" dirty="0" err="1">
                  <a:solidFill>
                    <a:schemeClr val="bg1"/>
                  </a:solidFill>
                  <a:ea typeface="Helvetica Neue"/>
                  <a:cs typeface="Helvetica Neue"/>
                  <a:sym typeface="Helvetica Neue"/>
                </a:rPr>
                <a:t>Ravnoteža</a:t>
              </a:r>
              <a:r>
                <a:rPr lang="en-GB" sz="1600" b="1" dirty="0">
                  <a:solidFill>
                    <a:schemeClr val="bg1"/>
                  </a:solidFill>
                  <a:ea typeface="Helvetica Neue"/>
                  <a:cs typeface="Helvetica Neue"/>
                  <a:sym typeface="Helvetica Neue"/>
                </a:rPr>
                <a:t> </a:t>
              </a:r>
              <a:r>
                <a:rPr lang="en-GB" sz="1600" b="1" dirty="0" err="1">
                  <a:solidFill>
                    <a:schemeClr val="bg1"/>
                  </a:solidFill>
                  <a:ea typeface="Helvetica Neue"/>
                  <a:cs typeface="Helvetica Neue"/>
                  <a:sym typeface="Helvetica Neue"/>
                </a:rPr>
                <a:t>informacija</a:t>
              </a:r>
              <a:endParaRPr lang="en-GB" sz="1600" b="1" dirty="0">
                <a:solidFill>
                  <a:schemeClr val="bg1"/>
                </a:solidFill>
                <a:latin typeface="+mn-lt"/>
                <a:ea typeface="Helvetica Neue"/>
                <a:cs typeface="Helvetica Neue"/>
                <a:sym typeface="Helvetica Neue"/>
              </a:endParaRPr>
            </a:p>
          </p:txBody>
        </p:sp>
      </p:grpSp>
      <p:grpSp>
        <p:nvGrpSpPr>
          <p:cNvPr id="23" name="Gruppieren 22">
            <a:extLst>
              <a:ext uri="{FF2B5EF4-FFF2-40B4-BE49-F238E27FC236}">
                <a16:creationId xmlns:a16="http://schemas.microsoft.com/office/drawing/2014/main" id="{AA700931-1E39-C467-DFB5-9F28D0098BC3}"/>
              </a:ext>
            </a:extLst>
          </p:cNvPr>
          <p:cNvGrpSpPr/>
          <p:nvPr/>
        </p:nvGrpSpPr>
        <p:grpSpPr>
          <a:xfrm>
            <a:off x="11429436" y="6407458"/>
            <a:ext cx="1886514" cy="1657882"/>
            <a:chOff x="11955268" y="6118118"/>
            <a:chExt cx="4757297" cy="1657882"/>
          </a:xfrm>
        </p:grpSpPr>
        <p:cxnSp>
          <p:nvCxnSpPr>
            <p:cNvPr id="24" name="Gerader Verbinder 23">
              <a:extLst>
                <a:ext uri="{FF2B5EF4-FFF2-40B4-BE49-F238E27FC236}">
                  <a16:creationId xmlns:a16="http://schemas.microsoft.com/office/drawing/2014/main" id="{58DF3414-71AA-C51F-59DC-670CCB020AFF}"/>
                </a:ext>
              </a:extLst>
            </p:cNvPr>
            <p:cNvCxnSpPr>
              <a:cxnSpLocks/>
            </p:cNvCxnSpPr>
            <p:nvPr/>
          </p:nvCxnSpPr>
          <p:spPr>
            <a:xfrm>
              <a:off x="11955268" y="6156000"/>
              <a:ext cx="0" cy="1620000"/>
            </a:xfrm>
            <a:prstGeom prst="line">
              <a:avLst/>
            </a:prstGeom>
            <a:ln w="76200" cap="rnd"/>
          </p:spPr>
          <p:style>
            <a:lnRef idx="3">
              <a:schemeClr val="accent4"/>
            </a:lnRef>
            <a:fillRef idx="0">
              <a:schemeClr val="accent4"/>
            </a:fillRef>
            <a:effectRef idx="2">
              <a:schemeClr val="accent4"/>
            </a:effectRef>
            <a:fontRef idx="minor">
              <a:schemeClr val="tx1"/>
            </a:fontRef>
          </p:style>
        </p:cxnSp>
        <p:sp>
          <p:nvSpPr>
            <p:cNvPr id="25" name="Google Shape;120;p6">
              <a:extLst>
                <a:ext uri="{FF2B5EF4-FFF2-40B4-BE49-F238E27FC236}">
                  <a16:creationId xmlns:a16="http://schemas.microsoft.com/office/drawing/2014/main" id="{2AF77220-912A-0BB7-5878-4CB53F46A4FD}"/>
                </a:ext>
              </a:extLst>
            </p:cNvPr>
            <p:cNvSpPr txBox="1"/>
            <p:nvPr/>
          </p:nvSpPr>
          <p:spPr>
            <a:xfrm>
              <a:off x="11955268" y="6118118"/>
              <a:ext cx="4757297" cy="612000"/>
            </a:xfrm>
            <a:prstGeom prst="doubleWave">
              <a:avLst/>
            </a:prstGeom>
            <a:solidFill>
              <a:srgbClr val="4F94CD"/>
            </a:solidFill>
            <a:ln>
              <a:solidFill>
                <a:schemeClr val="tx1"/>
              </a:solidFill>
            </a:ln>
          </p:spPr>
          <p:style>
            <a:lnRef idx="0">
              <a:schemeClr val="accent3"/>
            </a:lnRef>
            <a:fillRef idx="3">
              <a:schemeClr val="accent3"/>
            </a:fillRef>
            <a:effectRef idx="3">
              <a:schemeClr val="accent3"/>
            </a:effectRef>
            <a:fontRef idx="minor">
              <a:schemeClr val="lt1"/>
            </a:fontRef>
          </p:style>
          <p:txBody>
            <a:bodyPr spcFirstLastPara="1" wrap="square" lIns="0" tIns="0" rIns="0" bIns="0" anchor="ctr" anchorCtr="0">
              <a:noAutofit/>
            </a:bodyPr>
            <a:lstStyle/>
            <a:p>
              <a:pPr lvl="0" algn="ctr">
                <a:buSzPct val="80000"/>
              </a:pPr>
              <a:r>
                <a:rPr lang="en-GB" sz="1600" b="1" dirty="0">
                  <a:solidFill>
                    <a:schemeClr val="bg1"/>
                  </a:solidFill>
                  <a:ea typeface="Helvetica Neue"/>
                  <a:cs typeface="Helvetica Neue"/>
                  <a:sym typeface="Helvetica Neue"/>
                </a:rPr>
                <a:t>7. </a:t>
              </a:r>
              <a:r>
                <a:rPr lang="en-GB" sz="1600" b="1" dirty="0" err="1">
                  <a:solidFill>
                    <a:schemeClr val="bg1"/>
                  </a:solidFill>
                  <a:ea typeface="Helvetica Neue"/>
                  <a:cs typeface="Helvetica Neue"/>
                  <a:sym typeface="Helvetica Neue"/>
                </a:rPr>
                <a:t>Pravovremenost</a:t>
              </a:r>
              <a:r>
                <a:rPr lang="en-GB" sz="1600" b="1" dirty="0">
                  <a:solidFill>
                    <a:schemeClr val="bg1"/>
                  </a:solidFill>
                  <a:ea typeface="Helvetica Neue"/>
                  <a:cs typeface="Helvetica Neue"/>
                  <a:sym typeface="Helvetica Neue"/>
                </a:rPr>
                <a:t> </a:t>
              </a:r>
              <a:r>
                <a:rPr lang="en-GB" sz="1600" b="1" dirty="0" err="1">
                  <a:solidFill>
                    <a:schemeClr val="bg1"/>
                  </a:solidFill>
                  <a:ea typeface="Helvetica Neue"/>
                  <a:cs typeface="Helvetica Neue"/>
                  <a:sym typeface="Helvetica Neue"/>
                </a:rPr>
                <a:t>informacija</a:t>
              </a:r>
              <a:endParaRPr lang="en-GB" sz="1600" b="1" dirty="0">
                <a:solidFill>
                  <a:schemeClr val="bg1"/>
                </a:solidFill>
                <a:latin typeface="+mn-lt"/>
                <a:ea typeface="Helvetica Neue"/>
                <a:cs typeface="Helvetica Neue"/>
                <a:sym typeface="Helvetica Neue"/>
              </a:endParaRPr>
            </a:p>
          </p:txBody>
        </p:sp>
      </p:grpSp>
      <p:grpSp>
        <p:nvGrpSpPr>
          <p:cNvPr id="29" name="Gruppieren 28">
            <a:extLst>
              <a:ext uri="{FF2B5EF4-FFF2-40B4-BE49-F238E27FC236}">
                <a16:creationId xmlns:a16="http://schemas.microsoft.com/office/drawing/2014/main" id="{31FD0734-7B0F-4F3F-D270-785F07D53579}"/>
              </a:ext>
            </a:extLst>
          </p:cNvPr>
          <p:cNvGrpSpPr/>
          <p:nvPr/>
        </p:nvGrpSpPr>
        <p:grpSpPr>
          <a:xfrm>
            <a:off x="13536340" y="6446393"/>
            <a:ext cx="1566651" cy="1685214"/>
            <a:chOff x="11955268" y="6126786"/>
            <a:chExt cx="4845687" cy="1685214"/>
          </a:xfrm>
        </p:grpSpPr>
        <p:cxnSp>
          <p:nvCxnSpPr>
            <p:cNvPr id="30" name="Gerader Verbinder 29">
              <a:extLst>
                <a:ext uri="{FF2B5EF4-FFF2-40B4-BE49-F238E27FC236}">
                  <a16:creationId xmlns:a16="http://schemas.microsoft.com/office/drawing/2014/main" id="{AA56FC0C-0617-D7FC-2A93-3EF7938F0653}"/>
                </a:ext>
              </a:extLst>
            </p:cNvPr>
            <p:cNvCxnSpPr>
              <a:cxnSpLocks/>
            </p:cNvCxnSpPr>
            <p:nvPr/>
          </p:nvCxnSpPr>
          <p:spPr>
            <a:xfrm>
              <a:off x="11955268" y="6192000"/>
              <a:ext cx="0" cy="1620000"/>
            </a:xfrm>
            <a:prstGeom prst="line">
              <a:avLst/>
            </a:prstGeom>
            <a:ln w="76200" cap="rnd"/>
          </p:spPr>
          <p:style>
            <a:lnRef idx="3">
              <a:schemeClr val="accent4"/>
            </a:lnRef>
            <a:fillRef idx="0">
              <a:schemeClr val="accent4"/>
            </a:fillRef>
            <a:effectRef idx="2">
              <a:schemeClr val="accent4"/>
            </a:effectRef>
            <a:fontRef idx="minor">
              <a:schemeClr val="tx1"/>
            </a:fontRef>
          </p:style>
        </p:cxnSp>
        <p:sp>
          <p:nvSpPr>
            <p:cNvPr id="31" name="Google Shape;120;p6">
              <a:extLst>
                <a:ext uri="{FF2B5EF4-FFF2-40B4-BE49-F238E27FC236}">
                  <a16:creationId xmlns:a16="http://schemas.microsoft.com/office/drawing/2014/main" id="{13FA12B6-5F53-F697-9D19-3D3F9197845A}"/>
                </a:ext>
              </a:extLst>
            </p:cNvPr>
            <p:cNvSpPr txBox="1"/>
            <p:nvPr/>
          </p:nvSpPr>
          <p:spPr>
            <a:xfrm>
              <a:off x="12012956" y="6126786"/>
              <a:ext cx="4787999" cy="612000"/>
            </a:xfrm>
            <a:prstGeom prst="doubleWave">
              <a:avLst/>
            </a:prstGeom>
            <a:solidFill>
              <a:srgbClr val="3A5FCD"/>
            </a:solidFill>
            <a:ln>
              <a:solidFill>
                <a:schemeClr val="tx1"/>
              </a:solidFill>
            </a:ln>
          </p:spPr>
          <p:style>
            <a:lnRef idx="0">
              <a:schemeClr val="accent3"/>
            </a:lnRef>
            <a:fillRef idx="3">
              <a:schemeClr val="accent3"/>
            </a:fillRef>
            <a:effectRef idx="3">
              <a:schemeClr val="accent3"/>
            </a:effectRef>
            <a:fontRef idx="minor">
              <a:schemeClr val="lt1"/>
            </a:fontRef>
          </p:style>
          <p:txBody>
            <a:bodyPr spcFirstLastPara="1" wrap="square" lIns="0" tIns="0" rIns="0" bIns="0" anchor="ctr" anchorCtr="0">
              <a:noAutofit/>
            </a:bodyPr>
            <a:lstStyle/>
            <a:p>
              <a:pPr lvl="0" algn="ctr">
                <a:buSzPct val="80000"/>
              </a:pPr>
              <a:r>
                <a:rPr lang="en-GB" sz="1600" b="1" dirty="0">
                  <a:solidFill>
                    <a:schemeClr val="bg1"/>
                  </a:solidFill>
                  <a:ea typeface="Helvetica Neue"/>
                  <a:cs typeface="Helvetica Neue"/>
                  <a:sym typeface="Helvetica Neue"/>
                </a:rPr>
                <a:t>8. </a:t>
              </a:r>
              <a:r>
                <a:rPr lang="en-GB" sz="1600" b="1" dirty="0" err="1">
                  <a:solidFill>
                    <a:schemeClr val="bg1"/>
                  </a:solidFill>
                  <a:ea typeface="Helvetica Neue"/>
                  <a:cs typeface="Helvetica Neue"/>
                  <a:sym typeface="Helvetica Neue"/>
                </a:rPr>
                <a:t>Čuvajte</a:t>
              </a:r>
              <a:r>
                <a:rPr lang="en-GB" sz="1600" b="1" dirty="0">
                  <a:solidFill>
                    <a:schemeClr val="bg1"/>
                  </a:solidFill>
                  <a:ea typeface="Helvetica Neue"/>
                  <a:cs typeface="Helvetica Neue"/>
                  <a:sym typeface="Helvetica Neue"/>
                </a:rPr>
                <a:t> se </a:t>
              </a:r>
              <a:r>
                <a:rPr lang="en-GB" sz="1600" b="1" dirty="0" err="1">
                  <a:solidFill>
                    <a:schemeClr val="bg1"/>
                  </a:solidFill>
                  <a:ea typeface="Helvetica Neue"/>
                  <a:cs typeface="Helvetica Neue"/>
                  <a:sym typeface="Helvetica Neue"/>
                </a:rPr>
                <a:t>oglašavanja</a:t>
              </a:r>
              <a:endParaRPr lang="en-GB" sz="1600" b="1" dirty="0">
                <a:solidFill>
                  <a:schemeClr val="bg1"/>
                </a:solidFill>
                <a:latin typeface="+mn-lt"/>
                <a:ea typeface="Helvetica Neue"/>
                <a:cs typeface="Helvetica Neue"/>
                <a:sym typeface="Helvetica Neue"/>
              </a:endParaRPr>
            </a:p>
          </p:txBody>
        </p:sp>
      </p:grpSp>
      <p:grpSp>
        <p:nvGrpSpPr>
          <p:cNvPr id="32" name="Gruppieren 31">
            <a:extLst>
              <a:ext uri="{FF2B5EF4-FFF2-40B4-BE49-F238E27FC236}">
                <a16:creationId xmlns:a16="http://schemas.microsoft.com/office/drawing/2014/main" id="{EF6D1036-93CC-3827-8994-844DA8A0D250}"/>
              </a:ext>
            </a:extLst>
          </p:cNvPr>
          <p:cNvGrpSpPr/>
          <p:nvPr/>
        </p:nvGrpSpPr>
        <p:grpSpPr>
          <a:xfrm>
            <a:off x="16355699" y="5127407"/>
            <a:ext cx="1669514" cy="1628177"/>
            <a:chOff x="11955268" y="6147823"/>
            <a:chExt cx="4841591" cy="1628177"/>
          </a:xfrm>
        </p:grpSpPr>
        <p:cxnSp>
          <p:nvCxnSpPr>
            <p:cNvPr id="33" name="Gerader Verbinder 32">
              <a:extLst>
                <a:ext uri="{FF2B5EF4-FFF2-40B4-BE49-F238E27FC236}">
                  <a16:creationId xmlns:a16="http://schemas.microsoft.com/office/drawing/2014/main" id="{5168E2E3-BB1C-141C-1345-B73D36814BC8}"/>
                </a:ext>
              </a:extLst>
            </p:cNvPr>
            <p:cNvCxnSpPr>
              <a:cxnSpLocks/>
            </p:cNvCxnSpPr>
            <p:nvPr/>
          </p:nvCxnSpPr>
          <p:spPr>
            <a:xfrm>
              <a:off x="11955268" y="6156000"/>
              <a:ext cx="0" cy="1620000"/>
            </a:xfrm>
            <a:prstGeom prst="line">
              <a:avLst/>
            </a:prstGeom>
            <a:ln w="76200" cap="rnd"/>
          </p:spPr>
          <p:style>
            <a:lnRef idx="3">
              <a:schemeClr val="accent4"/>
            </a:lnRef>
            <a:fillRef idx="0">
              <a:schemeClr val="accent4"/>
            </a:fillRef>
            <a:effectRef idx="2">
              <a:schemeClr val="accent4"/>
            </a:effectRef>
            <a:fontRef idx="minor">
              <a:schemeClr val="tx1"/>
            </a:fontRef>
          </p:style>
        </p:cxnSp>
        <p:sp>
          <p:nvSpPr>
            <p:cNvPr id="34" name="Google Shape;120;p6">
              <a:extLst>
                <a:ext uri="{FF2B5EF4-FFF2-40B4-BE49-F238E27FC236}">
                  <a16:creationId xmlns:a16="http://schemas.microsoft.com/office/drawing/2014/main" id="{359DF604-A90A-CA43-DC3D-174F122713FB}"/>
                </a:ext>
              </a:extLst>
            </p:cNvPr>
            <p:cNvSpPr txBox="1"/>
            <p:nvPr/>
          </p:nvSpPr>
          <p:spPr>
            <a:xfrm>
              <a:off x="12098859" y="6147823"/>
              <a:ext cx="4698000" cy="612000"/>
            </a:xfrm>
            <a:prstGeom prst="doubleWave">
              <a:avLst/>
            </a:prstGeom>
            <a:solidFill>
              <a:srgbClr val="7030A0"/>
            </a:solidFill>
            <a:ln>
              <a:solidFill>
                <a:schemeClr val="tx1"/>
              </a:solidFill>
            </a:ln>
          </p:spPr>
          <p:style>
            <a:lnRef idx="0">
              <a:schemeClr val="accent3"/>
            </a:lnRef>
            <a:fillRef idx="3">
              <a:schemeClr val="accent3"/>
            </a:fillRef>
            <a:effectRef idx="3">
              <a:schemeClr val="accent3"/>
            </a:effectRef>
            <a:fontRef idx="minor">
              <a:schemeClr val="lt1"/>
            </a:fontRef>
          </p:style>
          <p:txBody>
            <a:bodyPr spcFirstLastPara="1" wrap="square" lIns="0" tIns="0" rIns="0" bIns="0" anchor="ctr" anchorCtr="0">
              <a:noAutofit/>
            </a:bodyPr>
            <a:lstStyle/>
            <a:p>
              <a:pPr lvl="0" algn="ctr">
                <a:buSzPct val="80000"/>
              </a:pPr>
              <a:r>
                <a:rPr lang="pl-PL" sz="1600" b="1" dirty="0">
                  <a:solidFill>
                    <a:schemeClr val="bg1"/>
                  </a:solidFill>
                  <a:ea typeface="Helvetica Neue"/>
                  <a:cs typeface="Helvetica Neue"/>
                  <a:sym typeface="Helvetica Neue"/>
                </a:rPr>
                <a:t>10. Nije zamjena za liječnika</a:t>
              </a:r>
              <a:endParaRPr lang="en-GB" sz="1600" b="1" dirty="0">
                <a:solidFill>
                  <a:schemeClr val="bg1"/>
                </a:solidFill>
                <a:latin typeface="+mn-lt"/>
                <a:ea typeface="Helvetica Neue"/>
                <a:cs typeface="Helvetica Neue"/>
                <a:sym typeface="Helvetica Neue"/>
              </a:endParaRPr>
            </a:p>
          </p:txBody>
        </p:sp>
      </p:grpSp>
      <p:sp>
        <p:nvSpPr>
          <p:cNvPr id="3" name="Foliennummernplatzhalter 1">
            <a:extLst>
              <a:ext uri="{FF2B5EF4-FFF2-40B4-BE49-F238E27FC236}">
                <a16:creationId xmlns:a16="http://schemas.microsoft.com/office/drawing/2014/main" id="{5AE12B47-2A49-A080-2C6F-5BE1D1B46279}"/>
              </a:ext>
            </a:extLst>
          </p:cNvPr>
          <p:cNvSpPr txBox="1">
            <a:spLocks/>
          </p:cNvSpPr>
          <p:nvPr/>
        </p:nvSpPr>
        <p:spPr>
          <a:xfrm>
            <a:off x="14004589" y="9567020"/>
            <a:ext cx="4114800" cy="547688"/>
          </a:xfrm>
          <a:prstGeom prst="rect">
            <a:avLst/>
          </a:prstGeom>
        </p:spPr>
        <p:txBody>
          <a:bodyPr vert="horz" lIns="91440" tIns="45720" rIns="91440" bIns="45720" rtlCol="0" anchor="ct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defRPr sz="1200" b="0" i="0" u="none" strike="noStrike" cap="none">
                <a:solidFill>
                  <a:schemeClr val="tx1">
                    <a:tint val="75000"/>
                  </a:schemeClr>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fld id="{141F0399-9AC4-4E2F-9FF1-1AC0CE388A8D}" type="slidenum">
              <a:rPr lang="de-DE" smtClean="0"/>
              <a:t>17</a:t>
            </a:fld>
            <a:endParaRPr lang="de-DE"/>
          </a:p>
        </p:txBody>
      </p:sp>
      <p:sp>
        <p:nvSpPr>
          <p:cNvPr id="4" name="Textfeld 3">
            <a:extLst>
              <a:ext uri="{FF2B5EF4-FFF2-40B4-BE49-F238E27FC236}">
                <a16:creationId xmlns:a16="http://schemas.microsoft.com/office/drawing/2014/main" id="{B24AC308-AB20-A1D5-A905-22661B925D54}"/>
              </a:ext>
            </a:extLst>
          </p:cNvPr>
          <p:cNvSpPr txBox="1"/>
          <p:nvPr/>
        </p:nvSpPr>
        <p:spPr>
          <a:xfrm>
            <a:off x="1080000" y="8928000"/>
            <a:ext cx="17100000" cy="360000"/>
          </a:xfrm>
          <a:prstGeom prst="rect">
            <a:avLst/>
          </a:prstGeom>
          <a:noFill/>
          <a:ln>
            <a:noFill/>
          </a:ln>
        </p:spPr>
        <p:txBody>
          <a:bodyPr wrap="square" anchor="b">
            <a:noAutofit/>
          </a:bodyPr>
          <a:lstStyle/>
          <a:p>
            <a:r>
              <a:rPr lang="hr-HR" sz="1000" dirty="0"/>
              <a:t>Izvor</a:t>
            </a:r>
            <a:r>
              <a:rPr lang="de-DE" sz="1000" dirty="0"/>
              <a:t>: BAGSO Service Gesellschaft mbH, Anleitung 8: Gesundheitsinformationen im Netz – kompetent nutzen, in: digital-kompass.de, 2023, https://www.digital-kompass.de/materialien/anleitung-8-gesundheitsinformationen-im-netz-kompetent-nutzen</a:t>
            </a:r>
          </a:p>
        </p:txBody>
      </p:sp>
    </p:spTree>
    <p:extLst>
      <p:ext uri="{BB962C8B-B14F-4D97-AF65-F5344CB8AC3E}">
        <p14:creationId xmlns:p14="http://schemas.microsoft.com/office/powerpoint/2010/main" val="35623446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pic>
        <p:nvPicPr>
          <p:cNvPr id="5" name="Grafik 4">
            <a:extLst>
              <a:ext uri="{FF2B5EF4-FFF2-40B4-BE49-F238E27FC236}">
                <a16:creationId xmlns:a16="http://schemas.microsoft.com/office/drawing/2014/main" id="{329D980D-2400-8A50-D2C4-F8BA8134585D}"/>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663217" y="3481349"/>
            <a:ext cx="14686099" cy="5584637"/>
          </a:xfrm>
          <a:prstGeom prst="rect">
            <a:avLst/>
          </a:prstGeom>
        </p:spPr>
      </p:pic>
      <p:sp>
        <p:nvSpPr>
          <p:cNvPr id="118" name="Google Shape;118;p6"/>
          <p:cNvSpPr txBox="1"/>
          <p:nvPr/>
        </p:nvSpPr>
        <p:spPr>
          <a:xfrm>
            <a:off x="1332000" y="2401311"/>
            <a:ext cx="16452000" cy="830956"/>
          </a:xfrm>
          <a:prstGeom prst="rect">
            <a:avLst/>
          </a:prstGeom>
          <a:noFill/>
          <a:ln>
            <a:noFill/>
          </a:ln>
        </p:spPr>
        <p:txBody>
          <a:bodyPr spcFirstLastPara="1" wrap="square" lIns="91425" tIns="45700" rIns="91425" bIns="45700" anchor="t" anchorCtr="0">
            <a:noAutofit/>
          </a:bodyPr>
          <a:lstStyle/>
          <a:p>
            <a:pPr lvl="0"/>
            <a:r>
              <a:rPr lang="en-GB" sz="4800" b="1" dirty="0">
                <a:solidFill>
                  <a:schemeClr val="tx1"/>
                </a:solidFill>
                <a:latin typeface="+mn-lt"/>
                <a:ea typeface="Helvetica Neue"/>
                <a:cs typeface="Helvetica Neue"/>
                <a:sym typeface="Helvetica Neue"/>
              </a:rPr>
              <a:t>3. </a:t>
            </a:r>
            <a:r>
              <a:rPr lang="en-GB" sz="4800" b="1" dirty="0" err="1">
                <a:solidFill>
                  <a:schemeClr val="tx1"/>
                </a:solidFill>
                <a:latin typeface="+mn-lt"/>
                <a:ea typeface="Helvetica Neue"/>
                <a:cs typeface="Helvetica Neue"/>
                <a:sym typeface="Helvetica Neue"/>
              </a:rPr>
              <a:t>Odabir</a:t>
            </a:r>
            <a:r>
              <a:rPr lang="en-GB" sz="4800" b="1" dirty="0">
                <a:solidFill>
                  <a:schemeClr val="tx1"/>
                </a:solidFill>
                <a:latin typeface="+mn-lt"/>
                <a:ea typeface="Helvetica Neue"/>
                <a:cs typeface="Helvetica Neue"/>
                <a:sym typeface="Helvetica Neue"/>
              </a:rPr>
              <a:t> i </a:t>
            </a:r>
            <a:r>
              <a:rPr lang="en-GB" sz="4800" b="1" dirty="0" err="1">
                <a:solidFill>
                  <a:schemeClr val="tx1"/>
                </a:solidFill>
                <a:latin typeface="+mn-lt"/>
                <a:ea typeface="Helvetica Neue"/>
                <a:cs typeface="Helvetica Neue"/>
                <a:sym typeface="Helvetica Neue"/>
              </a:rPr>
              <a:t>korištenje</a:t>
            </a:r>
            <a:r>
              <a:rPr lang="en-GB" sz="4800" b="1" dirty="0">
                <a:solidFill>
                  <a:schemeClr val="tx1"/>
                </a:solidFill>
                <a:latin typeface="+mn-lt"/>
                <a:ea typeface="Helvetica Neue"/>
                <a:cs typeface="Helvetica Neue"/>
                <a:sym typeface="Helvetica Neue"/>
              </a:rPr>
              <a:t> </a:t>
            </a:r>
            <a:r>
              <a:rPr lang="en-GB" sz="4800" b="1" dirty="0" err="1">
                <a:solidFill>
                  <a:schemeClr val="tx1"/>
                </a:solidFill>
                <a:latin typeface="+mn-lt"/>
                <a:ea typeface="Helvetica Neue"/>
                <a:cs typeface="Helvetica Neue"/>
                <a:sym typeface="Helvetica Neue"/>
              </a:rPr>
              <a:t>tražilica</a:t>
            </a:r>
            <a:endParaRPr lang="en-GB" sz="4800" b="1" dirty="0">
              <a:solidFill>
                <a:schemeClr val="tx1"/>
              </a:solidFill>
              <a:latin typeface="+mn-lt"/>
              <a:ea typeface="Helvetica Neue"/>
              <a:cs typeface="Helvetica Neue"/>
              <a:sym typeface="Helvetica Neue"/>
            </a:endParaRPr>
          </a:p>
        </p:txBody>
      </p:sp>
      <p:sp>
        <p:nvSpPr>
          <p:cNvPr id="42" name="Textfeld 41">
            <a:extLst>
              <a:ext uri="{FF2B5EF4-FFF2-40B4-BE49-F238E27FC236}">
                <a16:creationId xmlns:a16="http://schemas.microsoft.com/office/drawing/2014/main" id="{CE5A1590-E819-C2EB-A34F-6B54BA5D65E1}"/>
              </a:ext>
            </a:extLst>
          </p:cNvPr>
          <p:cNvSpPr txBox="1"/>
          <p:nvPr/>
        </p:nvSpPr>
        <p:spPr>
          <a:xfrm>
            <a:off x="1584000" y="7272000"/>
            <a:ext cx="4680000" cy="1512000"/>
          </a:xfrm>
          <a:prstGeom prst="rect">
            <a:avLst/>
          </a:prstGeom>
          <a:solidFill>
            <a:schemeClr val="bg1">
              <a:alpha val="60000"/>
            </a:schemeClr>
          </a:solidFill>
        </p:spPr>
        <p:txBody>
          <a:bodyPr wrap="square">
            <a:noAutofit/>
          </a:bodyPr>
          <a:lstStyle/>
          <a:p>
            <a:r>
              <a:rPr lang="vi-VN" sz="1600" dirty="0"/>
              <a:t>Dok opći zdravstveni portali ponekad pružaju informacije o vrlo širokom spektru bolesti, postoje i specijalizirane web stranice za određene bolesti. U pravilu, što je portal specijaliziraniji, to su informacije detaljnije i utemeljenije.</a:t>
            </a:r>
            <a:endParaRPr lang="en-GB" sz="1600" dirty="0"/>
          </a:p>
        </p:txBody>
      </p:sp>
      <p:sp>
        <p:nvSpPr>
          <p:cNvPr id="43" name="Textfeld 42">
            <a:extLst>
              <a:ext uri="{FF2B5EF4-FFF2-40B4-BE49-F238E27FC236}">
                <a16:creationId xmlns:a16="http://schemas.microsoft.com/office/drawing/2014/main" id="{0A6B88DD-9569-7475-C7DA-B1B5B7A21362}"/>
              </a:ext>
            </a:extLst>
          </p:cNvPr>
          <p:cNvSpPr txBox="1"/>
          <p:nvPr/>
        </p:nvSpPr>
        <p:spPr>
          <a:xfrm>
            <a:off x="10440000" y="6912000"/>
            <a:ext cx="4680000" cy="1548000"/>
          </a:xfrm>
          <a:prstGeom prst="rect">
            <a:avLst/>
          </a:prstGeom>
          <a:solidFill>
            <a:schemeClr val="bg1">
              <a:alpha val="60000"/>
            </a:schemeClr>
          </a:solidFill>
        </p:spPr>
        <p:txBody>
          <a:bodyPr wrap="square">
            <a:noAutofit/>
          </a:bodyPr>
          <a:lstStyle/>
          <a:p>
            <a:r>
              <a:rPr lang="en-GB" sz="1600" dirty="0"/>
              <a:t>Da bi se </a:t>
            </a:r>
            <a:r>
              <a:rPr lang="en-GB" sz="1600" dirty="0" err="1"/>
              <a:t>mogla</a:t>
            </a:r>
            <a:r>
              <a:rPr lang="en-GB" sz="1600" dirty="0"/>
              <a:t> </a:t>
            </a:r>
            <a:r>
              <a:rPr lang="en-GB" sz="1600" dirty="0" err="1"/>
              <a:t>ocijeniti</a:t>
            </a:r>
            <a:r>
              <a:rPr lang="en-GB" sz="1600" dirty="0"/>
              <a:t> </a:t>
            </a:r>
            <a:r>
              <a:rPr lang="en-GB" sz="1600" dirty="0" err="1"/>
              <a:t>kvaliteta</a:t>
            </a:r>
            <a:r>
              <a:rPr lang="en-GB" sz="1600" dirty="0"/>
              <a:t> </a:t>
            </a:r>
            <a:r>
              <a:rPr lang="en-GB" sz="1600" dirty="0" err="1"/>
              <a:t>zdravstvenih</a:t>
            </a:r>
            <a:r>
              <a:rPr lang="en-GB" sz="1600" dirty="0"/>
              <a:t> </a:t>
            </a:r>
            <a:r>
              <a:rPr lang="en-GB" sz="1600" dirty="0" err="1"/>
              <a:t>informacija</a:t>
            </a:r>
            <a:r>
              <a:rPr lang="en-GB" sz="1600" dirty="0"/>
              <a:t>, </a:t>
            </a:r>
            <a:r>
              <a:rPr lang="en-GB" sz="1600" dirty="0" err="1"/>
              <a:t>treba</a:t>
            </a:r>
            <a:r>
              <a:rPr lang="en-GB" sz="1600" dirty="0"/>
              <a:t> </a:t>
            </a:r>
            <a:r>
              <a:rPr lang="en-GB" sz="1600" dirty="0" err="1"/>
              <a:t>znati</a:t>
            </a:r>
            <a:r>
              <a:rPr lang="en-GB" sz="1600" dirty="0"/>
              <a:t> </a:t>
            </a:r>
            <a:r>
              <a:rPr lang="en-GB" sz="1600" dirty="0" err="1"/>
              <a:t>tko</a:t>
            </a:r>
            <a:r>
              <a:rPr lang="en-GB" sz="1600" dirty="0"/>
              <a:t> je </a:t>
            </a:r>
            <a:r>
              <a:rPr lang="en-GB" sz="1600" dirty="0" err="1"/>
              <a:t>autor</a:t>
            </a:r>
            <a:r>
              <a:rPr lang="en-GB" sz="1600" dirty="0"/>
              <a:t>. U </a:t>
            </a:r>
            <a:r>
              <a:rPr lang="en-GB" sz="1600" dirty="0" err="1"/>
              <a:t>najboljem</a:t>
            </a:r>
            <a:r>
              <a:rPr lang="en-GB" sz="1600" dirty="0"/>
              <a:t> </a:t>
            </a:r>
            <a:r>
              <a:rPr lang="en-GB" sz="1600" dirty="0" err="1"/>
              <a:t>slučaju</a:t>
            </a:r>
            <a:r>
              <a:rPr lang="en-GB" sz="1600" dirty="0"/>
              <a:t>, </a:t>
            </a:r>
            <a:r>
              <a:rPr lang="en-GB" sz="1600" dirty="0" err="1"/>
              <a:t>operater</a:t>
            </a:r>
            <a:r>
              <a:rPr lang="en-GB" sz="1600" dirty="0"/>
              <a:t> </a:t>
            </a:r>
            <a:r>
              <a:rPr lang="en-GB" sz="1600" dirty="0" err="1"/>
              <a:t>stranice</a:t>
            </a:r>
            <a:r>
              <a:rPr lang="en-GB" sz="1600" dirty="0"/>
              <a:t> </a:t>
            </a:r>
            <a:r>
              <a:rPr lang="en-GB" sz="1600" dirty="0" err="1"/>
              <a:t>trebao</a:t>
            </a:r>
            <a:r>
              <a:rPr lang="en-GB" sz="1600" dirty="0"/>
              <a:t> bi </a:t>
            </a:r>
            <a:r>
              <a:rPr lang="en-GB" sz="1600" dirty="0" err="1"/>
              <a:t>biti</a:t>
            </a:r>
            <a:r>
              <a:rPr lang="en-GB" sz="1600" dirty="0"/>
              <a:t> </a:t>
            </a:r>
            <a:r>
              <a:rPr lang="en-GB" sz="1600" dirty="0" err="1"/>
              <a:t>već</a:t>
            </a:r>
            <a:r>
              <a:rPr lang="en-GB" sz="1600" dirty="0"/>
              <a:t> </a:t>
            </a:r>
            <a:r>
              <a:rPr lang="en-GB" sz="1600" dirty="0" err="1"/>
              <a:t>jasno</a:t>
            </a:r>
            <a:r>
              <a:rPr lang="en-GB" sz="1600" dirty="0"/>
              <a:t> </a:t>
            </a:r>
            <a:r>
              <a:rPr lang="en-GB" sz="1600" dirty="0" err="1"/>
              <a:t>prepoznatljiv</a:t>
            </a:r>
            <a:r>
              <a:rPr lang="en-GB" sz="1600" dirty="0"/>
              <a:t> na </a:t>
            </a:r>
            <a:r>
              <a:rPr lang="en-GB" sz="1600" dirty="0" err="1"/>
              <a:t>početnoj</a:t>
            </a:r>
            <a:r>
              <a:rPr lang="en-GB" sz="1600" dirty="0"/>
              <a:t> </a:t>
            </a:r>
            <a:r>
              <a:rPr lang="en-GB" sz="1600" dirty="0" err="1"/>
              <a:t>stranici</a:t>
            </a:r>
            <a:r>
              <a:rPr lang="en-GB" sz="1600" dirty="0"/>
              <a:t> </a:t>
            </a:r>
            <a:r>
              <a:rPr lang="en-GB" sz="1600" dirty="0" err="1"/>
              <a:t>ili</a:t>
            </a:r>
            <a:r>
              <a:rPr lang="en-GB" sz="1600" dirty="0"/>
              <a:t> pod "</a:t>
            </a:r>
            <a:r>
              <a:rPr lang="en-GB" sz="1600" dirty="0" err="1"/>
              <a:t>Kontakt</a:t>
            </a:r>
            <a:r>
              <a:rPr lang="en-GB" sz="1600" dirty="0"/>
              <a:t>", </a:t>
            </a:r>
            <a:r>
              <a:rPr lang="en-GB" sz="1600" dirty="0" err="1"/>
              <a:t>ali</a:t>
            </a:r>
            <a:r>
              <a:rPr lang="en-GB" sz="1600" dirty="0"/>
              <a:t> </a:t>
            </a:r>
            <a:r>
              <a:rPr lang="en-GB" sz="1600" dirty="0" err="1"/>
              <a:t>najkasnije</a:t>
            </a:r>
            <a:r>
              <a:rPr lang="en-GB" sz="1600" dirty="0"/>
              <a:t> s </a:t>
            </a:r>
            <a:r>
              <a:rPr lang="en-GB" sz="1600" dirty="0" err="1"/>
              <a:t>pogledom</a:t>
            </a:r>
            <a:r>
              <a:rPr lang="en-GB" sz="1600" dirty="0"/>
              <a:t> na </a:t>
            </a:r>
            <a:r>
              <a:rPr lang="en-GB" sz="1600" dirty="0" err="1"/>
              <a:t>impresum</a:t>
            </a:r>
            <a:r>
              <a:rPr lang="en-GB" sz="1600" dirty="0"/>
              <a:t>.</a:t>
            </a:r>
          </a:p>
        </p:txBody>
      </p:sp>
      <p:sp>
        <p:nvSpPr>
          <p:cNvPr id="44" name="Textfeld 43">
            <a:extLst>
              <a:ext uri="{FF2B5EF4-FFF2-40B4-BE49-F238E27FC236}">
                <a16:creationId xmlns:a16="http://schemas.microsoft.com/office/drawing/2014/main" id="{D0958426-BA97-AC54-6C9B-38758B3CF0AE}"/>
              </a:ext>
            </a:extLst>
          </p:cNvPr>
          <p:cNvSpPr txBox="1"/>
          <p:nvPr/>
        </p:nvSpPr>
        <p:spPr>
          <a:xfrm>
            <a:off x="3276000" y="4428000"/>
            <a:ext cx="4680000" cy="828000"/>
          </a:xfrm>
          <a:prstGeom prst="rect">
            <a:avLst/>
          </a:prstGeom>
          <a:solidFill>
            <a:schemeClr val="bg1">
              <a:alpha val="60000"/>
            </a:schemeClr>
          </a:solidFill>
        </p:spPr>
        <p:txBody>
          <a:bodyPr wrap="square">
            <a:noAutofit/>
          </a:bodyPr>
          <a:lstStyle/>
          <a:p>
            <a:endParaRPr lang="en-GB" sz="1600" dirty="0"/>
          </a:p>
          <a:p>
            <a:r>
              <a:rPr lang="en-GB" sz="1600" dirty="0" err="1"/>
              <a:t>Neke</a:t>
            </a:r>
            <a:r>
              <a:rPr lang="en-GB" sz="1600" dirty="0"/>
              <a:t> web </a:t>
            </a:r>
            <a:r>
              <a:rPr lang="en-GB" sz="1600" dirty="0" err="1"/>
              <a:t>stranice</a:t>
            </a:r>
            <a:r>
              <a:rPr lang="en-GB" sz="1600" dirty="0"/>
              <a:t> </a:t>
            </a:r>
            <a:r>
              <a:rPr lang="en-GB" sz="1600" dirty="0" err="1"/>
              <a:t>provjeravaju</a:t>
            </a:r>
            <a:r>
              <a:rPr lang="en-GB" sz="1600" dirty="0"/>
              <a:t> </a:t>
            </a:r>
            <a:r>
              <a:rPr lang="en-GB" sz="1600" dirty="0" err="1"/>
              <a:t>neovisni</a:t>
            </a:r>
            <a:r>
              <a:rPr lang="en-GB" sz="1600" dirty="0"/>
              <a:t> </a:t>
            </a:r>
            <a:r>
              <a:rPr lang="en-GB" sz="1600" dirty="0" err="1"/>
              <a:t>stručnjaci</a:t>
            </a:r>
            <a:r>
              <a:rPr lang="en-GB" sz="1600" dirty="0"/>
              <a:t> i </a:t>
            </a:r>
            <a:r>
              <a:rPr lang="en-GB" sz="1600" dirty="0" err="1"/>
              <a:t>mogu</a:t>
            </a:r>
            <a:r>
              <a:rPr lang="en-GB" sz="1600" dirty="0"/>
              <a:t> </a:t>
            </a:r>
            <a:r>
              <a:rPr lang="en-GB" sz="1600" dirty="0" err="1"/>
              <a:t>pokazati</a:t>
            </a:r>
            <a:r>
              <a:rPr lang="en-GB" sz="1600" dirty="0"/>
              <a:t> </a:t>
            </a:r>
            <a:r>
              <a:rPr lang="en-GB" sz="1600" dirty="0" err="1"/>
              <a:t>odgovarajući</a:t>
            </a:r>
            <a:r>
              <a:rPr lang="en-GB" sz="1600" dirty="0"/>
              <a:t> </a:t>
            </a:r>
            <a:r>
              <a:rPr lang="en-GB" sz="1600" dirty="0" err="1"/>
              <a:t>pečat</a:t>
            </a:r>
            <a:r>
              <a:rPr lang="en-GB" sz="1600" dirty="0"/>
              <a:t> </a:t>
            </a:r>
            <a:r>
              <a:rPr lang="en-GB" sz="1600" dirty="0" err="1"/>
              <a:t>kvalitete</a:t>
            </a:r>
            <a:r>
              <a:rPr lang="en-GB" sz="1600" dirty="0"/>
              <a:t>.</a:t>
            </a:r>
          </a:p>
        </p:txBody>
      </p:sp>
      <p:sp>
        <p:nvSpPr>
          <p:cNvPr id="49" name="Textfeld 48">
            <a:extLst>
              <a:ext uri="{FF2B5EF4-FFF2-40B4-BE49-F238E27FC236}">
                <a16:creationId xmlns:a16="http://schemas.microsoft.com/office/drawing/2014/main" id="{6EB6D98C-41E8-EED7-DCB4-823B603EA489}"/>
              </a:ext>
            </a:extLst>
          </p:cNvPr>
          <p:cNvSpPr txBox="1"/>
          <p:nvPr/>
        </p:nvSpPr>
        <p:spPr>
          <a:xfrm>
            <a:off x="12096000" y="4068000"/>
            <a:ext cx="4824000" cy="1548000"/>
          </a:xfrm>
          <a:prstGeom prst="rect">
            <a:avLst/>
          </a:prstGeom>
          <a:solidFill>
            <a:schemeClr val="bg1">
              <a:alpha val="60000"/>
            </a:schemeClr>
          </a:solidFill>
        </p:spPr>
        <p:txBody>
          <a:bodyPr wrap="square">
            <a:noAutofit/>
          </a:bodyPr>
          <a:lstStyle/>
          <a:p>
            <a:r>
              <a:rPr lang="en-GB" sz="1600" dirty="0" err="1"/>
              <a:t>Usporedba</a:t>
            </a:r>
            <a:r>
              <a:rPr lang="en-GB" sz="1600" dirty="0"/>
              <a:t> </a:t>
            </a:r>
            <a:r>
              <a:rPr lang="en-GB" sz="1600" dirty="0" err="1"/>
              <a:t>različitih</a:t>
            </a:r>
            <a:r>
              <a:rPr lang="en-GB" sz="1600" dirty="0"/>
              <a:t> </a:t>
            </a:r>
            <a:r>
              <a:rPr lang="en-GB" sz="1600" dirty="0" err="1"/>
              <a:t>stranica</a:t>
            </a:r>
            <a:r>
              <a:rPr lang="en-GB" sz="1600" dirty="0"/>
              <a:t> </a:t>
            </a:r>
            <a:r>
              <a:rPr lang="en-GB" sz="1600" dirty="0" err="1"/>
              <a:t>može</a:t>
            </a:r>
            <a:r>
              <a:rPr lang="en-GB" sz="1600" dirty="0"/>
              <a:t> </a:t>
            </a:r>
            <a:r>
              <a:rPr lang="en-GB" sz="1600" dirty="0" err="1"/>
              <a:t>pomoći</a:t>
            </a:r>
            <a:r>
              <a:rPr lang="en-GB" sz="1600" dirty="0"/>
              <a:t> u </a:t>
            </a:r>
            <a:r>
              <a:rPr lang="en-GB" sz="1600" dirty="0" err="1"/>
              <a:t>procjeni</a:t>
            </a:r>
            <a:r>
              <a:rPr lang="en-GB" sz="1600" dirty="0"/>
              <a:t> </a:t>
            </a:r>
            <a:r>
              <a:rPr lang="en-GB" sz="1600" dirty="0" err="1"/>
              <a:t>jesu</a:t>
            </a:r>
            <a:r>
              <a:rPr lang="en-GB" sz="1600" dirty="0"/>
              <a:t> li </a:t>
            </a:r>
            <a:r>
              <a:rPr lang="en-GB" sz="1600" dirty="0" err="1"/>
              <a:t>dotične</a:t>
            </a:r>
            <a:r>
              <a:rPr lang="en-GB" sz="1600" dirty="0"/>
              <a:t> </a:t>
            </a:r>
            <a:r>
              <a:rPr lang="en-GB" sz="1600" dirty="0" err="1"/>
              <a:t>informacije</a:t>
            </a:r>
            <a:r>
              <a:rPr lang="en-GB" sz="1600" dirty="0"/>
              <a:t> </a:t>
            </a:r>
            <a:r>
              <a:rPr lang="en-GB" sz="1600" dirty="0" err="1"/>
              <a:t>vjerodostojne</a:t>
            </a:r>
            <a:r>
              <a:rPr lang="en-GB" sz="1600" dirty="0"/>
              <a:t> </a:t>
            </a:r>
            <a:r>
              <a:rPr lang="en-GB" sz="1600" dirty="0" err="1"/>
              <a:t>ili</a:t>
            </a:r>
            <a:r>
              <a:rPr lang="en-GB" sz="1600" dirty="0"/>
              <a:t> ne. Na </a:t>
            </a:r>
            <a:r>
              <a:rPr lang="en-GB" sz="1600" dirty="0" err="1"/>
              <a:t>primjer</a:t>
            </a:r>
            <a:r>
              <a:rPr lang="en-GB" sz="1600" dirty="0"/>
              <a:t>, </a:t>
            </a:r>
            <a:r>
              <a:rPr lang="en-GB" sz="1600" dirty="0" err="1"/>
              <a:t>ako</a:t>
            </a:r>
            <a:r>
              <a:rPr lang="en-GB" sz="1600" dirty="0"/>
              <a:t> se </a:t>
            </a:r>
            <a:r>
              <a:rPr lang="en-GB" sz="1600" dirty="0" err="1"/>
              <a:t>terapija</a:t>
            </a:r>
            <a:r>
              <a:rPr lang="en-GB" sz="1600" dirty="0"/>
              <a:t> </a:t>
            </a:r>
            <a:r>
              <a:rPr lang="en-GB" sz="1600" dirty="0" err="1"/>
              <a:t>preporučuje</a:t>
            </a:r>
            <a:r>
              <a:rPr lang="en-GB" sz="1600" dirty="0"/>
              <a:t> na </a:t>
            </a:r>
            <a:r>
              <a:rPr lang="en-GB" sz="1600" dirty="0" err="1"/>
              <a:t>laičkom</a:t>
            </a:r>
            <a:r>
              <a:rPr lang="en-GB" sz="1600" dirty="0"/>
              <a:t> </a:t>
            </a:r>
            <a:r>
              <a:rPr lang="en-GB" sz="1600" dirty="0" err="1"/>
              <a:t>forumu</a:t>
            </a:r>
            <a:r>
              <a:rPr lang="en-GB" sz="1600" dirty="0"/>
              <a:t>, </a:t>
            </a:r>
            <a:r>
              <a:rPr lang="en-GB" sz="1600" dirty="0" err="1"/>
              <a:t>vrijedi</a:t>
            </a:r>
            <a:r>
              <a:rPr lang="en-GB" sz="1600" dirty="0"/>
              <a:t> </a:t>
            </a:r>
            <a:r>
              <a:rPr lang="en-GB" sz="1600" dirty="0" err="1"/>
              <a:t>provjeriti</a:t>
            </a:r>
            <a:r>
              <a:rPr lang="en-GB" sz="1600" dirty="0"/>
              <a:t> </a:t>
            </a:r>
            <a:r>
              <a:rPr lang="en-GB" sz="1600" dirty="0" err="1"/>
              <a:t>ovaj</a:t>
            </a:r>
            <a:r>
              <a:rPr lang="en-GB" sz="1600" dirty="0"/>
              <a:t> </a:t>
            </a:r>
            <a:r>
              <a:rPr lang="en-GB" sz="1600" dirty="0" err="1"/>
              <a:t>prijedlog</a:t>
            </a:r>
            <a:r>
              <a:rPr lang="en-GB" sz="1600" dirty="0"/>
              <a:t> na </a:t>
            </a:r>
            <a:r>
              <a:rPr lang="en-GB" sz="1600" dirty="0" err="1"/>
              <a:t>stručnoj</a:t>
            </a:r>
            <a:r>
              <a:rPr lang="en-GB" sz="1600" dirty="0"/>
              <a:t> web </a:t>
            </a:r>
            <a:r>
              <a:rPr lang="en-GB" sz="1600" dirty="0" err="1"/>
              <a:t>stranici</a:t>
            </a:r>
            <a:r>
              <a:rPr lang="en-GB" sz="1600" dirty="0"/>
              <a:t>.</a:t>
            </a:r>
          </a:p>
        </p:txBody>
      </p:sp>
      <p:grpSp>
        <p:nvGrpSpPr>
          <p:cNvPr id="36" name="Gruppieren 35">
            <a:extLst>
              <a:ext uri="{FF2B5EF4-FFF2-40B4-BE49-F238E27FC236}">
                <a16:creationId xmlns:a16="http://schemas.microsoft.com/office/drawing/2014/main" id="{DD693C95-271B-7C37-F95D-FFDF5334C21B}"/>
              </a:ext>
            </a:extLst>
          </p:cNvPr>
          <p:cNvGrpSpPr/>
          <p:nvPr/>
        </p:nvGrpSpPr>
        <p:grpSpPr>
          <a:xfrm>
            <a:off x="1440000" y="6480000"/>
            <a:ext cx="4860000" cy="2448000"/>
            <a:chOff x="7095269" y="6084000"/>
            <a:chExt cx="4860000" cy="2448000"/>
          </a:xfrm>
        </p:grpSpPr>
        <p:cxnSp>
          <p:nvCxnSpPr>
            <p:cNvPr id="37" name="Gerader Verbinder 36">
              <a:extLst>
                <a:ext uri="{FF2B5EF4-FFF2-40B4-BE49-F238E27FC236}">
                  <a16:creationId xmlns:a16="http://schemas.microsoft.com/office/drawing/2014/main" id="{3796F827-BE5B-0294-8DE9-55618FCC1CA1}"/>
                </a:ext>
              </a:extLst>
            </p:cNvPr>
            <p:cNvCxnSpPr>
              <a:cxnSpLocks/>
            </p:cNvCxnSpPr>
            <p:nvPr/>
          </p:nvCxnSpPr>
          <p:spPr>
            <a:xfrm>
              <a:off x="11955269" y="6156000"/>
              <a:ext cx="0" cy="2376000"/>
            </a:xfrm>
            <a:prstGeom prst="line">
              <a:avLst/>
            </a:prstGeom>
            <a:ln w="123825" cap="rnd"/>
          </p:spPr>
          <p:style>
            <a:lnRef idx="3">
              <a:schemeClr val="accent4"/>
            </a:lnRef>
            <a:fillRef idx="0">
              <a:schemeClr val="accent4"/>
            </a:fillRef>
            <a:effectRef idx="2">
              <a:schemeClr val="accent4"/>
            </a:effectRef>
            <a:fontRef idx="minor">
              <a:schemeClr val="tx1"/>
            </a:fontRef>
          </p:style>
        </p:cxnSp>
        <p:sp>
          <p:nvSpPr>
            <p:cNvPr id="38" name="Google Shape;120;p6">
              <a:extLst>
                <a:ext uri="{FF2B5EF4-FFF2-40B4-BE49-F238E27FC236}">
                  <a16:creationId xmlns:a16="http://schemas.microsoft.com/office/drawing/2014/main" id="{8D43810F-3FF1-F460-8C77-83807F317720}"/>
                </a:ext>
              </a:extLst>
            </p:cNvPr>
            <p:cNvSpPr txBox="1"/>
            <p:nvPr/>
          </p:nvSpPr>
          <p:spPr>
            <a:xfrm>
              <a:off x="7095269" y="6084000"/>
              <a:ext cx="4788000" cy="756000"/>
            </a:xfrm>
            <a:prstGeom prst="doubleWave">
              <a:avLst/>
            </a:prstGeom>
            <a:solidFill>
              <a:srgbClr val="8B2323"/>
            </a:solidFill>
            <a:ln>
              <a:solidFill>
                <a:schemeClr val="tx1"/>
              </a:solidFill>
            </a:ln>
          </p:spPr>
          <p:style>
            <a:lnRef idx="0">
              <a:schemeClr val="accent3"/>
            </a:lnRef>
            <a:fillRef idx="3">
              <a:schemeClr val="accent3"/>
            </a:fillRef>
            <a:effectRef idx="3">
              <a:schemeClr val="accent3"/>
            </a:effectRef>
            <a:fontRef idx="minor">
              <a:schemeClr val="lt1"/>
            </a:fontRef>
          </p:style>
          <p:txBody>
            <a:bodyPr spcFirstLastPara="1" wrap="square" lIns="0" tIns="0" rIns="0" bIns="0" anchor="ctr" anchorCtr="0">
              <a:noAutofit/>
            </a:bodyPr>
            <a:lstStyle/>
            <a:p>
              <a:pPr lvl="0" algn="ctr">
                <a:buSzPct val="80000"/>
              </a:pPr>
              <a:r>
                <a:rPr lang="en-GB" sz="2200" b="1" dirty="0">
                  <a:solidFill>
                    <a:schemeClr val="bg1"/>
                  </a:solidFill>
                  <a:ea typeface="Helvetica Neue"/>
                  <a:cs typeface="Helvetica Neue"/>
                  <a:sym typeface="Helvetica Neue"/>
                </a:rPr>
                <a:t>1. </a:t>
              </a:r>
              <a:r>
                <a:rPr lang="en-GB" sz="2200" b="1" dirty="0" err="1">
                  <a:solidFill>
                    <a:schemeClr val="bg1"/>
                  </a:solidFill>
                  <a:ea typeface="Helvetica Neue"/>
                  <a:cs typeface="Helvetica Neue"/>
                  <a:sym typeface="Helvetica Neue"/>
                </a:rPr>
                <a:t>Odaberite</a:t>
              </a:r>
              <a:r>
                <a:rPr lang="en-GB" sz="2200" b="1" dirty="0">
                  <a:solidFill>
                    <a:schemeClr val="bg1"/>
                  </a:solidFill>
                  <a:ea typeface="Helvetica Neue"/>
                  <a:cs typeface="Helvetica Neue"/>
                  <a:sym typeface="Helvetica Neue"/>
                </a:rPr>
                <a:t> </a:t>
              </a:r>
              <a:r>
                <a:rPr lang="en-GB" sz="2200" b="1" dirty="0" err="1">
                  <a:solidFill>
                    <a:schemeClr val="bg1"/>
                  </a:solidFill>
                  <a:ea typeface="Helvetica Neue"/>
                  <a:cs typeface="Helvetica Neue"/>
                  <a:sym typeface="Helvetica Neue"/>
                </a:rPr>
                <a:t>odgovarajući</a:t>
              </a:r>
              <a:r>
                <a:rPr lang="en-GB" sz="2200" b="1" dirty="0">
                  <a:solidFill>
                    <a:schemeClr val="bg1"/>
                  </a:solidFill>
                  <a:ea typeface="Helvetica Neue"/>
                  <a:cs typeface="Helvetica Neue"/>
                  <a:sym typeface="Helvetica Neue"/>
                </a:rPr>
                <a:t> portal</a:t>
              </a:r>
              <a:endParaRPr lang="en-GB" sz="2200" b="1" dirty="0">
                <a:solidFill>
                  <a:schemeClr val="bg1"/>
                </a:solidFill>
                <a:latin typeface="+mn-lt"/>
                <a:ea typeface="Helvetica Neue"/>
                <a:cs typeface="Helvetica Neue"/>
                <a:sym typeface="Helvetica Neue"/>
              </a:endParaRPr>
            </a:p>
          </p:txBody>
        </p:sp>
      </p:grpSp>
      <p:grpSp>
        <p:nvGrpSpPr>
          <p:cNvPr id="33" name="Gruppieren 32">
            <a:extLst>
              <a:ext uri="{FF2B5EF4-FFF2-40B4-BE49-F238E27FC236}">
                <a16:creationId xmlns:a16="http://schemas.microsoft.com/office/drawing/2014/main" id="{36B79AC5-DFC2-A349-A9A1-0E6523F738B9}"/>
              </a:ext>
            </a:extLst>
          </p:cNvPr>
          <p:cNvGrpSpPr/>
          <p:nvPr/>
        </p:nvGrpSpPr>
        <p:grpSpPr>
          <a:xfrm>
            <a:off x="3132000" y="3636000"/>
            <a:ext cx="4824000" cy="2448000"/>
            <a:chOff x="7131269" y="6084000"/>
            <a:chExt cx="4824000" cy="2448000"/>
          </a:xfrm>
        </p:grpSpPr>
        <p:cxnSp>
          <p:nvCxnSpPr>
            <p:cNvPr id="34" name="Gerader Verbinder 33">
              <a:extLst>
                <a:ext uri="{FF2B5EF4-FFF2-40B4-BE49-F238E27FC236}">
                  <a16:creationId xmlns:a16="http://schemas.microsoft.com/office/drawing/2014/main" id="{46FA3348-2BC1-00DE-EEC2-43F8BADE13BE}"/>
                </a:ext>
              </a:extLst>
            </p:cNvPr>
            <p:cNvCxnSpPr>
              <a:cxnSpLocks/>
            </p:cNvCxnSpPr>
            <p:nvPr/>
          </p:nvCxnSpPr>
          <p:spPr>
            <a:xfrm>
              <a:off x="11955269" y="6156000"/>
              <a:ext cx="0" cy="2376000"/>
            </a:xfrm>
            <a:prstGeom prst="line">
              <a:avLst/>
            </a:prstGeom>
            <a:ln w="123825" cap="rnd"/>
          </p:spPr>
          <p:style>
            <a:lnRef idx="3">
              <a:schemeClr val="accent4"/>
            </a:lnRef>
            <a:fillRef idx="0">
              <a:schemeClr val="accent4"/>
            </a:fillRef>
            <a:effectRef idx="2">
              <a:schemeClr val="accent4"/>
            </a:effectRef>
            <a:fontRef idx="minor">
              <a:schemeClr val="tx1"/>
            </a:fontRef>
          </p:style>
        </p:cxnSp>
        <p:sp>
          <p:nvSpPr>
            <p:cNvPr id="35" name="Google Shape;120;p6">
              <a:extLst>
                <a:ext uri="{FF2B5EF4-FFF2-40B4-BE49-F238E27FC236}">
                  <a16:creationId xmlns:a16="http://schemas.microsoft.com/office/drawing/2014/main" id="{E1CF5A0F-2A88-A6FF-801C-4C9907E3595C}"/>
                </a:ext>
              </a:extLst>
            </p:cNvPr>
            <p:cNvSpPr txBox="1"/>
            <p:nvPr/>
          </p:nvSpPr>
          <p:spPr>
            <a:xfrm>
              <a:off x="7131269" y="6084000"/>
              <a:ext cx="4788000" cy="756000"/>
            </a:xfrm>
            <a:prstGeom prst="doubleWave">
              <a:avLst/>
            </a:prstGeom>
            <a:solidFill>
              <a:srgbClr val="FF7F00"/>
            </a:solidFill>
            <a:ln>
              <a:solidFill>
                <a:schemeClr val="tx1"/>
              </a:solidFill>
            </a:ln>
          </p:spPr>
          <p:style>
            <a:lnRef idx="0">
              <a:schemeClr val="accent3"/>
            </a:lnRef>
            <a:fillRef idx="3">
              <a:schemeClr val="accent3"/>
            </a:fillRef>
            <a:effectRef idx="3">
              <a:schemeClr val="accent3"/>
            </a:effectRef>
            <a:fontRef idx="minor">
              <a:schemeClr val="lt1"/>
            </a:fontRef>
          </p:style>
          <p:txBody>
            <a:bodyPr spcFirstLastPara="1" wrap="square" lIns="0" tIns="0" rIns="0" bIns="0" anchor="ctr" anchorCtr="0">
              <a:noAutofit/>
            </a:bodyPr>
            <a:lstStyle/>
            <a:p>
              <a:pPr lvl="0" algn="ctr">
                <a:buSzPct val="80000"/>
              </a:pPr>
              <a:r>
                <a:rPr lang="en-GB" sz="2200" b="1" dirty="0">
                  <a:solidFill>
                    <a:schemeClr val="bg1"/>
                  </a:solidFill>
                  <a:ea typeface="Helvetica Neue"/>
                  <a:cs typeface="Helvetica Neue"/>
                  <a:sym typeface="Helvetica Neue"/>
                </a:rPr>
                <a:t>3. </a:t>
              </a:r>
              <a:r>
                <a:rPr lang="en-GB" sz="2200" b="1" dirty="0" err="1">
                  <a:solidFill>
                    <a:schemeClr val="bg1"/>
                  </a:solidFill>
                  <a:ea typeface="Helvetica Neue"/>
                  <a:cs typeface="Helvetica Neue"/>
                  <a:sym typeface="Helvetica Neue"/>
                </a:rPr>
                <a:t>Pečat</a:t>
              </a:r>
              <a:r>
                <a:rPr lang="en-GB" sz="2200" b="1" dirty="0">
                  <a:solidFill>
                    <a:schemeClr val="bg1"/>
                  </a:solidFill>
                  <a:ea typeface="Helvetica Neue"/>
                  <a:cs typeface="Helvetica Neue"/>
                  <a:sym typeface="Helvetica Neue"/>
                </a:rPr>
                <a:t> </a:t>
              </a:r>
              <a:r>
                <a:rPr lang="en-GB" sz="2200" b="1" dirty="0" err="1">
                  <a:solidFill>
                    <a:schemeClr val="bg1"/>
                  </a:solidFill>
                  <a:ea typeface="Helvetica Neue"/>
                  <a:cs typeface="Helvetica Neue"/>
                  <a:sym typeface="Helvetica Neue"/>
                </a:rPr>
                <a:t>kvalitete</a:t>
              </a:r>
              <a:endParaRPr lang="en-GB" sz="2200" b="1" dirty="0">
                <a:solidFill>
                  <a:schemeClr val="bg1"/>
                </a:solidFill>
                <a:latin typeface="+mn-lt"/>
                <a:ea typeface="Helvetica Neue"/>
                <a:cs typeface="Helvetica Neue"/>
                <a:sym typeface="Helvetica Neue"/>
              </a:endParaRPr>
            </a:p>
          </p:txBody>
        </p:sp>
      </p:grpSp>
      <p:grpSp>
        <p:nvGrpSpPr>
          <p:cNvPr id="46" name="Gruppieren 45">
            <a:extLst>
              <a:ext uri="{FF2B5EF4-FFF2-40B4-BE49-F238E27FC236}">
                <a16:creationId xmlns:a16="http://schemas.microsoft.com/office/drawing/2014/main" id="{B27E9218-8184-1709-FEFD-9B8E264B30F4}"/>
              </a:ext>
            </a:extLst>
          </p:cNvPr>
          <p:cNvGrpSpPr/>
          <p:nvPr/>
        </p:nvGrpSpPr>
        <p:grpSpPr>
          <a:xfrm>
            <a:off x="12024000" y="3204000"/>
            <a:ext cx="4838898" cy="2448000"/>
            <a:chOff x="11955269" y="6084000"/>
            <a:chExt cx="4220392" cy="2448000"/>
          </a:xfrm>
        </p:grpSpPr>
        <p:cxnSp>
          <p:nvCxnSpPr>
            <p:cNvPr id="47" name="Gerader Verbinder 46">
              <a:extLst>
                <a:ext uri="{FF2B5EF4-FFF2-40B4-BE49-F238E27FC236}">
                  <a16:creationId xmlns:a16="http://schemas.microsoft.com/office/drawing/2014/main" id="{2CEE6434-4964-1A8E-A1F4-6F1C50AB7119}"/>
                </a:ext>
              </a:extLst>
            </p:cNvPr>
            <p:cNvCxnSpPr>
              <a:cxnSpLocks/>
            </p:cNvCxnSpPr>
            <p:nvPr/>
          </p:nvCxnSpPr>
          <p:spPr>
            <a:xfrm>
              <a:off x="11955269" y="6156000"/>
              <a:ext cx="0" cy="2376000"/>
            </a:xfrm>
            <a:prstGeom prst="line">
              <a:avLst/>
            </a:prstGeom>
            <a:ln w="123825" cap="rnd"/>
          </p:spPr>
          <p:style>
            <a:lnRef idx="3">
              <a:schemeClr val="accent4"/>
            </a:lnRef>
            <a:fillRef idx="0">
              <a:schemeClr val="accent4"/>
            </a:fillRef>
            <a:effectRef idx="2">
              <a:schemeClr val="accent4"/>
            </a:effectRef>
            <a:fontRef idx="minor">
              <a:schemeClr val="tx1"/>
            </a:fontRef>
          </p:style>
        </p:cxnSp>
        <p:sp>
          <p:nvSpPr>
            <p:cNvPr id="48" name="Google Shape;120;p6">
              <a:extLst>
                <a:ext uri="{FF2B5EF4-FFF2-40B4-BE49-F238E27FC236}">
                  <a16:creationId xmlns:a16="http://schemas.microsoft.com/office/drawing/2014/main" id="{D4641113-0F6F-1E3A-9163-A1A38E8BCDF8}"/>
                </a:ext>
              </a:extLst>
            </p:cNvPr>
            <p:cNvSpPr txBox="1"/>
            <p:nvPr/>
          </p:nvSpPr>
          <p:spPr>
            <a:xfrm>
              <a:off x="11999661" y="6084000"/>
              <a:ext cx="4176000" cy="756000"/>
            </a:xfrm>
            <a:prstGeom prst="doubleWave">
              <a:avLst/>
            </a:prstGeom>
            <a:solidFill>
              <a:srgbClr val="EEB422"/>
            </a:solidFill>
            <a:ln>
              <a:solidFill>
                <a:schemeClr val="tx1"/>
              </a:solidFill>
            </a:ln>
          </p:spPr>
          <p:style>
            <a:lnRef idx="0">
              <a:schemeClr val="accent3"/>
            </a:lnRef>
            <a:fillRef idx="3">
              <a:schemeClr val="accent3"/>
            </a:fillRef>
            <a:effectRef idx="3">
              <a:schemeClr val="accent3"/>
            </a:effectRef>
            <a:fontRef idx="minor">
              <a:schemeClr val="lt1"/>
            </a:fontRef>
          </p:style>
          <p:txBody>
            <a:bodyPr spcFirstLastPara="1" wrap="square" lIns="0" tIns="0" rIns="0" bIns="0" anchor="ctr" anchorCtr="0">
              <a:noAutofit/>
            </a:bodyPr>
            <a:lstStyle/>
            <a:p>
              <a:pPr lvl="0" algn="ctr">
                <a:buSzPct val="80000"/>
              </a:pPr>
              <a:endParaRPr lang="en-GB" sz="2200" b="1" dirty="0">
                <a:solidFill>
                  <a:schemeClr val="bg1"/>
                </a:solidFill>
                <a:ea typeface="Helvetica Neue"/>
                <a:cs typeface="Helvetica Neue"/>
                <a:sym typeface="Helvetica Neue"/>
              </a:endParaRPr>
            </a:p>
            <a:p>
              <a:pPr lvl="0" algn="ctr">
                <a:buSzPct val="80000"/>
              </a:pPr>
              <a:r>
                <a:rPr lang="en-GB" sz="2200" b="1" dirty="0">
                  <a:solidFill>
                    <a:schemeClr val="bg1"/>
                  </a:solidFill>
                  <a:ea typeface="Helvetica Neue"/>
                  <a:cs typeface="Helvetica Neue"/>
                  <a:sym typeface="Helvetica Neue"/>
                </a:rPr>
                <a:t>4. </a:t>
              </a:r>
              <a:r>
                <a:rPr lang="en-GB" sz="2200" b="1" dirty="0" err="1">
                  <a:solidFill>
                    <a:schemeClr val="bg1"/>
                  </a:solidFill>
                  <a:ea typeface="Helvetica Neue"/>
                  <a:cs typeface="Helvetica Neue"/>
                  <a:sym typeface="Helvetica Neue"/>
                </a:rPr>
                <a:t>Konzultirajte</a:t>
              </a:r>
              <a:r>
                <a:rPr lang="en-GB" sz="2200" b="1" dirty="0">
                  <a:solidFill>
                    <a:schemeClr val="bg1"/>
                  </a:solidFill>
                  <a:ea typeface="Helvetica Neue"/>
                  <a:cs typeface="Helvetica Neue"/>
                  <a:sym typeface="Helvetica Neue"/>
                </a:rPr>
                <a:t> </a:t>
              </a:r>
              <a:r>
                <a:rPr lang="en-GB" sz="2200" b="1" dirty="0" err="1">
                  <a:solidFill>
                    <a:schemeClr val="bg1"/>
                  </a:solidFill>
                  <a:ea typeface="Helvetica Neue"/>
                  <a:cs typeface="Helvetica Neue"/>
                  <a:sym typeface="Helvetica Neue"/>
                </a:rPr>
                <a:t>nekoliko</a:t>
              </a:r>
              <a:r>
                <a:rPr lang="en-GB" sz="2200" b="1" dirty="0">
                  <a:solidFill>
                    <a:schemeClr val="bg1"/>
                  </a:solidFill>
                  <a:ea typeface="Helvetica Neue"/>
                  <a:cs typeface="Helvetica Neue"/>
                  <a:sym typeface="Helvetica Neue"/>
                </a:rPr>
                <a:t> </a:t>
              </a:r>
              <a:r>
                <a:rPr lang="en-GB" sz="2200" b="1" dirty="0" err="1">
                  <a:solidFill>
                    <a:schemeClr val="bg1"/>
                  </a:solidFill>
                  <a:ea typeface="Helvetica Neue"/>
                  <a:cs typeface="Helvetica Neue"/>
                  <a:sym typeface="Helvetica Neue"/>
                </a:rPr>
                <a:t>izvora</a:t>
              </a:r>
              <a:endParaRPr lang="en-GB" sz="2200" b="1" dirty="0">
                <a:solidFill>
                  <a:schemeClr val="bg1"/>
                </a:solidFill>
                <a:latin typeface="+mn-lt"/>
                <a:ea typeface="Helvetica Neue"/>
                <a:cs typeface="Helvetica Neue"/>
                <a:sym typeface="Helvetica Neue"/>
              </a:endParaRPr>
            </a:p>
          </p:txBody>
        </p:sp>
      </p:grpSp>
      <p:grpSp>
        <p:nvGrpSpPr>
          <p:cNvPr id="26" name="Gruppieren 25">
            <a:extLst>
              <a:ext uri="{FF2B5EF4-FFF2-40B4-BE49-F238E27FC236}">
                <a16:creationId xmlns:a16="http://schemas.microsoft.com/office/drawing/2014/main" id="{E228B233-F923-BB13-85BD-3D5F6376AB3B}"/>
              </a:ext>
            </a:extLst>
          </p:cNvPr>
          <p:cNvGrpSpPr/>
          <p:nvPr/>
        </p:nvGrpSpPr>
        <p:grpSpPr>
          <a:xfrm>
            <a:off x="10371323" y="6048000"/>
            <a:ext cx="4856677" cy="2448000"/>
            <a:chOff x="11955269" y="6084000"/>
            <a:chExt cx="4747128" cy="2448000"/>
          </a:xfrm>
        </p:grpSpPr>
        <p:cxnSp>
          <p:nvCxnSpPr>
            <p:cNvPr id="27" name="Gerader Verbinder 26">
              <a:extLst>
                <a:ext uri="{FF2B5EF4-FFF2-40B4-BE49-F238E27FC236}">
                  <a16:creationId xmlns:a16="http://schemas.microsoft.com/office/drawing/2014/main" id="{50D22AD8-1F98-2BD8-D7B4-D0CD91E271E2}"/>
                </a:ext>
              </a:extLst>
            </p:cNvPr>
            <p:cNvCxnSpPr>
              <a:cxnSpLocks/>
            </p:cNvCxnSpPr>
            <p:nvPr/>
          </p:nvCxnSpPr>
          <p:spPr>
            <a:xfrm>
              <a:off x="11955269" y="6156000"/>
              <a:ext cx="0" cy="2376000"/>
            </a:xfrm>
            <a:prstGeom prst="line">
              <a:avLst/>
            </a:prstGeom>
            <a:ln w="123825" cap="rnd"/>
          </p:spPr>
          <p:style>
            <a:lnRef idx="3">
              <a:schemeClr val="accent4"/>
            </a:lnRef>
            <a:fillRef idx="0">
              <a:schemeClr val="accent4"/>
            </a:fillRef>
            <a:effectRef idx="2">
              <a:schemeClr val="accent4"/>
            </a:effectRef>
            <a:fontRef idx="minor">
              <a:schemeClr val="tx1"/>
            </a:fontRef>
          </p:style>
        </p:cxnSp>
        <p:sp>
          <p:nvSpPr>
            <p:cNvPr id="28" name="Google Shape;120;p6">
              <a:extLst>
                <a:ext uri="{FF2B5EF4-FFF2-40B4-BE49-F238E27FC236}">
                  <a16:creationId xmlns:a16="http://schemas.microsoft.com/office/drawing/2014/main" id="{07FFA229-6E6C-7748-A6B6-C5454E8587F5}"/>
                </a:ext>
              </a:extLst>
            </p:cNvPr>
            <p:cNvSpPr txBox="1"/>
            <p:nvPr/>
          </p:nvSpPr>
          <p:spPr>
            <a:xfrm>
              <a:off x="12022397" y="6084000"/>
              <a:ext cx="4680000" cy="756000"/>
            </a:xfrm>
            <a:prstGeom prst="doubleWave">
              <a:avLst/>
            </a:prstGeom>
            <a:solidFill>
              <a:srgbClr val="BC8F8F"/>
            </a:solidFill>
            <a:ln>
              <a:solidFill>
                <a:schemeClr val="tx1"/>
              </a:solidFill>
            </a:ln>
          </p:spPr>
          <p:style>
            <a:lnRef idx="0">
              <a:schemeClr val="accent3"/>
            </a:lnRef>
            <a:fillRef idx="3">
              <a:schemeClr val="accent3"/>
            </a:fillRef>
            <a:effectRef idx="3">
              <a:schemeClr val="accent3"/>
            </a:effectRef>
            <a:fontRef idx="minor">
              <a:schemeClr val="lt1"/>
            </a:fontRef>
          </p:style>
          <p:txBody>
            <a:bodyPr spcFirstLastPara="1" wrap="square" lIns="0" tIns="0" rIns="0" bIns="0" anchor="ctr" anchorCtr="0">
              <a:noAutofit/>
            </a:bodyPr>
            <a:lstStyle/>
            <a:p>
              <a:pPr marR="0" lvl="0" algn="ctr" rtl="0">
                <a:spcBef>
                  <a:spcPts val="0"/>
                </a:spcBef>
                <a:spcAft>
                  <a:spcPts val="0"/>
                </a:spcAft>
                <a:buSzPct val="80000"/>
              </a:pPr>
              <a:r>
                <a:rPr lang="en-GB" sz="2200" b="1" dirty="0">
                  <a:solidFill>
                    <a:schemeClr val="bg1"/>
                  </a:solidFill>
                  <a:latin typeface="+mn-lt"/>
                  <a:ea typeface="Helvetica Neue"/>
                  <a:cs typeface="Helvetica Neue"/>
                  <a:sym typeface="Helvetica Neue"/>
                </a:rPr>
                <a:t>2. </a:t>
              </a:r>
              <a:r>
                <a:rPr lang="hr-HR" sz="2200" b="1" dirty="0">
                  <a:solidFill>
                    <a:schemeClr val="bg1"/>
                  </a:solidFill>
                  <a:latin typeface="+mn-lt"/>
                  <a:ea typeface="Helvetica Neue"/>
                  <a:cs typeface="Helvetica Neue"/>
                  <a:sym typeface="Helvetica Neue"/>
                </a:rPr>
                <a:t>Provjera izvornika</a:t>
              </a:r>
              <a:endParaRPr lang="en-GB" sz="2200" b="1" dirty="0">
                <a:solidFill>
                  <a:schemeClr val="bg1"/>
                </a:solidFill>
                <a:latin typeface="+mn-lt"/>
                <a:ea typeface="Helvetica Neue"/>
                <a:cs typeface="Helvetica Neue"/>
                <a:sym typeface="Helvetica Neue"/>
              </a:endParaRPr>
            </a:p>
          </p:txBody>
        </p:sp>
      </p:grpSp>
      <p:sp>
        <p:nvSpPr>
          <p:cNvPr id="3" name="Foliennummernplatzhalter 1">
            <a:extLst>
              <a:ext uri="{FF2B5EF4-FFF2-40B4-BE49-F238E27FC236}">
                <a16:creationId xmlns:a16="http://schemas.microsoft.com/office/drawing/2014/main" id="{5A399FA2-43EF-76A9-F20A-C91B83F133E6}"/>
              </a:ext>
            </a:extLst>
          </p:cNvPr>
          <p:cNvSpPr txBox="1">
            <a:spLocks/>
          </p:cNvSpPr>
          <p:nvPr/>
        </p:nvSpPr>
        <p:spPr>
          <a:xfrm>
            <a:off x="14004589" y="9567020"/>
            <a:ext cx="4114800" cy="547688"/>
          </a:xfrm>
          <a:prstGeom prst="rect">
            <a:avLst/>
          </a:prstGeom>
        </p:spPr>
        <p:txBody>
          <a:bodyPr vert="horz" lIns="91440" tIns="45720" rIns="91440" bIns="45720" rtlCol="0" anchor="ct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defRPr sz="1200" b="0" i="0" u="none" strike="noStrike" cap="none">
                <a:solidFill>
                  <a:schemeClr val="tx1">
                    <a:tint val="75000"/>
                  </a:schemeClr>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fld id="{141F0399-9AC4-4E2F-9FF1-1AC0CE388A8D}" type="slidenum">
              <a:rPr lang="de-DE" smtClean="0"/>
              <a:t>18</a:t>
            </a:fld>
            <a:endParaRPr lang="de-DE"/>
          </a:p>
        </p:txBody>
      </p:sp>
      <p:sp>
        <p:nvSpPr>
          <p:cNvPr id="4" name="Textfeld 3">
            <a:extLst>
              <a:ext uri="{FF2B5EF4-FFF2-40B4-BE49-F238E27FC236}">
                <a16:creationId xmlns:a16="http://schemas.microsoft.com/office/drawing/2014/main" id="{A8EACFE4-ED9B-F153-4F94-03DB9576AAC2}"/>
              </a:ext>
            </a:extLst>
          </p:cNvPr>
          <p:cNvSpPr txBox="1"/>
          <p:nvPr/>
        </p:nvSpPr>
        <p:spPr>
          <a:xfrm>
            <a:off x="1080000" y="8928000"/>
            <a:ext cx="17100000" cy="360000"/>
          </a:xfrm>
          <a:prstGeom prst="rect">
            <a:avLst/>
          </a:prstGeom>
          <a:noFill/>
          <a:ln>
            <a:noFill/>
          </a:ln>
        </p:spPr>
        <p:txBody>
          <a:bodyPr wrap="square" anchor="b">
            <a:noAutofit/>
          </a:bodyPr>
          <a:lstStyle/>
          <a:p>
            <a:r>
              <a:rPr lang="hr-HR" sz="1000" dirty="0"/>
              <a:t>Izvor</a:t>
            </a:r>
            <a:r>
              <a:rPr lang="de-DE" sz="1000" dirty="0"/>
              <a:t>: BAGSO Service Gesellschaft mbH, Anleitung 8: Gesundheitsinformationen im Netz – kompetent nutzen, in: digital-kompass.de, 2023, https://www.digital-kompass.de/materialien/anleitung-8-gesundheitsinformationen-im-netz-kompetent-nutzen</a:t>
            </a:r>
          </a:p>
        </p:txBody>
      </p:sp>
    </p:spTree>
    <p:extLst>
      <p:ext uri="{BB962C8B-B14F-4D97-AF65-F5344CB8AC3E}">
        <p14:creationId xmlns:p14="http://schemas.microsoft.com/office/powerpoint/2010/main" val="35890482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pic>
        <p:nvPicPr>
          <p:cNvPr id="12" name="Grafik 11">
            <a:extLst>
              <a:ext uri="{FF2B5EF4-FFF2-40B4-BE49-F238E27FC236}">
                <a16:creationId xmlns:a16="http://schemas.microsoft.com/office/drawing/2014/main" id="{D9831643-5D7C-3284-1E87-219EAD229CEA}"/>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663217" y="3481349"/>
            <a:ext cx="14686099" cy="5584637"/>
          </a:xfrm>
          <a:prstGeom prst="rect">
            <a:avLst/>
          </a:prstGeom>
        </p:spPr>
      </p:pic>
      <p:sp>
        <p:nvSpPr>
          <p:cNvPr id="118" name="Google Shape;118;p6"/>
          <p:cNvSpPr txBox="1"/>
          <p:nvPr/>
        </p:nvSpPr>
        <p:spPr>
          <a:xfrm>
            <a:off x="1332000" y="2401311"/>
            <a:ext cx="16452000" cy="830956"/>
          </a:xfrm>
          <a:prstGeom prst="rect">
            <a:avLst/>
          </a:prstGeom>
          <a:noFill/>
          <a:ln>
            <a:noFill/>
          </a:ln>
        </p:spPr>
        <p:txBody>
          <a:bodyPr spcFirstLastPara="1" wrap="square" lIns="91425" tIns="45700" rIns="91425" bIns="45700" anchor="t" anchorCtr="0">
            <a:noAutofit/>
          </a:bodyPr>
          <a:lstStyle/>
          <a:p>
            <a:pPr lvl="0"/>
            <a:r>
              <a:rPr lang="en-GB" sz="4800" b="1" dirty="0">
                <a:solidFill>
                  <a:schemeClr val="tx1"/>
                </a:solidFill>
                <a:latin typeface="+mn-lt"/>
                <a:ea typeface="Helvetica Neue"/>
                <a:cs typeface="Helvetica Neue"/>
                <a:sym typeface="Helvetica Neue"/>
              </a:rPr>
              <a:t>3. </a:t>
            </a:r>
            <a:r>
              <a:rPr lang="en-GB" sz="4800" b="1" dirty="0" err="1">
                <a:solidFill>
                  <a:schemeClr val="tx1"/>
                </a:solidFill>
                <a:latin typeface="+mn-lt"/>
                <a:ea typeface="Helvetica Neue"/>
                <a:cs typeface="Helvetica Neue"/>
                <a:sym typeface="Helvetica Neue"/>
              </a:rPr>
              <a:t>Odabir</a:t>
            </a:r>
            <a:r>
              <a:rPr lang="en-GB" sz="4800" b="1" dirty="0">
                <a:solidFill>
                  <a:schemeClr val="tx1"/>
                </a:solidFill>
                <a:latin typeface="+mn-lt"/>
                <a:ea typeface="Helvetica Neue"/>
                <a:cs typeface="Helvetica Neue"/>
                <a:sym typeface="Helvetica Neue"/>
              </a:rPr>
              <a:t> i </a:t>
            </a:r>
            <a:r>
              <a:rPr lang="en-GB" sz="4800" b="1" dirty="0" err="1">
                <a:solidFill>
                  <a:schemeClr val="tx1"/>
                </a:solidFill>
                <a:latin typeface="+mn-lt"/>
                <a:ea typeface="Helvetica Neue"/>
                <a:cs typeface="Helvetica Neue"/>
                <a:sym typeface="Helvetica Neue"/>
              </a:rPr>
              <a:t>korištenje</a:t>
            </a:r>
            <a:r>
              <a:rPr lang="en-GB" sz="4800" b="1" dirty="0">
                <a:solidFill>
                  <a:schemeClr val="tx1"/>
                </a:solidFill>
                <a:latin typeface="+mn-lt"/>
                <a:ea typeface="Helvetica Neue"/>
                <a:cs typeface="Helvetica Neue"/>
                <a:sym typeface="Helvetica Neue"/>
              </a:rPr>
              <a:t> </a:t>
            </a:r>
            <a:r>
              <a:rPr lang="en-GB" sz="4800" b="1" dirty="0" err="1">
                <a:solidFill>
                  <a:schemeClr val="tx1"/>
                </a:solidFill>
                <a:latin typeface="+mn-lt"/>
                <a:ea typeface="Helvetica Neue"/>
                <a:cs typeface="Helvetica Neue"/>
                <a:sym typeface="Helvetica Neue"/>
              </a:rPr>
              <a:t>tražilica</a:t>
            </a:r>
            <a:endParaRPr lang="en-GB" sz="4800" b="1" dirty="0">
              <a:solidFill>
                <a:schemeClr val="tx1"/>
              </a:solidFill>
              <a:latin typeface="+mn-lt"/>
              <a:ea typeface="Helvetica Neue"/>
              <a:cs typeface="Helvetica Neue"/>
              <a:sym typeface="Helvetica Neue"/>
            </a:endParaRPr>
          </a:p>
        </p:txBody>
      </p:sp>
      <p:grpSp>
        <p:nvGrpSpPr>
          <p:cNvPr id="26" name="Gruppieren 25">
            <a:extLst>
              <a:ext uri="{FF2B5EF4-FFF2-40B4-BE49-F238E27FC236}">
                <a16:creationId xmlns:a16="http://schemas.microsoft.com/office/drawing/2014/main" id="{E228B233-F923-BB13-85BD-3D5F6376AB3B}"/>
              </a:ext>
            </a:extLst>
          </p:cNvPr>
          <p:cNvGrpSpPr/>
          <p:nvPr/>
        </p:nvGrpSpPr>
        <p:grpSpPr>
          <a:xfrm>
            <a:off x="8496000" y="6264000"/>
            <a:ext cx="4824000" cy="2448000"/>
            <a:chOff x="11955269" y="6120000"/>
            <a:chExt cx="4824000" cy="2448000"/>
          </a:xfrm>
        </p:grpSpPr>
        <p:cxnSp>
          <p:nvCxnSpPr>
            <p:cNvPr id="27" name="Gerader Verbinder 26">
              <a:extLst>
                <a:ext uri="{FF2B5EF4-FFF2-40B4-BE49-F238E27FC236}">
                  <a16:creationId xmlns:a16="http://schemas.microsoft.com/office/drawing/2014/main" id="{50D22AD8-1F98-2BD8-D7B4-D0CD91E271E2}"/>
                </a:ext>
              </a:extLst>
            </p:cNvPr>
            <p:cNvCxnSpPr>
              <a:cxnSpLocks/>
            </p:cNvCxnSpPr>
            <p:nvPr/>
          </p:nvCxnSpPr>
          <p:spPr>
            <a:xfrm>
              <a:off x="11955269" y="6192000"/>
              <a:ext cx="0" cy="2376000"/>
            </a:xfrm>
            <a:prstGeom prst="line">
              <a:avLst/>
            </a:prstGeom>
            <a:ln w="123825" cap="rnd"/>
          </p:spPr>
          <p:style>
            <a:lnRef idx="3">
              <a:schemeClr val="accent4"/>
            </a:lnRef>
            <a:fillRef idx="0">
              <a:schemeClr val="accent4"/>
            </a:fillRef>
            <a:effectRef idx="2">
              <a:schemeClr val="accent4"/>
            </a:effectRef>
            <a:fontRef idx="minor">
              <a:schemeClr val="tx1"/>
            </a:fontRef>
          </p:style>
        </p:cxnSp>
        <p:sp>
          <p:nvSpPr>
            <p:cNvPr id="28" name="Google Shape;120;p6">
              <a:extLst>
                <a:ext uri="{FF2B5EF4-FFF2-40B4-BE49-F238E27FC236}">
                  <a16:creationId xmlns:a16="http://schemas.microsoft.com/office/drawing/2014/main" id="{07FFA229-6E6C-7748-A6B6-C5454E8587F5}"/>
                </a:ext>
              </a:extLst>
            </p:cNvPr>
            <p:cNvSpPr txBox="1"/>
            <p:nvPr/>
          </p:nvSpPr>
          <p:spPr>
            <a:xfrm>
              <a:off x="11991269" y="6120000"/>
              <a:ext cx="4788000" cy="756000"/>
            </a:xfrm>
            <a:prstGeom prst="doubleWave">
              <a:avLst/>
            </a:prstGeom>
            <a:solidFill>
              <a:srgbClr val="458B00"/>
            </a:solidFill>
            <a:ln>
              <a:solidFill>
                <a:schemeClr val="tx1"/>
              </a:solidFill>
            </a:ln>
          </p:spPr>
          <p:style>
            <a:lnRef idx="0">
              <a:schemeClr val="accent3"/>
            </a:lnRef>
            <a:fillRef idx="3">
              <a:schemeClr val="accent3"/>
            </a:fillRef>
            <a:effectRef idx="3">
              <a:schemeClr val="accent3"/>
            </a:effectRef>
            <a:fontRef idx="minor">
              <a:schemeClr val="lt1"/>
            </a:fontRef>
          </p:style>
          <p:txBody>
            <a:bodyPr spcFirstLastPara="1" wrap="square" lIns="0" tIns="0" rIns="0" bIns="0" anchor="ctr" anchorCtr="0">
              <a:noAutofit/>
            </a:bodyPr>
            <a:lstStyle/>
            <a:p>
              <a:pPr lvl="0" algn="ctr">
                <a:buSzPct val="80000"/>
              </a:pPr>
              <a:r>
                <a:rPr lang="en-GB" sz="2200" b="1" dirty="0">
                  <a:solidFill>
                    <a:schemeClr val="bg1"/>
                  </a:solidFill>
                  <a:ea typeface="Helvetica Neue"/>
                  <a:cs typeface="Helvetica Neue"/>
                  <a:sym typeface="Helvetica Neue"/>
                </a:rPr>
                <a:t>5. </a:t>
              </a:r>
              <a:r>
                <a:rPr lang="en-GB" sz="2200" b="1" dirty="0" err="1">
                  <a:solidFill>
                    <a:schemeClr val="bg1"/>
                  </a:solidFill>
                  <a:ea typeface="Helvetica Neue"/>
                  <a:cs typeface="Helvetica Neue"/>
                  <a:sym typeface="Helvetica Neue"/>
                </a:rPr>
                <a:t>Ravnoteža</a:t>
              </a:r>
              <a:r>
                <a:rPr lang="en-GB" sz="2200" b="1" dirty="0">
                  <a:solidFill>
                    <a:schemeClr val="bg1"/>
                  </a:solidFill>
                  <a:ea typeface="Helvetica Neue"/>
                  <a:cs typeface="Helvetica Neue"/>
                  <a:sym typeface="Helvetica Neue"/>
                </a:rPr>
                <a:t> </a:t>
              </a:r>
              <a:r>
                <a:rPr lang="en-GB" sz="2200" b="1" dirty="0" err="1">
                  <a:solidFill>
                    <a:schemeClr val="bg1"/>
                  </a:solidFill>
                  <a:ea typeface="Helvetica Neue"/>
                  <a:cs typeface="Helvetica Neue"/>
                  <a:sym typeface="Helvetica Neue"/>
                </a:rPr>
                <a:t>informacija</a:t>
              </a:r>
              <a:endParaRPr lang="en-GB" sz="2200" b="1" dirty="0">
                <a:solidFill>
                  <a:schemeClr val="bg1"/>
                </a:solidFill>
                <a:latin typeface="+mn-lt"/>
                <a:ea typeface="Helvetica Neue"/>
                <a:cs typeface="Helvetica Neue"/>
                <a:sym typeface="Helvetica Neue"/>
              </a:endParaRPr>
            </a:p>
          </p:txBody>
        </p:sp>
      </p:grpSp>
      <p:sp>
        <p:nvSpPr>
          <p:cNvPr id="6" name="Textfeld 5">
            <a:extLst>
              <a:ext uri="{FF2B5EF4-FFF2-40B4-BE49-F238E27FC236}">
                <a16:creationId xmlns:a16="http://schemas.microsoft.com/office/drawing/2014/main" id="{BABB6131-8D0E-60C4-92BA-BD8C61E3F452}"/>
              </a:ext>
            </a:extLst>
          </p:cNvPr>
          <p:cNvSpPr txBox="1"/>
          <p:nvPr/>
        </p:nvSpPr>
        <p:spPr>
          <a:xfrm>
            <a:off x="8568000" y="7128000"/>
            <a:ext cx="4680000" cy="1296000"/>
          </a:xfrm>
          <a:prstGeom prst="rect">
            <a:avLst/>
          </a:prstGeom>
          <a:solidFill>
            <a:schemeClr val="bg1">
              <a:alpha val="60000"/>
            </a:schemeClr>
          </a:solidFill>
        </p:spPr>
        <p:txBody>
          <a:bodyPr wrap="square">
            <a:noAutofit/>
          </a:bodyPr>
          <a:lstStyle/>
          <a:p>
            <a:r>
              <a:rPr lang="en-GB" sz="1600" dirty="0" err="1"/>
              <a:t>Teško</a:t>
            </a:r>
            <a:r>
              <a:rPr lang="en-GB" sz="1600" dirty="0"/>
              <a:t> da </a:t>
            </a:r>
            <a:r>
              <a:rPr lang="en-GB" sz="1600" dirty="0" err="1"/>
              <a:t>postoji</a:t>
            </a:r>
            <a:r>
              <a:rPr lang="en-GB" sz="1600" dirty="0"/>
              <a:t> </a:t>
            </a:r>
            <a:r>
              <a:rPr lang="en-GB" sz="1600" dirty="0" err="1"/>
              <a:t>terapija</a:t>
            </a:r>
            <a:r>
              <a:rPr lang="en-GB" sz="1600" dirty="0"/>
              <a:t> </a:t>
            </a:r>
            <a:r>
              <a:rPr lang="en-GB" sz="1600" dirty="0" err="1"/>
              <a:t>bez</a:t>
            </a:r>
            <a:r>
              <a:rPr lang="en-GB" sz="1600" dirty="0"/>
              <a:t> </a:t>
            </a:r>
            <a:r>
              <a:rPr lang="en-GB" sz="1600" dirty="0" err="1"/>
              <a:t>rizika</a:t>
            </a:r>
            <a:r>
              <a:rPr lang="en-GB" sz="1600" dirty="0"/>
              <a:t>, </a:t>
            </a:r>
            <a:r>
              <a:rPr lang="en-GB" sz="1600" dirty="0" err="1"/>
              <a:t>gotovo</a:t>
            </a:r>
            <a:r>
              <a:rPr lang="en-GB" sz="1600" dirty="0"/>
              <a:t> da </a:t>
            </a:r>
            <a:r>
              <a:rPr lang="en-GB" sz="1600" dirty="0" err="1"/>
              <a:t>nema</a:t>
            </a:r>
            <a:r>
              <a:rPr lang="en-GB" sz="1600" dirty="0"/>
              <a:t> </a:t>
            </a:r>
            <a:r>
              <a:rPr lang="en-GB" sz="1600" dirty="0" err="1"/>
              <a:t>lijeka</a:t>
            </a:r>
            <a:r>
              <a:rPr lang="en-GB" sz="1600" dirty="0"/>
              <a:t> </a:t>
            </a:r>
            <a:r>
              <a:rPr lang="en-GB" sz="1600" dirty="0" err="1"/>
              <a:t>bez</a:t>
            </a:r>
            <a:r>
              <a:rPr lang="en-GB" sz="1600" dirty="0"/>
              <a:t> </a:t>
            </a:r>
            <a:r>
              <a:rPr lang="en-GB" sz="1600" dirty="0" err="1"/>
              <a:t>nuspojava</a:t>
            </a:r>
            <a:r>
              <a:rPr lang="en-GB" sz="1600" dirty="0"/>
              <a:t>. </a:t>
            </a:r>
            <a:r>
              <a:rPr lang="en-GB" sz="1600" dirty="0" err="1"/>
              <a:t>Stoga</a:t>
            </a:r>
            <a:r>
              <a:rPr lang="en-GB" sz="1600" dirty="0"/>
              <a:t>: </a:t>
            </a:r>
            <a:r>
              <a:rPr lang="en-GB" sz="1600" dirty="0" err="1"/>
              <a:t>ako</a:t>
            </a:r>
            <a:r>
              <a:rPr lang="en-GB" sz="1600" dirty="0"/>
              <a:t> se </a:t>
            </a:r>
            <a:r>
              <a:rPr lang="en-GB" sz="1600" dirty="0" err="1"/>
              <a:t>lijekovi</a:t>
            </a:r>
            <a:r>
              <a:rPr lang="en-GB" sz="1600" dirty="0"/>
              <a:t> </a:t>
            </a:r>
            <a:r>
              <a:rPr lang="en-GB" sz="1600" dirty="0" err="1"/>
              <a:t>ili</a:t>
            </a:r>
            <a:r>
              <a:rPr lang="en-GB" sz="1600" dirty="0"/>
              <a:t> </a:t>
            </a:r>
            <a:r>
              <a:rPr lang="en-GB" sz="1600" dirty="0" err="1"/>
              <a:t>metode</a:t>
            </a:r>
            <a:r>
              <a:rPr lang="en-GB" sz="1600" dirty="0"/>
              <a:t> </a:t>
            </a:r>
            <a:r>
              <a:rPr lang="en-GB" sz="1600" dirty="0" err="1"/>
              <a:t>liječenja</a:t>
            </a:r>
            <a:r>
              <a:rPr lang="en-GB" sz="1600" dirty="0"/>
              <a:t> na web-</a:t>
            </a:r>
            <a:r>
              <a:rPr lang="en-GB" sz="1600" dirty="0" err="1"/>
              <a:t>mjestu</a:t>
            </a:r>
            <a:r>
              <a:rPr lang="en-GB" sz="1600" dirty="0"/>
              <a:t> </a:t>
            </a:r>
            <a:r>
              <a:rPr lang="en-GB" sz="1600" dirty="0" err="1"/>
              <a:t>predstavljaju</a:t>
            </a:r>
            <a:r>
              <a:rPr lang="en-GB" sz="1600" dirty="0"/>
              <a:t> u </a:t>
            </a:r>
            <a:r>
              <a:rPr lang="en-GB" sz="1600" dirty="0" err="1"/>
              <a:t>stalno</a:t>
            </a:r>
            <a:r>
              <a:rPr lang="en-GB" sz="1600" dirty="0"/>
              <a:t> </a:t>
            </a:r>
            <a:r>
              <a:rPr lang="en-GB" sz="1600" dirty="0" err="1"/>
              <a:t>pozitivnom</a:t>
            </a:r>
            <a:r>
              <a:rPr lang="en-GB" sz="1600" dirty="0"/>
              <a:t> </a:t>
            </a:r>
            <a:r>
              <a:rPr lang="en-GB" sz="1600" dirty="0" err="1"/>
              <a:t>svjetlu</a:t>
            </a:r>
            <a:r>
              <a:rPr lang="en-GB" sz="1600" dirty="0"/>
              <a:t>, </a:t>
            </a:r>
            <a:r>
              <a:rPr lang="en-GB" sz="1600" dirty="0" err="1"/>
              <a:t>treba</a:t>
            </a:r>
            <a:r>
              <a:rPr lang="en-GB" sz="1600" dirty="0"/>
              <a:t> </a:t>
            </a:r>
            <a:r>
              <a:rPr lang="en-GB" sz="1600" dirty="0" err="1"/>
              <a:t>postati</a:t>
            </a:r>
            <a:r>
              <a:rPr lang="en-GB" sz="1600" dirty="0"/>
              <a:t> </a:t>
            </a:r>
            <a:r>
              <a:rPr lang="en-GB" sz="1600" dirty="0" err="1"/>
              <a:t>sumnjičav</a:t>
            </a:r>
            <a:r>
              <a:rPr lang="en-GB" sz="1600" dirty="0"/>
              <a:t>. </a:t>
            </a:r>
            <a:r>
              <a:rPr lang="en-GB" sz="1600" dirty="0" err="1"/>
              <a:t>Treba</a:t>
            </a:r>
            <a:r>
              <a:rPr lang="en-GB" sz="1600" dirty="0"/>
              <a:t> </a:t>
            </a:r>
            <a:r>
              <a:rPr lang="en-GB" sz="1600" dirty="0" err="1"/>
              <a:t>spomenuti</a:t>
            </a:r>
            <a:r>
              <a:rPr lang="en-GB" sz="1600" dirty="0"/>
              <a:t> i </a:t>
            </a:r>
            <a:r>
              <a:rPr lang="en-GB" sz="1600" dirty="0" err="1"/>
              <a:t>moguće</a:t>
            </a:r>
            <a:r>
              <a:rPr lang="en-GB" sz="1600" dirty="0"/>
              <a:t> </a:t>
            </a:r>
            <a:r>
              <a:rPr lang="en-GB" sz="1600" dirty="0" err="1"/>
              <a:t>posljedice</a:t>
            </a:r>
            <a:r>
              <a:rPr lang="en-GB" sz="1600" dirty="0"/>
              <a:t> </a:t>
            </a:r>
            <a:r>
              <a:rPr lang="en-GB" sz="1600" dirty="0" err="1"/>
              <a:t>neliječenja</a:t>
            </a:r>
            <a:r>
              <a:rPr lang="en-GB" sz="1600" dirty="0"/>
              <a:t>.</a:t>
            </a:r>
          </a:p>
        </p:txBody>
      </p:sp>
      <p:sp>
        <p:nvSpPr>
          <p:cNvPr id="7" name="Textfeld 6">
            <a:extLst>
              <a:ext uri="{FF2B5EF4-FFF2-40B4-BE49-F238E27FC236}">
                <a16:creationId xmlns:a16="http://schemas.microsoft.com/office/drawing/2014/main" id="{5E95D750-566D-6B1B-2724-1AD5532621ED}"/>
              </a:ext>
            </a:extLst>
          </p:cNvPr>
          <p:cNvSpPr txBox="1"/>
          <p:nvPr/>
        </p:nvSpPr>
        <p:spPr>
          <a:xfrm>
            <a:off x="3276000" y="4428000"/>
            <a:ext cx="4680000" cy="1296000"/>
          </a:xfrm>
          <a:prstGeom prst="rect">
            <a:avLst/>
          </a:prstGeom>
          <a:solidFill>
            <a:schemeClr val="bg1">
              <a:alpha val="60000"/>
            </a:schemeClr>
          </a:solidFill>
        </p:spPr>
        <p:txBody>
          <a:bodyPr wrap="square">
            <a:noAutofit/>
          </a:bodyPr>
          <a:lstStyle/>
          <a:p>
            <a:r>
              <a:rPr lang="en-GB" sz="1600" dirty="0" err="1"/>
              <a:t>Stručni</a:t>
            </a:r>
            <a:r>
              <a:rPr lang="en-GB" sz="1600" dirty="0"/>
              <a:t> i </a:t>
            </a:r>
            <a:r>
              <a:rPr lang="en-GB" sz="1600" dirty="0" err="1"/>
              <a:t>ozbiljni</a:t>
            </a:r>
            <a:r>
              <a:rPr lang="en-GB" sz="1600" dirty="0"/>
              <a:t> </a:t>
            </a:r>
            <a:r>
              <a:rPr lang="en-GB" sz="1600" dirty="0" err="1"/>
              <a:t>autori</a:t>
            </a:r>
            <a:r>
              <a:rPr lang="en-GB" sz="1600" dirty="0"/>
              <a:t> </a:t>
            </a:r>
            <a:r>
              <a:rPr lang="en-GB" sz="1600" dirty="0" err="1"/>
              <a:t>svoje</a:t>
            </a:r>
            <a:r>
              <a:rPr lang="en-GB" sz="1600" dirty="0"/>
              <a:t> </a:t>
            </a:r>
            <a:r>
              <a:rPr lang="en-GB" sz="1600" dirty="0" err="1"/>
              <a:t>navode</a:t>
            </a:r>
            <a:r>
              <a:rPr lang="en-GB" sz="1600" dirty="0"/>
              <a:t> </a:t>
            </a:r>
            <a:r>
              <a:rPr lang="en-GB" sz="1600" dirty="0" err="1"/>
              <a:t>potkrepljuju</a:t>
            </a:r>
            <a:r>
              <a:rPr lang="en-GB" sz="1600" dirty="0"/>
              <a:t> </a:t>
            </a:r>
            <a:r>
              <a:rPr lang="en-GB" sz="1600" dirty="0" err="1"/>
              <a:t>dokazima</a:t>
            </a:r>
            <a:r>
              <a:rPr lang="en-GB" sz="1600" dirty="0"/>
              <a:t> i </a:t>
            </a:r>
            <a:r>
              <a:rPr lang="en-GB" sz="1600" dirty="0" err="1"/>
              <a:t>izvorima</a:t>
            </a:r>
            <a:r>
              <a:rPr lang="en-GB" sz="1600" dirty="0"/>
              <a:t>. Na </a:t>
            </a:r>
            <a:r>
              <a:rPr lang="en-GB" sz="1600" dirty="0" err="1"/>
              <a:t>primjer</a:t>
            </a:r>
            <a:r>
              <a:rPr lang="en-GB" sz="1600" dirty="0"/>
              <a:t>, </a:t>
            </a:r>
            <a:r>
              <a:rPr lang="en-GB" sz="1600" dirty="0" err="1"/>
              <a:t>svatko</a:t>
            </a:r>
            <a:r>
              <a:rPr lang="en-GB" sz="1600" dirty="0"/>
              <a:t> </a:t>
            </a:r>
            <a:r>
              <a:rPr lang="en-GB" sz="1600" dirty="0" err="1"/>
              <a:t>tko</a:t>
            </a:r>
            <a:r>
              <a:rPr lang="en-GB" sz="1600" dirty="0"/>
              <a:t> </a:t>
            </a:r>
            <a:r>
              <a:rPr lang="en-GB" sz="1600" dirty="0" err="1"/>
              <a:t>promiče</a:t>
            </a:r>
            <a:r>
              <a:rPr lang="en-GB" sz="1600" dirty="0"/>
              <a:t> </a:t>
            </a:r>
            <a:r>
              <a:rPr lang="en-GB" sz="1600" dirty="0" err="1"/>
              <a:t>učinkovitost</a:t>
            </a:r>
            <a:r>
              <a:rPr lang="en-GB" sz="1600" dirty="0"/>
              <a:t> </a:t>
            </a:r>
            <a:r>
              <a:rPr lang="en-GB" sz="1600" dirty="0" err="1"/>
              <a:t>pripravka</a:t>
            </a:r>
            <a:r>
              <a:rPr lang="en-GB" sz="1600" dirty="0"/>
              <a:t> </a:t>
            </a:r>
            <a:r>
              <a:rPr lang="en-GB" sz="1600" dirty="0" err="1"/>
              <a:t>trebao</a:t>
            </a:r>
            <a:r>
              <a:rPr lang="en-GB" sz="1600" dirty="0"/>
              <a:t> bi </a:t>
            </a:r>
            <a:r>
              <a:rPr lang="en-GB" sz="1600" dirty="0" err="1"/>
              <a:t>imenovati</a:t>
            </a:r>
            <a:r>
              <a:rPr lang="en-GB" sz="1600" dirty="0"/>
              <a:t> </a:t>
            </a:r>
            <a:r>
              <a:rPr lang="en-GB" sz="1600" dirty="0" err="1"/>
              <a:t>ili</a:t>
            </a:r>
            <a:r>
              <a:rPr lang="en-GB" sz="1600" dirty="0"/>
              <a:t> </a:t>
            </a:r>
            <a:r>
              <a:rPr lang="en-GB" sz="1600" dirty="0" err="1"/>
              <a:t>povezati</a:t>
            </a:r>
            <a:r>
              <a:rPr lang="en-GB" sz="1600" dirty="0"/>
              <a:t> </a:t>
            </a:r>
            <a:r>
              <a:rPr lang="en-GB" sz="1600" dirty="0" err="1"/>
              <a:t>relevantne</a:t>
            </a:r>
            <a:r>
              <a:rPr lang="en-GB" sz="1600" dirty="0"/>
              <a:t> </a:t>
            </a:r>
            <a:r>
              <a:rPr lang="en-GB" sz="1600" dirty="0" err="1"/>
              <a:t>studije</a:t>
            </a:r>
            <a:r>
              <a:rPr lang="en-GB" sz="1600" dirty="0"/>
              <a:t>.</a:t>
            </a:r>
          </a:p>
        </p:txBody>
      </p:sp>
      <p:sp>
        <p:nvSpPr>
          <p:cNvPr id="9" name="Textfeld 8">
            <a:extLst>
              <a:ext uri="{FF2B5EF4-FFF2-40B4-BE49-F238E27FC236}">
                <a16:creationId xmlns:a16="http://schemas.microsoft.com/office/drawing/2014/main" id="{2C7B31B5-9ED5-5F09-2420-89D9E432B31C}"/>
              </a:ext>
            </a:extLst>
          </p:cNvPr>
          <p:cNvSpPr txBox="1"/>
          <p:nvPr/>
        </p:nvSpPr>
        <p:spPr>
          <a:xfrm>
            <a:off x="12096000" y="4068000"/>
            <a:ext cx="4824000" cy="1296000"/>
          </a:xfrm>
          <a:prstGeom prst="rect">
            <a:avLst/>
          </a:prstGeom>
          <a:solidFill>
            <a:schemeClr val="bg1">
              <a:alpha val="60000"/>
            </a:schemeClr>
          </a:solidFill>
        </p:spPr>
        <p:txBody>
          <a:bodyPr wrap="square">
            <a:noAutofit/>
          </a:bodyPr>
          <a:lstStyle/>
          <a:p>
            <a:endParaRPr lang="en-GB" sz="1600" dirty="0"/>
          </a:p>
          <a:p>
            <a:r>
              <a:rPr lang="en-GB" sz="1600" dirty="0" err="1"/>
              <a:t>Broj</a:t>
            </a:r>
            <a:r>
              <a:rPr lang="en-GB" sz="1600" dirty="0"/>
              <a:t> </a:t>
            </a:r>
            <a:r>
              <a:rPr lang="en-GB" sz="1600" dirty="0" err="1"/>
              <a:t>lijekova</a:t>
            </a:r>
            <a:r>
              <a:rPr lang="en-GB" sz="1600" dirty="0"/>
              <a:t> i </a:t>
            </a:r>
            <a:r>
              <a:rPr lang="en-GB" sz="1600" dirty="0" err="1"/>
              <a:t>terapijskih</a:t>
            </a:r>
            <a:r>
              <a:rPr lang="en-GB" sz="1600" dirty="0"/>
              <a:t> </a:t>
            </a:r>
            <a:r>
              <a:rPr lang="en-GB" sz="1600" dirty="0" err="1"/>
              <a:t>pristupa</a:t>
            </a:r>
            <a:r>
              <a:rPr lang="en-GB" sz="1600" dirty="0"/>
              <a:t> u </a:t>
            </a:r>
            <a:r>
              <a:rPr lang="en-GB" sz="1600" dirty="0" err="1"/>
              <a:t>stalnom</a:t>
            </a:r>
            <a:r>
              <a:rPr lang="en-GB" sz="1600" dirty="0"/>
              <a:t> je </a:t>
            </a:r>
            <a:r>
              <a:rPr lang="en-GB" sz="1600" dirty="0" err="1"/>
              <a:t>porastu</a:t>
            </a:r>
            <a:r>
              <a:rPr lang="en-GB" sz="1600" dirty="0"/>
              <a:t>. </a:t>
            </a:r>
            <a:r>
              <a:rPr lang="en-GB" sz="1600" dirty="0" err="1"/>
              <a:t>Čak</a:t>
            </a:r>
            <a:r>
              <a:rPr lang="en-GB" sz="1600" dirty="0"/>
              <a:t> je i </a:t>
            </a:r>
            <a:r>
              <a:rPr lang="en-GB" sz="1600" dirty="0" err="1"/>
              <a:t>stručnjacima</a:t>
            </a:r>
            <a:r>
              <a:rPr lang="en-GB" sz="1600" dirty="0"/>
              <a:t> </a:t>
            </a:r>
            <a:r>
              <a:rPr lang="en-GB" sz="1600" dirty="0" err="1"/>
              <a:t>ponekad</a:t>
            </a:r>
            <a:r>
              <a:rPr lang="en-GB" sz="1600" dirty="0"/>
              <a:t> </a:t>
            </a:r>
            <a:r>
              <a:rPr lang="en-GB" sz="1600" dirty="0" err="1"/>
              <a:t>teško</a:t>
            </a:r>
            <a:r>
              <a:rPr lang="en-GB" sz="1600" dirty="0"/>
              <a:t> </a:t>
            </a:r>
            <a:r>
              <a:rPr lang="en-GB" sz="1600" dirty="0" err="1"/>
              <a:t>pratiti</a:t>
            </a:r>
            <a:r>
              <a:rPr lang="en-GB" sz="1600" dirty="0"/>
              <a:t> </a:t>
            </a:r>
            <a:r>
              <a:rPr lang="en-GB" sz="1600" dirty="0" err="1"/>
              <a:t>najnovija</a:t>
            </a:r>
            <a:r>
              <a:rPr lang="en-GB" sz="1600" dirty="0"/>
              <a:t> </a:t>
            </a:r>
            <a:r>
              <a:rPr lang="en-GB" sz="1600" dirty="0" err="1"/>
              <a:t>istraživanja</a:t>
            </a:r>
            <a:r>
              <a:rPr lang="en-GB" sz="1600" dirty="0"/>
              <a:t>. </a:t>
            </a:r>
            <a:r>
              <a:rPr lang="en-GB" sz="1600" dirty="0" err="1"/>
              <a:t>Ako</a:t>
            </a:r>
            <a:r>
              <a:rPr lang="en-GB" sz="1600" dirty="0"/>
              <a:t> </a:t>
            </a:r>
            <a:r>
              <a:rPr lang="en-GB" sz="1600" dirty="0" err="1"/>
              <a:t>neki</a:t>
            </a:r>
            <a:r>
              <a:rPr lang="en-GB" sz="1600" dirty="0"/>
              <a:t> </a:t>
            </a:r>
            <a:r>
              <a:rPr lang="en-GB" sz="1600" dirty="0" err="1"/>
              <a:t>podatak</a:t>
            </a:r>
            <a:r>
              <a:rPr lang="en-GB" sz="1600" dirty="0"/>
              <a:t> na </a:t>
            </a:r>
            <a:r>
              <a:rPr lang="en-GB" sz="1600" dirty="0" err="1"/>
              <a:t>internetu</a:t>
            </a:r>
            <a:r>
              <a:rPr lang="en-GB" sz="1600" dirty="0"/>
              <a:t> </a:t>
            </a:r>
            <a:r>
              <a:rPr lang="en-GB" sz="1600" dirty="0" err="1"/>
              <a:t>godinama</a:t>
            </a:r>
            <a:r>
              <a:rPr lang="en-GB" sz="1600" dirty="0"/>
              <a:t> </a:t>
            </a:r>
            <a:r>
              <a:rPr lang="en-GB" sz="1600" dirty="0" err="1"/>
              <a:t>nije</a:t>
            </a:r>
            <a:r>
              <a:rPr lang="en-GB" sz="1600" dirty="0"/>
              <a:t> </a:t>
            </a:r>
            <a:r>
              <a:rPr lang="en-GB" sz="1600" dirty="0" err="1"/>
              <a:t>ažuriran</a:t>
            </a:r>
            <a:r>
              <a:rPr lang="en-GB" sz="1600" dirty="0"/>
              <a:t>, </a:t>
            </a:r>
            <a:r>
              <a:rPr lang="en-GB" sz="1600" dirty="0" err="1"/>
              <a:t>vrlo</a:t>
            </a:r>
            <a:r>
              <a:rPr lang="en-GB" sz="1600" dirty="0"/>
              <a:t> je </a:t>
            </a:r>
            <a:r>
              <a:rPr lang="en-GB" sz="1600" dirty="0" err="1"/>
              <a:t>moguće</a:t>
            </a:r>
            <a:r>
              <a:rPr lang="en-GB" sz="1600" dirty="0"/>
              <a:t>, </a:t>
            </a:r>
            <a:r>
              <a:rPr lang="en-GB" sz="1600" dirty="0" err="1"/>
              <a:t>ovisno</a:t>
            </a:r>
            <a:r>
              <a:rPr lang="en-GB" sz="1600" dirty="0"/>
              <a:t> o </a:t>
            </a:r>
            <a:r>
              <a:rPr lang="en-GB" sz="1600" dirty="0" err="1"/>
              <a:t>temi</a:t>
            </a:r>
            <a:r>
              <a:rPr lang="en-GB" sz="1600" dirty="0"/>
              <a:t>, da je </a:t>
            </a:r>
            <a:r>
              <a:rPr lang="en-GB" sz="1600" dirty="0" err="1"/>
              <a:t>zastario</a:t>
            </a:r>
            <a:r>
              <a:rPr lang="en-GB" sz="1600" dirty="0"/>
              <a:t>.</a:t>
            </a:r>
          </a:p>
        </p:txBody>
      </p:sp>
      <p:grpSp>
        <p:nvGrpSpPr>
          <p:cNvPr id="10" name="Gruppieren 9">
            <a:extLst>
              <a:ext uri="{FF2B5EF4-FFF2-40B4-BE49-F238E27FC236}">
                <a16:creationId xmlns:a16="http://schemas.microsoft.com/office/drawing/2014/main" id="{F5F0EE11-B36B-94E7-3869-07E09E720980}"/>
              </a:ext>
            </a:extLst>
          </p:cNvPr>
          <p:cNvGrpSpPr/>
          <p:nvPr/>
        </p:nvGrpSpPr>
        <p:grpSpPr>
          <a:xfrm>
            <a:off x="12024000" y="3204000"/>
            <a:ext cx="4838898" cy="2448000"/>
            <a:chOff x="11955269" y="6084000"/>
            <a:chExt cx="4220392" cy="2448000"/>
          </a:xfrm>
        </p:grpSpPr>
        <p:cxnSp>
          <p:nvCxnSpPr>
            <p:cNvPr id="11" name="Gerader Verbinder 10">
              <a:extLst>
                <a:ext uri="{FF2B5EF4-FFF2-40B4-BE49-F238E27FC236}">
                  <a16:creationId xmlns:a16="http://schemas.microsoft.com/office/drawing/2014/main" id="{54CFFA7F-177E-530B-A954-C722358E2CC2}"/>
                </a:ext>
              </a:extLst>
            </p:cNvPr>
            <p:cNvCxnSpPr>
              <a:cxnSpLocks/>
            </p:cNvCxnSpPr>
            <p:nvPr/>
          </p:nvCxnSpPr>
          <p:spPr>
            <a:xfrm>
              <a:off x="11955269" y="6156000"/>
              <a:ext cx="0" cy="2376000"/>
            </a:xfrm>
            <a:prstGeom prst="line">
              <a:avLst/>
            </a:prstGeom>
            <a:ln w="123825" cap="rnd"/>
          </p:spPr>
          <p:style>
            <a:lnRef idx="3">
              <a:schemeClr val="accent4"/>
            </a:lnRef>
            <a:fillRef idx="0">
              <a:schemeClr val="accent4"/>
            </a:fillRef>
            <a:effectRef idx="2">
              <a:schemeClr val="accent4"/>
            </a:effectRef>
            <a:fontRef idx="minor">
              <a:schemeClr val="tx1"/>
            </a:fontRef>
          </p:style>
        </p:cxnSp>
        <p:sp>
          <p:nvSpPr>
            <p:cNvPr id="13" name="Google Shape;120;p6">
              <a:extLst>
                <a:ext uri="{FF2B5EF4-FFF2-40B4-BE49-F238E27FC236}">
                  <a16:creationId xmlns:a16="http://schemas.microsoft.com/office/drawing/2014/main" id="{0AC95FE3-A845-46F1-965F-BDEC578399BF}"/>
                </a:ext>
              </a:extLst>
            </p:cNvPr>
            <p:cNvSpPr txBox="1"/>
            <p:nvPr/>
          </p:nvSpPr>
          <p:spPr>
            <a:xfrm>
              <a:off x="11999661" y="6084000"/>
              <a:ext cx="4176000" cy="756000"/>
            </a:xfrm>
            <a:prstGeom prst="doubleWave">
              <a:avLst/>
            </a:prstGeom>
            <a:solidFill>
              <a:srgbClr val="436EEE"/>
            </a:solidFill>
            <a:ln>
              <a:solidFill>
                <a:schemeClr val="tx1"/>
              </a:solidFill>
            </a:ln>
          </p:spPr>
          <p:style>
            <a:lnRef idx="0">
              <a:schemeClr val="accent3"/>
            </a:lnRef>
            <a:fillRef idx="3">
              <a:schemeClr val="accent3"/>
            </a:fillRef>
            <a:effectRef idx="3">
              <a:schemeClr val="accent3"/>
            </a:effectRef>
            <a:fontRef idx="minor">
              <a:schemeClr val="lt1"/>
            </a:fontRef>
          </p:style>
          <p:txBody>
            <a:bodyPr spcFirstLastPara="1" wrap="square" lIns="0" tIns="0" rIns="0" bIns="0" anchor="ctr" anchorCtr="0">
              <a:noAutofit/>
            </a:bodyPr>
            <a:lstStyle/>
            <a:p>
              <a:pPr lvl="0" algn="ctr">
                <a:buSzPct val="80000"/>
              </a:pPr>
              <a:r>
                <a:rPr lang="en-GB" sz="2200" b="1" dirty="0">
                  <a:solidFill>
                    <a:schemeClr val="bg1"/>
                  </a:solidFill>
                  <a:ea typeface="Helvetica Neue"/>
                  <a:cs typeface="Helvetica Neue"/>
                  <a:sym typeface="Helvetica Neue"/>
                </a:rPr>
                <a:t>7. </a:t>
              </a:r>
              <a:r>
                <a:rPr lang="en-GB" sz="2200" b="1" dirty="0" err="1">
                  <a:solidFill>
                    <a:schemeClr val="bg1"/>
                  </a:solidFill>
                  <a:ea typeface="Helvetica Neue"/>
                  <a:cs typeface="Helvetica Neue"/>
                  <a:sym typeface="Helvetica Neue"/>
                </a:rPr>
                <a:t>Pravovremenost</a:t>
              </a:r>
              <a:r>
                <a:rPr lang="en-GB" sz="2200" b="1" dirty="0">
                  <a:solidFill>
                    <a:schemeClr val="bg1"/>
                  </a:solidFill>
                  <a:ea typeface="Helvetica Neue"/>
                  <a:cs typeface="Helvetica Neue"/>
                  <a:sym typeface="Helvetica Neue"/>
                </a:rPr>
                <a:t> </a:t>
              </a:r>
              <a:r>
                <a:rPr lang="en-GB" sz="2200" b="1" dirty="0" err="1">
                  <a:solidFill>
                    <a:schemeClr val="bg1"/>
                  </a:solidFill>
                  <a:ea typeface="Helvetica Neue"/>
                  <a:cs typeface="Helvetica Neue"/>
                  <a:sym typeface="Helvetica Neue"/>
                </a:rPr>
                <a:t>informacija</a:t>
              </a:r>
              <a:endParaRPr lang="en-GB" sz="2200" b="1" dirty="0">
                <a:solidFill>
                  <a:schemeClr val="bg1"/>
                </a:solidFill>
                <a:latin typeface="+mn-lt"/>
                <a:ea typeface="Helvetica Neue"/>
                <a:cs typeface="Helvetica Neue"/>
                <a:sym typeface="Helvetica Neue"/>
              </a:endParaRPr>
            </a:p>
          </p:txBody>
        </p:sp>
      </p:grpSp>
      <p:grpSp>
        <p:nvGrpSpPr>
          <p:cNvPr id="33" name="Gruppieren 32">
            <a:extLst>
              <a:ext uri="{FF2B5EF4-FFF2-40B4-BE49-F238E27FC236}">
                <a16:creationId xmlns:a16="http://schemas.microsoft.com/office/drawing/2014/main" id="{36B79AC5-DFC2-A349-A9A1-0E6523F738B9}"/>
              </a:ext>
            </a:extLst>
          </p:cNvPr>
          <p:cNvGrpSpPr/>
          <p:nvPr/>
        </p:nvGrpSpPr>
        <p:grpSpPr>
          <a:xfrm>
            <a:off x="3222000" y="3661199"/>
            <a:ext cx="4788000" cy="2422801"/>
            <a:chOff x="7184318" y="6109199"/>
            <a:chExt cx="4788000" cy="2422801"/>
          </a:xfrm>
        </p:grpSpPr>
        <p:cxnSp>
          <p:nvCxnSpPr>
            <p:cNvPr id="34" name="Gerader Verbinder 33">
              <a:extLst>
                <a:ext uri="{FF2B5EF4-FFF2-40B4-BE49-F238E27FC236}">
                  <a16:creationId xmlns:a16="http://schemas.microsoft.com/office/drawing/2014/main" id="{46FA3348-2BC1-00DE-EEC2-43F8BADE13BE}"/>
                </a:ext>
              </a:extLst>
            </p:cNvPr>
            <p:cNvCxnSpPr>
              <a:cxnSpLocks/>
            </p:cNvCxnSpPr>
            <p:nvPr/>
          </p:nvCxnSpPr>
          <p:spPr>
            <a:xfrm>
              <a:off x="11918318" y="6156000"/>
              <a:ext cx="0" cy="2376000"/>
            </a:xfrm>
            <a:prstGeom prst="line">
              <a:avLst/>
            </a:prstGeom>
            <a:ln w="123825" cap="rnd"/>
          </p:spPr>
          <p:style>
            <a:lnRef idx="3">
              <a:schemeClr val="accent4"/>
            </a:lnRef>
            <a:fillRef idx="0">
              <a:schemeClr val="accent4"/>
            </a:fillRef>
            <a:effectRef idx="2">
              <a:schemeClr val="accent4"/>
            </a:effectRef>
            <a:fontRef idx="minor">
              <a:schemeClr val="tx1"/>
            </a:fontRef>
          </p:style>
        </p:cxnSp>
        <p:sp>
          <p:nvSpPr>
            <p:cNvPr id="35" name="Google Shape;120;p6">
              <a:extLst>
                <a:ext uri="{FF2B5EF4-FFF2-40B4-BE49-F238E27FC236}">
                  <a16:creationId xmlns:a16="http://schemas.microsoft.com/office/drawing/2014/main" id="{E1CF5A0F-2A88-A6FF-801C-4C9907E3595C}"/>
                </a:ext>
              </a:extLst>
            </p:cNvPr>
            <p:cNvSpPr txBox="1"/>
            <p:nvPr/>
          </p:nvSpPr>
          <p:spPr>
            <a:xfrm>
              <a:off x="7184318" y="6109199"/>
              <a:ext cx="4788000" cy="756000"/>
            </a:xfrm>
            <a:prstGeom prst="doubleWave">
              <a:avLst/>
            </a:prstGeom>
            <a:solidFill>
              <a:srgbClr val="528B8B"/>
            </a:solidFill>
            <a:ln>
              <a:solidFill>
                <a:schemeClr val="tx1"/>
              </a:solidFill>
            </a:ln>
          </p:spPr>
          <p:style>
            <a:lnRef idx="0">
              <a:schemeClr val="accent3"/>
            </a:lnRef>
            <a:fillRef idx="3">
              <a:schemeClr val="accent3"/>
            </a:fillRef>
            <a:effectRef idx="3">
              <a:schemeClr val="accent3"/>
            </a:effectRef>
            <a:fontRef idx="minor">
              <a:schemeClr val="lt1"/>
            </a:fontRef>
          </p:style>
          <p:txBody>
            <a:bodyPr spcFirstLastPara="1" wrap="square" lIns="0" tIns="0" rIns="0" bIns="0" anchor="ctr" anchorCtr="0">
              <a:noAutofit/>
            </a:bodyPr>
            <a:lstStyle/>
            <a:p>
              <a:pPr lvl="0" algn="ctr">
                <a:buSzPct val="80000"/>
              </a:pPr>
              <a:r>
                <a:rPr lang="pl-PL" sz="2200" b="1" dirty="0">
                  <a:solidFill>
                    <a:schemeClr val="bg1"/>
                  </a:solidFill>
                  <a:ea typeface="Helvetica Neue"/>
                  <a:cs typeface="Helvetica Neue"/>
                  <a:sym typeface="Helvetica Neue"/>
                </a:rPr>
                <a:t>6. Popratni dokumenti za informacije</a:t>
              </a:r>
              <a:endParaRPr lang="en-GB" sz="2200" b="1" dirty="0">
                <a:solidFill>
                  <a:schemeClr val="bg1"/>
                </a:solidFill>
                <a:latin typeface="+mn-lt"/>
                <a:ea typeface="Helvetica Neue"/>
                <a:cs typeface="Helvetica Neue"/>
                <a:sym typeface="Helvetica Neue"/>
              </a:endParaRPr>
            </a:p>
          </p:txBody>
        </p:sp>
      </p:grpSp>
      <p:sp>
        <p:nvSpPr>
          <p:cNvPr id="3" name="Foliennummernplatzhalter 1">
            <a:extLst>
              <a:ext uri="{FF2B5EF4-FFF2-40B4-BE49-F238E27FC236}">
                <a16:creationId xmlns:a16="http://schemas.microsoft.com/office/drawing/2014/main" id="{167497B5-D4AD-9BF7-7C83-5DBBF0BA52BE}"/>
              </a:ext>
            </a:extLst>
          </p:cNvPr>
          <p:cNvSpPr txBox="1">
            <a:spLocks/>
          </p:cNvSpPr>
          <p:nvPr/>
        </p:nvSpPr>
        <p:spPr>
          <a:xfrm>
            <a:off x="14004589" y="9567020"/>
            <a:ext cx="4114800" cy="547688"/>
          </a:xfrm>
          <a:prstGeom prst="rect">
            <a:avLst/>
          </a:prstGeom>
        </p:spPr>
        <p:txBody>
          <a:bodyPr vert="horz" lIns="91440" tIns="45720" rIns="91440" bIns="45720" rtlCol="0" anchor="ct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defRPr sz="1200" b="0" i="0" u="none" strike="noStrike" cap="none">
                <a:solidFill>
                  <a:schemeClr val="tx1">
                    <a:tint val="75000"/>
                  </a:schemeClr>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fld id="{141F0399-9AC4-4E2F-9FF1-1AC0CE388A8D}" type="slidenum">
              <a:rPr lang="de-DE" smtClean="0"/>
              <a:t>19</a:t>
            </a:fld>
            <a:endParaRPr lang="de-DE"/>
          </a:p>
        </p:txBody>
      </p:sp>
      <p:sp>
        <p:nvSpPr>
          <p:cNvPr id="4" name="Textfeld 3">
            <a:extLst>
              <a:ext uri="{FF2B5EF4-FFF2-40B4-BE49-F238E27FC236}">
                <a16:creationId xmlns:a16="http://schemas.microsoft.com/office/drawing/2014/main" id="{DBA2756F-E38C-5260-573C-8333705ABF77}"/>
              </a:ext>
            </a:extLst>
          </p:cNvPr>
          <p:cNvSpPr txBox="1"/>
          <p:nvPr/>
        </p:nvSpPr>
        <p:spPr>
          <a:xfrm>
            <a:off x="1080000" y="8928000"/>
            <a:ext cx="17100000" cy="360000"/>
          </a:xfrm>
          <a:prstGeom prst="rect">
            <a:avLst/>
          </a:prstGeom>
          <a:noFill/>
          <a:ln>
            <a:noFill/>
          </a:ln>
        </p:spPr>
        <p:txBody>
          <a:bodyPr wrap="square" anchor="b">
            <a:noAutofit/>
          </a:bodyPr>
          <a:lstStyle/>
          <a:p>
            <a:r>
              <a:rPr lang="hr-HR" sz="1000" dirty="0"/>
              <a:t>Izvor</a:t>
            </a:r>
            <a:r>
              <a:rPr lang="de-DE" sz="1000" dirty="0"/>
              <a:t>: BAGSO Service Gesellschaft mbH, Anleitung 8: Gesundheitsinformationen im Netz – kompetent nutzen, in: digital-kompass.de, 2023, https://www.digital-kompass.de/materialien/anleitung-8-gesundheitsinformationen-im-netz-kompetent-nutzen</a:t>
            </a:r>
          </a:p>
        </p:txBody>
      </p:sp>
    </p:spTree>
    <p:extLst>
      <p:ext uri="{BB962C8B-B14F-4D97-AF65-F5344CB8AC3E}">
        <p14:creationId xmlns:p14="http://schemas.microsoft.com/office/powerpoint/2010/main" val="33318358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6"/>
        <p:cNvGrpSpPr/>
        <p:nvPr/>
      </p:nvGrpSpPr>
      <p:grpSpPr>
        <a:xfrm>
          <a:off x="0" y="0"/>
          <a:ext cx="0" cy="0"/>
          <a:chOff x="0" y="0"/>
          <a:chExt cx="0" cy="0"/>
        </a:xfrm>
      </p:grpSpPr>
      <p:pic>
        <p:nvPicPr>
          <p:cNvPr id="4098" name="Picture 2" descr="https://www.digital-boomer.eu/images/suite.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4004000" y="3420000"/>
            <a:ext cx="4319294" cy="4989131"/>
          </a:xfrm>
          <a:prstGeom prst="rect">
            <a:avLst/>
          </a:prstGeom>
          <a:noFill/>
          <a:extLst>
            <a:ext uri="{909E8E84-426E-40DD-AFC4-6F175D3DCCD1}">
              <a14:hiddenFill xmlns:a14="http://schemas.microsoft.com/office/drawing/2010/main">
                <a:solidFill>
                  <a:srgbClr val="FFFFFF"/>
                </a:solidFill>
              </a14:hiddenFill>
            </a:ext>
          </a:extLst>
        </p:spPr>
      </p:pic>
      <p:sp>
        <p:nvSpPr>
          <p:cNvPr id="57" name="Google Shape;57;p2"/>
          <p:cNvSpPr txBox="1"/>
          <p:nvPr/>
        </p:nvSpPr>
        <p:spPr>
          <a:xfrm>
            <a:off x="1296000" y="2523600"/>
            <a:ext cx="3361031" cy="8309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4800" b="1">
                <a:solidFill>
                  <a:srgbClr val="00CCFF"/>
                </a:solidFill>
                <a:latin typeface="+mn-lt"/>
                <a:ea typeface="Helvetica Neue"/>
                <a:cs typeface="Helvetica Neue"/>
                <a:sym typeface="Helvetica Neue"/>
              </a:rPr>
              <a:t>Index</a:t>
            </a:r>
            <a:endParaRPr lang="en-GB">
              <a:solidFill>
                <a:srgbClr val="00CCFF"/>
              </a:solidFill>
              <a:latin typeface="+mn-lt"/>
            </a:endParaRPr>
          </a:p>
        </p:txBody>
      </p:sp>
      <p:sp>
        <p:nvSpPr>
          <p:cNvPr id="58" name="Google Shape;58;p2"/>
          <p:cNvSpPr txBox="1"/>
          <p:nvPr/>
        </p:nvSpPr>
        <p:spPr>
          <a:xfrm>
            <a:off x="1944000" y="3672000"/>
            <a:ext cx="1544782" cy="8309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4800" b="1">
                <a:solidFill>
                  <a:srgbClr val="33CCFF"/>
                </a:solidFill>
                <a:latin typeface="+mn-lt"/>
                <a:ea typeface="Helvetica Neue"/>
                <a:cs typeface="Helvetica Neue"/>
                <a:sym typeface="Helvetica Neue"/>
              </a:rPr>
              <a:t>1</a:t>
            </a:r>
            <a:endParaRPr lang="en-GB">
              <a:solidFill>
                <a:srgbClr val="33CCFF"/>
              </a:solidFill>
              <a:latin typeface="+mn-lt"/>
            </a:endParaRPr>
          </a:p>
        </p:txBody>
      </p:sp>
      <p:sp>
        <p:nvSpPr>
          <p:cNvPr id="59" name="Google Shape;59;p2"/>
          <p:cNvSpPr txBox="1"/>
          <p:nvPr/>
        </p:nvSpPr>
        <p:spPr>
          <a:xfrm>
            <a:off x="1944000" y="5580000"/>
            <a:ext cx="1544782" cy="8309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4800" b="1">
                <a:solidFill>
                  <a:srgbClr val="33CCFF"/>
                </a:solidFill>
                <a:latin typeface="+mn-lt"/>
                <a:ea typeface="Helvetica Neue"/>
                <a:cs typeface="Helvetica Neue"/>
                <a:sym typeface="Helvetica Neue"/>
              </a:rPr>
              <a:t>2</a:t>
            </a:r>
            <a:endParaRPr lang="en-GB">
              <a:solidFill>
                <a:srgbClr val="33CCFF"/>
              </a:solidFill>
              <a:latin typeface="+mn-lt"/>
            </a:endParaRPr>
          </a:p>
        </p:txBody>
      </p:sp>
      <p:sp>
        <p:nvSpPr>
          <p:cNvPr id="60" name="Google Shape;60;p2"/>
          <p:cNvSpPr txBox="1"/>
          <p:nvPr/>
        </p:nvSpPr>
        <p:spPr>
          <a:xfrm>
            <a:off x="1944000" y="7488000"/>
            <a:ext cx="1544782" cy="8309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4800" b="1">
                <a:solidFill>
                  <a:srgbClr val="33CCFF"/>
                </a:solidFill>
                <a:latin typeface="+mn-lt"/>
                <a:ea typeface="Helvetica Neue"/>
                <a:cs typeface="Helvetica Neue"/>
                <a:sym typeface="Helvetica Neue"/>
              </a:rPr>
              <a:t>3</a:t>
            </a:r>
            <a:endParaRPr lang="en-GB">
              <a:solidFill>
                <a:srgbClr val="33CCFF"/>
              </a:solidFill>
              <a:latin typeface="+mn-lt"/>
            </a:endParaRPr>
          </a:p>
        </p:txBody>
      </p:sp>
      <p:sp>
        <p:nvSpPr>
          <p:cNvPr id="61" name="Google Shape;61;p2"/>
          <p:cNvSpPr txBox="1"/>
          <p:nvPr/>
        </p:nvSpPr>
        <p:spPr>
          <a:xfrm>
            <a:off x="2627999" y="3672000"/>
            <a:ext cx="3996000" cy="1548000"/>
          </a:xfrm>
          <a:prstGeom prst="rect">
            <a:avLst/>
          </a:prstGeom>
          <a:noFill/>
          <a:ln>
            <a:noFill/>
          </a:ln>
        </p:spPr>
        <p:txBody>
          <a:bodyPr spcFirstLastPara="1" wrap="square" lIns="91425" tIns="45700" rIns="91425" bIns="45700" anchor="t" anchorCtr="0">
            <a:noAutofit/>
          </a:bodyPr>
          <a:lstStyle/>
          <a:p>
            <a:pPr lvl="0"/>
            <a:r>
              <a:rPr lang="en-GB" sz="2400" dirty="0" err="1">
                <a:solidFill>
                  <a:schemeClr val="dk1"/>
                </a:solidFill>
                <a:latin typeface="+mn-lt"/>
                <a:ea typeface="Helvetica Neue"/>
                <a:cs typeface="Helvetica Neue"/>
                <a:sym typeface="Helvetica Neue"/>
              </a:rPr>
              <a:t>Ispravno</a:t>
            </a:r>
            <a:r>
              <a:rPr lang="en-GB" sz="2400" dirty="0">
                <a:solidFill>
                  <a:schemeClr val="dk1"/>
                </a:solidFill>
                <a:latin typeface="+mn-lt"/>
                <a:ea typeface="Helvetica Neue"/>
                <a:cs typeface="Helvetica Neue"/>
                <a:sym typeface="Helvetica Neue"/>
              </a:rPr>
              <a:t> </a:t>
            </a:r>
            <a:r>
              <a:rPr lang="en-GB" sz="2400" dirty="0" err="1">
                <a:solidFill>
                  <a:schemeClr val="dk1"/>
                </a:solidFill>
                <a:latin typeface="+mn-lt"/>
                <a:ea typeface="Helvetica Neue"/>
                <a:cs typeface="Helvetica Neue"/>
                <a:sym typeface="Helvetica Neue"/>
              </a:rPr>
              <a:t>pretraživanje</a:t>
            </a:r>
            <a:r>
              <a:rPr lang="en-GB" sz="2400" dirty="0">
                <a:solidFill>
                  <a:schemeClr val="dk1"/>
                </a:solidFill>
                <a:latin typeface="+mn-lt"/>
                <a:ea typeface="Helvetica Neue"/>
                <a:cs typeface="Helvetica Neue"/>
                <a:sym typeface="Helvetica Neue"/>
              </a:rPr>
              <a:t> - </a:t>
            </a:r>
            <a:r>
              <a:rPr lang="en-GB" sz="2400" dirty="0" err="1">
                <a:solidFill>
                  <a:schemeClr val="dk1"/>
                </a:solidFill>
                <a:latin typeface="+mn-lt"/>
                <a:ea typeface="Helvetica Neue"/>
                <a:cs typeface="Helvetica Neue"/>
                <a:sym typeface="Helvetica Neue"/>
              </a:rPr>
              <a:t>ili</a:t>
            </a:r>
            <a:r>
              <a:rPr lang="en-GB" sz="2400" dirty="0">
                <a:solidFill>
                  <a:schemeClr val="dk1"/>
                </a:solidFill>
                <a:latin typeface="+mn-lt"/>
                <a:ea typeface="Helvetica Neue"/>
                <a:cs typeface="Helvetica Neue"/>
                <a:sym typeface="Helvetica Neue"/>
              </a:rPr>
              <a:t>: </a:t>
            </a:r>
            <a:r>
              <a:rPr lang="en-GB" sz="2400" dirty="0" err="1">
                <a:solidFill>
                  <a:schemeClr val="dk1"/>
                </a:solidFill>
                <a:latin typeface="+mn-lt"/>
                <a:ea typeface="Helvetica Neue"/>
                <a:cs typeface="Helvetica Neue"/>
                <a:sym typeface="Helvetica Neue"/>
              </a:rPr>
              <a:t>Kako</a:t>
            </a:r>
            <a:r>
              <a:rPr lang="en-GB" sz="2400" dirty="0">
                <a:solidFill>
                  <a:schemeClr val="dk1"/>
                </a:solidFill>
                <a:latin typeface="+mn-lt"/>
                <a:ea typeface="Helvetica Neue"/>
                <a:cs typeface="Helvetica Neue"/>
                <a:sym typeface="Helvetica Neue"/>
              </a:rPr>
              <a:t> </a:t>
            </a:r>
            <a:r>
              <a:rPr lang="en-GB" sz="2400" dirty="0" err="1">
                <a:solidFill>
                  <a:schemeClr val="dk1"/>
                </a:solidFill>
                <a:latin typeface="+mn-lt"/>
                <a:ea typeface="Helvetica Neue"/>
                <a:cs typeface="Helvetica Neue"/>
                <a:sym typeface="Helvetica Neue"/>
              </a:rPr>
              <a:t>pronaći</a:t>
            </a:r>
            <a:r>
              <a:rPr lang="en-GB" sz="2400" dirty="0">
                <a:solidFill>
                  <a:schemeClr val="dk1"/>
                </a:solidFill>
                <a:latin typeface="+mn-lt"/>
                <a:ea typeface="Helvetica Neue"/>
                <a:cs typeface="Helvetica Neue"/>
                <a:sym typeface="Helvetica Neue"/>
              </a:rPr>
              <a:t> </a:t>
            </a:r>
            <a:r>
              <a:rPr lang="en-GB" sz="2400" dirty="0" err="1">
                <a:solidFill>
                  <a:schemeClr val="dk1"/>
                </a:solidFill>
                <a:latin typeface="+mn-lt"/>
                <a:ea typeface="Helvetica Neue"/>
                <a:cs typeface="Helvetica Neue"/>
                <a:sym typeface="Helvetica Neue"/>
              </a:rPr>
              <a:t>informacije</a:t>
            </a:r>
            <a:r>
              <a:rPr lang="en-GB" sz="2400" dirty="0">
                <a:solidFill>
                  <a:schemeClr val="dk1"/>
                </a:solidFill>
                <a:latin typeface="+mn-lt"/>
                <a:ea typeface="Helvetica Neue"/>
                <a:cs typeface="Helvetica Neue"/>
                <a:sym typeface="Helvetica Neue"/>
              </a:rPr>
              <a:t> </a:t>
            </a:r>
            <a:r>
              <a:rPr lang="en-GB" sz="2400" dirty="0" err="1">
                <a:solidFill>
                  <a:schemeClr val="dk1"/>
                </a:solidFill>
                <a:latin typeface="+mn-lt"/>
                <a:ea typeface="Helvetica Neue"/>
                <a:cs typeface="Helvetica Neue"/>
                <a:sym typeface="Helvetica Neue"/>
              </a:rPr>
              <a:t>koje</a:t>
            </a:r>
            <a:r>
              <a:rPr lang="en-GB" sz="2400" dirty="0">
                <a:solidFill>
                  <a:schemeClr val="dk1"/>
                </a:solidFill>
                <a:latin typeface="+mn-lt"/>
                <a:ea typeface="Helvetica Neue"/>
                <a:cs typeface="Helvetica Neue"/>
                <a:sym typeface="Helvetica Neue"/>
              </a:rPr>
              <a:t> </a:t>
            </a:r>
            <a:r>
              <a:rPr lang="en-GB" sz="2400" dirty="0" err="1">
                <a:solidFill>
                  <a:schemeClr val="dk1"/>
                </a:solidFill>
                <a:latin typeface="+mn-lt"/>
                <a:ea typeface="Helvetica Neue"/>
                <a:cs typeface="Helvetica Neue"/>
                <a:sym typeface="Helvetica Neue"/>
              </a:rPr>
              <a:t>su</a:t>
            </a:r>
            <a:r>
              <a:rPr lang="en-GB" sz="2400" dirty="0">
                <a:solidFill>
                  <a:schemeClr val="dk1"/>
                </a:solidFill>
                <a:latin typeface="+mn-lt"/>
                <a:ea typeface="Helvetica Neue"/>
                <a:cs typeface="Helvetica Neue"/>
                <a:sym typeface="Helvetica Neue"/>
              </a:rPr>
              <a:t> mi </a:t>
            </a:r>
            <a:r>
              <a:rPr lang="en-GB" sz="2400" dirty="0" err="1">
                <a:solidFill>
                  <a:schemeClr val="dk1"/>
                </a:solidFill>
                <a:latin typeface="+mn-lt"/>
                <a:ea typeface="Helvetica Neue"/>
                <a:cs typeface="Helvetica Neue"/>
                <a:sym typeface="Helvetica Neue"/>
              </a:rPr>
              <a:t>važne</a:t>
            </a:r>
            <a:r>
              <a:rPr lang="en-GB" sz="2400" dirty="0">
                <a:solidFill>
                  <a:schemeClr val="dk1"/>
                </a:solidFill>
                <a:latin typeface="+mn-lt"/>
                <a:ea typeface="Helvetica Neue"/>
                <a:cs typeface="Helvetica Neue"/>
                <a:sym typeface="Helvetica Neue"/>
              </a:rPr>
              <a:t>?</a:t>
            </a:r>
            <a:endParaRPr lang="en-GB" dirty="0">
              <a:latin typeface="+mn-lt"/>
            </a:endParaRPr>
          </a:p>
        </p:txBody>
      </p:sp>
      <p:sp>
        <p:nvSpPr>
          <p:cNvPr id="62" name="Google Shape;62;p2"/>
          <p:cNvSpPr txBox="1"/>
          <p:nvPr/>
        </p:nvSpPr>
        <p:spPr>
          <a:xfrm>
            <a:off x="2627999" y="5580000"/>
            <a:ext cx="3996000" cy="1548000"/>
          </a:xfrm>
          <a:prstGeom prst="rect">
            <a:avLst/>
          </a:prstGeom>
          <a:noFill/>
          <a:ln>
            <a:noFill/>
          </a:ln>
        </p:spPr>
        <p:txBody>
          <a:bodyPr spcFirstLastPara="1" wrap="square" lIns="91425" tIns="45700" rIns="91425" bIns="45700" anchor="ctr" anchorCtr="0">
            <a:noAutofit/>
          </a:bodyPr>
          <a:lstStyle/>
          <a:p>
            <a:pPr lvl="0"/>
            <a:r>
              <a:rPr lang="en-GB" sz="2400" dirty="0" err="1">
                <a:solidFill>
                  <a:schemeClr val="dk1"/>
                </a:solidFill>
                <a:latin typeface="+mn-lt"/>
                <a:ea typeface="Helvetica Neue"/>
                <a:cs typeface="Helvetica Neue"/>
                <a:sym typeface="Helvetica Neue"/>
              </a:rPr>
              <a:t>Sigurnosno</a:t>
            </a:r>
            <a:r>
              <a:rPr lang="en-GB" sz="2400" dirty="0">
                <a:solidFill>
                  <a:schemeClr val="dk1"/>
                </a:solidFill>
                <a:latin typeface="+mn-lt"/>
                <a:ea typeface="Helvetica Neue"/>
                <a:cs typeface="Helvetica Neue"/>
                <a:sym typeface="Helvetica Neue"/>
              </a:rPr>
              <a:t> </a:t>
            </a:r>
            <a:r>
              <a:rPr lang="en-GB" sz="2400" dirty="0" err="1">
                <a:solidFill>
                  <a:schemeClr val="dk1"/>
                </a:solidFill>
                <a:latin typeface="+mn-lt"/>
                <a:ea typeface="Helvetica Neue"/>
                <a:cs typeface="Helvetica Neue"/>
                <a:sym typeface="Helvetica Neue"/>
              </a:rPr>
              <a:t>kopiranje</a:t>
            </a:r>
            <a:r>
              <a:rPr lang="en-GB" sz="2400" dirty="0">
                <a:solidFill>
                  <a:schemeClr val="dk1"/>
                </a:solidFill>
                <a:latin typeface="+mn-lt"/>
                <a:ea typeface="Helvetica Neue"/>
                <a:cs typeface="Helvetica Neue"/>
                <a:sym typeface="Helvetica Neue"/>
              </a:rPr>
              <a:t> </a:t>
            </a:r>
            <a:r>
              <a:rPr lang="en-GB" sz="2400" dirty="0" err="1">
                <a:solidFill>
                  <a:schemeClr val="dk1"/>
                </a:solidFill>
                <a:latin typeface="+mn-lt"/>
                <a:ea typeface="Helvetica Neue"/>
                <a:cs typeface="Helvetica Neue"/>
                <a:sym typeface="Helvetica Neue"/>
              </a:rPr>
              <a:t>datoteka</a:t>
            </a:r>
            <a:r>
              <a:rPr lang="en-GB" sz="2400" dirty="0">
                <a:solidFill>
                  <a:schemeClr val="dk1"/>
                </a:solidFill>
                <a:latin typeface="+mn-lt"/>
                <a:ea typeface="Helvetica Neue"/>
                <a:cs typeface="Helvetica Neue"/>
                <a:sym typeface="Helvetica Neue"/>
              </a:rPr>
              <a:t> - </a:t>
            </a:r>
            <a:r>
              <a:rPr lang="en-GB" sz="2400" dirty="0" err="1">
                <a:solidFill>
                  <a:schemeClr val="dk1"/>
                </a:solidFill>
                <a:latin typeface="+mn-lt"/>
                <a:ea typeface="Helvetica Neue"/>
                <a:cs typeface="Helvetica Neue"/>
                <a:sym typeface="Helvetica Neue"/>
              </a:rPr>
              <a:t>ili</a:t>
            </a:r>
            <a:r>
              <a:rPr lang="en-GB" sz="2400" dirty="0">
                <a:solidFill>
                  <a:schemeClr val="dk1"/>
                </a:solidFill>
                <a:latin typeface="+mn-lt"/>
                <a:ea typeface="Helvetica Neue"/>
                <a:cs typeface="Helvetica Neue"/>
                <a:sym typeface="Helvetica Neue"/>
              </a:rPr>
              <a:t>: </a:t>
            </a:r>
            <a:r>
              <a:rPr lang="en-GB" sz="2400" dirty="0" err="1">
                <a:solidFill>
                  <a:schemeClr val="dk1"/>
                </a:solidFill>
                <a:latin typeface="+mn-lt"/>
                <a:ea typeface="Helvetica Neue"/>
                <a:cs typeface="Helvetica Neue"/>
                <a:sym typeface="Helvetica Neue"/>
              </a:rPr>
              <a:t>Kako</a:t>
            </a:r>
            <a:r>
              <a:rPr lang="en-GB" sz="2400" dirty="0">
                <a:solidFill>
                  <a:schemeClr val="dk1"/>
                </a:solidFill>
                <a:latin typeface="+mn-lt"/>
                <a:ea typeface="Helvetica Neue"/>
                <a:cs typeface="Helvetica Neue"/>
                <a:sym typeface="Helvetica Neue"/>
              </a:rPr>
              <a:t> </a:t>
            </a:r>
            <a:r>
              <a:rPr lang="en-GB" sz="2400" dirty="0" err="1">
                <a:solidFill>
                  <a:schemeClr val="dk1"/>
                </a:solidFill>
                <a:latin typeface="+mn-lt"/>
                <a:ea typeface="Helvetica Neue"/>
                <a:cs typeface="Helvetica Neue"/>
                <a:sym typeface="Helvetica Neue"/>
              </a:rPr>
              <a:t>mogu</a:t>
            </a:r>
            <a:r>
              <a:rPr lang="en-GB" sz="2400" dirty="0">
                <a:solidFill>
                  <a:schemeClr val="dk1"/>
                </a:solidFill>
                <a:latin typeface="+mn-lt"/>
                <a:ea typeface="Helvetica Neue"/>
                <a:cs typeface="Helvetica Neue"/>
                <a:sym typeface="Helvetica Neue"/>
              </a:rPr>
              <a:t> </a:t>
            </a:r>
            <a:r>
              <a:rPr lang="en-GB" sz="2400" dirty="0" err="1">
                <a:solidFill>
                  <a:schemeClr val="dk1"/>
                </a:solidFill>
                <a:latin typeface="+mn-lt"/>
                <a:ea typeface="Helvetica Neue"/>
                <a:cs typeface="Helvetica Neue"/>
                <a:sym typeface="Helvetica Neue"/>
              </a:rPr>
              <a:t>sustavno</a:t>
            </a:r>
            <a:r>
              <a:rPr lang="en-GB" sz="2400" dirty="0">
                <a:solidFill>
                  <a:schemeClr val="dk1"/>
                </a:solidFill>
                <a:latin typeface="+mn-lt"/>
                <a:ea typeface="Helvetica Neue"/>
                <a:cs typeface="Helvetica Neue"/>
                <a:sym typeface="Helvetica Neue"/>
              </a:rPr>
              <a:t> i </a:t>
            </a:r>
            <a:r>
              <a:rPr lang="en-GB" sz="2400" dirty="0" err="1">
                <a:solidFill>
                  <a:schemeClr val="dk1"/>
                </a:solidFill>
                <a:latin typeface="+mn-lt"/>
                <a:ea typeface="Helvetica Neue"/>
                <a:cs typeface="Helvetica Neue"/>
                <a:sym typeface="Helvetica Neue"/>
              </a:rPr>
              <a:t>strukturirano</a:t>
            </a:r>
            <a:r>
              <a:rPr lang="en-GB" sz="2400" dirty="0">
                <a:solidFill>
                  <a:schemeClr val="dk1"/>
                </a:solidFill>
                <a:latin typeface="+mn-lt"/>
                <a:ea typeface="Helvetica Neue"/>
                <a:cs typeface="Helvetica Neue"/>
                <a:sym typeface="Helvetica Neue"/>
              </a:rPr>
              <a:t> </a:t>
            </a:r>
            <a:r>
              <a:rPr lang="en-GB" sz="2400" dirty="0" err="1">
                <a:solidFill>
                  <a:schemeClr val="dk1"/>
                </a:solidFill>
                <a:latin typeface="+mn-lt"/>
                <a:ea typeface="Helvetica Neue"/>
                <a:cs typeface="Helvetica Neue"/>
                <a:sym typeface="Helvetica Neue"/>
              </a:rPr>
              <a:t>pohraniti</a:t>
            </a:r>
            <a:r>
              <a:rPr lang="en-GB" sz="2400" dirty="0">
                <a:solidFill>
                  <a:schemeClr val="dk1"/>
                </a:solidFill>
                <a:latin typeface="+mn-lt"/>
                <a:ea typeface="Helvetica Neue"/>
                <a:cs typeface="Helvetica Neue"/>
                <a:sym typeface="Helvetica Neue"/>
              </a:rPr>
              <a:t> </a:t>
            </a:r>
            <a:r>
              <a:rPr lang="en-GB" sz="2400" dirty="0" err="1">
                <a:solidFill>
                  <a:schemeClr val="dk1"/>
                </a:solidFill>
                <a:latin typeface="+mn-lt"/>
                <a:ea typeface="Helvetica Neue"/>
                <a:cs typeface="Helvetica Neue"/>
                <a:sym typeface="Helvetica Neue"/>
              </a:rPr>
              <a:t>svoje</a:t>
            </a:r>
            <a:r>
              <a:rPr lang="en-GB" sz="2400" dirty="0">
                <a:solidFill>
                  <a:schemeClr val="dk1"/>
                </a:solidFill>
                <a:latin typeface="+mn-lt"/>
                <a:ea typeface="Helvetica Neue"/>
                <a:cs typeface="Helvetica Neue"/>
                <a:sym typeface="Helvetica Neue"/>
              </a:rPr>
              <a:t> </a:t>
            </a:r>
            <a:r>
              <a:rPr lang="en-GB" sz="2400" dirty="0" err="1">
                <a:solidFill>
                  <a:schemeClr val="dk1"/>
                </a:solidFill>
                <a:latin typeface="+mn-lt"/>
                <a:ea typeface="Helvetica Neue"/>
                <a:cs typeface="Helvetica Neue"/>
                <a:sym typeface="Helvetica Neue"/>
              </a:rPr>
              <a:t>datoteke</a:t>
            </a:r>
            <a:r>
              <a:rPr lang="en-GB" sz="2400" dirty="0">
                <a:solidFill>
                  <a:schemeClr val="dk1"/>
                </a:solidFill>
                <a:latin typeface="+mn-lt"/>
                <a:ea typeface="Helvetica Neue"/>
                <a:cs typeface="Helvetica Neue"/>
                <a:sym typeface="Helvetica Neue"/>
              </a:rPr>
              <a:t>?</a:t>
            </a:r>
            <a:endParaRPr lang="en-GB" dirty="0">
              <a:latin typeface="+mn-lt"/>
            </a:endParaRPr>
          </a:p>
        </p:txBody>
      </p:sp>
      <p:sp>
        <p:nvSpPr>
          <p:cNvPr id="63" name="Google Shape;63;p2"/>
          <p:cNvSpPr txBox="1"/>
          <p:nvPr/>
        </p:nvSpPr>
        <p:spPr>
          <a:xfrm>
            <a:off x="2627999" y="7488000"/>
            <a:ext cx="3996000" cy="1548000"/>
          </a:xfrm>
          <a:prstGeom prst="rect">
            <a:avLst/>
          </a:prstGeom>
          <a:noFill/>
          <a:ln>
            <a:noFill/>
          </a:ln>
        </p:spPr>
        <p:txBody>
          <a:bodyPr spcFirstLastPara="1" wrap="square" lIns="91425" tIns="45700" rIns="91425" bIns="45700" anchor="ctr" anchorCtr="0">
            <a:noAutofit/>
          </a:bodyPr>
          <a:lstStyle/>
          <a:p>
            <a:pPr lvl="0"/>
            <a:r>
              <a:rPr lang="en-GB" sz="2400" dirty="0" err="1">
                <a:solidFill>
                  <a:schemeClr val="dk1"/>
                </a:solidFill>
                <a:latin typeface="+mn-lt"/>
                <a:ea typeface="Helvetica Neue"/>
                <a:cs typeface="Helvetica Neue"/>
                <a:sym typeface="Helvetica Neue"/>
              </a:rPr>
              <a:t>Dohvaćanje</a:t>
            </a:r>
            <a:r>
              <a:rPr lang="en-GB" sz="2400" dirty="0">
                <a:solidFill>
                  <a:schemeClr val="dk1"/>
                </a:solidFill>
                <a:latin typeface="+mn-lt"/>
                <a:ea typeface="Helvetica Neue"/>
                <a:cs typeface="Helvetica Neue"/>
                <a:sym typeface="Helvetica Neue"/>
              </a:rPr>
              <a:t> </a:t>
            </a:r>
            <a:r>
              <a:rPr lang="en-GB" sz="2400" dirty="0" err="1">
                <a:solidFill>
                  <a:schemeClr val="dk1"/>
                </a:solidFill>
                <a:latin typeface="+mn-lt"/>
                <a:ea typeface="Helvetica Neue"/>
                <a:cs typeface="Helvetica Neue"/>
                <a:sym typeface="Helvetica Neue"/>
              </a:rPr>
              <a:t>datoteka</a:t>
            </a:r>
            <a:r>
              <a:rPr lang="en-GB" sz="2400" dirty="0">
                <a:solidFill>
                  <a:schemeClr val="dk1"/>
                </a:solidFill>
                <a:latin typeface="+mn-lt"/>
                <a:ea typeface="Helvetica Neue"/>
                <a:cs typeface="Helvetica Neue"/>
                <a:sym typeface="Helvetica Neue"/>
              </a:rPr>
              <a:t> - </a:t>
            </a:r>
            <a:r>
              <a:rPr lang="en-GB" sz="2400" dirty="0" err="1">
                <a:solidFill>
                  <a:schemeClr val="dk1"/>
                </a:solidFill>
                <a:latin typeface="+mn-lt"/>
                <a:ea typeface="Helvetica Neue"/>
                <a:cs typeface="Helvetica Neue"/>
                <a:sym typeface="Helvetica Neue"/>
              </a:rPr>
              <a:t>ili</a:t>
            </a:r>
            <a:r>
              <a:rPr lang="en-GB" sz="2400" dirty="0">
                <a:solidFill>
                  <a:schemeClr val="dk1"/>
                </a:solidFill>
                <a:latin typeface="+mn-lt"/>
                <a:ea typeface="Helvetica Neue"/>
                <a:cs typeface="Helvetica Neue"/>
                <a:sym typeface="Helvetica Neue"/>
              </a:rPr>
              <a:t>: </a:t>
            </a:r>
            <a:r>
              <a:rPr lang="en-GB" sz="2400" dirty="0" err="1">
                <a:solidFill>
                  <a:schemeClr val="dk1"/>
                </a:solidFill>
                <a:latin typeface="+mn-lt"/>
                <a:ea typeface="Helvetica Neue"/>
                <a:cs typeface="Helvetica Neue"/>
                <a:sym typeface="Helvetica Neue"/>
              </a:rPr>
              <a:t>Kako</a:t>
            </a:r>
            <a:r>
              <a:rPr lang="en-GB" sz="2400" dirty="0">
                <a:solidFill>
                  <a:schemeClr val="dk1"/>
                </a:solidFill>
                <a:latin typeface="+mn-lt"/>
                <a:ea typeface="Helvetica Neue"/>
                <a:cs typeface="Helvetica Neue"/>
                <a:sym typeface="Helvetica Neue"/>
              </a:rPr>
              <a:t> </a:t>
            </a:r>
            <a:r>
              <a:rPr lang="en-GB" sz="2400" dirty="0" err="1">
                <a:solidFill>
                  <a:schemeClr val="dk1"/>
                </a:solidFill>
                <a:latin typeface="+mn-lt"/>
                <a:ea typeface="Helvetica Neue"/>
                <a:cs typeface="Helvetica Neue"/>
                <a:sym typeface="Helvetica Neue"/>
              </a:rPr>
              <a:t>mogu</a:t>
            </a:r>
            <a:r>
              <a:rPr lang="en-GB" sz="2400" dirty="0">
                <a:solidFill>
                  <a:schemeClr val="dk1"/>
                </a:solidFill>
                <a:latin typeface="+mn-lt"/>
                <a:ea typeface="Helvetica Neue"/>
                <a:cs typeface="Helvetica Neue"/>
                <a:sym typeface="Helvetica Neue"/>
              </a:rPr>
              <a:t> </a:t>
            </a:r>
            <a:r>
              <a:rPr lang="en-GB" sz="2400" dirty="0" err="1">
                <a:solidFill>
                  <a:schemeClr val="dk1"/>
                </a:solidFill>
                <a:latin typeface="+mn-lt"/>
                <a:ea typeface="Helvetica Neue"/>
                <a:cs typeface="Helvetica Neue"/>
                <a:sym typeface="Helvetica Neue"/>
              </a:rPr>
              <a:t>pratiti</a:t>
            </a:r>
            <a:r>
              <a:rPr lang="en-GB" sz="2400" dirty="0">
                <a:solidFill>
                  <a:schemeClr val="dk1"/>
                </a:solidFill>
                <a:latin typeface="+mn-lt"/>
                <a:ea typeface="Helvetica Neue"/>
                <a:cs typeface="Helvetica Neue"/>
                <a:sym typeface="Helvetica Neue"/>
              </a:rPr>
              <a:t> </a:t>
            </a:r>
            <a:r>
              <a:rPr lang="en-GB" sz="2400" dirty="0" err="1">
                <a:solidFill>
                  <a:schemeClr val="dk1"/>
                </a:solidFill>
                <a:latin typeface="+mn-lt"/>
                <a:ea typeface="Helvetica Neue"/>
                <a:cs typeface="Helvetica Neue"/>
                <a:sym typeface="Helvetica Neue"/>
              </a:rPr>
              <a:t>datoteke</a:t>
            </a:r>
            <a:r>
              <a:rPr lang="en-GB" sz="2400" dirty="0">
                <a:solidFill>
                  <a:schemeClr val="dk1"/>
                </a:solidFill>
                <a:latin typeface="+mn-lt"/>
                <a:ea typeface="Helvetica Neue"/>
                <a:cs typeface="Helvetica Neue"/>
                <a:sym typeface="Helvetica Neue"/>
              </a:rPr>
              <a:t> </a:t>
            </a:r>
            <a:r>
              <a:rPr lang="en-GB" sz="2400" dirty="0" err="1">
                <a:solidFill>
                  <a:schemeClr val="dk1"/>
                </a:solidFill>
                <a:latin typeface="+mn-lt"/>
                <a:ea typeface="Helvetica Neue"/>
                <a:cs typeface="Helvetica Neue"/>
                <a:sym typeface="Helvetica Neue"/>
              </a:rPr>
              <a:t>koje</a:t>
            </a:r>
            <a:r>
              <a:rPr lang="en-GB" sz="2400" dirty="0">
                <a:solidFill>
                  <a:schemeClr val="dk1"/>
                </a:solidFill>
                <a:latin typeface="+mn-lt"/>
                <a:ea typeface="Helvetica Neue"/>
                <a:cs typeface="Helvetica Neue"/>
                <a:sym typeface="Helvetica Neue"/>
              </a:rPr>
              <a:t> </a:t>
            </a:r>
            <a:r>
              <a:rPr lang="en-GB" sz="2400" dirty="0" err="1">
                <a:solidFill>
                  <a:schemeClr val="dk1"/>
                </a:solidFill>
                <a:latin typeface="+mn-lt"/>
                <a:ea typeface="Helvetica Neue"/>
                <a:cs typeface="Helvetica Neue"/>
                <a:sym typeface="Helvetica Neue"/>
              </a:rPr>
              <a:t>sam</a:t>
            </a:r>
            <a:r>
              <a:rPr lang="en-GB" sz="2400" dirty="0">
                <a:solidFill>
                  <a:schemeClr val="dk1"/>
                </a:solidFill>
                <a:latin typeface="+mn-lt"/>
                <a:ea typeface="Helvetica Neue"/>
                <a:cs typeface="Helvetica Neue"/>
                <a:sym typeface="Helvetica Neue"/>
              </a:rPr>
              <a:t> </a:t>
            </a:r>
            <a:r>
              <a:rPr lang="en-GB" sz="2400" dirty="0" err="1">
                <a:solidFill>
                  <a:schemeClr val="dk1"/>
                </a:solidFill>
                <a:latin typeface="+mn-lt"/>
                <a:ea typeface="Helvetica Neue"/>
                <a:cs typeface="Helvetica Neue"/>
                <a:sym typeface="Helvetica Neue"/>
              </a:rPr>
              <a:t>spremio</a:t>
            </a:r>
            <a:r>
              <a:rPr lang="en-GB" sz="2400" dirty="0">
                <a:solidFill>
                  <a:schemeClr val="dk1"/>
                </a:solidFill>
                <a:latin typeface="+mn-lt"/>
                <a:ea typeface="Helvetica Neue"/>
                <a:cs typeface="Helvetica Neue"/>
                <a:sym typeface="Helvetica Neue"/>
              </a:rPr>
              <a:t>?</a:t>
            </a:r>
            <a:endParaRPr lang="en-GB" dirty="0">
              <a:latin typeface="+mn-lt"/>
            </a:endParaRPr>
          </a:p>
        </p:txBody>
      </p:sp>
      <p:sp>
        <p:nvSpPr>
          <p:cNvPr id="67" name="Google Shape;67;p2"/>
          <p:cNvSpPr txBox="1"/>
          <p:nvPr/>
        </p:nvSpPr>
        <p:spPr>
          <a:xfrm>
            <a:off x="6660000" y="3672000"/>
            <a:ext cx="8496000" cy="1548000"/>
          </a:xfrm>
          <a:prstGeom prst="rect">
            <a:avLst/>
          </a:prstGeom>
          <a:noFill/>
          <a:ln>
            <a:noFill/>
          </a:ln>
        </p:spPr>
        <p:txBody>
          <a:bodyPr spcFirstLastPara="1" wrap="square" lIns="91425" tIns="45700" rIns="91425" bIns="45700" anchor="ctr" anchorCtr="0">
            <a:noAutofit/>
          </a:bodyPr>
          <a:lstStyle/>
          <a:p>
            <a:pPr marL="457200" lvl="0" indent="-457200">
              <a:buAutoNum type="arabicPeriod"/>
            </a:pPr>
            <a:r>
              <a:rPr lang="en-GB" sz="2400" dirty="0" err="1">
                <a:solidFill>
                  <a:schemeClr val="dk1"/>
                </a:solidFill>
                <a:latin typeface="+mn-lt"/>
                <a:ea typeface="Helvetica Neue"/>
                <a:cs typeface="Helvetica Neue"/>
                <a:sym typeface="Helvetica Neue"/>
              </a:rPr>
              <a:t>Koje</a:t>
            </a:r>
            <a:r>
              <a:rPr lang="en-GB" sz="2400" dirty="0">
                <a:solidFill>
                  <a:schemeClr val="dk1"/>
                </a:solidFill>
                <a:latin typeface="+mn-lt"/>
                <a:ea typeface="Helvetica Neue"/>
                <a:cs typeface="Helvetica Neue"/>
                <a:sym typeface="Helvetica Neue"/>
              </a:rPr>
              <a:t> </a:t>
            </a:r>
            <a:r>
              <a:rPr lang="en-GB" sz="2400" dirty="0" err="1">
                <a:solidFill>
                  <a:schemeClr val="dk1"/>
                </a:solidFill>
                <a:latin typeface="+mn-lt"/>
                <a:ea typeface="Helvetica Neue"/>
                <a:cs typeface="Helvetica Neue"/>
                <a:sym typeface="Helvetica Neue"/>
              </a:rPr>
              <a:t>su</a:t>
            </a:r>
            <a:r>
              <a:rPr lang="en-GB" sz="2400" dirty="0">
                <a:solidFill>
                  <a:schemeClr val="dk1"/>
                </a:solidFill>
                <a:latin typeface="+mn-lt"/>
                <a:ea typeface="Helvetica Neue"/>
                <a:cs typeface="Helvetica Neue"/>
                <a:sym typeface="Helvetica Neue"/>
              </a:rPr>
              <a:t> </a:t>
            </a:r>
            <a:r>
              <a:rPr lang="en-GB" sz="2400" dirty="0" err="1">
                <a:solidFill>
                  <a:schemeClr val="dk1"/>
                </a:solidFill>
                <a:latin typeface="+mn-lt"/>
                <a:ea typeface="Helvetica Neue"/>
                <a:cs typeface="Helvetica Neue"/>
                <a:sym typeface="Helvetica Neue"/>
              </a:rPr>
              <a:t>prednosti</a:t>
            </a:r>
            <a:r>
              <a:rPr lang="en-GB" sz="2400" dirty="0">
                <a:solidFill>
                  <a:schemeClr val="dk1"/>
                </a:solidFill>
                <a:latin typeface="+mn-lt"/>
                <a:ea typeface="Helvetica Neue"/>
                <a:cs typeface="Helvetica Neue"/>
                <a:sym typeface="Helvetica Neue"/>
              </a:rPr>
              <a:t> </a:t>
            </a:r>
            <a:r>
              <a:rPr lang="en-GB" sz="2400" dirty="0" err="1">
                <a:solidFill>
                  <a:schemeClr val="dk1"/>
                </a:solidFill>
                <a:latin typeface="+mn-lt"/>
                <a:ea typeface="Helvetica Neue"/>
                <a:cs typeface="Helvetica Neue"/>
                <a:sym typeface="Helvetica Neue"/>
              </a:rPr>
              <a:t>interneta</a:t>
            </a:r>
            <a:r>
              <a:rPr lang="en-GB" sz="2400" dirty="0">
                <a:solidFill>
                  <a:schemeClr val="dk1"/>
                </a:solidFill>
                <a:latin typeface="+mn-lt"/>
                <a:ea typeface="Helvetica Neue"/>
                <a:cs typeface="Helvetica Neue"/>
                <a:sym typeface="Helvetica Neue"/>
              </a:rPr>
              <a:t>?</a:t>
            </a:r>
          </a:p>
          <a:p>
            <a:pPr marL="457200" lvl="0" indent="-457200">
              <a:buAutoNum type="arabicPeriod"/>
            </a:pPr>
            <a:r>
              <a:rPr lang="en-GB" sz="2400" dirty="0" err="1">
                <a:solidFill>
                  <a:schemeClr val="dk1"/>
                </a:solidFill>
                <a:latin typeface="+mn-lt"/>
                <a:ea typeface="Helvetica Neue"/>
                <a:cs typeface="Helvetica Neue"/>
                <a:sym typeface="Helvetica Neue"/>
              </a:rPr>
              <a:t>Pristup</a:t>
            </a:r>
            <a:r>
              <a:rPr lang="en-GB" sz="2400" dirty="0">
                <a:solidFill>
                  <a:schemeClr val="dk1"/>
                </a:solidFill>
                <a:latin typeface="+mn-lt"/>
                <a:ea typeface="Helvetica Neue"/>
                <a:cs typeface="Helvetica Neue"/>
                <a:sym typeface="Helvetica Neue"/>
              </a:rPr>
              <a:t> </a:t>
            </a:r>
            <a:r>
              <a:rPr lang="en-GB" sz="2400" dirty="0" err="1">
                <a:solidFill>
                  <a:schemeClr val="dk1"/>
                </a:solidFill>
                <a:latin typeface="+mn-lt"/>
                <a:ea typeface="Helvetica Neue"/>
                <a:cs typeface="Helvetica Neue"/>
                <a:sym typeface="Helvetica Neue"/>
              </a:rPr>
              <a:t>bez</a:t>
            </a:r>
            <a:r>
              <a:rPr lang="en-GB" sz="2400" dirty="0">
                <a:solidFill>
                  <a:schemeClr val="dk1"/>
                </a:solidFill>
                <a:latin typeface="+mn-lt"/>
                <a:ea typeface="Helvetica Neue"/>
                <a:cs typeface="Helvetica Neue"/>
                <a:sym typeface="Helvetica Neue"/>
              </a:rPr>
              <a:t> </a:t>
            </a:r>
            <a:r>
              <a:rPr lang="en-GB" sz="2400" dirty="0" err="1">
                <a:solidFill>
                  <a:schemeClr val="dk1"/>
                </a:solidFill>
                <a:latin typeface="+mn-lt"/>
                <a:ea typeface="Helvetica Neue"/>
                <a:cs typeface="Helvetica Neue"/>
                <a:sym typeface="Helvetica Neue"/>
              </a:rPr>
              <a:t>prepreka</a:t>
            </a:r>
            <a:r>
              <a:rPr lang="en-GB" sz="2400" dirty="0">
                <a:solidFill>
                  <a:schemeClr val="dk1"/>
                </a:solidFill>
                <a:latin typeface="+mn-lt"/>
                <a:ea typeface="Helvetica Neue"/>
                <a:cs typeface="Helvetica Neue"/>
                <a:sym typeface="Helvetica Neue"/>
              </a:rPr>
              <a:t> </a:t>
            </a:r>
            <a:r>
              <a:rPr lang="en-GB" sz="2400" dirty="0" err="1">
                <a:solidFill>
                  <a:schemeClr val="dk1"/>
                </a:solidFill>
                <a:latin typeface="+mn-lt"/>
                <a:ea typeface="Helvetica Neue"/>
                <a:cs typeface="Helvetica Neue"/>
                <a:sym typeface="Helvetica Neue"/>
              </a:rPr>
              <a:t>kao</a:t>
            </a:r>
            <a:r>
              <a:rPr lang="en-GB" sz="2400" dirty="0">
                <a:solidFill>
                  <a:schemeClr val="dk1"/>
                </a:solidFill>
                <a:latin typeface="+mn-lt"/>
                <a:ea typeface="Helvetica Neue"/>
                <a:cs typeface="Helvetica Neue"/>
                <a:sym typeface="Helvetica Neue"/>
              </a:rPr>
              <a:t> </a:t>
            </a:r>
            <a:r>
              <a:rPr lang="en-GB" sz="2400" dirty="0" err="1">
                <a:solidFill>
                  <a:schemeClr val="dk1"/>
                </a:solidFill>
                <a:latin typeface="+mn-lt"/>
                <a:ea typeface="Helvetica Neue"/>
                <a:cs typeface="Helvetica Neue"/>
                <a:sym typeface="Helvetica Neue"/>
              </a:rPr>
              <a:t>potreba</a:t>
            </a:r>
            <a:r>
              <a:rPr lang="en-GB" sz="2400" dirty="0">
                <a:solidFill>
                  <a:schemeClr val="dk1"/>
                </a:solidFill>
                <a:latin typeface="+mn-lt"/>
                <a:ea typeface="Helvetica Neue"/>
                <a:cs typeface="Helvetica Neue"/>
                <a:sym typeface="Helvetica Neue"/>
              </a:rPr>
              <a:t> </a:t>
            </a:r>
            <a:r>
              <a:rPr lang="en-GB" sz="2400" dirty="0" err="1">
                <a:solidFill>
                  <a:schemeClr val="dk1"/>
                </a:solidFill>
                <a:latin typeface="+mn-lt"/>
                <a:ea typeface="Helvetica Neue"/>
                <a:cs typeface="Helvetica Neue"/>
                <a:sym typeface="Helvetica Neue"/>
              </a:rPr>
              <a:t>za</a:t>
            </a:r>
            <a:r>
              <a:rPr lang="en-GB" sz="2400" dirty="0">
                <a:solidFill>
                  <a:schemeClr val="dk1"/>
                </a:solidFill>
                <a:latin typeface="+mn-lt"/>
                <a:ea typeface="Helvetica Neue"/>
                <a:cs typeface="Helvetica Neue"/>
                <a:sym typeface="Helvetica Neue"/>
              </a:rPr>
              <a:t> </a:t>
            </a:r>
            <a:r>
              <a:rPr lang="en-GB" sz="2400" dirty="0" err="1">
                <a:solidFill>
                  <a:schemeClr val="dk1"/>
                </a:solidFill>
                <a:latin typeface="+mn-lt"/>
                <a:ea typeface="Helvetica Neue"/>
                <a:cs typeface="Helvetica Neue"/>
                <a:sym typeface="Helvetica Neue"/>
              </a:rPr>
              <a:t>stariju</a:t>
            </a:r>
            <a:r>
              <a:rPr lang="en-GB" sz="2400" dirty="0">
                <a:solidFill>
                  <a:schemeClr val="dk1"/>
                </a:solidFill>
                <a:latin typeface="+mn-lt"/>
                <a:ea typeface="Helvetica Neue"/>
                <a:cs typeface="Helvetica Neue"/>
                <a:sym typeface="Helvetica Neue"/>
              </a:rPr>
              <a:t> </a:t>
            </a:r>
            <a:r>
              <a:rPr lang="en-GB" sz="2400" dirty="0" err="1">
                <a:solidFill>
                  <a:schemeClr val="dk1"/>
                </a:solidFill>
                <a:latin typeface="+mn-lt"/>
                <a:ea typeface="Helvetica Neue"/>
                <a:cs typeface="Helvetica Neue"/>
                <a:sym typeface="Helvetica Neue"/>
              </a:rPr>
              <a:t>generaciju</a:t>
            </a:r>
            <a:r>
              <a:rPr lang="en-GB" sz="2400" dirty="0">
                <a:solidFill>
                  <a:schemeClr val="dk1"/>
                </a:solidFill>
                <a:latin typeface="+mn-lt"/>
                <a:ea typeface="Helvetica Neue"/>
                <a:cs typeface="Helvetica Neue"/>
                <a:sym typeface="Helvetica Neue"/>
              </a:rPr>
              <a:t> </a:t>
            </a:r>
          </a:p>
          <a:p>
            <a:pPr marL="457200" lvl="0" indent="-457200">
              <a:buAutoNum type="arabicPeriod"/>
            </a:pPr>
            <a:r>
              <a:rPr lang="en-GB" sz="2400" dirty="0" err="1">
                <a:solidFill>
                  <a:schemeClr val="dk1"/>
                </a:solidFill>
                <a:latin typeface="+mn-lt"/>
                <a:ea typeface="Helvetica Neue"/>
                <a:cs typeface="Helvetica Neue"/>
                <a:sym typeface="Helvetica Neue"/>
              </a:rPr>
              <a:t>Izbor</a:t>
            </a:r>
            <a:r>
              <a:rPr lang="en-GB" sz="2400" dirty="0">
                <a:solidFill>
                  <a:schemeClr val="dk1"/>
                </a:solidFill>
                <a:latin typeface="+mn-lt"/>
                <a:ea typeface="Helvetica Neue"/>
                <a:cs typeface="Helvetica Neue"/>
                <a:sym typeface="Helvetica Neue"/>
              </a:rPr>
              <a:t> i </a:t>
            </a:r>
            <a:r>
              <a:rPr lang="en-GB" sz="2400" dirty="0" err="1">
                <a:solidFill>
                  <a:schemeClr val="dk1"/>
                </a:solidFill>
                <a:latin typeface="+mn-lt"/>
                <a:ea typeface="Helvetica Neue"/>
                <a:cs typeface="Helvetica Neue"/>
                <a:sym typeface="Helvetica Neue"/>
              </a:rPr>
              <a:t>korištenje</a:t>
            </a:r>
            <a:r>
              <a:rPr lang="en-GB" sz="2400" dirty="0">
                <a:solidFill>
                  <a:schemeClr val="dk1"/>
                </a:solidFill>
                <a:latin typeface="+mn-lt"/>
                <a:ea typeface="Helvetica Neue"/>
                <a:cs typeface="Helvetica Neue"/>
                <a:sym typeface="Helvetica Neue"/>
              </a:rPr>
              <a:t> </a:t>
            </a:r>
            <a:r>
              <a:rPr lang="en-GB" sz="2400" dirty="0" err="1">
                <a:solidFill>
                  <a:schemeClr val="dk1"/>
                </a:solidFill>
                <a:latin typeface="+mn-lt"/>
                <a:ea typeface="Helvetica Neue"/>
                <a:cs typeface="Helvetica Neue"/>
                <a:sym typeface="Helvetica Neue"/>
              </a:rPr>
              <a:t>tražilica</a:t>
            </a:r>
            <a:endParaRPr lang="en-GB" sz="2400" dirty="0">
              <a:solidFill>
                <a:schemeClr val="dk1"/>
              </a:solidFill>
              <a:latin typeface="+mn-lt"/>
              <a:ea typeface="Helvetica Neue"/>
              <a:cs typeface="Helvetica Neue"/>
              <a:sym typeface="Helvetica Neue"/>
            </a:endParaRPr>
          </a:p>
        </p:txBody>
      </p:sp>
      <p:sp>
        <p:nvSpPr>
          <p:cNvPr id="70" name="Google Shape;70;p2"/>
          <p:cNvSpPr/>
          <p:nvPr/>
        </p:nvSpPr>
        <p:spPr>
          <a:xfrm>
            <a:off x="6480000" y="3671999"/>
            <a:ext cx="175604" cy="1548000"/>
          </a:xfrm>
          <a:prstGeom prst="leftBrace">
            <a:avLst>
              <a:gd name="adj1" fmla="val 8333"/>
              <a:gd name="adj2" fmla="val 50000"/>
            </a:avLst>
          </a:prstGeom>
          <a:noFill/>
          <a:ln w="9525" cap="flat" cmpd="sng">
            <a:solidFill>
              <a:srgbClr val="4A7DB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GB" sz="1800">
              <a:solidFill>
                <a:schemeClr val="dk1"/>
              </a:solidFill>
              <a:latin typeface="+mn-lt"/>
              <a:ea typeface="Calibri"/>
              <a:cs typeface="Calibri"/>
              <a:sym typeface="Calibri"/>
            </a:endParaRPr>
          </a:p>
        </p:txBody>
      </p:sp>
      <p:sp>
        <p:nvSpPr>
          <p:cNvPr id="71" name="Google Shape;71;p2"/>
          <p:cNvSpPr/>
          <p:nvPr/>
        </p:nvSpPr>
        <p:spPr>
          <a:xfrm>
            <a:off x="6516000" y="7488000"/>
            <a:ext cx="237794" cy="1548000"/>
          </a:xfrm>
          <a:prstGeom prst="leftBrace">
            <a:avLst>
              <a:gd name="adj1" fmla="val 8333"/>
              <a:gd name="adj2" fmla="val 50000"/>
            </a:avLst>
          </a:prstGeom>
          <a:noFill/>
          <a:ln w="9525" cap="flat" cmpd="sng">
            <a:solidFill>
              <a:srgbClr val="4A7DB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GB" sz="1800">
              <a:solidFill>
                <a:schemeClr val="dk1"/>
              </a:solidFill>
              <a:latin typeface="+mn-lt"/>
              <a:ea typeface="Calibri"/>
              <a:cs typeface="Calibri"/>
              <a:sym typeface="Calibri"/>
            </a:endParaRPr>
          </a:p>
        </p:txBody>
      </p:sp>
      <p:sp>
        <p:nvSpPr>
          <p:cNvPr id="72" name="Google Shape;72;p2"/>
          <p:cNvSpPr/>
          <p:nvPr/>
        </p:nvSpPr>
        <p:spPr>
          <a:xfrm>
            <a:off x="6480000" y="5580000"/>
            <a:ext cx="237794" cy="1548000"/>
          </a:xfrm>
          <a:prstGeom prst="leftBrace">
            <a:avLst>
              <a:gd name="adj1" fmla="val 8333"/>
              <a:gd name="adj2" fmla="val 50000"/>
            </a:avLst>
          </a:prstGeom>
          <a:noFill/>
          <a:ln w="9525" cap="flat" cmpd="sng">
            <a:solidFill>
              <a:srgbClr val="4A7DB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GB" sz="1800">
              <a:solidFill>
                <a:schemeClr val="dk1"/>
              </a:solidFill>
              <a:latin typeface="+mn-lt"/>
              <a:ea typeface="Calibri"/>
              <a:cs typeface="Calibri"/>
              <a:sym typeface="Calibri"/>
            </a:endParaRPr>
          </a:p>
        </p:txBody>
      </p:sp>
      <p:sp>
        <p:nvSpPr>
          <p:cNvPr id="73" name="Google Shape;73;p2"/>
          <p:cNvSpPr txBox="1"/>
          <p:nvPr/>
        </p:nvSpPr>
        <p:spPr>
          <a:xfrm>
            <a:off x="6660000" y="5580000"/>
            <a:ext cx="8496000" cy="1548000"/>
          </a:xfrm>
          <a:prstGeom prst="rect">
            <a:avLst/>
          </a:prstGeom>
          <a:noFill/>
          <a:ln>
            <a:noFill/>
          </a:ln>
        </p:spPr>
        <p:txBody>
          <a:bodyPr spcFirstLastPara="1" wrap="square" lIns="91425" tIns="45700" rIns="91425" bIns="45700" anchor="ctr" anchorCtr="0">
            <a:noAutofit/>
          </a:bodyPr>
          <a:lstStyle/>
          <a:p>
            <a:pPr marL="457200" lvl="0" indent="-457200">
              <a:buAutoNum type="arabicPeriod"/>
            </a:pPr>
            <a:r>
              <a:rPr lang="en-GB" sz="2400" dirty="0" err="1">
                <a:solidFill>
                  <a:schemeClr val="dk1"/>
                </a:solidFill>
                <a:latin typeface="+mn-lt"/>
                <a:ea typeface="Helvetica Neue"/>
                <a:cs typeface="Helvetica Neue"/>
                <a:sym typeface="Helvetica Neue"/>
              </a:rPr>
              <a:t>Važnost</a:t>
            </a:r>
            <a:r>
              <a:rPr lang="en-GB" sz="2400" dirty="0">
                <a:solidFill>
                  <a:schemeClr val="dk1"/>
                </a:solidFill>
                <a:latin typeface="+mn-lt"/>
                <a:ea typeface="Helvetica Neue"/>
                <a:cs typeface="Helvetica Neue"/>
                <a:sym typeface="Helvetica Neue"/>
              </a:rPr>
              <a:t> </a:t>
            </a:r>
            <a:r>
              <a:rPr lang="en-GB" sz="2400" dirty="0" err="1">
                <a:solidFill>
                  <a:schemeClr val="dk1"/>
                </a:solidFill>
                <a:latin typeface="+mn-lt"/>
                <a:ea typeface="Helvetica Neue"/>
                <a:cs typeface="Helvetica Neue"/>
                <a:sym typeface="Helvetica Neue"/>
              </a:rPr>
              <a:t>sustavnog</a:t>
            </a:r>
            <a:r>
              <a:rPr lang="en-GB" sz="2400" dirty="0">
                <a:solidFill>
                  <a:schemeClr val="dk1"/>
                </a:solidFill>
                <a:latin typeface="+mn-lt"/>
                <a:ea typeface="Helvetica Neue"/>
                <a:cs typeface="Helvetica Neue"/>
                <a:sym typeface="Helvetica Neue"/>
              </a:rPr>
              <a:t> </a:t>
            </a:r>
            <a:r>
              <a:rPr lang="en-GB" sz="2400" dirty="0" err="1">
                <a:solidFill>
                  <a:schemeClr val="dk1"/>
                </a:solidFill>
                <a:latin typeface="+mn-lt"/>
                <a:ea typeface="Helvetica Neue"/>
                <a:cs typeface="Helvetica Neue"/>
                <a:sym typeface="Helvetica Neue"/>
              </a:rPr>
              <a:t>spremanja</a:t>
            </a:r>
            <a:r>
              <a:rPr lang="en-GB" sz="2400" dirty="0">
                <a:solidFill>
                  <a:schemeClr val="dk1"/>
                </a:solidFill>
                <a:latin typeface="+mn-lt"/>
                <a:ea typeface="Helvetica Neue"/>
                <a:cs typeface="Helvetica Neue"/>
                <a:sym typeface="Helvetica Neue"/>
              </a:rPr>
              <a:t> </a:t>
            </a:r>
            <a:r>
              <a:rPr lang="en-GB" sz="2400" dirty="0" err="1">
                <a:solidFill>
                  <a:schemeClr val="dk1"/>
                </a:solidFill>
                <a:latin typeface="+mn-lt"/>
                <a:ea typeface="Helvetica Neue"/>
                <a:cs typeface="Helvetica Neue"/>
                <a:sym typeface="Helvetica Neue"/>
              </a:rPr>
              <a:t>datoteka</a:t>
            </a:r>
            <a:endParaRPr lang="en-GB" sz="2400" dirty="0">
              <a:solidFill>
                <a:schemeClr val="dk1"/>
              </a:solidFill>
              <a:latin typeface="+mn-lt"/>
              <a:ea typeface="Helvetica Neue"/>
              <a:cs typeface="Helvetica Neue"/>
              <a:sym typeface="Helvetica Neue"/>
            </a:endParaRPr>
          </a:p>
          <a:p>
            <a:pPr marL="457200" lvl="0" indent="-457200">
              <a:buAutoNum type="arabicPeriod"/>
            </a:pPr>
            <a:r>
              <a:rPr lang="en-GB" sz="2400" dirty="0" err="1">
                <a:solidFill>
                  <a:schemeClr val="dk1"/>
                </a:solidFill>
                <a:latin typeface="+mn-lt"/>
                <a:ea typeface="Helvetica Neue"/>
                <a:cs typeface="Helvetica Neue"/>
                <a:sym typeface="Helvetica Neue"/>
              </a:rPr>
              <a:t>Struktura</a:t>
            </a:r>
            <a:r>
              <a:rPr lang="en-GB" sz="2400" dirty="0">
                <a:solidFill>
                  <a:schemeClr val="dk1"/>
                </a:solidFill>
                <a:latin typeface="+mn-lt"/>
                <a:ea typeface="Helvetica Neue"/>
                <a:cs typeface="Helvetica Neue"/>
                <a:sym typeface="Helvetica Neue"/>
              </a:rPr>
              <a:t> </a:t>
            </a:r>
            <a:r>
              <a:rPr lang="en-GB" sz="2400" dirty="0" err="1">
                <a:solidFill>
                  <a:schemeClr val="dk1"/>
                </a:solidFill>
                <a:latin typeface="+mn-lt"/>
                <a:ea typeface="Helvetica Neue"/>
                <a:cs typeface="Helvetica Neue"/>
                <a:sym typeface="Helvetica Neue"/>
              </a:rPr>
              <a:t>digitalnih</a:t>
            </a:r>
            <a:r>
              <a:rPr lang="en-GB" sz="2400" dirty="0">
                <a:solidFill>
                  <a:schemeClr val="dk1"/>
                </a:solidFill>
                <a:latin typeface="+mn-lt"/>
                <a:ea typeface="Helvetica Neue"/>
                <a:cs typeface="Helvetica Neue"/>
                <a:sym typeface="Helvetica Neue"/>
              </a:rPr>
              <a:t> </a:t>
            </a:r>
            <a:r>
              <a:rPr lang="en-GB" sz="2400" dirty="0" err="1">
                <a:solidFill>
                  <a:schemeClr val="dk1"/>
                </a:solidFill>
                <a:latin typeface="+mn-lt"/>
                <a:ea typeface="Helvetica Neue"/>
                <a:cs typeface="Helvetica Neue"/>
                <a:sym typeface="Helvetica Neue"/>
              </a:rPr>
              <a:t>mapa</a:t>
            </a:r>
            <a:r>
              <a:rPr lang="en-GB" sz="2400" dirty="0">
                <a:solidFill>
                  <a:schemeClr val="dk1"/>
                </a:solidFill>
                <a:latin typeface="+mn-lt"/>
                <a:ea typeface="Helvetica Neue"/>
                <a:cs typeface="Helvetica Neue"/>
                <a:sym typeface="Helvetica Neue"/>
              </a:rPr>
              <a:t> na </a:t>
            </a:r>
            <a:r>
              <a:rPr lang="en-GB" sz="2400" dirty="0" err="1">
                <a:solidFill>
                  <a:schemeClr val="dk1"/>
                </a:solidFill>
                <a:latin typeface="+mn-lt"/>
                <a:ea typeface="Helvetica Neue"/>
                <a:cs typeface="Helvetica Neue"/>
                <a:sym typeface="Helvetica Neue"/>
              </a:rPr>
              <a:t>računalu</a:t>
            </a:r>
            <a:r>
              <a:rPr lang="en-GB" sz="2400" dirty="0">
                <a:solidFill>
                  <a:schemeClr val="dk1"/>
                </a:solidFill>
                <a:latin typeface="+mn-lt"/>
                <a:ea typeface="Helvetica Neue"/>
                <a:cs typeface="Helvetica Neue"/>
                <a:sym typeface="Helvetica Neue"/>
              </a:rPr>
              <a:t> </a:t>
            </a:r>
          </a:p>
          <a:p>
            <a:pPr marL="457200" lvl="0" indent="-457200">
              <a:buAutoNum type="arabicPeriod"/>
            </a:pPr>
            <a:r>
              <a:rPr lang="en-GB" sz="2400" dirty="0" err="1">
                <a:solidFill>
                  <a:schemeClr val="dk1"/>
                </a:solidFill>
                <a:latin typeface="+mn-lt"/>
                <a:ea typeface="Helvetica Neue"/>
                <a:cs typeface="Helvetica Neue"/>
                <a:sym typeface="Helvetica Neue"/>
              </a:rPr>
              <a:t>Pohranjivanje</a:t>
            </a:r>
            <a:r>
              <a:rPr lang="en-GB" sz="2400" dirty="0">
                <a:solidFill>
                  <a:schemeClr val="dk1"/>
                </a:solidFill>
                <a:latin typeface="+mn-lt"/>
                <a:ea typeface="Helvetica Neue"/>
                <a:cs typeface="Helvetica Neue"/>
                <a:sym typeface="Helvetica Neue"/>
              </a:rPr>
              <a:t> </a:t>
            </a:r>
            <a:r>
              <a:rPr lang="en-GB" sz="2400" dirty="0" err="1">
                <a:solidFill>
                  <a:schemeClr val="dk1"/>
                </a:solidFill>
                <a:latin typeface="+mn-lt"/>
                <a:ea typeface="Helvetica Neue"/>
                <a:cs typeface="Helvetica Neue"/>
                <a:sym typeface="Helvetica Neue"/>
              </a:rPr>
              <a:t>datoteka</a:t>
            </a:r>
            <a:r>
              <a:rPr lang="en-GB" sz="2400" dirty="0">
                <a:solidFill>
                  <a:schemeClr val="dk1"/>
                </a:solidFill>
                <a:latin typeface="+mn-lt"/>
                <a:ea typeface="Helvetica Neue"/>
                <a:cs typeface="Helvetica Neue"/>
                <a:sym typeface="Helvetica Neue"/>
              </a:rPr>
              <a:t> </a:t>
            </a:r>
            <a:r>
              <a:rPr lang="en-GB" sz="2400" dirty="0" err="1">
                <a:solidFill>
                  <a:schemeClr val="dk1"/>
                </a:solidFill>
                <a:latin typeface="+mn-lt"/>
                <a:ea typeface="Helvetica Neue"/>
                <a:cs typeface="Helvetica Neue"/>
                <a:sym typeface="Helvetica Neue"/>
              </a:rPr>
              <a:t>lokalno</a:t>
            </a:r>
            <a:r>
              <a:rPr lang="en-GB" sz="2400" dirty="0">
                <a:solidFill>
                  <a:schemeClr val="dk1"/>
                </a:solidFill>
                <a:latin typeface="+mn-lt"/>
                <a:ea typeface="Helvetica Neue"/>
                <a:cs typeface="Helvetica Neue"/>
                <a:sym typeface="Helvetica Neue"/>
              </a:rPr>
              <a:t> na </a:t>
            </a:r>
            <a:r>
              <a:rPr lang="en-GB" sz="2400" dirty="0" err="1">
                <a:solidFill>
                  <a:schemeClr val="dk1"/>
                </a:solidFill>
                <a:latin typeface="+mn-lt"/>
                <a:ea typeface="Helvetica Neue"/>
                <a:cs typeface="Helvetica Neue"/>
                <a:sym typeface="Helvetica Neue"/>
              </a:rPr>
              <a:t>računalu</a:t>
            </a:r>
            <a:r>
              <a:rPr lang="en-GB" sz="2400" dirty="0">
                <a:solidFill>
                  <a:schemeClr val="dk1"/>
                </a:solidFill>
                <a:latin typeface="+mn-lt"/>
                <a:ea typeface="Helvetica Neue"/>
                <a:cs typeface="Helvetica Neue"/>
                <a:sym typeface="Helvetica Neue"/>
              </a:rPr>
              <a:t> </a:t>
            </a:r>
            <a:r>
              <a:rPr lang="en-GB" sz="2400" dirty="0" err="1">
                <a:solidFill>
                  <a:schemeClr val="dk1"/>
                </a:solidFill>
                <a:latin typeface="+mn-lt"/>
                <a:ea typeface="Helvetica Neue"/>
                <a:cs typeface="Helvetica Neue"/>
                <a:sym typeface="Helvetica Neue"/>
              </a:rPr>
              <a:t>ili</a:t>
            </a:r>
            <a:r>
              <a:rPr lang="en-GB" sz="2400" dirty="0">
                <a:solidFill>
                  <a:schemeClr val="dk1"/>
                </a:solidFill>
                <a:latin typeface="+mn-lt"/>
                <a:ea typeface="Helvetica Neue"/>
                <a:cs typeface="Helvetica Neue"/>
                <a:sym typeface="Helvetica Neue"/>
              </a:rPr>
              <a:t> u </a:t>
            </a:r>
            <a:r>
              <a:rPr lang="en-GB" sz="2400" dirty="0" err="1">
                <a:solidFill>
                  <a:schemeClr val="dk1"/>
                </a:solidFill>
                <a:latin typeface="+mn-lt"/>
                <a:ea typeface="Helvetica Neue"/>
                <a:cs typeface="Helvetica Neue"/>
                <a:sym typeface="Helvetica Neue"/>
              </a:rPr>
              <a:t>oblaku</a:t>
            </a:r>
            <a:r>
              <a:rPr lang="en-GB" sz="2400" dirty="0">
                <a:solidFill>
                  <a:schemeClr val="dk1"/>
                </a:solidFill>
                <a:latin typeface="+mn-lt"/>
                <a:ea typeface="Helvetica Neue"/>
                <a:cs typeface="Helvetica Neue"/>
                <a:sym typeface="Helvetica Neue"/>
              </a:rPr>
              <a:t> </a:t>
            </a:r>
          </a:p>
        </p:txBody>
      </p:sp>
      <p:sp>
        <p:nvSpPr>
          <p:cNvPr id="76" name="Google Shape;76;p2"/>
          <p:cNvSpPr txBox="1"/>
          <p:nvPr/>
        </p:nvSpPr>
        <p:spPr>
          <a:xfrm>
            <a:off x="6660000" y="7488000"/>
            <a:ext cx="8892000" cy="1548000"/>
          </a:xfrm>
          <a:prstGeom prst="rect">
            <a:avLst/>
          </a:prstGeom>
          <a:noFill/>
          <a:ln>
            <a:noFill/>
          </a:ln>
        </p:spPr>
        <p:txBody>
          <a:bodyPr spcFirstLastPara="1" wrap="square" lIns="91425" tIns="45700" rIns="91425" bIns="45700" anchor="ctr" anchorCtr="0">
            <a:noAutofit/>
          </a:bodyPr>
          <a:lstStyle/>
          <a:p>
            <a:pPr marL="450850" lvl="0" indent="-450850">
              <a:buAutoNum type="arabicPeriod"/>
            </a:pPr>
            <a:r>
              <a:rPr lang="en-GB" sz="2400" dirty="0" err="1">
                <a:solidFill>
                  <a:schemeClr val="dk1"/>
                </a:solidFill>
                <a:latin typeface="+mn-lt"/>
                <a:ea typeface="Helvetica Neue"/>
                <a:cs typeface="Helvetica Neue"/>
                <a:sym typeface="Helvetica Neue"/>
              </a:rPr>
              <a:t>Problemi</a:t>
            </a:r>
            <a:r>
              <a:rPr lang="en-GB" sz="2400" dirty="0">
                <a:solidFill>
                  <a:schemeClr val="dk1"/>
                </a:solidFill>
                <a:latin typeface="+mn-lt"/>
                <a:ea typeface="Helvetica Neue"/>
                <a:cs typeface="Helvetica Neue"/>
                <a:sym typeface="Helvetica Neue"/>
              </a:rPr>
              <a:t> </a:t>
            </a:r>
            <a:r>
              <a:rPr lang="en-GB" sz="2400" dirty="0" err="1">
                <a:solidFill>
                  <a:schemeClr val="dk1"/>
                </a:solidFill>
                <a:latin typeface="+mn-lt"/>
                <a:ea typeface="Helvetica Neue"/>
                <a:cs typeface="Helvetica Neue"/>
                <a:sym typeface="Helvetica Neue"/>
              </a:rPr>
              <a:t>manjkave</a:t>
            </a:r>
            <a:r>
              <a:rPr lang="en-GB" sz="2400" dirty="0">
                <a:solidFill>
                  <a:schemeClr val="dk1"/>
                </a:solidFill>
                <a:latin typeface="+mn-lt"/>
                <a:ea typeface="Helvetica Neue"/>
                <a:cs typeface="Helvetica Neue"/>
                <a:sym typeface="Helvetica Neue"/>
              </a:rPr>
              <a:t> </a:t>
            </a:r>
            <a:r>
              <a:rPr lang="en-GB" sz="2400" dirty="0" err="1">
                <a:solidFill>
                  <a:schemeClr val="dk1"/>
                </a:solidFill>
                <a:latin typeface="+mn-lt"/>
                <a:ea typeface="Helvetica Neue"/>
                <a:cs typeface="Helvetica Neue"/>
                <a:sym typeface="Helvetica Neue"/>
              </a:rPr>
              <a:t>strukture</a:t>
            </a:r>
            <a:r>
              <a:rPr lang="en-GB" sz="2400" dirty="0">
                <a:solidFill>
                  <a:schemeClr val="dk1"/>
                </a:solidFill>
                <a:latin typeface="+mn-lt"/>
                <a:ea typeface="Helvetica Neue"/>
                <a:cs typeface="Helvetica Neue"/>
                <a:sym typeface="Helvetica Neue"/>
              </a:rPr>
              <a:t> </a:t>
            </a:r>
            <a:r>
              <a:rPr lang="en-GB" sz="2400" dirty="0" err="1">
                <a:solidFill>
                  <a:schemeClr val="dk1"/>
                </a:solidFill>
                <a:latin typeface="+mn-lt"/>
                <a:ea typeface="Helvetica Neue"/>
                <a:cs typeface="Helvetica Neue"/>
                <a:sym typeface="Helvetica Neue"/>
              </a:rPr>
              <a:t>datoteke</a:t>
            </a:r>
            <a:endParaRPr lang="en-GB" sz="2400" dirty="0">
              <a:solidFill>
                <a:schemeClr val="dk1"/>
              </a:solidFill>
              <a:latin typeface="+mn-lt"/>
              <a:ea typeface="Helvetica Neue"/>
              <a:cs typeface="Helvetica Neue"/>
              <a:sym typeface="Helvetica Neue"/>
            </a:endParaRPr>
          </a:p>
          <a:p>
            <a:pPr marL="450850" lvl="0" indent="-450850">
              <a:buAutoNum type="arabicPeriod"/>
            </a:pPr>
            <a:r>
              <a:rPr lang="en-GB" sz="2400" dirty="0" err="1">
                <a:solidFill>
                  <a:schemeClr val="dk1"/>
                </a:solidFill>
                <a:latin typeface="+mn-lt"/>
                <a:ea typeface="Helvetica Neue"/>
                <a:cs typeface="Helvetica Neue"/>
                <a:sym typeface="Helvetica Neue"/>
              </a:rPr>
              <a:t>Alati</a:t>
            </a:r>
            <a:r>
              <a:rPr lang="en-GB" sz="2400" dirty="0">
                <a:solidFill>
                  <a:schemeClr val="dk1"/>
                </a:solidFill>
                <a:latin typeface="+mn-lt"/>
                <a:ea typeface="Helvetica Neue"/>
                <a:cs typeface="Helvetica Neue"/>
                <a:sym typeface="Helvetica Neue"/>
              </a:rPr>
              <a:t> </a:t>
            </a:r>
            <a:r>
              <a:rPr lang="en-GB" sz="2400" dirty="0" err="1">
                <a:solidFill>
                  <a:schemeClr val="dk1"/>
                </a:solidFill>
                <a:latin typeface="+mn-lt"/>
                <a:ea typeface="Helvetica Neue"/>
                <a:cs typeface="Helvetica Neue"/>
                <a:sym typeface="Helvetica Neue"/>
              </a:rPr>
              <a:t>za</a:t>
            </a:r>
            <a:r>
              <a:rPr lang="en-GB" sz="2400" dirty="0">
                <a:solidFill>
                  <a:schemeClr val="dk1"/>
                </a:solidFill>
                <a:latin typeface="+mn-lt"/>
                <a:ea typeface="Helvetica Neue"/>
                <a:cs typeface="Helvetica Neue"/>
                <a:sym typeface="Helvetica Neue"/>
              </a:rPr>
              <a:t> </a:t>
            </a:r>
            <a:r>
              <a:rPr lang="en-GB" sz="2400" dirty="0" err="1">
                <a:solidFill>
                  <a:schemeClr val="dk1"/>
                </a:solidFill>
                <a:latin typeface="+mn-lt"/>
                <a:ea typeface="Helvetica Neue"/>
                <a:cs typeface="Helvetica Neue"/>
                <a:sym typeface="Helvetica Neue"/>
              </a:rPr>
              <a:t>pronalaženje</a:t>
            </a:r>
            <a:r>
              <a:rPr lang="en-GB" sz="2400" dirty="0">
                <a:solidFill>
                  <a:schemeClr val="dk1"/>
                </a:solidFill>
                <a:latin typeface="+mn-lt"/>
                <a:ea typeface="Helvetica Neue"/>
                <a:cs typeface="Helvetica Neue"/>
                <a:sym typeface="Helvetica Neue"/>
              </a:rPr>
              <a:t> </a:t>
            </a:r>
            <a:r>
              <a:rPr lang="en-GB" sz="2400" dirty="0" err="1">
                <a:solidFill>
                  <a:schemeClr val="dk1"/>
                </a:solidFill>
                <a:latin typeface="+mn-lt"/>
                <a:ea typeface="Helvetica Neue"/>
                <a:cs typeface="Helvetica Neue"/>
                <a:sym typeface="Helvetica Neue"/>
              </a:rPr>
              <a:t>datoteka</a:t>
            </a:r>
            <a:r>
              <a:rPr lang="en-GB" sz="2400" dirty="0">
                <a:solidFill>
                  <a:schemeClr val="dk1"/>
                </a:solidFill>
                <a:latin typeface="+mn-lt"/>
                <a:ea typeface="Helvetica Neue"/>
                <a:cs typeface="Helvetica Neue"/>
                <a:sym typeface="Helvetica Neue"/>
              </a:rPr>
              <a:t> u </a:t>
            </a:r>
            <a:r>
              <a:rPr lang="en-GB" sz="2400" dirty="0" err="1">
                <a:solidFill>
                  <a:schemeClr val="dk1"/>
                </a:solidFill>
                <a:latin typeface="+mn-lt"/>
                <a:ea typeface="Helvetica Neue"/>
                <a:cs typeface="Helvetica Neue"/>
                <a:sym typeface="Helvetica Neue"/>
              </a:rPr>
              <a:t>vlastitoj</a:t>
            </a:r>
            <a:r>
              <a:rPr lang="en-GB" sz="2400" dirty="0">
                <a:solidFill>
                  <a:schemeClr val="dk1"/>
                </a:solidFill>
                <a:latin typeface="+mn-lt"/>
                <a:ea typeface="Helvetica Neue"/>
                <a:cs typeface="Helvetica Neue"/>
                <a:sym typeface="Helvetica Neue"/>
              </a:rPr>
              <a:t> </a:t>
            </a:r>
            <a:r>
              <a:rPr lang="en-GB" sz="2400" dirty="0" err="1">
                <a:solidFill>
                  <a:schemeClr val="dk1"/>
                </a:solidFill>
                <a:latin typeface="+mn-lt"/>
                <a:ea typeface="Helvetica Neue"/>
                <a:cs typeface="Helvetica Neue"/>
                <a:sym typeface="Helvetica Neue"/>
              </a:rPr>
              <a:t>strukturi</a:t>
            </a:r>
            <a:r>
              <a:rPr lang="en-GB" sz="2400" dirty="0">
                <a:solidFill>
                  <a:schemeClr val="dk1"/>
                </a:solidFill>
                <a:latin typeface="+mn-lt"/>
                <a:ea typeface="Helvetica Neue"/>
                <a:cs typeface="Helvetica Neue"/>
                <a:sym typeface="Helvetica Neue"/>
              </a:rPr>
              <a:t> </a:t>
            </a:r>
            <a:r>
              <a:rPr lang="en-GB" sz="2400" dirty="0" err="1">
                <a:solidFill>
                  <a:schemeClr val="dk1"/>
                </a:solidFill>
                <a:latin typeface="+mn-lt"/>
                <a:ea typeface="Helvetica Neue"/>
                <a:cs typeface="Helvetica Neue"/>
                <a:sym typeface="Helvetica Neue"/>
              </a:rPr>
              <a:t>mapa</a:t>
            </a:r>
            <a:r>
              <a:rPr lang="en-GB" sz="2400" dirty="0">
                <a:solidFill>
                  <a:schemeClr val="dk1"/>
                </a:solidFill>
                <a:latin typeface="+mn-lt"/>
                <a:ea typeface="Helvetica Neue"/>
                <a:cs typeface="Helvetica Neue"/>
                <a:sym typeface="Helvetica Neue"/>
              </a:rPr>
              <a:t> </a:t>
            </a:r>
          </a:p>
          <a:p>
            <a:pPr marL="450850" lvl="0" indent="-450850">
              <a:buAutoNum type="arabicPeriod"/>
            </a:pPr>
            <a:r>
              <a:rPr lang="en-GB" sz="2400" dirty="0" err="1">
                <a:solidFill>
                  <a:schemeClr val="dk1"/>
                </a:solidFill>
                <a:latin typeface="+mn-lt"/>
                <a:ea typeface="Helvetica Neue"/>
                <a:cs typeface="Helvetica Neue"/>
                <a:sym typeface="Helvetica Neue"/>
              </a:rPr>
              <a:t>Savjeti</a:t>
            </a:r>
            <a:r>
              <a:rPr lang="en-GB" sz="2400" dirty="0">
                <a:solidFill>
                  <a:schemeClr val="dk1"/>
                </a:solidFill>
                <a:latin typeface="+mn-lt"/>
                <a:ea typeface="Helvetica Neue"/>
                <a:cs typeface="Helvetica Neue"/>
                <a:sym typeface="Helvetica Neue"/>
              </a:rPr>
              <a:t> </a:t>
            </a:r>
            <a:r>
              <a:rPr lang="en-GB" sz="2400" dirty="0" err="1">
                <a:solidFill>
                  <a:schemeClr val="dk1"/>
                </a:solidFill>
                <a:latin typeface="+mn-lt"/>
                <a:ea typeface="Helvetica Neue"/>
                <a:cs typeface="Helvetica Neue"/>
                <a:sym typeface="Helvetica Neue"/>
              </a:rPr>
              <a:t>za</a:t>
            </a:r>
            <a:r>
              <a:rPr lang="en-GB" sz="2400" dirty="0">
                <a:solidFill>
                  <a:schemeClr val="dk1"/>
                </a:solidFill>
                <a:latin typeface="+mn-lt"/>
                <a:ea typeface="Helvetica Neue"/>
                <a:cs typeface="Helvetica Neue"/>
                <a:sym typeface="Helvetica Neue"/>
              </a:rPr>
              <a:t> </a:t>
            </a:r>
            <a:r>
              <a:rPr lang="en-GB" sz="2400" dirty="0" err="1">
                <a:solidFill>
                  <a:schemeClr val="dk1"/>
                </a:solidFill>
                <a:latin typeface="+mn-lt"/>
                <a:ea typeface="Helvetica Neue"/>
                <a:cs typeface="Helvetica Neue"/>
                <a:sym typeface="Helvetica Neue"/>
              </a:rPr>
              <a:t>digitalno</a:t>
            </a:r>
            <a:r>
              <a:rPr lang="en-GB" sz="2400" dirty="0">
                <a:solidFill>
                  <a:schemeClr val="dk1"/>
                </a:solidFill>
                <a:latin typeface="+mn-lt"/>
                <a:ea typeface="Helvetica Neue"/>
                <a:cs typeface="Helvetica Neue"/>
                <a:sym typeface="Helvetica Neue"/>
              </a:rPr>
              <a:t> online </a:t>
            </a:r>
            <a:r>
              <a:rPr lang="en-GB" sz="2400" dirty="0" err="1">
                <a:solidFill>
                  <a:schemeClr val="dk1"/>
                </a:solidFill>
                <a:latin typeface="+mn-lt"/>
                <a:ea typeface="Helvetica Neue"/>
                <a:cs typeface="Helvetica Neue"/>
                <a:sym typeface="Helvetica Neue"/>
              </a:rPr>
              <a:t>upravljanje</a:t>
            </a:r>
            <a:endParaRPr lang="en-GB" dirty="0">
              <a:latin typeface="+mn-lt"/>
            </a:endParaRPr>
          </a:p>
        </p:txBody>
      </p:sp>
      <p:sp>
        <p:nvSpPr>
          <p:cNvPr id="2" name="Foliennummernplatzhalter 1">
            <a:extLst>
              <a:ext uri="{FF2B5EF4-FFF2-40B4-BE49-F238E27FC236}">
                <a16:creationId xmlns:a16="http://schemas.microsoft.com/office/drawing/2014/main" id="{1F2A0DD4-C005-FA82-1731-E9E40B4B5A3C}"/>
              </a:ext>
            </a:extLst>
          </p:cNvPr>
          <p:cNvSpPr txBox="1">
            <a:spLocks/>
          </p:cNvSpPr>
          <p:nvPr/>
        </p:nvSpPr>
        <p:spPr>
          <a:xfrm>
            <a:off x="14004589" y="9567020"/>
            <a:ext cx="4114800" cy="547688"/>
          </a:xfrm>
          <a:prstGeom prst="rect">
            <a:avLst/>
          </a:prstGeom>
        </p:spPr>
        <p:txBody>
          <a:bodyPr vert="horz" lIns="91440" tIns="45720" rIns="91440" bIns="45720" rtlCol="0" anchor="ct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defRPr sz="1200" b="0" i="0" u="none" strike="noStrike" cap="none">
                <a:solidFill>
                  <a:schemeClr val="tx1">
                    <a:tint val="75000"/>
                  </a:schemeClr>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fld id="{141F0399-9AC4-4E2F-9FF1-1AC0CE388A8D}" type="slidenum">
              <a:rPr lang="de-DE" smtClean="0"/>
              <a:t>2</a:t>
            </a:fld>
            <a:endParaRPr lang="de-DE"/>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pic>
        <p:nvPicPr>
          <p:cNvPr id="12" name="Grafik 11">
            <a:extLst>
              <a:ext uri="{FF2B5EF4-FFF2-40B4-BE49-F238E27FC236}">
                <a16:creationId xmlns:a16="http://schemas.microsoft.com/office/drawing/2014/main" id="{D9831643-5D7C-3284-1E87-219EAD229CEA}"/>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663217" y="3481349"/>
            <a:ext cx="14686099" cy="5584637"/>
          </a:xfrm>
          <a:prstGeom prst="rect">
            <a:avLst/>
          </a:prstGeom>
        </p:spPr>
      </p:pic>
      <p:sp>
        <p:nvSpPr>
          <p:cNvPr id="118" name="Google Shape;118;p6"/>
          <p:cNvSpPr txBox="1"/>
          <p:nvPr/>
        </p:nvSpPr>
        <p:spPr>
          <a:xfrm>
            <a:off x="1332000" y="2401311"/>
            <a:ext cx="16452000" cy="830956"/>
          </a:xfrm>
          <a:prstGeom prst="rect">
            <a:avLst/>
          </a:prstGeom>
          <a:noFill/>
          <a:ln>
            <a:noFill/>
          </a:ln>
        </p:spPr>
        <p:txBody>
          <a:bodyPr spcFirstLastPara="1" wrap="square" lIns="91425" tIns="45700" rIns="91425" bIns="45700" anchor="t" anchorCtr="0">
            <a:noAutofit/>
          </a:bodyPr>
          <a:lstStyle/>
          <a:p>
            <a:pPr lvl="0"/>
            <a:r>
              <a:rPr lang="en-GB" sz="4800" b="1" dirty="0">
                <a:solidFill>
                  <a:schemeClr val="tx1"/>
                </a:solidFill>
                <a:latin typeface="+mn-lt"/>
                <a:ea typeface="Helvetica Neue"/>
                <a:cs typeface="Helvetica Neue"/>
                <a:sym typeface="Helvetica Neue"/>
              </a:rPr>
              <a:t>3. </a:t>
            </a:r>
            <a:r>
              <a:rPr lang="en-GB" sz="4800" b="1" dirty="0" err="1">
                <a:solidFill>
                  <a:schemeClr val="tx1"/>
                </a:solidFill>
                <a:latin typeface="+mn-lt"/>
                <a:ea typeface="Helvetica Neue"/>
                <a:cs typeface="Helvetica Neue"/>
                <a:sym typeface="Helvetica Neue"/>
              </a:rPr>
              <a:t>Odabir</a:t>
            </a:r>
            <a:r>
              <a:rPr lang="en-GB" sz="4800" b="1" dirty="0">
                <a:solidFill>
                  <a:schemeClr val="tx1"/>
                </a:solidFill>
                <a:latin typeface="+mn-lt"/>
                <a:ea typeface="Helvetica Neue"/>
                <a:cs typeface="Helvetica Neue"/>
                <a:sym typeface="Helvetica Neue"/>
              </a:rPr>
              <a:t> i </a:t>
            </a:r>
            <a:r>
              <a:rPr lang="en-GB" sz="4800" b="1" dirty="0" err="1">
                <a:solidFill>
                  <a:schemeClr val="tx1"/>
                </a:solidFill>
                <a:latin typeface="+mn-lt"/>
                <a:ea typeface="Helvetica Neue"/>
                <a:cs typeface="Helvetica Neue"/>
                <a:sym typeface="Helvetica Neue"/>
              </a:rPr>
              <a:t>korištenje</a:t>
            </a:r>
            <a:r>
              <a:rPr lang="en-GB" sz="4800" b="1" dirty="0">
                <a:solidFill>
                  <a:schemeClr val="tx1"/>
                </a:solidFill>
                <a:latin typeface="+mn-lt"/>
                <a:ea typeface="Helvetica Neue"/>
                <a:cs typeface="Helvetica Neue"/>
                <a:sym typeface="Helvetica Neue"/>
              </a:rPr>
              <a:t> </a:t>
            </a:r>
            <a:r>
              <a:rPr lang="en-GB" sz="4800" b="1" dirty="0" err="1">
                <a:solidFill>
                  <a:schemeClr val="tx1"/>
                </a:solidFill>
                <a:latin typeface="+mn-lt"/>
                <a:ea typeface="Helvetica Neue"/>
                <a:cs typeface="Helvetica Neue"/>
                <a:sym typeface="Helvetica Neue"/>
              </a:rPr>
              <a:t>tražilica</a:t>
            </a:r>
            <a:endParaRPr lang="en-GB" sz="4800" b="1" dirty="0">
              <a:solidFill>
                <a:schemeClr val="tx1"/>
              </a:solidFill>
              <a:latin typeface="+mn-lt"/>
              <a:ea typeface="Helvetica Neue"/>
              <a:cs typeface="Helvetica Neue"/>
              <a:sym typeface="Helvetica Neue"/>
            </a:endParaRPr>
          </a:p>
        </p:txBody>
      </p:sp>
      <p:grpSp>
        <p:nvGrpSpPr>
          <p:cNvPr id="26" name="Gruppieren 25">
            <a:extLst>
              <a:ext uri="{FF2B5EF4-FFF2-40B4-BE49-F238E27FC236}">
                <a16:creationId xmlns:a16="http://schemas.microsoft.com/office/drawing/2014/main" id="{E228B233-F923-BB13-85BD-3D5F6376AB3B}"/>
              </a:ext>
            </a:extLst>
          </p:cNvPr>
          <p:cNvGrpSpPr/>
          <p:nvPr/>
        </p:nvGrpSpPr>
        <p:grpSpPr>
          <a:xfrm>
            <a:off x="8496000" y="6264000"/>
            <a:ext cx="4824000" cy="2448000"/>
            <a:chOff x="11955269" y="6120000"/>
            <a:chExt cx="4824000" cy="2448000"/>
          </a:xfrm>
        </p:grpSpPr>
        <p:cxnSp>
          <p:nvCxnSpPr>
            <p:cNvPr id="27" name="Gerader Verbinder 26">
              <a:extLst>
                <a:ext uri="{FF2B5EF4-FFF2-40B4-BE49-F238E27FC236}">
                  <a16:creationId xmlns:a16="http://schemas.microsoft.com/office/drawing/2014/main" id="{50D22AD8-1F98-2BD8-D7B4-D0CD91E271E2}"/>
                </a:ext>
              </a:extLst>
            </p:cNvPr>
            <p:cNvCxnSpPr>
              <a:cxnSpLocks/>
            </p:cNvCxnSpPr>
            <p:nvPr/>
          </p:nvCxnSpPr>
          <p:spPr>
            <a:xfrm>
              <a:off x="11955269" y="6192000"/>
              <a:ext cx="0" cy="2376000"/>
            </a:xfrm>
            <a:prstGeom prst="line">
              <a:avLst/>
            </a:prstGeom>
            <a:ln w="123825" cap="rnd"/>
          </p:spPr>
          <p:style>
            <a:lnRef idx="3">
              <a:schemeClr val="accent4"/>
            </a:lnRef>
            <a:fillRef idx="0">
              <a:schemeClr val="accent4"/>
            </a:fillRef>
            <a:effectRef idx="2">
              <a:schemeClr val="accent4"/>
            </a:effectRef>
            <a:fontRef idx="minor">
              <a:schemeClr val="tx1"/>
            </a:fontRef>
          </p:style>
        </p:cxnSp>
        <p:sp>
          <p:nvSpPr>
            <p:cNvPr id="28" name="Google Shape;120;p6">
              <a:extLst>
                <a:ext uri="{FF2B5EF4-FFF2-40B4-BE49-F238E27FC236}">
                  <a16:creationId xmlns:a16="http://schemas.microsoft.com/office/drawing/2014/main" id="{07FFA229-6E6C-7748-A6B6-C5454E8587F5}"/>
                </a:ext>
              </a:extLst>
            </p:cNvPr>
            <p:cNvSpPr txBox="1"/>
            <p:nvPr/>
          </p:nvSpPr>
          <p:spPr>
            <a:xfrm>
              <a:off x="11991269" y="6120000"/>
              <a:ext cx="4788000" cy="756000"/>
            </a:xfrm>
            <a:prstGeom prst="doubleWave">
              <a:avLst/>
            </a:prstGeom>
            <a:solidFill>
              <a:srgbClr val="3A5FCD"/>
            </a:solidFill>
            <a:ln>
              <a:solidFill>
                <a:schemeClr val="tx1"/>
              </a:solidFill>
            </a:ln>
          </p:spPr>
          <p:style>
            <a:lnRef idx="0">
              <a:schemeClr val="accent3"/>
            </a:lnRef>
            <a:fillRef idx="3">
              <a:schemeClr val="accent3"/>
            </a:fillRef>
            <a:effectRef idx="3">
              <a:schemeClr val="accent3"/>
            </a:effectRef>
            <a:fontRef idx="minor">
              <a:schemeClr val="lt1"/>
            </a:fontRef>
          </p:style>
          <p:txBody>
            <a:bodyPr spcFirstLastPara="1" wrap="square" lIns="0" tIns="0" rIns="0" bIns="0" anchor="ctr" anchorCtr="0">
              <a:noAutofit/>
            </a:bodyPr>
            <a:lstStyle/>
            <a:p>
              <a:pPr lvl="0" algn="ctr">
                <a:buSzPct val="80000"/>
              </a:pPr>
              <a:endParaRPr lang="en-GB" sz="2200" b="1" dirty="0">
                <a:solidFill>
                  <a:schemeClr val="bg1"/>
                </a:solidFill>
                <a:ea typeface="Helvetica Neue"/>
                <a:cs typeface="Helvetica Neue"/>
                <a:sym typeface="Helvetica Neue"/>
              </a:endParaRPr>
            </a:p>
            <a:p>
              <a:pPr lvl="0" algn="ctr">
                <a:buSzPct val="80000"/>
              </a:pPr>
              <a:r>
                <a:rPr lang="en-GB" sz="2200" b="1" dirty="0">
                  <a:solidFill>
                    <a:schemeClr val="bg1"/>
                  </a:solidFill>
                  <a:ea typeface="Helvetica Neue"/>
                  <a:cs typeface="Helvetica Neue"/>
                  <a:sym typeface="Helvetica Neue"/>
                </a:rPr>
                <a:t>8. </a:t>
              </a:r>
              <a:r>
                <a:rPr lang="en-GB" sz="2200" b="1" dirty="0" err="1">
                  <a:solidFill>
                    <a:schemeClr val="bg1"/>
                  </a:solidFill>
                  <a:ea typeface="Helvetica Neue"/>
                  <a:cs typeface="Helvetica Neue"/>
                  <a:sym typeface="Helvetica Neue"/>
                </a:rPr>
                <a:t>Čuvajte</a:t>
              </a:r>
              <a:r>
                <a:rPr lang="en-GB" sz="2200" b="1" dirty="0">
                  <a:solidFill>
                    <a:schemeClr val="bg1"/>
                  </a:solidFill>
                  <a:ea typeface="Helvetica Neue"/>
                  <a:cs typeface="Helvetica Neue"/>
                  <a:sym typeface="Helvetica Neue"/>
                </a:rPr>
                <a:t> se </a:t>
              </a:r>
              <a:r>
                <a:rPr lang="en-GB" sz="2200" b="1" dirty="0" err="1">
                  <a:solidFill>
                    <a:schemeClr val="bg1"/>
                  </a:solidFill>
                  <a:ea typeface="Helvetica Neue"/>
                  <a:cs typeface="Helvetica Neue"/>
                  <a:sym typeface="Helvetica Neue"/>
                </a:rPr>
                <a:t>oglašavanja</a:t>
              </a:r>
              <a:endParaRPr lang="en-GB" sz="2200" b="1" dirty="0">
                <a:solidFill>
                  <a:schemeClr val="bg1"/>
                </a:solidFill>
                <a:latin typeface="+mn-lt"/>
                <a:ea typeface="Helvetica Neue"/>
                <a:cs typeface="Helvetica Neue"/>
                <a:sym typeface="Helvetica Neue"/>
              </a:endParaRPr>
            </a:p>
          </p:txBody>
        </p:sp>
      </p:grpSp>
      <p:sp>
        <p:nvSpPr>
          <p:cNvPr id="6" name="Textfeld 5">
            <a:extLst>
              <a:ext uri="{FF2B5EF4-FFF2-40B4-BE49-F238E27FC236}">
                <a16:creationId xmlns:a16="http://schemas.microsoft.com/office/drawing/2014/main" id="{BABB6131-8D0E-60C4-92BA-BD8C61E3F452}"/>
              </a:ext>
            </a:extLst>
          </p:cNvPr>
          <p:cNvSpPr txBox="1"/>
          <p:nvPr/>
        </p:nvSpPr>
        <p:spPr>
          <a:xfrm>
            <a:off x="8568000" y="7128000"/>
            <a:ext cx="4680000" cy="1296000"/>
          </a:xfrm>
          <a:prstGeom prst="rect">
            <a:avLst/>
          </a:prstGeom>
          <a:solidFill>
            <a:schemeClr val="bg1">
              <a:alpha val="60000"/>
            </a:schemeClr>
          </a:solidFill>
        </p:spPr>
        <p:txBody>
          <a:bodyPr wrap="square">
            <a:noAutofit/>
          </a:bodyPr>
          <a:lstStyle/>
          <a:p>
            <a:r>
              <a:rPr lang="en-GB" sz="1600" dirty="0"/>
              <a:t>Na </a:t>
            </a:r>
            <a:r>
              <a:rPr lang="en-GB" sz="1600" dirty="0" err="1"/>
              <a:t>ozbiljnim</a:t>
            </a:r>
            <a:r>
              <a:rPr lang="en-GB" sz="1600" dirty="0"/>
              <a:t> </a:t>
            </a:r>
            <a:r>
              <a:rPr lang="en-GB" sz="1600" dirty="0" err="1"/>
              <a:t>stranicama</a:t>
            </a:r>
            <a:r>
              <a:rPr lang="en-GB" sz="1600" dirty="0"/>
              <a:t> </a:t>
            </a:r>
            <a:r>
              <a:rPr lang="en-GB" sz="1600" dirty="0" err="1"/>
              <a:t>sadržaj</a:t>
            </a:r>
            <a:r>
              <a:rPr lang="en-GB" sz="1600" dirty="0"/>
              <a:t> i </a:t>
            </a:r>
            <a:r>
              <a:rPr lang="en-GB" sz="1600" dirty="0" err="1"/>
              <a:t>oglašavanje</a:t>
            </a:r>
            <a:r>
              <a:rPr lang="en-GB" sz="1600" dirty="0"/>
              <a:t> </a:t>
            </a:r>
            <a:r>
              <a:rPr lang="en-GB" sz="1600" dirty="0" err="1"/>
              <a:t>trebaju</a:t>
            </a:r>
            <a:r>
              <a:rPr lang="en-GB" sz="1600" dirty="0"/>
              <a:t> </a:t>
            </a:r>
            <a:r>
              <a:rPr lang="en-GB" sz="1600" dirty="0" err="1"/>
              <a:t>biti</a:t>
            </a:r>
            <a:r>
              <a:rPr lang="en-GB" sz="1600" dirty="0"/>
              <a:t> </a:t>
            </a:r>
            <a:r>
              <a:rPr lang="en-GB" sz="1600" dirty="0" err="1"/>
              <a:t>jasno</a:t>
            </a:r>
            <a:r>
              <a:rPr lang="en-GB" sz="1600" dirty="0"/>
              <a:t> </a:t>
            </a:r>
            <a:r>
              <a:rPr lang="en-GB" sz="1600" dirty="0" err="1"/>
              <a:t>odvojeni</a:t>
            </a:r>
            <a:r>
              <a:rPr lang="en-GB" sz="1600" dirty="0"/>
              <a:t>. </a:t>
            </a:r>
            <a:r>
              <a:rPr lang="en-GB" sz="1600" dirty="0" err="1"/>
              <a:t>Ako</a:t>
            </a:r>
            <a:r>
              <a:rPr lang="en-GB" sz="1600" dirty="0"/>
              <a:t> </a:t>
            </a:r>
            <a:r>
              <a:rPr lang="en-GB" sz="1600" dirty="0" err="1"/>
              <a:t>su</a:t>
            </a:r>
            <a:r>
              <a:rPr lang="en-GB" sz="1600" dirty="0"/>
              <a:t>, na </a:t>
            </a:r>
            <a:r>
              <a:rPr lang="en-GB" sz="1600" dirty="0" err="1"/>
              <a:t>primjer</a:t>
            </a:r>
            <a:r>
              <a:rPr lang="en-GB" sz="1600" dirty="0"/>
              <a:t>, </a:t>
            </a:r>
            <a:r>
              <a:rPr lang="en-GB" sz="1600" dirty="0" err="1"/>
              <a:t>slike</a:t>
            </a:r>
            <a:r>
              <a:rPr lang="en-GB" sz="1600" dirty="0"/>
              <a:t> </a:t>
            </a:r>
            <a:r>
              <a:rPr lang="en-GB" sz="1600" dirty="0" err="1"/>
              <a:t>proizvoda</a:t>
            </a:r>
            <a:r>
              <a:rPr lang="en-GB" sz="1600" dirty="0"/>
              <a:t> </a:t>
            </a:r>
            <a:r>
              <a:rPr lang="en-GB" sz="1600" dirty="0" err="1"/>
              <a:t>postavljene</a:t>
            </a:r>
            <a:r>
              <a:rPr lang="en-GB" sz="1600" dirty="0"/>
              <a:t> na web </a:t>
            </a:r>
            <a:r>
              <a:rPr lang="en-GB" sz="1600" dirty="0" err="1"/>
              <a:t>stranicu</a:t>
            </a:r>
            <a:r>
              <a:rPr lang="en-GB" sz="1600" dirty="0"/>
              <a:t> </a:t>
            </a:r>
            <a:r>
              <a:rPr lang="en-GB" sz="1600" dirty="0" err="1"/>
              <a:t>kako</a:t>
            </a:r>
            <a:r>
              <a:rPr lang="en-GB" sz="1600" dirty="0"/>
              <a:t> bi </a:t>
            </a:r>
            <a:r>
              <a:rPr lang="en-GB" sz="1600" dirty="0" err="1"/>
              <a:t>odgovarale</a:t>
            </a:r>
            <a:r>
              <a:rPr lang="en-GB" sz="1600" dirty="0"/>
              <a:t> </a:t>
            </a:r>
            <a:r>
              <a:rPr lang="en-GB" sz="1600" dirty="0" err="1"/>
              <a:t>odgovarajućim</a:t>
            </a:r>
            <a:r>
              <a:rPr lang="en-GB" sz="1600" dirty="0"/>
              <a:t> </a:t>
            </a:r>
            <a:r>
              <a:rPr lang="en-GB" sz="1600" dirty="0" err="1"/>
              <a:t>informacijama</a:t>
            </a:r>
            <a:r>
              <a:rPr lang="en-GB" sz="1600" dirty="0"/>
              <a:t>, </a:t>
            </a:r>
            <a:r>
              <a:rPr lang="en-GB" sz="1600" dirty="0" err="1"/>
              <a:t>moglo</a:t>
            </a:r>
            <a:r>
              <a:rPr lang="en-GB" sz="1600" dirty="0"/>
              <a:t> bi se </a:t>
            </a:r>
            <a:r>
              <a:rPr lang="en-GB" sz="1600" dirty="0" err="1"/>
              <a:t>posumnjati</a:t>
            </a:r>
            <a:r>
              <a:rPr lang="en-GB" sz="1600" dirty="0"/>
              <a:t> u </a:t>
            </a:r>
            <a:r>
              <a:rPr lang="en-GB" sz="1600" dirty="0" err="1"/>
              <a:t>neovisnost</a:t>
            </a:r>
            <a:r>
              <a:rPr lang="en-GB" sz="1600" dirty="0"/>
              <a:t> </a:t>
            </a:r>
            <a:r>
              <a:rPr lang="en-GB" sz="1600" dirty="0" err="1"/>
              <a:t>članka</a:t>
            </a:r>
            <a:r>
              <a:rPr lang="en-GB" sz="1600" dirty="0"/>
              <a:t>.</a:t>
            </a:r>
          </a:p>
        </p:txBody>
      </p:sp>
      <p:sp>
        <p:nvSpPr>
          <p:cNvPr id="7" name="Textfeld 6">
            <a:extLst>
              <a:ext uri="{FF2B5EF4-FFF2-40B4-BE49-F238E27FC236}">
                <a16:creationId xmlns:a16="http://schemas.microsoft.com/office/drawing/2014/main" id="{5E95D750-566D-6B1B-2724-1AD5532621ED}"/>
              </a:ext>
            </a:extLst>
          </p:cNvPr>
          <p:cNvSpPr txBox="1"/>
          <p:nvPr/>
        </p:nvSpPr>
        <p:spPr>
          <a:xfrm>
            <a:off x="3276000" y="4428000"/>
            <a:ext cx="4680000" cy="2160000"/>
          </a:xfrm>
          <a:prstGeom prst="rect">
            <a:avLst/>
          </a:prstGeom>
          <a:solidFill>
            <a:schemeClr val="bg1">
              <a:alpha val="60000"/>
            </a:schemeClr>
          </a:solidFill>
        </p:spPr>
        <p:txBody>
          <a:bodyPr wrap="square">
            <a:noAutofit/>
          </a:bodyPr>
          <a:lstStyle/>
          <a:p>
            <a:r>
              <a:rPr lang="en-GB" sz="1600" dirty="0" err="1"/>
              <a:t>Svakome</a:t>
            </a:r>
            <a:r>
              <a:rPr lang="en-GB" sz="1600" dirty="0"/>
              <a:t> </a:t>
            </a:r>
            <a:r>
              <a:rPr lang="en-GB" sz="1600" dirty="0" err="1"/>
              <a:t>tko</a:t>
            </a:r>
            <a:r>
              <a:rPr lang="en-GB" sz="1600" dirty="0"/>
              <a:t> je </a:t>
            </a:r>
            <a:r>
              <a:rPr lang="en-GB" sz="1600" dirty="0" err="1"/>
              <a:t>redovito</a:t>
            </a:r>
            <a:r>
              <a:rPr lang="en-GB" sz="1600" dirty="0"/>
              <a:t> na </a:t>
            </a:r>
            <a:r>
              <a:rPr lang="en-GB" sz="1600" dirty="0" err="1"/>
              <a:t>internetu</a:t>
            </a:r>
            <a:r>
              <a:rPr lang="en-GB" sz="1600" dirty="0"/>
              <a:t>, </a:t>
            </a:r>
            <a:r>
              <a:rPr lang="en-GB" sz="1600" dirty="0" err="1"/>
              <a:t>često</a:t>
            </a:r>
            <a:r>
              <a:rPr lang="en-GB" sz="1600" dirty="0"/>
              <a:t> je </a:t>
            </a:r>
            <a:r>
              <a:rPr lang="en-GB" sz="1600" dirty="0" err="1"/>
              <a:t>dovoljan</a:t>
            </a:r>
            <a:r>
              <a:rPr lang="en-GB" sz="1600" dirty="0"/>
              <a:t> </a:t>
            </a:r>
            <a:r>
              <a:rPr lang="en-GB" sz="1600" dirty="0" err="1"/>
              <a:t>pogled</a:t>
            </a:r>
            <a:r>
              <a:rPr lang="en-GB" sz="1600" dirty="0"/>
              <a:t> na web </a:t>
            </a:r>
            <a:r>
              <a:rPr lang="en-GB" sz="1600" dirty="0" err="1"/>
              <a:t>stranicu</a:t>
            </a:r>
            <a:r>
              <a:rPr lang="en-GB" sz="1600" dirty="0"/>
              <a:t> da </a:t>
            </a:r>
            <a:r>
              <a:rPr lang="en-GB" sz="1600" dirty="0" err="1"/>
              <a:t>procijeni</a:t>
            </a:r>
            <a:r>
              <a:rPr lang="en-GB" sz="1600" dirty="0"/>
              <a:t> </a:t>
            </a:r>
            <a:r>
              <a:rPr lang="en-GB" sz="1600" dirty="0" err="1"/>
              <a:t>ozbiljnost</a:t>
            </a:r>
            <a:r>
              <a:rPr lang="en-GB" sz="1600" dirty="0"/>
              <a:t> </a:t>
            </a:r>
            <a:r>
              <a:rPr lang="en-GB" sz="1600" dirty="0" err="1"/>
              <a:t>ponude</a:t>
            </a:r>
            <a:r>
              <a:rPr lang="en-GB" sz="1600" dirty="0"/>
              <a:t>. </a:t>
            </a:r>
            <a:r>
              <a:rPr lang="en-GB" sz="1600" dirty="0" err="1"/>
              <a:t>Ostavlja</a:t>
            </a:r>
            <a:r>
              <a:rPr lang="en-GB" sz="1600" dirty="0"/>
              <a:t> li web </a:t>
            </a:r>
            <a:r>
              <a:rPr lang="en-GB" sz="1600" dirty="0" err="1"/>
              <a:t>stranica</a:t>
            </a:r>
            <a:r>
              <a:rPr lang="en-GB" sz="1600" dirty="0"/>
              <a:t> </a:t>
            </a:r>
            <a:r>
              <a:rPr lang="en-GB" sz="1600" dirty="0" err="1"/>
              <a:t>sveukupno</a:t>
            </a:r>
            <a:r>
              <a:rPr lang="en-GB" sz="1600" dirty="0"/>
              <a:t> </a:t>
            </a:r>
            <a:r>
              <a:rPr lang="en-GB" sz="1600" dirty="0" err="1"/>
              <a:t>uredan</a:t>
            </a:r>
            <a:r>
              <a:rPr lang="en-GB" sz="1600" dirty="0"/>
              <a:t> </a:t>
            </a:r>
            <a:r>
              <a:rPr lang="en-GB" sz="1600" dirty="0" err="1"/>
              <a:t>dojam</a:t>
            </a:r>
            <a:r>
              <a:rPr lang="en-GB" sz="1600" dirty="0"/>
              <a:t>? Ili je </a:t>
            </a:r>
            <a:r>
              <a:rPr lang="en-GB" sz="1600" dirty="0" err="1"/>
              <a:t>zbunjujuće</a:t>
            </a:r>
            <a:r>
              <a:rPr lang="en-GB" sz="1600" dirty="0"/>
              <a:t> i </a:t>
            </a:r>
            <a:r>
              <a:rPr lang="en-GB" sz="1600" dirty="0" err="1"/>
              <a:t>vrvi</a:t>
            </a:r>
            <a:r>
              <a:rPr lang="en-GB" sz="1600" dirty="0"/>
              <a:t> </a:t>
            </a:r>
            <a:r>
              <a:rPr lang="en-GB" sz="1600" dirty="0" err="1"/>
              <a:t>pravopisnim</a:t>
            </a:r>
            <a:r>
              <a:rPr lang="en-GB" sz="1600" dirty="0"/>
              <a:t> </a:t>
            </a:r>
            <a:r>
              <a:rPr lang="en-GB" sz="1600" dirty="0" err="1"/>
              <a:t>pogreškama</a:t>
            </a:r>
            <a:r>
              <a:rPr lang="en-GB" sz="1600" dirty="0"/>
              <a:t>? </a:t>
            </a:r>
            <a:r>
              <a:rPr lang="en-GB" sz="1600" dirty="0" err="1"/>
              <a:t>Raspiruju</a:t>
            </a:r>
            <a:r>
              <a:rPr lang="en-GB" sz="1600" dirty="0"/>
              <a:t> li se </a:t>
            </a:r>
            <a:r>
              <a:rPr lang="en-GB" sz="1600" dirty="0" err="1"/>
              <a:t>uopće</a:t>
            </a:r>
            <a:r>
              <a:rPr lang="en-GB" sz="1600" dirty="0"/>
              <a:t> </a:t>
            </a:r>
            <a:r>
              <a:rPr lang="en-GB" sz="1600" dirty="0" err="1"/>
              <a:t>strah</a:t>
            </a:r>
            <a:r>
              <a:rPr lang="en-GB" sz="1600" dirty="0"/>
              <a:t> i </a:t>
            </a:r>
            <a:r>
              <a:rPr lang="en-GB" sz="1600" dirty="0" err="1"/>
              <a:t>panika</a:t>
            </a:r>
            <a:r>
              <a:rPr lang="en-GB" sz="1600" dirty="0"/>
              <a:t>? U </a:t>
            </a:r>
            <a:r>
              <a:rPr lang="en-GB" sz="1600" dirty="0" err="1"/>
              <a:t>takvim</a:t>
            </a:r>
            <a:r>
              <a:rPr lang="en-GB" sz="1600" dirty="0"/>
              <a:t> </a:t>
            </a:r>
            <a:r>
              <a:rPr lang="en-GB" sz="1600" dirty="0" err="1"/>
              <a:t>slučajevima</a:t>
            </a:r>
            <a:r>
              <a:rPr lang="en-GB" sz="1600" dirty="0"/>
              <a:t>: </a:t>
            </a:r>
            <a:r>
              <a:rPr lang="en-GB" sz="1600" dirty="0" err="1"/>
              <a:t>Ruke</a:t>
            </a:r>
            <a:r>
              <a:rPr lang="en-GB" sz="1600" dirty="0"/>
              <a:t> </a:t>
            </a:r>
            <a:r>
              <a:rPr lang="en-GB" sz="1600" dirty="0" err="1"/>
              <a:t>dalje</a:t>
            </a:r>
            <a:r>
              <a:rPr lang="en-GB" sz="1600" dirty="0"/>
              <a:t>.</a:t>
            </a:r>
          </a:p>
        </p:txBody>
      </p:sp>
      <p:sp>
        <p:nvSpPr>
          <p:cNvPr id="9" name="Textfeld 8">
            <a:extLst>
              <a:ext uri="{FF2B5EF4-FFF2-40B4-BE49-F238E27FC236}">
                <a16:creationId xmlns:a16="http://schemas.microsoft.com/office/drawing/2014/main" id="{2C7B31B5-9ED5-5F09-2420-89D9E432B31C}"/>
              </a:ext>
            </a:extLst>
          </p:cNvPr>
          <p:cNvSpPr txBox="1"/>
          <p:nvPr/>
        </p:nvSpPr>
        <p:spPr>
          <a:xfrm>
            <a:off x="12096000" y="4068000"/>
            <a:ext cx="4824000" cy="1800000"/>
          </a:xfrm>
          <a:prstGeom prst="rect">
            <a:avLst/>
          </a:prstGeom>
          <a:solidFill>
            <a:schemeClr val="bg1">
              <a:alpha val="60000"/>
            </a:schemeClr>
          </a:solidFill>
        </p:spPr>
        <p:txBody>
          <a:bodyPr wrap="square">
            <a:noAutofit/>
          </a:bodyPr>
          <a:lstStyle/>
          <a:p>
            <a:r>
              <a:rPr lang="vi-VN" sz="1600" dirty="0"/>
              <a:t>Informacije s interneta ne mogu zamijeniti školovanog liječnika. Ako simptomi postanu ozbiljniji ili traju dulje, svakako trebate posjetiti liječnika. No informacije s portala mogu vam pomoći da pronađete dobrog liječnika i pripremite se za posjet.</a:t>
            </a:r>
            <a:endParaRPr lang="en-GB" sz="1600" dirty="0"/>
          </a:p>
        </p:txBody>
      </p:sp>
      <p:grpSp>
        <p:nvGrpSpPr>
          <p:cNvPr id="10" name="Gruppieren 9">
            <a:extLst>
              <a:ext uri="{FF2B5EF4-FFF2-40B4-BE49-F238E27FC236}">
                <a16:creationId xmlns:a16="http://schemas.microsoft.com/office/drawing/2014/main" id="{F5F0EE11-B36B-94E7-3869-07E09E720980}"/>
              </a:ext>
            </a:extLst>
          </p:cNvPr>
          <p:cNvGrpSpPr/>
          <p:nvPr/>
        </p:nvGrpSpPr>
        <p:grpSpPr>
          <a:xfrm>
            <a:off x="12024000" y="3204000"/>
            <a:ext cx="4838900" cy="2448000"/>
            <a:chOff x="11955269" y="6084000"/>
            <a:chExt cx="4220394" cy="2448000"/>
          </a:xfrm>
        </p:grpSpPr>
        <p:cxnSp>
          <p:nvCxnSpPr>
            <p:cNvPr id="11" name="Gerader Verbinder 10">
              <a:extLst>
                <a:ext uri="{FF2B5EF4-FFF2-40B4-BE49-F238E27FC236}">
                  <a16:creationId xmlns:a16="http://schemas.microsoft.com/office/drawing/2014/main" id="{54CFFA7F-177E-530B-A954-C722358E2CC2}"/>
                </a:ext>
              </a:extLst>
            </p:cNvPr>
            <p:cNvCxnSpPr>
              <a:cxnSpLocks/>
            </p:cNvCxnSpPr>
            <p:nvPr/>
          </p:nvCxnSpPr>
          <p:spPr>
            <a:xfrm>
              <a:off x="11955269" y="6156000"/>
              <a:ext cx="0" cy="2376000"/>
            </a:xfrm>
            <a:prstGeom prst="line">
              <a:avLst/>
            </a:prstGeom>
            <a:ln w="123825" cap="rnd"/>
          </p:spPr>
          <p:style>
            <a:lnRef idx="3">
              <a:schemeClr val="accent4"/>
            </a:lnRef>
            <a:fillRef idx="0">
              <a:schemeClr val="accent4"/>
            </a:fillRef>
            <a:effectRef idx="2">
              <a:schemeClr val="accent4"/>
            </a:effectRef>
            <a:fontRef idx="minor">
              <a:schemeClr val="tx1"/>
            </a:fontRef>
          </p:style>
        </p:cxnSp>
        <p:sp>
          <p:nvSpPr>
            <p:cNvPr id="13" name="Google Shape;120;p6">
              <a:extLst>
                <a:ext uri="{FF2B5EF4-FFF2-40B4-BE49-F238E27FC236}">
                  <a16:creationId xmlns:a16="http://schemas.microsoft.com/office/drawing/2014/main" id="{0AC95FE3-A845-46F1-965F-BDEC578399BF}"/>
                </a:ext>
              </a:extLst>
            </p:cNvPr>
            <p:cNvSpPr txBox="1"/>
            <p:nvPr/>
          </p:nvSpPr>
          <p:spPr>
            <a:xfrm>
              <a:off x="11999663" y="6084000"/>
              <a:ext cx="4176000" cy="756000"/>
            </a:xfrm>
            <a:prstGeom prst="doubleWave">
              <a:avLst/>
            </a:prstGeom>
            <a:solidFill>
              <a:srgbClr val="7030A0"/>
            </a:solidFill>
            <a:ln>
              <a:solidFill>
                <a:schemeClr val="tx1"/>
              </a:solidFill>
            </a:ln>
          </p:spPr>
          <p:style>
            <a:lnRef idx="0">
              <a:schemeClr val="accent3"/>
            </a:lnRef>
            <a:fillRef idx="3">
              <a:schemeClr val="accent3"/>
            </a:fillRef>
            <a:effectRef idx="3">
              <a:schemeClr val="accent3"/>
            </a:effectRef>
            <a:fontRef idx="minor">
              <a:schemeClr val="lt1"/>
            </a:fontRef>
          </p:style>
          <p:txBody>
            <a:bodyPr spcFirstLastPara="1" wrap="square" lIns="0" tIns="0" rIns="0" bIns="0" anchor="ctr" anchorCtr="0">
              <a:noAutofit/>
            </a:bodyPr>
            <a:lstStyle/>
            <a:p>
              <a:pPr lvl="0" algn="ctr">
                <a:buSzPct val="80000"/>
              </a:pPr>
              <a:r>
                <a:rPr lang="pl-PL" sz="2200" b="1" dirty="0">
                  <a:solidFill>
                    <a:schemeClr val="bg1"/>
                  </a:solidFill>
                  <a:ea typeface="Helvetica Neue"/>
                  <a:cs typeface="Helvetica Neue"/>
                  <a:sym typeface="Helvetica Neue"/>
                </a:rPr>
                <a:t>10. Nije zamjena za liječnika</a:t>
              </a:r>
              <a:endParaRPr lang="en-GB" sz="2200" b="1" dirty="0">
                <a:solidFill>
                  <a:schemeClr val="bg1"/>
                </a:solidFill>
                <a:latin typeface="+mn-lt"/>
                <a:ea typeface="Helvetica Neue"/>
                <a:cs typeface="Helvetica Neue"/>
                <a:sym typeface="Helvetica Neue"/>
              </a:endParaRPr>
            </a:p>
          </p:txBody>
        </p:sp>
      </p:grpSp>
      <p:grpSp>
        <p:nvGrpSpPr>
          <p:cNvPr id="33" name="Gruppieren 32">
            <a:extLst>
              <a:ext uri="{FF2B5EF4-FFF2-40B4-BE49-F238E27FC236}">
                <a16:creationId xmlns:a16="http://schemas.microsoft.com/office/drawing/2014/main" id="{36B79AC5-DFC2-A349-A9A1-0E6523F738B9}"/>
              </a:ext>
            </a:extLst>
          </p:cNvPr>
          <p:cNvGrpSpPr/>
          <p:nvPr/>
        </p:nvGrpSpPr>
        <p:grpSpPr>
          <a:xfrm>
            <a:off x="3132000" y="3636000"/>
            <a:ext cx="4824000" cy="2448000"/>
            <a:chOff x="7094318" y="6084000"/>
            <a:chExt cx="4824000" cy="2448000"/>
          </a:xfrm>
        </p:grpSpPr>
        <p:cxnSp>
          <p:nvCxnSpPr>
            <p:cNvPr id="34" name="Gerader Verbinder 33">
              <a:extLst>
                <a:ext uri="{FF2B5EF4-FFF2-40B4-BE49-F238E27FC236}">
                  <a16:creationId xmlns:a16="http://schemas.microsoft.com/office/drawing/2014/main" id="{46FA3348-2BC1-00DE-EEC2-43F8BADE13BE}"/>
                </a:ext>
              </a:extLst>
            </p:cNvPr>
            <p:cNvCxnSpPr>
              <a:cxnSpLocks/>
            </p:cNvCxnSpPr>
            <p:nvPr/>
          </p:nvCxnSpPr>
          <p:spPr>
            <a:xfrm>
              <a:off x="11918318" y="6156000"/>
              <a:ext cx="0" cy="2376000"/>
            </a:xfrm>
            <a:prstGeom prst="line">
              <a:avLst/>
            </a:prstGeom>
            <a:ln w="123825" cap="rnd"/>
          </p:spPr>
          <p:style>
            <a:lnRef idx="3">
              <a:schemeClr val="accent4"/>
            </a:lnRef>
            <a:fillRef idx="0">
              <a:schemeClr val="accent4"/>
            </a:fillRef>
            <a:effectRef idx="2">
              <a:schemeClr val="accent4"/>
            </a:effectRef>
            <a:fontRef idx="minor">
              <a:schemeClr val="tx1"/>
            </a:fontRef>
          </p:style>
        </p:cxnSp>
        <p:sp>
          <p:nvSpPr>
            <p:cNvPr id="35" name="Google Shape;120;p6">
              <a:extLst>
                <a:ext uri="{FF2B5EF4-FFF2-40B4-BE49-F238E27FC236}">
                  <a16:creationId xmlns:a16="http://schemas.microsoft.com/office/drawing/2014/main" id="{E1CF5A0F-2A88-A6FF-801C-4C9907E3595C}"/>
                </a:ext>
              </a:extLst>
            </p:cNvPr>
            <p:cNvSpPr txBox="1"/>
            <p:nvPr/>
          </p:nvSpPr>
          <p:spPr>
            <a:xfrm>
              <a:off x="7094318" y="6084000"/>
              <a:ext cx="4788000" cy="756000"/>
            </a:xfrm>
            <a:prstGeom prst="doubleWave">
              <a:avLst/>
            </a:prstGeom>
            <a:solidFill>
              <a:srgbClr val="CD6889"/>
            </a:solidFill>
            <a:ln>
              <a:solidFill>
                <a:schemeClr val="tx1"/>
              </a:solidFill>
            </a:ln>
          </p:spPr>
          <p:style>
            <a:lnRef idx="0">
              <a:schemeClr val="accent3"/>
            </a:lnRef>
            <a:fillRef idx="3">
              <a:schemeClr val="accent3"/>
            </a:fillRef>
            <a:effectRef idx="3">
              <a:schemeClr val="accent3"/>
            </a:effectRef>
            <a:fontRef idx="minor">
              <a:schemeClr val="lt1"/>
            </a:fontRef>
          </p:style>
          <p:txBody>
            <a:bodyPr spcFirstLastPara="1" wrap="square" lIns="0" tIns="0" rIns="0" bIns="0" anchor="ctr" anchorCtr="0">
              <a:noAutofit/>
            </a:bodyPr>
            <a:lstStyle/>
            <a:p>
              <a:pPr lvl="0" algn="ctr">
                <a:buSzPct val="80000"/>
              </a:pPr>
              <a:r>
                <a:rPr lang="en-GB" sz="2200" b="1" dirty="0">
                  <a:solidFill>
                    <a:schemeClr val="bg1"/>
                  </a:solidFill>
                  <a:ea typeface="Helvetica Neue"/>
                  <a:cs typeface="Helvetica Neue"/>
                  <a:sym typeface="Helvetica Neue"/>
                </a:rPr>
                <a:t>9. </a:t>
              </a:r>
              <a:r>
                <a:rPr lang="en-GB" sz="2200" b="1" dirty="0" err="1">
                  <a:solidFill>
                    <a:schemeClr val="bg1"/>
                  </a:solidFill>
                  <a:ea typeface="Helvetica Neue"/>
                  <a:cs typeface="Helvetica Neue"/>
                  <a:sym typeface="Helvetica Neue"/>
                </a:rPr>
                <a:t>Opći</a:t>
              </a:r>
              <a:r>
                <a:rPr lang="en-GB" sz="2200" b="1" dirty="0">
                  <a:solidFill>
                    <a:schemeClr val="bg1"/>
                  </a:solidFill>
                  <a:ea typeface="Helvetica Neue"/>
                  <a:cs typeface="Helvetica Neue"/>
                  <a:sym typeface="Helvetica Neue"/>
                </a:rPr>
                <a:t> </a:t>
              </a:r>
              <a:r>
                <a:rPr lang="en-GB" sz="2200" b="1" dirty="0" err="1">
                  <a:solidFill>
                    <a:schemeClr val="bg1"/>
                  </a:solidFill>
                  <a:ea typeface="Helvetica Neue"/>
                  <a:cs typeface="Helvetica Neue"/>
                  <a:sym typeface="Helvetica Neue"/>
                </a:rPr>
                <a:t>dojam</a:t>
              </a:r>
              <a:endParaRPr lang="en-GB" sz="2200" b="1" dirty="0">
                <a:solidFill>
                  <a:schemeClr val="bg1"/>
                </a:solidFill>
                <a:latin typeface="+mn-lt"/>
                <a:ea typeface="Helvetica Neue"/>
                <a:cs typeface="Helvetica Neue"/>
                <a:sym typeface="Helvetica Neue"/>
              </a:endParaRPr>
            </a:p>
          </p:txBody>
        </p:sp>
      </p:grpSp>
      <p:sp>
        <p:nvSpPr>
          <p:cNvPr id="3" name="Foliennummernplatzhalter 1">
            <a:extLst>
              <a:ext uri="{FF2B5EF4-FFF2-40B4-BE49-F238E27FC236}">
                <a16:creationId xmlns:a16="http://schemas.microsoft.com/office/drawing/2014/main" id="{3352AAC8-0294-FC23-88B5-96D70DDF5711}"/>
              </a:ext>
            </a:extLst>
          </p:cNvPr>
          <p:cNvSpPr txBox="1">
            <a:spLocks/>
          </p:cNvSpPr>
          <p:nvPr/>
        </p:nvSpPr>
        <p:spPr>
          <a:xfrm>
            <a:off x="14004589" y="9567020"/>
            <a:ext cx="4114800" cy="547688"/>
          </a:xfrm>
          <a:prstGeom prst="rect">
            <a:avLst/>
          </a:prstGeom>
        </p:spPr>
        <p:txBody>
          <a:bodyPr vert="horz" lIns="91440" tIns="45720" rIns="91440" bIns="45720" rtlCol="0" anchor="ct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defRPr sz="1200" b="0" i="0" u="none" strike="noStrike" cap="none">
                <a:solidFill>
                  <a:schemeClr val="tx1">
                    <a:tint val="75000"/>
                  </a:schemeClr>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fld id="{141F0399-9AC4-4E2F-9FF1-1AC0CE388A8D}" type="slidenum">
              <a:rPr lang="de-DE" smtClean="0"/>
              <a:t>20</a:t>
            </a:fld>
            <a:endParaRPr lang="de-DE"/>
          </a:p>
        </p:txBody>
      </p:sp>
      <p:sp>
        <p:nvSpPr>
          <p:cNvPr id="4" name="Textfeld 3">
            <a:extLst>
              <a:ext uri="{FF2B5EF4-FFF2-40B4-BE49-F238E27FC236}">
                <a16:creationId xmlns:a16="http://schemas.microsoft.com/office/drawing/2014/main" id="{96C387A1-46D5-2566-13EE-A438122FB680}"/>
              </a:ext>
            </a:extLst>
          </p:cNvPr>
          <p:cNvSpPr txBox="1"/>
          <p:nvPr/>
        </p:nvSpPr>
        <p:spPr>
          <a:xfrm>
            <a:off x="1080000" y="8928000"/>
            <a:ext cx="17100000" cy="360000"/>
          </a:xfrm>
          <a:prstGeom prst="rect">
            <a:avLst/>
          </a:prstGeom>
          <a:noFill/>
          <a:ln>
            <a:noFill/>
          </a:ln>
        </p:spPr>
        <p:txBody>
          <a:bodyPr wrap="square" anchor="b">
            <a:noAutofit/>
          </a:bodyPr>
          <a:lstStyle/>
          <a:p>
            <a:r>
              <a:rPr lang="hr-HR" sz="1000" dirty="0"/>
              <a:t>Izvor: </a:t>
            </a:r>
            <a:r>
              <a:rPr lang="de-DE" sz="1000" dirty="0"/>
              <a:t>BAGSO Service Gesellschaft mbH, Anleitung 8: Gesundheitsinformationen im Netz – kompetent nutzen, in: digital-kompass.de, 2023, https://www.digital-kompass.de/materialien/anleitung-8-gesundheitsinformationen-im-netz-kompetent-nutzen</a:t>
            </a:r>
          </a:p>
        </p:txBody>
      </p:sp>
    </p:spTree>
    <p:extLst>
      <p:ext uri="{BB962C8B-B14F-4D97-AF65-F5344CB8AC3E}">
        <p14:creationId xmlns:p14="http://schemas.microsoft.com/office/powerpoint/2010/main" val="30564153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pic>
        <p:nvPicPr>
          <p:cNvPr id="2050" name="Picture 2" descr="https://www.digital-boomer.eu/images/training.pn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2493169" y="3724674"/>
            <a:ext cx="5162550" cy="5095876"/>
          </a:xfrm>
          <a:prstGeom prst="rect">
            <a:avLst/>
          </a:prstGeom>
          <a:noFill/>
          <a:extLst>
            <a:ext uri="{909E8E84-426E-40DD-AFC4-6F175D3DCCD1}">
              <a14:hiddenFill xmlns:a14="http://schemas.microsoft.com/office/drawing/2010/main">
                <a:solidFill>
                  <a:srgbClr val="FFFFFF"/>
                </a:solidFill>
              </a14:hiddenFill>
            </a:ext>
          </a:extLst>
        </p:spPr>
      </p:pic>
      <p:sp>
        <p:nvSpPr>
          <p:cNvPr id="112" name="Google Shape;112;p5"/>
          <p:cNvSpPr txBox="1"/>
          <p:nvPr/>
        </p:nvSpPr>
        <p:spPr>
          <a:xfrm>
            <a:off x="3419062" y="3855303"/>
            <a:ext cx="9074108" cy="3046948"/>
          </a:xfrm>
          <a:prstGeom prst="rect">
            <a:avLst/>
          </a:prstGeom>
          <a:noFill/>
          <a:ln>
            <a:noFill/>
          </a:ln>
        </p:spPr>
        <p:txBody>
          <a:bodyPr spcFirstLastPara="1" wrap="square" lIns="91425" tIns="45700" rIns="91425" bIns="45700" anchor="t" anchorCtr="0">
            <a:noAutofit/>
          </a:bodyPr>
          <a:lstStyle/>
          <a:p>
            <a:pPr lvl="0" algn="ctr">
              <a:buClr>
                <a:srgbClr val="4D94B7"/>
              </a:buClr>
              <a:buSzPts val="4800"/>
            </a:pPr>
            <a:r>
              <a:rPr lang="en-GB" sz="4800" b="1" dirty="0" err="1">
                <a:solidFill>
                  <a:schemeClr val="tx1"/>
                </a:solidFill>
                <a:latin typeface="+mn-lt"/>
                <a:ea typeface="Helvetica Neue"/>
                <a:cs typeface="Helvetica Neue"/>
                <a:sym typeface="Helvetica Neue"/>
              </a:rPr>
              <a:t>Sigurnosno</a:t>
            </a:r>
            <a:r>
              <a:rPr lang="en-GB" sz="4800" b="1" dirty="0">
                <a:solidFill>
                  <a:schemeClr val="tx1"/>
                </a:solidFill>
                <a:latin typeface="+mn-lt"/>
                <a:ea typeface="Helvetica Neue"/>
                <a:cs typeface="Helvetica Neue"/>
                <a:sym typeface="Helvetica Neue"/>
              </a:rPr>
              <a:t> </a:t>
            </a:r>
            <a:r>
              <a:rPr lang="en-GB" sz="4800" b="1" dirty="0" err="1">
                <a:solidFill>
                  <a:schemeClr val="tx1"/>
                </a:solidFill>
                <a:latin typeface="+mn-lt"/>
                <a:ea typeface="Helvetica Neue"/>
                <a:cs typeface="Helvetica Neue"/>
                <a:sym typeface="Helvetica Neue"/>
              </a:rPr>
              <a:t>kopiranje</a:t>
            </a:r>
            <a:r>
              <a:rPr lang="en-GB" sz="4800" b="1" dirty="0">
                <a:solidFill>
                  <a:schemeClr val="tx1"/>
                </a:solidFill>
                <a:latin typeface="+mn-lt"/>
                <a:ea typeface="Helvetica Neue"/>
                <a:cs typeface="Helvetica Neue"/>
                <a:sym typeface="Helvetica Neue"/>
              </a:rPr>
              <a:t> </a:t>
            </a:r>
            <a:r>
              <a:rPr lang="en-GB" sz="4800" b="1" dirty="0" err="1">
                <a:solidFill>
                  <a:schemeClr val="tx1"/>
                </a:solidFill>
                <a:latin typeface="+mn-lt"/>
                <a:ea typeface="Helvetica Neue"/>
                <a:cs typeface="Helvetica Neue"/>
                <a:sym typeface="Helvetica Neue"/>
              </a:rPr>
              <a:t>datoteka</a:t>
            </a:r>
            <a:r>
              <a:rPr lang="en-GB" sz="4800" b="1" dirty="0">
                <a:solidFill>
                  <a:schemeClr val="tx1"/>
                </a:solidFill>
                <a:latin typeface="+mn-lt"/>
                <a:ea typeface="Helvetica Neue"/>
                <a:cs typeface="Helvetica Neue"/>
                <a:sym typeface="Helvetica Neue"/>
              </a:rPr>
              <a:t> - </a:t>
            </a:r>
            <a:r>
              <a:rPr lang="en-GB" sz="4800" b="1" dirty="0" err="1">
                <a:solidFill>
                  <a:schemeClr val="tx1"/>
                </a:solidFill>
                <a:latin typeface="+mn-lt"/>
                <a:ea typeface="Helvetica Neue"/>
                <a:cs typeface="Helvetica Neue"/>
                <a:sym typeface="Helvetica Neue"/>
              </a:rPr>
              <a:t>ili</a:t>
            </a:r>
            <a:r>
              <a:rPr lang="en-GB" sz="4800" b="1" dirty="0">
                <a:solidFill>
                  <a:schemeClr val="tx1"/>
                </a:solidFill>
                <a:latin typeface="+mn-lt"/>
                <a:ea typeface="Helvetica Neue"/>
                <a:cs typeface="Helvetica Neue"/>
                <a:sym typeface="Helvetica Neue"/>
              </a:rPr>
              <a:t>: </a:t>
            </a:r>
            <a:r>
              <a:rPr lang="en-GB" sz="4800" b="1" dirty="0" err="1">
                <a:solidFill>
                  <a:schemeClr val="tx1"/>
                </a:solidFill>
                <a:latin typeface="+mn-lt"/>
                <a:ea typeface="Helvetica Neue"/>
                <a:cs typeface="Helvetica Neue"/>
                <a:sym typeface="Helvetica Neue"/>
              </a:rPr>
              <a:t>Kako</a:t>
            </a:r>
            <a:r>
              <a:rPr lang="en-GB" sz="4800" b="1" dirty="0">
                <a:solidFill>
                  <a:schemeClr val="tx1"/>
                </a:solidFill>
                <a:latin typeface="+mn-lt"/>
                <a:ea typeface="Helvetica Neue"/>
                <a:cs typeface="Helvetica Neue"/>
                <a:sym typeface="Helvetica Neue"/>
              </a:rPr>
              <a:t> </a:t>
            </a:r>
            <a:r>
              <a:rPr lang="en-GB" sz="4800" b="1" dirty="0" err="1">
                <a:solidFill>
                  <a:schemeClr val="tx1"/>
                </a:solidFill>
                <a:latin typeface="+mn-lt"/>
                <a:ea typeface="Helvetica Neue"/>
                <a:cs typeface="Helvetica Neue"/>
                <a:sym typeface="Helvetica Neue"/>
              </a:rPr>
              <a:t>mogu</a:t>
            </a:r>
            <a:r>
              <a:rPr lang="en-GB" sz="4800" b="1" dirty="0">
                <a:solidFill>
                  <a:schemeClr val="tx1"/>
                </a:solidFill>
                <a:latin typeface="+mn-lt"/>
                <a:ea typeface="Helvetica Neue"/>
                <a:cs typeface="Helvetica Neue"/>
                <a:sym typeface="Helvetica Neue"/>
              </a:rPr>
              <a:t> </a:t>
            </a:r>
            <a:r>
              <a:rPr lang="en-GB" sz="4800" b="1" dirty="0" err="1">
                <a:solidFill>
                  <a:schemeClr val="tx1"/>
                </a:solidFill>
                <a:latin typeface="+mn-lt"/>
                <a:ea typeface="Helvetica Neue"/>
                <a:cs typeface="Helvetica Neue"/>
                <a:sym typeface="Helvetica Neue"/>
              </a:rPr>
              <a:t>sustavno</a:t>
            </a:r>
            <a:r>
              <a:rPr lang="en-GB" sz="4800" b="1" dirty="0">
                <a:solidFill>
                  <a:schemeClr val="tx1"/>
                </a:solidFill>
                <a:latin typeface="+mn-lt"/>
                <a:ea typeface="Helvetica Neue"/>
                <a:cs typeface="Helvetica Neue"/>
                <a:sym typeface="Helvetica Neue"/>
              </a:rPr>
              <a:t> i </a:t>
            </a:r>
            <a:r>
              <a:rPr lang="en-GB" sz="4800" b="1" dirty="0" err="1">
                <a:solidFill>
                  <a:schemeClr val="tx1"/>
                </a:solidFill>
                <a:latin typeface="+mn-lt"/>
                <a:ea typeface="Helvetica Neue"/>
                <a:cs typeface="Helvetica Neue"/>
                <a:sym typeface="Helvetica Neue"/>
              </a:rPr>
              <a:t>strukturirano</a:t>
            </a:r>
            <a:r>
              <a:rPr lang="en-GB" sz="4800" b="1" dirty="0">
                <a:solidFill>
                  <a:schemeClr val="tx1"/>
                </a:solidFill>
                <a:latin typeface="+mn-lt"/>
                <a:ea typeface="Helvetica Neue"/>
                <a:cs typeface="Helvetica Neue"/>
                <a:sym typeface="Helvetica Neue"/>
              </a:rPr>
              <a:t> </a:t>
            </a:r>
            <a:r>
              <a:rPr lang="en-GB" sz="4800" b="1" dirty="0" err="1">
                <a:solidFill>
                  <a:schemeClr val="tx1"/>
                </a:solidFill>
                <a:latin typeface="+mn-lt"/>
                <a:ea typeface="Helvetica Neue"/>
                <a:cs typeface="Helvetica Neue"/>
                <a:sym typeface="Helvetica Neue"/>
              </a:rPr>
              <a:t>pohraniti</a:t>
            </a:r>
            <a:r>
              <a:rPr lang="en-GB" sz="4800" b="1" dirty="0">
                <a:solidFill>
                  <a:schemeClr val="tx1"/>
                </a:solidFill>
                <a:latin typeface="+mn-lt"/>
                <a:ea typeface="Helvetica Neue"/>
                <a:cs typeface="Helvetica Neue"/>
                <a:sym typeface="Helvetica Neue"/>
              </a:rPr>
              <a:t> </a:t>
            </a:r>
            <a:r>
              <a:rPr lang="en-GB" sz="4800" b="1" dirty="0" err="1">
                <a:solidFill>
                  <a:schemeClr val="tx1"/>
                </a:solidFill>
                <a:latin typeface="+mn-lt"/>
                <a:ea typeface="Helvetica Neue"/>
                <a:cs typeface="Helvetica Neue"/>
                <a:sym typeface="Helvetica Neue"/>
              </a:rPr>
              <a:t>svoje</a:t>
            </a:r>
            <a:r>
              <a:rPr lang="en-GB" sz="4800" b="1" dirty="0">
                <a:solidFill>
                  <a:schemeClr val="tx1"/>
                </a:solidFill>
                <a:latin typeface="+mn-lt"/>
                <a:ea typeface="Helvetica Neue"/>
                <a:cs typeface="Helvetica Neue"/>
                <a:sym typeface="Helvetica Neue"/>
              </a:rPr>
              <a:t> </a:t>
            </a:r>
            <a:r>
              <a:rPr lang="en-GB" sz="4800" b="1" dirty="0" err="1">
                <a:solidFill>
                  <a:schemeClr val="tx1"/>
                </a:solidFill>
                <a:latin typeface="+mn-lt"/>
                <a:ea typeface="Helvetica Neue"/>
                <a:cs typeface="Helvetica Neue"/>
                <a:sym typeface="Helvetica Neue"/>
              </a:rPr>
              <a:t>datoteke</a:t>
            </a:r>
            <a:r>
              <a:rPr lang="en-GB" sz="4800" b="1" dirty="0">
                <a:solidFill>
                  <a:schemeClr val="tx1"/>
                </a:solidFill>
                <a:latin typeface="+mn-lt"/>
                <a:ea typeface="Helvetica Neue"/>
                <a:cs typeface="Helvetica Neue"/>
                <a:sym typeface="Helvetica Neue"/>
              </a:rPr>
              <a:t>?</a:t>
            </a:r>
          </a:p>
        </p:txBody>
      </p:sp>
      <p:sp>
        <p:nvSpPr>
          <p:cNvPr id="113" name="Google Shape;113;p5"/>
          <p:cNvSpPr txBox="1"/>
          <p:nvPr/>
        </p:nvSpPr>
        <p:spPr>
          <a:xfrm>
            <a:off x="7918774" y="2604875"/>
            <a:ext cx="3682675" cy="10158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AED633"/>
              </a:buClr>
              <a:buSzPts val="6000"/>
              <a:buFont typeface="Helvetica Neue"/>
              <a:buNone/>
            </a:pPr>
            <a:r>
              <a:rPr lang="hr-HR" sz="6000" b="1" dirty="0">
                <a:solidFill>
                  <a:srgbClr val="00CCFF"/>
                </a:solidFill>
                <a:latin typeface="+mn-lt"/>
                <a:ea typeface="Helvetica Neue"/>
                <a:cs typeface="Helvetica Neue"/>
                <a:sym typeface="Helvetica Neue"/>
              </a:rPr>
              <a:t>Cjelina</a:t>
            </a:r>
            <a:r>
              <a:rPr lang="en-GB" sz="6000" b="1" dirty="0">
                <a:solidFill>
                  <a:srgbClr val="00CCFF"/>
                </a:solidFill>
                <a:latin typeface="+mn-lt"/>
                <a:ea typeface="Helvetica Neue"/>
                <a:cs typeface="Helvetica Neue"/>
                <a:sym typeface="Helvetica Neue"/>
              </a:rPr>
              <a:t> 2</a:t>
            </a:r>
            <a:endParaRPr lang="en-GB" sz="6000" b="1" i="0" u="none" strike="noStrike" cap="none" dirty="0">
              <a:solidFill>
                <a:srgbClr val="00CCFF"/>
              </a:solidFill>
              <a:latin typeface="+mn-lt"/>
              <a:ea typeface="Helvetica Neue"/>
              <a:cs typeface="Helvetica Neue"/>
              <a:sym typeface="Helvetica Neue"/>
            </a:endParaRPr>
          </a:p>
        </p:txBody>
      </p:sp>
      <p:sp>
        <p:nvSpPr>
          <p:cNvPr id="2" name="Foliennummernplatzhalter 1">
            <a:extLst>
              <a:ext uri="{FF2B5EF4-FFF2-40B4-BE49-F238E27FC236}">
                <a16:creationId xmlns:a16="http://schemas.microsoft.com/office/drawing/2014/main" id="{46E01F0A-23FF-D31F-1269-F01551ED7474}"/>
              </a:ext>
            </a:extLst>
          </p:cNvPr>
          <p:cNvSpPr txBox="1">
            <a:spLocks/>
          </p:cNvSpPr>
          <p:nvPr/>
        </p:nvSpPr>
        <p:spPr>
          <a:xfrm>
            <a:off x="14004589" y="9567020"/>
            <a:ext cx="4114800" cy="547688"/>
          </a:xfrm>
          <a:prstGeom prst="rect">
            <a:avLst/>
          </a:prstGeom>
        </p:spPr>
        <p:txBody>
          <a:bodyPr vert="horz" lIns="91440" tIns="45720" rIns="91440" bIns="45720" rtlCol="0" anchor="ct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defRPr sz="1200" b="0" i="0" u="none" strike="noStrike" cap="none">
                <a:solidFill>
                  <a:schemeClr val="tx1">
                    <a:tint val="75000"/>
                  </a:schemeClr>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fld id="{141F0399-9AC4-4E2F-9FF1-1AC0CE388A8D}" type="slidenum">
              <a:rPr lang="de-DE" smtClean="0"/>
              <a:t>21</a:t>
            </a:fld>
            <a:endParaRPr lang="de-DE"/>
          </a:p>
        </p:txBody>
      </p:sp>
    </p:spTree>
    <p:extLst>
      <p:ext uri="{BB962C8B-B14F-4D97-AF65-F5344CB8AC3E}">
        <p14:creationId xmlns:p14="http://schemas.microsoft.com/office/powerpoint/2010/main" val="17893638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6" name="Google Shape;120;p6">
            <a:extLst>
              <a:ext uri="{FF2B5EF4-FFF2-40B4-BE49-F238E27FC236}">
                <a16:creationId xmlns:a16="http://schemas.microsoft.com/office/drawing/2014/main" id="{E55D94AE-2EE0-D620-0D2B-841233EE0021}"/>
              </a:ext>
            </a:extLst>
          </p:cNvPr>
          <p:cNvSpPr txBox="1"/>
          <p:nvPr/>
        </p:nvSpPr>
        <p:spPr>
          <a:xfrm>
            <a:off x="1656000" y="5112000"/>
            <a:ext cx="4500000" cy="2736000"/>
          </a:xfrm>
          <a:prstGeom prst="rect">
            <a:avLst/>
          </a:prstGeom>
          <a:noFill/>
          <a:ln>
            <a:solidFill>
              <a:srgbClr val="33CCFF"/>
            </a:solidFill>
          </a:ln>
        </p:spPr>
        <p:txBody>
          <a:bodyPr spcFirstLastPara="1" wrap="square" lIns="91425" tIns="46800" rIns="91425" bIns="45700" anchor="ctr" anchorCtr="0">
            <a:noAutofit/>
          </a:bodyPr>
          <a:lstStyle/>
          <a:p>
            <a:pPr lvl="0" algn="ctr">
              <a:buSzPct val="80000"/>
            </a:pPr>
            <a:r>
              <a:rPr lang="en-GB" sz="2400" dirty="0" err="1">
                <a:solidFill>
                  <a:schemeClr val="dk1"/>
                </a:solidFill>
                <a:latin typeface="+mn-lt"/>
                <a:sym typeface="Helvetica Neue"/>
              </a:rPr>
              <a:t>Općenito</a:t>
            </a:r>
            <a:r>
              <a:rPr lang="en-GB" sz="2400" dirty="0">
                <a:solidFill>
                  <a:schemeClr val="dk1"/>
                </a:solidFill>
                <a:latin typeface="+mn-lt"/>
                <a:sym typeface="Helvetica Neue"/>
              </a:rPr>
              <a:t>, </a:t>
            </a:r>
            <a:r>
              <a:rPr lang="en-GB" sz="2400" dirty="0" err="1">
                <a:solidFill>
                  <a:schemeClr val="dk1"/>
                </a:solidFill>
                <a:latin typeface="+mn-lt"/>
                <a:sym typeface="Helvetica Neue"/>
              </a:rPr>
              <a:t>sve</a:t>
            </a:r>
            <a:r>
              <a:rPr lang="en-GB" sz="2400" dirty="0">
                <a:solidFill>
                  <a:schemeClr val="dk1"/>
                </a:solidFill>
                <a:latin typeface="+mn-lt"/>
                <a:sym typeface="Helvetica Neue"/>
              </a:rPr>
              <a:t> </a:t>
            </a:r>
            <a:r>
              <a:rPr lang="en-GB" sz="2400" dirty="0" err="1">
                <a:solidFill>
                  <a:schemeClr val="dk1"/>
                </a:solidFill>
                <a:latin typeface="+mn-lt"/>
                <a:sym typeface="Helvetica Neue"/>
              </a:rPr>
              <a:t>datoteke</a:t>
            </a:r>
            <a:r>
              <a:rPr lang="en-GB" sz="2400" dirty="0">
                <a:solidFill>
                  <a:schemeClr val="dk1"/>
                </a:solidFill>
                <a:latin typeface="+mn-lt"/>
                <a:sym typeface="Helvetica Neue"/>
              </a:rPr>
              <a:t> </a:t>
            </a:r>
            <a:r>
              <a:rPr lang="en-GB" sz="2400" dirty="0" err="1">
                <a:solidFill>
                  <a:schemeClr val="dk1"/>
                </a:solidFill>
                <a:latin typeface="+mn-lt"/>
                <a:sym typeface="Helvetica Neue"/>
              </a:rPr>
              <a:t>koje</a:t>
            </a:r>
            <a:r>
              <a:rPr lang="en-GB" sz="2400" dirty="0">
                <a:solidFill>
                  <a:schemeClr val="dk1"/>
                </a:solidFill>
                <a:latin typeface="+mn-lt"/>
                <a:sym typeface="Helvetica Neue"/>
              </a:rPr>
              <a:t> </a:t>
            </a:r>
            <a:r>
              <a:rPr lang="en-GB" sz="2400" dirty="0" err="1">
                <a:solidFill>
                  <a:schemeClr val="dk1"/>
                </a:solidFill>
                <a:latin typeface="+mn-lt"/>
                <a:sym typeface="Helvetica Neue"/>
              </a:rPr>
              <a:t>su</a:t>
            </a:r>
            <a:r>
              <a:rPr lang="en-GB" sz="2400" dirty="0">
                <a:solidFill>
                  <a:schemeClr val="dk1"/>
                </a:solidFill>
                <a:latin typeface="+mn-lt"/>
                <a:sym typeface="Helvetica Neue"/>
              </a:rPr>
              <a:t> </a:t>
            </a:r>
            <a:r>
              <a:rPr lang="en-GB" sz="2400" dirty="0" err="1">
                <a:solidFill>
                  <a:schemeClr val="dk1"/>
                </a:solidFill>
                <a:latin typeface="+mn-lt"/>
                <a:sym typeface="Helvetica Neue"/>
              </a:rPr>
              <a:t>ili</a:t>
            </a:r>
            <a:r>
              <a:rPr lang="en-GB" sz="2400" dirty="0">
                <a:solidFill>
                  <a:schemeClr val="dk1"/>
                </a:solidFill>
                <a:latin typeface="+mn-lt"/>
                <a:sym typeface="Helvetica Neue"/>
              </a:rPr>
              <a:t> bi </a:t>
            </a:r>
            <a:r>
              <a:rPr lang="en-GB" sz="2400" dirty="0" err="1">
                <a:solidFill>
                  <a:schemeClr val="dk1"/>
                </a:solidFill>
                <a:latin typeface="+mn-lt"/>
                <a:sym typeface="Helvetica Neue"/>
              </a:rPr>
              <a:t>mogle</a:t>
            </a:r>
            <a:r>
              <a:rPr lang="en-GB" sz="2400" dirty="0">
                <a:solidFill>
                  <a:schemeClr val="dk1"/>
                </a:solidFill>
                <a:latin typeface="+mn-lt"/>
                <a:sym typeface="Helvetica Neue"/>
              </a:rPr>
              <a:t> </a:t>
            </a:r>
            <a:r>
              <a:rPr lang="en-GB" sz="2400" dirty="0" err="1">
                <a:solidFill>
                  <a:schemeClr val="dk1"/>
                </a:solidFill>
                <a:latin typeface="+mn-lt"/>
                <a:sym typeface="Helvetica Neue"/>
              </a:rPr>
              <a:t>postati</a:t>
            </a:r>
            <a:r>
              <a:rPr lang="en-GB" sz="2400" dirty="0">
                <a:solidFill>
                  <a:schemeClr val="dk1"/>
                </a:solidFill>
                <a:latin typeface="+mn-lt"/>
                <a:sym typeface="Helvetica Neue"/>
              </a:rPr>
              <a:t> </a:t>
            </a:r>
            <a:r>
              <a:rPr lang="en-GB" sz="2400" dirty="0" err="1">
                <a:solidFill>
                  <a:schemeClr val="dk1"/>
                </a:solidFill>
                <a:latin typeface="+mn-lt"/>
                <a:sym typeface="Helvetica Neue"/>
              </a:rPr>
              <a:t>važne</a:t>
            </a:r>
            <a:r>
              <a:rPr lang="en-GB" sz="2400" dirty="0">
                <a:solidFill>
                  <a:schemeClr val="dk1"/>
                </a:solidFill>
                <a:latin typeface="+mn-lt"/>
                <a:sym typeface="Helvetica Neue"/>
              </a:rPr>
              <a:t> </a:t>
            </a:r>
            <a:r>
              <a:rPr lang="en-GB" sz="2400" dirty="0" err="1">
                <a:solidFill>
                  <a:schemeClr val="dk1"/>
                </a:solidFill>
                <a:latin typeface="+mn-lt"/>
                <a:sym typeface="Helvetica Neue"/>
              </a:rPr>
              <a:t>za</a:t>
            </a:r>
            <a:r>
              <a:rPr lang="en-GB" sz="2400" dirty="0">
                <a:solidFill>
                  <a:schemeClr val="dk1"/>
                </a:solidFill>
                <a:latin typeface="+mn-lt"/>
                <a:sym typeface="Helvetica Neue"/>
              </a:rPr>
              <a:t> vas__________</a:t>
            </a:r>
          </a:p>
          <a:p>
            <a:pPr marR="0" lvl="0" algn="ctr" rtl="0">
              <a:spcBef>
                <a:spcPts val="0"/>
              </a:spcBef>
              <a:spcAft>
                <a:spcPts val="0"/>
              </a:spcAft>
              <a:buSzPct val="80000"/>
            </a:pPr>
            <a:endParaRPr lang="en-GB" sz="2400" dirty="0">
              <a:solidFill>
                <a:schemeClr val="dk1"/>
              </a:solidFill>
              <a:latin typeface="+mn-lt"/>
              <a:sym typeface="Helvetica Neue"/>
            </a:endParaRPr>
          </a:p>
          <a:p>
            <a:pPr lvl="0" algn="ctr">
              <a:buSzPct val="80000"/>
            </a:pPr>
            <a:r>
              <a:rPr lang="en-GB" sz="2400" dirty="0" err="1">
                <a:solidFill>
                  <a:schemeClr val="dk1"/>
                </a:solidFill>
                <a:latin typeface="+mn-lt"/>
                <a:sym typeface="Helvetica Neue"/>
              </a:rPr>
              <a:t>Spremanje</a:t>
            </a:r>
            <a:r>
              <a:rPr lang="en-GB" sz="2400" dirty="0">
                <a:solidFill>
                  <a:schemeClr val="dk1"/>
                </a:solidFill>
                <a:latin typeface="+mn-lt"/>
                <a:sym typeface="Helvetica Neue"/>
              </a:rPr>
              <a:t> </a:t>
            </a:r>
            <a:r>
              <a:rPr lang="en-GB" sz="2400" dirty="0" err="1">
                <a:solidFill>
                  <a:schemeClr val="dk1"/>
                </a:solidFill>
                <a:latin typeface="+mn-lt"/>
                <a:sym typeface="Helvetica Neue"/>
              </a:rPr>
              <a:t>datoteka</a:t>
            </a:r>
            <a:r>
              <a:rPr lang="en-GB" sz="2400" dirty="0">
                <a:solidFill>
                  <a:schemeClr val="dk1"/>
                </a:solidFill>
                <a:latin typeface="+mn-lt"/>
                <a:sym typeface="Helvetica Neue"/>
              </a:rPr>
              <a:t> </a:t>
            </a:r>
            <a:r>
              <a:rPr lang="en-GB" sz="2400" dirty="0" err="1">
                <a:solidFill>
                  <a:schemeClr val="dk1"/>
                </a:solidFill>
                <a:latin typeface="+mn-lt"/>
                <a:sym typeface="Helvetica Neue"/>
              </a:rPr>
              <a:t>košta</a:t>
            </a:r>
            <a:r>
              <a:rPr lang="en-GB" sz="2400" dirty="0">
                <a:solidFill>
                  <a:schemeClr val="dk1"/>
                </a:solidFill>
                <a:latin typeface="+mn-lt"/>
                <a:sym typeface="Helvetica Neue"/>
              </a:rPr>
              <a:t> </a:t>
            </a:r>
            <a:r>
              <a:rPr lang="en-GB" sz="2400" dirty="0" err="1">
                <a:solidFill>
                  <a:schemeClr val="dk1"/>
                </a:solidFill>
                <a:latin typeface="+mn-lt"/>
                <a:sym typeface="Helvetica Neue"/>
              </a:rPr>
              <a:t>vrijeme</a:t>
            </a:r>
            <a:r>
              <a:rPr lang="en-GB" sz="2400" dirty="0">
                <a:solidFill>
                  <a:schemeClr val="dk1"/>
                </a:solidFill>
                <a:latin typeface="+mn-lt"/>
                <a:sym typeface="Helvetica Neue"/>
              </a:rPr>
              <a:t>, </a:t>
            </a:r>
            <a:r>
              <a:rPr lang="en-GB" sz="2400" dirty="0" err="1">
                <a:solidFill>
                  <a:schemeClr val="dk1"/>
                </a:solidFill>
                <a:latin typeface="+mn-lt"/>
                <a:sym typeface="Helvetica Neue"/>
              </a:rPr>
              <a:t>novac</a:t>
            </a:r>
            <a:r>
              <a:rPr lang="en-GB" sz="2400" dirty="0">
                <a:solidFill>
                  <a:schemeClr val="dk1"/>
                </a:solidFill>
                <a:latin typeface="+mn-lt"/>
                <a:sym typeface="Helvetica Neue"/>
              </a:rPr>
              <a:t> i </a:t>
            </a:r>
            <a:r>
              <a:rPr lang="en-GB" sz="2400" dirty="0" err="1">
                <a:solidFill>
                  <a:schemeClr val="dk1"/>
                </a:solidFill>
                <a:latin typeface="+mn-lt"/>
                <a:sym typeface="Helvetica Neue"/>
              </a:rPr>
              <a:t>prostor</a:t>
            </a:r>
            <a:r>
              <a:rPr lang="en-GB" sz="2400" dirty="0">
                <a:solidFill>
                  <a:schemeClr val="dk1"/>
                </a:solidFill>
                <a:latin typeface="+mn-lt"/>
                <a:sym typeface="Helvetica Neue"/>
              </a:rPr>
              <a:t> </a:t>
            </a:r>
            <a:r>
              <a:rPr lang="en-GB" sz="2400" dirty="0" err="1">
                <a:solidFill>
                  <a:schemeClr val="dk1"/>
                </a:solidFill>
                <a:latin typeface="+mn-lt"/>
                <a:sym typeface="Helvetica Neue"/>
              </a:rPr>
              <a:t>za</a:t>
            </a:r>
            <a:r>
              <a:rPr lang="en-GB" sz="2400" dirty="0">
                <a:solidFill>
                  <a:schemeClr val="dk1"/>
                </a:solidFill>
                <a:latin typeface="+mn-lt"/>
                <a:sym typeface="Helvetica Neue"/>
              </a:rPr>
              <a:t> </a:t>
            </a:r>
            <a:r>
              <a:rPr lang="en-GB" sz="2400" dirty="0" err="1">
                <a:solidFill>
                  <a:schemeClr val="dk1"/>
                </a:solidFill>
                <a:latin typeface="+mn-lt"/>
                <a:sym typeface="Helvetica Neue"/>
              </a:rPr>
              <a:t>pohranu</a:t>
            </a:r>
            <a:endParaRPr lang="en-GB" dirty="0">
              <a:latin typeface="+mn-lt"/>
            </a:endParaRPr>
          </a:p>
        </p:txBody>
      </p:sp>
      <p:sp>
        <p:nvSpPr>
          <p:cNvPr id="7" name="Google Shape;120;p6">
            <a:extLst>
              <a:ext uri="{FF2B5EF4-FFF2-40B4-BE49-F238E27FC236}">
                <a16:creationId xmlns:a16="http://schemas.microsoft.com/office/drawing/2014/main" id="{70204E2E-6628-F42D-6EC5-132FADF3CCE6}"/>
              </a:ext>
            </a:extLst>
          </p:cNvPr>
          <p:cNvSpPr txBox="1"/>
          <p:nvPr/>
        </p:nvSpPr>
        <p:spPr>
          <a:xfrm>
            <a:off x="6516000" y="5112000"/>
            <a:ext cx="4500000" cy="2736000"/>
          </a:xfrm>
          <a:prstGeom prst="rect">
            <a:avLst/>
          </a:prstGeom>
          <a:noFill/>
          <a:ln>
            <a:solidFill>
              <a:srgbClr val="33CCFF"/>
            </a:solidFill>
          </a:ln>
        </p:spPr>
        <p:txBody>
          <a:bodyPr spcFirstLastPara="1" wrap="square" lIns="91425" tIns="46800" rIns="91425" bIns="45700" anchor="ctr" anchorCtr="0">
            <a:noAutofit/>
          </a:bodyPr>
          <a:lstStyle/>
          <a:p>
            <a:pPr lvl="0" algn="ctr">
              <a:buSzPct val="80000"/>
            </a:pPr>
            <a:r>
              <a:rPr lang="pl-PL" sz="2400" dirty="0">
                <a:solidFill>
                  <a:schemeClr val="dk1"/>
                </a:solidFill>
                <a:latin typeface="+mn-lt"/>
                <a:sym typeface="Helvetica Neue"/>
              </a:rPr>
              <a:t>Ručno samo za ciljane pojedinačne podatke</a:t>
            </a:r>
            <a:r>
              <a:rPr lang="en-GB" sz="2400" dirty="0">
                <a:solidFill>
                  <a:schemeClr val="dk1"/>
                </a:solidFill>
                <a:latin typeface="+mn-lt"/>
                <a:sym typeface="Helvetica Neue"/>
              </a:rPr>
              <a:t>__________</a:t>
            </a:r>
          </a:p>
          <a:p>
            <a:pPr marR="0" lvl="0" algn="ctr" rtl="0">
              <a:spcBef>
                <a:spcPts val="0"/>
              </a:spcBef>
              <a:spcAft>
                <a:spcPts val="0"/>
              </a:spcAft>
              <a:buSzPct val="80000"/>
            </a:pPr>
            <a:endParaRPr lang="en-GB" sz="2400" dirty="0">
              <a:solidFill>
                <a:schemeClr val="dk1"/>
              </a:solidFill>
              <a:latin typeface="+mn-lt"/>
              <a:sym typeface="Helvetica Neue"/>
            </a:endParaRPr>
          </a:p>
          <a:p>
            <a:pPr lvl="0" algn="ctr">
              <a:buSzPct val="80000"/>
            </a:pPr>
            <a:r>
              <a:rPr lang="pl-PL" sz="2400" dirty="0">
                <a:solidFill>
                  <a:schemeClr val="dk1"/>
                </a:solidFill>
                <a:latin typeface="+mn-lt"/>
                <a:sym typeface="Helvetica Neue"/>
              </a:rPr>
              <a:t>Automatski pomoću softvera ili putem Windowsa ili funkcije sigurnosne kopije na MAC-u</a:t>
            </a:r>
            <a:endParaRPr lang="en-GB" dirty="0">
              <a:latin typeface="+mn-lt"/>
            </a:endParaRPr>
          </a:p>
        </p:txBody>
      </p:sp>
      <p:sp>
        <p:nvSpPr>
          <p:cNvPr id="5" name="Google Shape;120;p6">
            <a:extLst>
              <a:ext uri="{FF2B5EF4-FFF2-40B4-BE49-F238E27FC236}">
                <a16:creationId xmlns:a16="http://schemas.microsoft.com/office/drawing/2014/main" id="{3B6EE360-E6B6-052C-3EF6-ADBC6C3FB92E}"/>
              </a:ext>
            </a:extLst>
          </p:cNvPr>
          <p:cNvSpPr txBox="1"/>
          <p:nvPr/>
        </p:nvSpPr>
        <p:spPr>
          <a:xfrm>
            <a:off x="11376000" y="5112000"/>
            <a:ext cx="4500000" cy="2736000"/>
          </a:xfrm>
          <a:prstGeom prst="rect">
            <a:avLst/>
          </a:prstGeom>
          <a:noFill/>
          <a:ln>
            <a:solidFill>
              <a:srgbClr val="33CCFF"/>
            </a:solidFill>
          </a:ln>
        </p:spPr>
        <p:txBody>
          <a:bodyPr spcFirstLastPara="1" wrap="square" lIns="91425" tIns="46800" rIns="91425" bIns="45700" anchor="ctr" anchorCtr="0">
            <a:noAutofit/>
          </a:bodyPr>
          <a:lstStyle/>
          <a:p>
            <a:pPr lvl="0" algn="ctr">
              <a:buSzPct val="80000"/>
            </a:pPr>
            <a:r>
              <a:rPr lang="en-GB" sz="2400" dirty="0" err="1">
                <a:solidFill>
                  <a:schemeClr val="dk1"/>
                </a:solidFill>
                <a:latin typeface="+mn-lt"/>
                <a:sym typeface="Helvetica Neue"/>
              </a:rPr>
              <a:t>Pitanje</a:t>
            </a:r>
            <a:r>
              <a:rPr lang="en-GB" sz="2400" dirty="0">
                <a:solidFill>
                  <a:schemeClr val="dk1"/>
                </a:solidFill>
                <a:latin typeface="+mn-lt"/>
                <a:sym typeface="Helvetica Neue"/>
              </a:rPr>
              <a:t> </a:t>
            </a:r>
            <a:r>
              <a:rPr lang="en-GB" sz="2400" dirty="0" err="1">
                <a:solidFill>
                  <a:schemeClr val="dk1"/>
                </a:solidFill>
                <a:latin typeface="+mn-lt"/>
                <a:sym typeface="Helvetica Neue"/>
              </a:rPr>
              <a:t>troškova</a:t>
            </a:r>
            <a:endParaRPr lang="en-GB" sz="2400" dirty="0">
              <a:solidFill>
                <a:schemeClr val="dk1"/>
              </a:solidFill>
              <a:latin typeface="+mn-lt"/>
              <a:sym typeface="Helvetica Neue"/>
            </a:endParaRPr>
          </a:p>
          <a:p>
            <a:pPr marR="0" lvl="0" algn="ctr" rtl="0">
              <a:spcBef>
                <a:spcPts val="0"/>
              </a:spcBef>
              <a:spcAft>
                <a:spcPts val="0"/>
              </a:spcAft>
              <a:buSzPct val="80000"/>
            </a:pPr>
            <a:r>
              <a:rPr lang="en-GB" sz="2400" dirty="0">
                <a:solidFill>
                  <a:schemeClr val="dk1"/>
                </a:solidFill>
                <a:latin typeface="+mn-lt"/>
                <a:sym typeface="Helvetica Neue"/>
              </a:rPr>
              <a:t>__________</a:t>
            </a:r>
          </a:p>
          <a:p>
            <a:pPr marR="0" lvl="0" algn="ctr" rtl="0">
              <a:spcBef>
                <a:spcPts val="0"/>
              </a:spcBef>
              <a:spcAft>
                <a:spcPts val="0"/>
              </a:spcAft>
              <a:buSzPct val="80000"/>
            </a:pPr>
            <a:endParaRPr lang="en-GB" sz="2400" dirty="0">
              <a:solidFill>
                <a:schemeClr val="dk1"/>
              </a:solidFill>
              <a:latin typeface="+mn-lt"/>
              <a:sym typeface="Helvetica Neue"/>
            </a:endParaRPr>
          </a:p>
          <a:p>
            <a:pPr lvl="0" algn="ctr">
              <a:buSzPct val="80000"/>
            </a:pPr>
            <a:r>
              <a:rPr lang="en-GB" sz="2400" dirty="0" err="1">
                <a:solidFill>
                  <a:schemeClr val="dk1"/>
                </a:solidFill>
                <a:latin typeface="+mn-lt"/>
                <a:sym typeface="Helvetica Neue"/>
              </a:rPr>
              <a:t>Dostupnost</a:t>
            </a:r>
            <a:r>
              <a:rPr lang="en-GB" sz="2400" dirty="0">
                <a:solidFill>
                  <a:schemeClr val="dk1"/>
                </a:solidFill>
                <a:latin typeface="+mn-lt"/>
                <a:sym typeface="Helvetica Neue"/>
              </a:rPr>
              <a:t> </a:t>
            </a:r>
            <a:r>
              <a:rPr lang="en-GB" sz="2400" dirty="0" err="1">
                <a:solidFill>
                  <a:schemeClr val="dk1"/>
                </a:solidFill>
                <a:latin typeface="+mn-lt"/>
                <a:sym typeface="Helvetica Neue"/>
              </a:rPr>
              <a:t>varira</a:t>
            </a:r>
            <a:endParaRPr lang="en-GB" dirty="0">
              <a:latin typeface="+mn-lt"/>
            </a:endParaRPr>
          </a:p>
        </p:txBody>
      </p:sp>
      <p:sp>
        <p:nvSpPr>
          <p:cNvPr id="118" name="Google Shape;118;p6"/>
          <p:cNvSpPr txBox="1"/>
          <p:nvPr/>
        </p:nvSpPr>
        <p:spPr>
          <a:xfrm>
            <a:off x="1332000" y="2401311"/>
            <a:ext cx="16452000" cy="646290"/>
          </a:xfrm>
          <a:prstGeom prst="rect">
            <a:avLst/>
          </a:prstGeom>
          <a:noFill/>
          <a:ln>
            <a:noFill/>
          </a:ln>
        </p:spPr>
        <p:txBody>
          <a:bodyPr spcFirstLastPara="1" wrap="square" lIns="91425" tIns="45700" rIns="91425" bIns="45700" anchor="t" anchorCtr="0">
            <a:noAutofit/>
          </a:bodyPr>
          <a:lstStyle/>
          <a:p>
            <a:pPr lvl="0"/>
            <a:r>
              <a:rPr lang="en-GB" sz="4800" b="1" dirty="0">
                <a:solidFill>
                  <a:schemeClr val="tx1"/>
                </a:solidFill>
                <a:latin typeface="+mn-lt"/>
                <a:ea typeface="Helvetica Neue"/>
                <a:cs typeface="Helvetica Neue"/>
                <a:sym typeface="Helvetica Neue"/>
              </a:rPr>
              <a:t>1. </a:t>
            </a:r>
            <a:r>
              <a:rPr lang="en-GB" sz="4800" b="1" dirty="0" err="1">
                <a:solidFill>
                  <a:schemeClr val="tx1"/>
                </a:solidFill>
                <a:latin typeface="+mn-lt"/>
                <a:ea typeface="Helvetica Neue"/>
                <a:cs typeface="Helvetica Neue"/>
                <a:sym typeface="Helvetica Neue"/>
              </a:rPr>
              <a:t>Važnost</a:t>
            </a:r>
            <a:r>
              <a:rPr lang="en-GB" sz="4800" b="1" dirty="0">
                <a:solidFill>
                  <a:schemeClr val="tx1"/>
                </a:solidFill>
                <a:latin typeface="+mn-lt"/>
                <a:ea typeface="Helvetica Neue"/>
                <a:cs typeface="Helvetica Neue"/>
                <a:sym typeface="Helvetica Neue"/>
              </a:rPr>
              <a:t> </a:t>
            </a:r>
            <a:r>
              <a:rPr lang="en-GB" sz="4800" b="1" dirty="0" err="1">
                <a:solidFill>
                  <a:schemeClr val="tx1"/>
                </a:solidFill>
                <a:latin typeface="+mn-lt"/>
                <a:ea typeface="Helvetica Neue"/>
                <a:cs typeface="Helvetica Neue"/>
                <a:sym typeface="Helvetica Neue"/>
              </a:rPr>
              <a:t>sustavnog</a:t>
            </a:r>
            <a:r>
              <a:rPr lang="en-GB" sz="4800" b="1" dirty="0">
                <a:solidFill>
                  <a:schemeClr val="tx1"/>
                </a:solidFill>
                <a:latin typeface="+mn-lt"/>
                <a:ea typeface="Helvetica Neue"/>
                <a:cs typeface="Helvetica Neue"/>
                <a:sym typeface="Helvetica Neue"/>
              </a:rPr>
              <a:t> </a:t>
            </a:r>
            <a:r>
              <a:rPr lang="en-GB" sz="4800" b="1" dirty="0" err="1">
                <a:solidFill>
                  <a:schemeClr val="tx1"/>
                </a:solidFill>
                <a:latin typeface="+mn-lt"/>
                <a:ea typeface="Helvetica Neue"/>
                <a:cs typeface="Helvetica Neue"/>
                <a:sym typeface="Helvetica Neue"/>
              </a:rPr>
              <a:t>spremanja</a:t>
            </a:r>
            <a:r>
              <a:rPr lang="en-GB" sz="4800" b="1" dirty="0">
                <a:solidFill>
                  <a:schemeClr val="tx1"/>
                </a:solidFill>
                <a:latin typeface="+mn-lt"/>
                <a:ea typeface="Helvetica Neue"/>
                <a:cs typeface="Helvetica Neue"/>
                <a:sym typeface="Helvetica Neue"/>
              </a:rPr>
              <a:t> </a:t>
            </a:r>
            <a:r>
              <a:rPr lang="en-GB" sz="4800" b="1" dirty="0" err="1">
                <a:solidFill>
                  <a:schemeClr val="tx1"/>
                </a:solidFill>
                <a:latin typeface="+mn-lt"/>
                <a:ea typeface="Helvetica Neue"/>
                <a:cs typeface="Helvetica Neue"/>
                <a:sym typeface="Helvetica Neue"/>
              </a:rPr>
              <a:t>datoteka</a:t>
            </a:r>
            <a:endParaRPr lang="en-US" sz="4800" b="1" dirty="0">
              <a:solidFill>
                <a:schemeClr val="tx1"/>
              </a:solidFill>
              <a:latin typeface="+mn-lt"/>
              <a:ea typeface="Helvetica Neue"/>
              <a:cs typeface="Helvetica Neue"/>
              <a:sym typeface="Helvetica Neue"/>
            </a:endParaRPr>
          </a:p>
        </p:txBody>
      </p:sp>
      <p:sp>
        <p:nvSpPr>
          <p:cNvPr id="119" name="Google Shape;119;p6"/>
          <p:cNvSpPr txBox="1"/>
          <p:nvPr/>
        </p:nvSpPr>
        <p:spPr>
          <a:xfrm>
            <a:off x="1295400" y="3390900"/>
            <a:ext cx="16452000" cy="523220"/>
          </a:xfrm>
          <a:prstGeom prst="rect">
            <a:avLst/>
          </a:prstGeom>
          <a:noFill/>
          <a:ln>
            <a:noFill/>
          </a:ln>
        </p:spPr>
        <p:txBody>
          <a:bodyPr spcFirstLastPara="1" wrap="square" lIns="91425" tIns="45700" rIns="91425" bIns="45700" anchor="t" anchorCtr="0">
            <a:noAutofit/>
          </a:bodyPr>
          <a:lstStyle/>
          <a:p>
            <a:pPr lvl="0"/>
            <a:r>
              <a:rPr lang="en-GB" sz="2800" b="1" dirty="0" err="1">
                <a:solidFill>
                  <a:srgbClr val="00CCFF"/>
                </a:solidFill>
                <a:latin typeface="+mn-lt"/>
                <a:ea typeface="Helvetica Neue"/>
                <a:cs typeface="Helvetica Neue"/>
                <a:sym typeface="Helvetica Neue"/>
              </a:rPr>
              <a:t>Osnove</a:t>
            </a:r>
            <a:r>
              <a:rPr lang="en-GB" sz="2800" b="1" dirty="0">
                <a:solidFill>
                  <a:srgbClr val="00CCFF"/>
                </a:solidFill>
                <a:latin typeface="+mn-lt"/>
                <a:ea typeface="Helvetica Neue"/>
                <a:cs typeface="Helvetica Neue"/>
                <a:sym typeface="Helvetica Neue"/>
              </a:rPr>
              <a:t> </a:t>
            </a:r>
            <a:r>
              <a:rPr lang="en-GB" sz="2800" b="1" dirty="0" err="1">
                <a:solidFill>
                  <a:srgbClr val="00CCFF"/>
                </a:solidFill>
                <a:latin typeface="+mn-lt"/>
                <a:ea typeface="Helvetica Neue"/>
                <a:cs typeface="Helvetica Neue"/>
                <a:sym typeface="Helvetica Neue"/>
              </a:rPr>
              <a:t>sigurnosne</a:t>
            </a:r>
            <a:r>
              <a:rPr lang="en-GB" sz="2800" b="1" dirty="0">
                <a:solidFill>
                  <a:srgbClr val="00CCFF"/>
                </a:solidFill>
                <a:latin typeface="+mn-lt"/>
                <a:ea typeface="Helvetica Neue"/>
                <a:cs typeface="Helvetica Neue"/>
                <a:sym typeface="Helvetica Neue"/>
              </a:rPr>
              <a:t> </a:t>
            </a:r>
            <a:r>
              <a:rPr lang="en-GB" sz="2800" b="1" dirty="0" err="1">
                <a:solidFill>
                  <a:srgbClr val="00CCFF"/>
                </a:solidFill>
                <a:latin typeface="+mn-lt"/>
                <a:ea typeface="Helvetica Neue"/>
                <a:cs typeface="Helvetica Neue"/>
                <a:sym typeface="Helvetica Neue"/>
              </a:rPr>
              <a:t>kopije</a:t>
            </a:r>
            <a:r>
              <a:rPr lang="en-GB" sz="2800" b="1" dirty="0">
                <a:solidFill>
                  <a:srgbClr val="00CCFF"/>
                </a:solidFill>
                <a:latin typeface="+mn-lt"/>
                <a:ea typeface="Helvetica Neue"/>
                <a:cs typeface="Helvetica Neue"/>
                <a:sym typeface="Helvetica Neue"/>
              </a:rPr>
              <a:t> </a:t>
            </a:r>
            <a:r>
              <a:rPr lang="en-GB" sz="2800" b="1" dirty="0" err="1">
                <a:solidFill>
                  <a:srgbClr val="00CCFF"/>
                </a:solidFill>
                <a:latin typeface="+mn-lt"/>
                <a:ea typeface="Helvetica Neue"/>
                <a:cs typeface="Helvetica Neue"/>
                <a:sym typeface="Helvetica Neue"/>
              </a:rPr>
              <a:t>podataka</a:t>
            </a:r>
            <a:endParaRPr lang="en-GB" dirty="0">
              <a:solidFill>
                <a:srgbClr val="00CCFF"/>
              </a:solidFill>
              <a:latin typeface="+mn-lt"/>
            </a:endParaRPr>
          </a:p>
        </p:txBody>
      </p:sp>
      <p:sp>
        <p:nvSpPr>
          <p:cNvPr id="120" name="Google Shape;120;p6"/>
          <p:cNvSpPr txBox="1"/>
          <p:nvPr/>
        </p:nvSpPr>
        <p:spPr>
          <a:xfrm>
            <a:off x="1656000" y="4032000"/>
            <a:ext cx="4500000" cy="1080000"/>
          </a:xfrm>
          <a:prstGeom prst="rect">
            <a:avLst/>
          </a:prstGeom>
          <a:solidFill>
            <a:srgbClr val="6B6B6B"/>
          </a:solidFill>
          <a:ln>
            <a:solidFill>
              <a:srgbClr val="6B6B6B"/>
            </a:solidFill>
          </a:ln>
        </p:spPr>
        <p:style>
          <a:lnRef idx="0">
            <a:schemeClr val="accent2"/>
          </a:lnRef>
          <a:fillRef idx="3">
            <a:schemeClr val="accent2"/>
          </a:fillRef>
          <a:effectRef idx="3">
            <a:schemeClr val="accent2"/>
          </a:effectRef>
          <a:fontRef idx="minor">
            <a:schemeClr val="lt1"/>
          </a:fontRef>
        </p:style>
        <p:txBody>
          <a:bodyPr spcFirstLastPara="1" wrap="square" lIns="91425" tIns="45700" rIns="91425" bIns="45700" anchor="ctr" anchorCtr="0">
            <a:noAutofit/>
          </a:bodyPr>
          <a:lstStyle/>
          <a:p>
            <a:pPr lvl="0" algn="ctr">
              <a:buSzPct val="80000"/>
            </a:pPr>
            <a:r>
              <a:rPr lang="pl-PL" sz="2400" b="1" dirty="0">
                <a:solidFill>
                  <a:schemeClr val="bg1"/>
                </a:solidFill>
                <a:ea typeface="Helvetica Neue"/>
                <a:cs typeface="Helvetica Neue"/>
                <a:sym typeface="Helvetica Neue"/>
              </a:rPr>
              <a:t>Koje podatke je potrebno sigurnosno kopirati?</a:t>
            </a:r>
            <a:endParaRPr lang="en-GB" sz="2400" b="1" dirty="0">
              <a:solidFill>
                <a:schemeClr val="bg1"/>
              </a:solidFill>
              <a:latin typeface="+mn-lt"/>
              <a:ea typeface="Helvetica Neue"/>
              <a:cs typeface="Helvetica Neue"/>
              <a:sym typeface="Helvetica Neue"/>
            </a:endParaRPr>
          </a:p>
        </p:txBody>
      </p:sp>
      <p:sp>
        <p:nvSpPr>
          <p:cNvPr id="4" name="Google Shape;120;p6">
            <a:extLst>
              <a:ext uri="{FF2B5EF4-FFF2-40B4-BE49-F238E27FC236}">
                <a16:creationId xmlns:a16="http://schemas.microsoft.com/office/drawing/2014/main" id="{46EBFB9E-10A2-3822-B54C-76E88A675621}"/>
              </a:ext>
            </a:extLst>
          </p:cNvPr>
          <p:cNvSpPr txBox="1"/>
          <p:nvPr/>
        </p:nvSpPr>
        <p:spPr>
          <a:xfrm>
            <a:off x="6516000" y="4032000"/>
            <a:ext cx="4500000" cy="1080000"/>
          </a:xfrm>
          <a:prstGeom prst="rect">
            <a:avLst/>
          </a:prstGeom>
          <a:solidFill>
            <a:srgbClr val="6B6B6B"/>
          </a:solidFill>
          <a:ln>
            <a:solidFill>
              <a:srgbClr val="6B6B6B"/>
            </a:solidFill>
          </a:ln>
        </p:spPr>
        <p:style>
          <a:lnRef idx="0">
            <a:schemeClr val="accent2"/>
          </a:lnRef>
          <a:fillRef idx="3">
            <a:schemeClr val="accent2"/>
          </a:fillRef>
          <a:effectRef idx="3">
            <a:schemeClr val="accent2"/>
          </a:effectRef>
          <a:fontRef idx="minor">
            <a:schemeClr val="lt1"/>
          </a:fontRef>
        </p:style>
        <p:txBody>
          <a:bodyPr spcFirstLastPara="1" wrap="square" lIns="91425" tIns="45700" rIns="91425" bIns="45700" anchor="ctr" anchorCtr="0">
            <a:noAutofit/>
          </a:bodyPr>
          <a:lstStyle/>
          <a:p>
            <a:pPr lvl="0" algn="ctr">
              <a:buSzPct val="80000"/>
            </a:pPr>
            <a:r>
              <a:rPr lang="en-GB" sz="2400" b="1" dirty="0" err="1">
                <a:solidFill>
                  <a:schemeClr val="bg1"/>
                </a:solidFill>
                <a:ea typeface="Helvetica Neue"/>
                <a:cs typeface="Helvetica Neue"/>
                <a:sym typeface="Helvetica Neue"/>
              </a:rPr>
              <a:t>Treba</a:t>
            </a:r>
            <a:r>
              <a:rPr lang="en-GB" sz="2400" b="1" dirty="0">
                <a:solidFill>
                  <a:schemeClr val="bg1"/>
                </a:solidFill>
                <a:ea typeface="Helvetica Neue"/>
                <a:cs typeface="Helvetica Neue"/>
                <a:sym typeface="Helvetica Neue"/>
              </a:rPr>
              <a:t> li </a:t>
            </a:r>
            <a:r>
              <a:rPr lang="en-GB" sz="2400" b="1" dirty="0" err="1">
                <a:solidFill>
                  <a:schemeClr val="bg1"/>
                </a:solidFill>
                <a:ea typeface="Helvetica Neue"/>
                <a:cs typeface="Helvetica Neue"/>
                <a:sym typeface="Helvetica Neue"/>
              </a:rPr>
              <a:t>sigurnosna</a:t>
            </a:r>
            <a:r>
              <a:rPr lang="en-GB" sz="2400" b="1" dirty="0">
                <a:solidFill>
                  <a:schemeClr val="bg1"/>
                </a:solidFill>
                <a:ea typeface="Helvetica Neue"/>
                <a:cs typeface="Helvetica Neue"/>
                <a:sym typeface="Helvetica Neue"/>
              </a:rPr>
              <a:t> </a:t>
            </a:r>
            <a:r>
              <a:rPr lang="en-GB" sz="2400" b="1" dirty="0" err="1">
                <a:solidFill>
                  <a:schemeClr val="bg1"/>
                </a:solidFill>
                <a:ea typeface="Helvetica Neue"/>
                <a:cs typeface="Helvetica Neue"/>
                <a:sym typeface="Helvetica Neue"/>
              </a:rPr>
              <a:t>kopija</a:t>
            </a:r>
            <a:r>
              <a:rPr lang="en-GB" sz="2400" b="1" dirty="0">
                <a:solidFill>
                  <a:schemeClr val="bg1"/>
                </a:solidFill>
                <a:ea typeface="Helvetica Neue"/>
                <a:cs typeface="Helvetica Neue"/>
                <a:sym typeface="Helvetica Neue"/>
              </a:rPr>
              <a:t> </a:t>
            </a:r>
            <a:r>
              <a:rPr lang="en-GB" sz="2400" b="1" dirty="0" err="1">
                <a:solidFill>
                  <a:schemeClr val="bg1"/>
                </a:solidFill>
                <a:ea typeface="Helvetica Neue"/>
                <a:cs typeface="Helvetica Neue"/>
                <a:sym typeface="Helvetica Neue"/>
              </a:rPr>
              <a:t>biti</a:t>
            </a:r>
            <a:r>
              <a:rPr lang="en-GB" sz="2400" b="1" dirty="0">
                <a:solidFill>
                  <a:schemeClr val="bg1"/>
                </a:solidFill>
                <a:ea typeface="Helvetica Neue"/>
                <a:cs typeface="Helvetica Neue"/>
                <a:sym typeface="Helvetica Neue"/>
              </a:rPr>
              <a:t> </a:t>
            </a:r>
            <a:r>
              <a:rPr lang="en-GB" sz="2400" b="1" dirty="0" err="1">
                <a:solidFill>
                  <a:schemeClr val="bg1"/>
                </a:solidFill>
                <a:ea typeface="Helvetica Neue"/>
                <a:cs typeface="Helvetica Neue"/>
                <a:sym typeface="Helvetica Neue"/>
              </a:rPr>
              <a:t>napravljena</a:t>
            </a:r>
            <a:r>
              <a:rPr lang="en-GB" sz="2400" b="1" dirty="0">
                <a:solidFill>
                  <a:schemeClr val="bg1"/>
                </a:solidFill>
                <a:ea typeface="Helvetica Neue"/>
                <a:cs typeface="Helvetica Neue"/>
                <a:sym typeface="Helvetica Neue"/>
              </a:rPr>
              <a:t> </a:t>
            </a:r>
            <a:r>
              <a:rPr lang="en-GB" sz="2400" b="1" dirty="0" err="1">
                <a:solidFill>
                  <a:schemeClr val="bg1"/>
                </a:solidFill>
                <a:ea typeface="Helvetica Neue"/>
                <a:cs typeface="Helvetica Neue"/>
                <a:sym typeface="Helvetica Neue"/>
              </a:rPr>
              <a:t>ručno</a:t>
            </a:r>
            <a:r>
              <a:rPr lang="en-GB" sz="2400" b="1" dirty="0">
                <a:solidFill>
                  <a:schemeClr val="bg1"/>
                </a:solidFill>
                <a:ea typeface="Helvetica Neue"/>
                <a:cs typeface="Helvetica Neue"/>
                <a:sym typeface="Helvetica Neue"/>
              </a:rPr>
              <a:t> </a:t>
            </a:r>
            <a:r>
              <a:rPr lang="en-GB" sz="2400" b="1" dirty="0" err="1">
                <a:solidFill>
                  <a:schemeClr val="bg1"/>
                </a:solidFill>
                <a:ea typeface="Helvetica Neue"/>
                <a:cs typeface="Helvetica Neue"/>
                <a:sym typeface="Helvetica Neue"/>
              </a:rPr>
              <a:t>ili</a:t>
            </a:r>
            <a:r>
              <a:rPr lang="en-GB" sz="2400" b="1" dirty="0">
                <a:solidFill>
                  <a:schemeClr val="bg1"/>
                </a:solidFill>
                <a:ea typeface="Helvetica Neue"/>
                <a:cs typeface="Helvetica Neue"/>
                <a:sym typeface="Helvetica Neue"/>
              </a:rPr>
              <a:t> </a:t>
            </a:r>
            <a:r>
              <a:rPr lang="en-GB" sz="2400" b="1" dirty="0" err="1">
                <a:solidFill>
                  <a:schemeClr val="bg1"/>
                </a:solidFill>
                <a:ea typeface="Helvetica Neue"/>
                <a:cs typeface="Helvetica Neue"/>
                <a:sym typeface="Helvetica Neue"/>
              </a:rPr>
              <a:t>automatski</a:t>
            </a:r>
            <a:r>
              <a:rPr lang="en-GB" sz="2400" b="1" dirty="0">
                <a:solidFill>
                  <a:schemeClr val="bg1"/>
                </a:solidFill>
                <a:ea typeface="Helvetica Neue"/>
                <a:cs typeface="Helvetica Neue"/>
                <a:sym typeface="Helvetica Neue"/>
              </a:rPr>
              <a:t>?</a:t>
            </a:r>
            <a:endParaRPr lang="en-GB" sz="2400" b="1" dirty="0">
              <a:solidFill>
                <a:schemeClr val="bg1"/>
              </a:solidFill>
              <a:latin typeface="+mn-lt"/>
              <a:ea typeface="Helvetica Neue"/>
              <a:cs typeface="Helvetica Neue"/>
              <a:sym typeface="Helvetica Neue"/>
            </a:endParaRPr>
          </a:p>
        </p:txBody>
      </p:sp>
      <p:sp>
        <p:nvSpPr>
          <p:cNvPr id="2" name="Textfeld 1">
            <a:extLst>
              <a:ext uri="{FF2B5EF4-FFF2-40B4-BE49-F238E27FC236}">
                <a16:creationId xmlns:a16="http://schemas.microsoft.com/office/drawing/2014/main" id="{1EDB0C22-F71D-152B-034C-98EC55A5B26C}"/>
              </a:ext>
            </a:extLst>
          </p:cNvPr>
          <p:cNvSpPr txBox="1"/>
          <p:nvPr/>
        </p:nvSpPr>
        <p:spPr>
          <a:xfrm>
            <a:off x="1080000" y="8928000"/>
            <a:ext cx="17100000" cy="360000"/>
          </a:xfrm>
          <a:prstGeom prst="rect">
            <a:avLst/>
          </a:prstGeom>
          <a:noFill/>
          <a:ln>
            <a:noFill/>
          </a:ln>
        </p:spPr>
        <p:txBody>
          <a:bodyPr wrap="square" anchor="b">
            <a:noAutofit/>
          </a:bodyPr>
          <a:lstStyle/>
          <a:p>
            <a:r>
              <a:rPr lang="hr-HR" sz="1000" dirty="0"/>
              <a:t>Izvor</a:t>
            </a:r>
            <a:r>
              <a:rPr lang="de-DE" sz="1000" dirty="0"/>
              <a:t>: IONOS (2022), Daten sichern: Methoden und Medien im Überblick, in: ionos.de, 13.09.2022, https://www.ionos.de/digitalguide/server/sicherheit/daten-sichern/</a:t>
            </a:r>
          </a:p>
        </p:txBody>
      </p:sp>
      <p:sp>
        <p:nvSpPr>
          <p:cNvPr id="8" name="Google Shape;120;p6">
            <a:extLst>
              <a:ext uri="{FF2B5EF4-FFF2-40B4-BE49-F238E27FC236}">
                <a16:creationId xmlns:a16="http://schemas.microsoft.com/office/drawing/2014/main" id="{3AFD30FB-AA88-A35F-E125-9F0FD1EFF053}"/>
              </a:ext>
            </a:extLst>
          </p:cNvPr>
          <p:cNvSpPr txBox="1"/>
          <p:nvPr/>
        </p:nvSpPr>
        <p:spPr>
          <a:xfrm>
            <a:off x="11376000" y="4032000"/>
            <a:ext cx="4500000" cy="1080000"/>
          </a:xfrm>
          <a:prstGeom prst="rect">
            <a:avLst/>
          </a:prstGeom>
          <a:solidFill>
            <a:srgbClr val="6B6B6B"/>
          </a:solidFill>
          <a:ln>
            <a:solidFill>
              <a:srgbClr val="6B6B6B"/>
            </a:solidFill>
          </a:ln>
        </p:spPr>
        <p:style>
          <a:lnRef idx="0">
            <a:schemeClr val="accent2"/>
          </a:lnRef>
          <a:fillRef idx="3">
            <a:schemeClr val="accent2"/>
          </a:fillRef>
          <a:effectRef idx="3">
            <a:schemeClr val="accent2"/>
          </a:effectRef>
          <a:fontRef idx="minor">
            <a:schemeClr val="lt1"/>
          </a:fontRef>
        </p:style>
        <p:txBody>
          <a:bodyPr spcFirstLastPara="1" wrap="square" lIns="91425" tIns="45700" rIns="91425" bIns="45700" anchor="ctr" anchorCtr="0">
            <a:noAutofit/>
          </a:bodyPr>
          <a:lstStyle/>
          <a:p>
            <a:pPr lvl="0" algn="ctr">
              <a:buSzPct val="80000"/>
            </a:pPr>
            <a:r>
              <a:rPr lang="pl-PL" sz="2400" b="1" dirty="0">
                <a:solidFill>
                  <a:schemeClr val="bg1"/>
                </a:solidFill>
                <a:ea typeface="Helvetica Neue"/>
                <a:cs typeface="Helvetica Neue"/>
                <a:sym typeface="Helvetica Neue"/>
              </a:rPr>
              <a:t>Na računalu ili u pohrani u oblaku?</a:t>
            </a:r>
            <a:endParaRPr lang="en-GB" sz="2400" b="1" dirty="0">
              <a:solidFill>
                <a:schemeClr val="bg1"/>
              </a:solidFill>
              <a:latin typeface="+mn-lt"/>
              <a:ea typeface="Helvetica Neue"/>
              <a:cs typeface="Helvetica Neue"/>
              <a:sym typeface="Helvetica Neue"/>
            </a:endParaRPr>
          </a:p>
        </p:txBody>
      </p:sp>
      <p:sp>
        <p:nvSpPr>
          <p:cNvPr id="9" name="Foliennummernplatzhalter 1">
            <a:extLst>
              <a:ext uri="{FF2B5EF4-FFF2-40B4-BE49-F238E27FC236}">
                <a16:creationId xmlns:a16="http://schemas.microsoft.com/office/drawing/2014/main" id="{B9CE3646-BB9B-1B2B-1C0F-9C759B38185D}"/>
              </a:ext>
            </a:extLst>
          </p:cNvPr>
          <p:cNvSpPr txBox="1">
            <a:spLocks/>
          </p:cNvSpPr>
          <p:nvPr/>
        </p:nvSpPr>
        <p:spPr>
          <a:xfrm>
            <a:off x="14004589" y="9567020"/>
            <a:ext cx="4114800" cy="547688"/>
          </a:xfrm>
          <a:prstGeom prst="rect">
            <a:avLst/>
          </a:prstGeom>
        </p:spPr>
        <p:txBody>
          <a:bodyPr vert="horz" lIns="91440" tIns="45720" rIns="91440" bIns="45720" rtlCol="0" anchor="ct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defRPr sz="1200" b="0" i="0" u="none" strike="noStrike" cap="none">
                <a:solidFill>
                  <a:schemeClr val="tx1">
                    <a:tint val="75000"/>
                  </a:schemeClr>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fld id="{141F0399-9AC4-4E2F-9FF1-1AC0CE388A8D}" type="slidenum">
              <a:rPr lang="de-DE" smtClean="0"/>
              <a:t>22</a:t>
            </a:fld>
            <a:endParaRPr lang="de-DE"/>
          </a:p>
        </p:txBody>
      </p:sp>
    </p:spTree>
    <p:extLst>
      <p:ext uri="{BB962C8B-B14F-4D97-AF65-F5344CB8AC3E}">
        <p14:creationId xmlns:p14="http://schemas.microsoft.com/office/powerpoint/2010/main" val="12497169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 name="Pfeil: nach unten 10">
            <a:extLst>
              <a:ext uri="{FF2B5EF4-FFF2-40B4-BE49-F238E27FC236}">
                <a16:creationId xmlns:a16="http://schemas.microsoft.com/office/drawing/2014/main" id="{0EB64EE7-CB4B-2663-B9F7-531DCFE981F2}"/>
              </a:ext>
            </a:extLst>
          </p:cNvPr>
          <p:cNvSpPr/>
          <p:nvPr/>
        </p:nvSpPr>
        <p:spPr>
          <a:xfrm>
            <a:off x="9036000" y="3888000"/>
            <a:ext cx="1224000" cy="5400000"/>
          </a:xfrm>
          <a:prstGeom prst="downArrow">
            <a:avLst/>
          </a:prstGeom>
          <a:solidFill>
            <a:srgbClr val="6B6B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Google Shape;120;p6">
            <a:extLst>
              <a:ext uri="{FF2B5EF4-FFF2-40B4-BE49-F238E27FC236}">
                <a16:creationId xmlns:a16="http://schemas.microsoft.com/office/drawing/2014/main" id="{0D076056-49FC-A859-55DF-0F38E1470D7E}"/>
              </a:ext>
            </a:extLst>
          </p:cNvPr>
          <p:cNvSpPr txBox="1"/>
          <p:nvPr/>
        </p:nvSpPr>
        <p:spPr>
          <a:xfrm>
            <a:off x="1296000" y="4032000"/>
            <a:ext cx="7524000" cy="1080000"/>
          </a:xfrm>
          <a:prstGeom prst="rect">
            <a:avLst/>
          </a:prstGeom>
          <a:solidFill>
            <a:schemeClr val="bg1"/>
          </a:solidFill>
          <a:ln w="50800">
            <a:solidFill>
              <a:srgbClr val="99CCCC"/>
            </a:solidFill>
          </a:ln>
          <a:effectLst>
            <a:outerShdw blurRad="50800" dist="38100" dir="2700000" algn="tl" rotWithShape="0">
              <a:prstClr val="black">
                <a:alpha val="40000"/>
              </a:prstClr>
            </a:outerShdw>
          </a:effectLst>
        </p:spPr>
        <p:txBody>
          <a:bodyPr spcFirstLastPara="1" wrap="square" lIns="91425" tIns="45700" rIns="91425" bIns="45700" anchor="ctr" anchorCtr="0">
            <a:noAutofit/>
          </a:bodyPr>
          <a:lstStyle/>
          <a:p>
            <a:pPr lvl="0">
              <a:buSzPct val="80000"/>
            </a:pPr>
            <a:r>
              <a:rPr lang="en-GB" sz="2000" dirty="0" err="1">
                <a:solidFill>
                  <a:schemeClr val="dk1"/>
                </a:solidFill>
                <a:latin typeface="+mn-lt"/>
                <a:sym typeface="Helvetica Neue"/>
              </a:rPr>
              <a:t>Slijedite</a:t>
            </a:r>
            <a:r>
              <a:rPr lang="en-GB" sz="2000" dirty="0">
                <a:solidFill>
                  <a:schemeClr val="dk1"/>
                </a:solidFill>
                <a:latin typeface="+mn-lt"/>
                <a:sym typeface="Helvetica Neue"/>
              </a:rPr>
              <a:t> "</a:t>
            </a:r>
            <a:r>
              <a:rPr lang="en-GB" sz="2000" dirty="0" err="1">
                <a:solidFill>
                  <a:schemeClr val="dk1"/>
                </a:solidFill>
                <a:latin typeface="+mn-lt"/>
                <a:sym typeface="Helvetica Neue"/>
              </a:rPr>
              <a:t>pravilo</a:t>
            </a:r>
            <a:r>
              <a:rPr lang="en-GB" sz="2000" dirty="0">
                <a:solidFill>
                  <a:schemeClr val="dk1"/>
                </a:solidFill>
                <a:latin typeface="+mn-lt"/>
                <a:sym typeface="Helvetica Neue"/>
              </a:rPr>
              <a:t> </a:t>
            </a:r>
            <a:r>
              <a:rPr lang="en-GB" sz="2000" dirty="0" err="1">
                <a:solidFill>
                  <a:schemeClr val="dk1"/>
                </a:solidFill>
                <a:latin typeface="+mn-lt"/>
                <a:sym typeface="Helvetica Neue"/>
              </a:rPr>
              <a:t>sigurnosne</a:t>
            </a:r>
            <a:r>
              <a:rPr lang="en-GB" sz="2000" dirty="0">
                <a:solidFill>
                  <a:schemeClr val="dk1"/>
                </a:solidFill>
                <a:latin typeface="+mn-lt"/>
                <a:sym typeface="Helvetica Neue"/>
              </a:rPr>
              <a:t> </a:t>
            </a:r>
            <a:r>
              <a:rPr lang="en-GB" sz="2000" dirty="0" err="1">
                <a:solidFill>
                  <a:schemeClr val="dk1"/>
                </a:solidFill>
                <a:latin typeface="+mn-lt"/>
                <a:sym typeface="Helvetica Neue"/>
              </a:rPr>
              <a:t>kopije</a:t>
            </a:r>
            <a:r>
              <a:rPr lang="en-GB" sz="2000" dirty="0">
                <a:solidFill>
                  <a:schemeClr val="dk1"/>
                </a:solidFill>
                <a:latin typeface="+mn-lt"/>
                <a:sym typeface="Helvetica Neue"/>
              </a:rPr>
              <a:t> 3-2-1": </a:t>
            </a:r>
            <a:r>
              <a:rPr lang="en-GB" sz="2000" dirty="0" err="1">
                <a:solidFill>
                  <a:schemeClr val="dk1"/>
                </a:solidFill>
                <a:latin typeface="+mn-lt"/>
                <a:sym typeface="Helvetica Neue"/>
              </a:rPr>
              <a:t>napravite</a:t>
            </a:r>
            <a:r>
              <a:rPr lang="en-GB" sz="2000" dirty="0">
                <a:solidFill>
                  <a:schemeClr val="dk1"/>
                </a:solidFill>
                <a:latin typeface="+mn-lt"/>
                <a:sym typeface="Helvetica Neue"/>
              </a:rPr>
              <a:t> </a:t>
            </a:r>
            <a:r>
              <a:rPr lang="en-GB" sz="2000" b="1" dirty="0">
                <a:solidFill>
                  <a:schemeClr val="dk1"/>
                </a:solidFill>
                <a:latin typeface="+mn-lt"/>
                <a:sym typeface="Helvetica Neue"/>
              </a:rPr>
              <a:t>tri </a:t>
            </a:r>
            <a:r>
              <a:rPr lang="en-GB" sz="2000" b="1" dirty="0" err="1">
                <a:solidFill>
                  <a:schemeClr val="dk1"/>
                </a:solidFill>
                <a:latin typeface="+mn-lt"/>
                <a:sym typeface="Helvetica Neue"/>
              </a:rPr>
              <a:t>kopije</a:t>
            </a:r>
            <a:r>
              <a:rPr lang="en-GB" sz="2000" dirty="0">
                <a:solidFill>
                  <a:schemeClr val="dk1"/>
                </a:solidFill>
                <a:latin typeface="+mn-lt"/>
                <a:sym typeface="Helvetica Neue"/>
              </a:rPr>
              <a:t>, na </a:t>
            </a:r>
            <a:r>
              <a:rPr lang="en-GB" sz="2000" dirty="0" err="1">
                <a:solidFill>
                  <a:schemeClr val="dk1"/>
                </a:solidFill>
                <a:latin typeface="+mn-lt"/>
                <a:sym typeface="Helvetica Neue"/>
              </a:rPr>
              <a:t>dvije</a:t>
            </a:r>
            <a:r>
              <a:rPr lang="en-GB" sz="2000" dirty="0">
                <a:solidFill>
                  <a:schemeClr val="dk1"/>
                </a:solidFill>
                <a:latin typeface="+mn-lt"/>
                <a:sym typeface="Helvetica Neue"/>
              </a:rPr>
              <a:t> </a:t>
            </a:r>
            <a:r>
              <a:rPr lang="en-GB" sz="2000" dirty="0" err="1">
                <a:solidFill>
                  <a:schemeClr val="dk1"/>
                </a:solidFill>
                <a:latin typeface="+mn-lt"/>
                <a:sym typeface="Helvetica Neue"/>
              </a:rPr>
              <a:t>lokacije</a:t>
            </a:r>
            <a:r>
              <a:rPr lang="en-GB" sz="2000" dirty="0">
                <a:solidFill>
                  <a:schemeClr val="dk1"/>
                </a:solidFill>
                <a:latin typeface="+mn-lt"/>
                <a:sym typeface="Helvetica Neue"/>
              </a:rPr>
              <a:t>, od </a:t>
            </a:r>
            <a:r>
              <a:rPr lang="en-GB" sz="2000" dirty="0" err="1">
                <a:solidFill>
                  <a:schemeClr val="dk1"/>
                </a:solidFill>
                <a:latin typeface="+mn-lt"/>
                <a:sym typeface="Helvetica Neue"/>
              </a:rPr>
              <a:t>kojih</a:t>
            </a:r>
            <a:r>
              <a:rPr lang="en-GB" sz="2000" dirty="0">
                <a:solidFill>
                  <a:schemeClr val="dk1"/>
                </a:solidFill>
                <a:latin typeface="+mn-lt"/>
                <a:sym typeface="Helvetica Neue"/>
              </a:rPr>
              <a:t> je </a:t>
            </a:r>
            <a:r>
              <a:rPr lang="en-GB" sz="2000" dirty="0" err="1">
                <a:solidFill>
                  <a:schemeClr val="dk1"/>
                </a:solidFill>
                <a:latin typeface="+mn-lt"/>
                <a:sym typeface="Helvetica Neue"/>
              </a:rPr>
              <a:t>jedna</a:t>
            </a:r>
            <a:r>
              <a:rPr lang="en-GB" sz="2000" dirty="0">
                <a:solidFill>
                  <a:schemeClr val="dk1"/>
                </a:solidFill>
                <a:latin typeface="+mn-lt"/>
                <a:sym typeface="Helvetica Neue"/>
              </a:rPr>
              <a:t> </a:t>
            </a:r>
            <a:r>
              <a:rPr lang="en-GB" sz="2000" dirty="0" err="1">
                <a:solidFill>
                  <a:schemeClr val="dk1"/>
                </a:solidFill>
                <a:latin typeface="+mn-lt"/>
                <a:sym typeface="Helvetica Neue"/>
              </a:rPr>
              <a:t>izvan</a:t>
            </a:r>
            <a:r>
              <a:rPr lang="en-GB" sz="2000" dirty="0">
                <a:solidFill>
                  <a:schemeClr val="dk1"/>
                </a:solidFill>
                <a:latin typeface="+mn-lt"/>
                <a:sym typeface="Helvetica Neue"/>
              </a:rPr>
              <a:t> </a:t>
            </a:r>
            <a:r>
              <a:rPr lang="en-GB" sz="2000" dirty="0" err="1">
                <a:solidFill>
                  <a:schemeClr val="dk1"/>
                </a:solidFill>
                <a:latin typeface="+mn-lt"/>
                <a:sym typeface="Helvetica Neue"/>
              </a:rPr>
              <a:t>lokacije</a:t>
            </a:r>
            <a:r>
              <a:rPr lang="en-GB" sz="2000" dirty="0">
                <a:solidFill>
                  <a:schemeClr val="dk1"/>
                </a:solidFill>
                <a:latin typeface="+mn-lt"/>
                <a:sym typeface="Helvetica Neue"/>
              </a:rPr>
              <a:t>.</a:t>
            </a:r>
          </a:p>
        </p:txBody>
      </p:sp>
      <p:sp>
        <p:nvSpPr>
          <p:cNvPr id="8" name="Google Shape;120;p6">
            <a:extLst>
              <a:ext uri="{FF2B5EF4-FFF2-40B4-BE49-F238E27FC236}">
                <a16:creationId xmlns:a16="http://schemas.microsoft.com/office/drawing/2014/main" id="{53820E52-537F-9DA0-B9FC-5D3337AD8BE2}"/>
              </a:ext>
            </a:extLst>
          </p:cNvPr>
          <p:cNvSpPr txBox="1"/>
          <p:nvPr/>
        </p:nvSpPr>
        <p:spPr>
          <a:xfrm>
            <a:off x="10476000" y="5112000"/>
            <a:ext cx="7524000" cy="1656000"/>
          </a:xfrm>
          <a:prstGeom prst="rect">
            <a:avLst/>
          </a:prstGeom>
          <a:solidFill>
            <a:schemeClr val="bg1"/>
          </a:solidFill>
          <a:ln w="50800">
            <a:solidFill>
              <a:srgbClr val="99CCFF"/>
            </a:solidFill>
          </a:ln>
          <a:effectLst>
            <a:outerShdw blurRad="50800" dist="38100" dir="2700000" algn="tl" rotWithShape="0">
              <a:prstClr val="black">
                <a:alpha val="40000"/>
              </a:prstClr>
            </a:outerShdw>
          </a:effectLst>
        </p:spPr>
        <p:txBody>
          <a:bodyPr spcFirstLastPara="1" wrap="square" lIns="91425" tIns="45700" rIns="91425" bIns="45700" anchor="ctr" anchorCtr="0">
            <a:noAutofit/>
          </a:bodyPr>
          <a:lstStyle/>
          <a:p>
            <a:pPr lvl="0">
              <a:buSzPct val="80000"/>
            </a:pPr>
            <a:r>
              <a:rPr lang="en-GB" sz="2000" dirty="0" err="1">
                <a:solidFill>
                  <a:schemeClr val="dk1"/>
                </a:solidFill>
                <a:latin typeface="+mn-lt"/>
                <a:sym typeface="Helvetica Neue"/>
              </a:rPr>
              <a:t>Uvijek</a:t>
            </a:r>
            <a:r>
              <a:rPr lang="en-GB" sz="2000" dirty="0">
                <a:solidFill>
                  <a:schemeClr val="dk1"/>
                </a:solidFill>
                <a:latin typeface="+mn-lt"/>
                <a:sym typeface="Helvetica Neue"/>
              </a:rPr>
              <a:t> </a:t>
            </a:r>
            <a:r>
              <a:rPr lang="en-GB" sz="2000" dirty="0" err="1">
                <a:solidFill>
                  <a:schemeClr val="dk1"/>
                </a:solidFill>
                <a:latin typeface="+mn-lt"/>
                <a:sym typeface="Helvetica Neue"/>
              </a:rPr>
              <a:t>smanjite</a:t>
            </a:r>
            <a:r>
              <a:rPr lang="en-GB" sz="2000" dirty="0">
                <a:solidFill>
                  <a:schemeClr val="dk1"/>
                </a:solidFill>
                <a:latin typeface="+mn-lt"/>
                <a:sym typeface="Helvetica Neue"/>
              </a:rPr>
              <a:t> </a:t>
            </a:r>
            <a:r>
              <a:rPr lang="en-GB" sz="2000" dirty="0" err="1">
                <a:solidFill>
                  <a:schemeClr val="dk1"/>
                </a:solidFill>
                <a:latin typeface="+mn-lt"/>
                <a:sym typeface="Helvetica Neue"/>
              </a:rPr>
              <a:t>svoju</a:t>
            </a:r>
            <a:r>
              <a:rPr lang="en-GB" sz="2000" dirty="0">
                <a:solidFill>
                  <a:schemeClr val="dk1"/>
                </a:solidFill>
                <a:latin typeface="+mn-lt"/>
                <a:sym typeface="Helvetica Neue"/>
              </a:rPr>
              <a:t> </a:t>
            </a:r>
            <a:r>
              <a:rPr lang="en-GB" sz="2000" b="1" dirty="0" err="1">
                <a:solidFill>
                  <a:schemeClr val="dk1"/>
                </a:solidFill>
                <a:latin typeface="+mn-lt"/>
                <a:sym typeface="Helvetica Neue"/>
              </a:rPr>
              <a:t>zalihu</a:t>
            </a:r>
            <a:r>
              <a:rPr lang="en-GB" sz="2000" b="1" dirty="0">
                <a:solidFill>
                  <a:schemeClr val="dk1"/>
                </a:solidFill>
                <a:latin typeface="+mn-lt"/>
                <a:sym typeface="Helvetica Neue"/>
              </a:rPr>
              <a:t> </a:t>
            </a:r>
            <a:r>
              <a:rPr lang="en-GB" sz="2000" b="1" dirty="0" err="1">
                <a:solidFill>
                  <a:schemeClr val="dk1"/>
                </a:solidFill>
                <a:latin typeface="+mn-lt"/>
                <a:sym typeface="Helvetica Neue"/>
              </a:rPr>
              <a:t>podataka</a:t>
            </a:r>
            <a:r>
              <a:rPr lang="en-GB" sz="2000" b="1" dirty="0">
                <a:solidFill>
                  <a:schemeClr val="dk1"/>
                </a:solidFill>
                <a:latin typeface="+mn-lt"/>
                <a:sym typeface="Helvetica Neue"/>
              </a:rPr>
              <a:t> </a:t>
            </a:r>
            <a:r>
              <a:rPr lang="en-GB" sz="2000" dirty="0">
                <a:solidFill>
                  <a:schemeClr val="dk1"/>
                </a:solidFill>
                <a:latin typeface="+mn-lt"/>
                <a:sym typeface="Helvetica Neue"/>
              </a:rPr>
              <a:t>na </a:t>
            </a:r>
            <a:r>
              <a:rPr lang="en-GB" sz="2000" dirty="0" err="1">
                <a:solidFill>
                  <a:schemeClr val="dk1"/>
                </a:solidFill>
                <a:latin typeface="+mn-lt"/>
                <a:sym typeface="Helvetica Neue"/>
              </a:rPr>
              <a:t>najosnovnije</a:t>
            </a:r>
            <a:r>
              <a:rPr lang="en-GB" sz="2000" dirty="0">
                <a:solidFill>
                  <a:schemeClr val="dk1"/>
                </a:solidFill>
                <a:latin typeface="+mn-lt"/>
                <a:sym typeface="Helvetica Neue"/>
              </a:rPr>
              <a:t>: </a:t>
            </a:r>
            <a:r>
              <a:rPr lang="en-GB" sz="2000" dirty="0" err="1">
                <a:solidFill>
                  <a:schemeClr val="dk1"/>
                </a:solidFill>
                <a:latin typeface="+mn-lt"/>
                <a:sym typeface="Helvetica Neue"/>
              </a:rPr>
              <a:t>Razvrstajte</a:t>
            </a:r>
            <a:r>
              <a:rPr lang="en-GB" sz="2000" dirty="0">
                <a:solidFill>
                  <a:schemeClr val="dk1"/>
                </a:solidFill>
                <a:latin typeface="+mn-lt"/>
                <a:sym typeface="Helvetica Neue"/>
              </a:rPr>
              <a:t> </a:t>
            </a:r>
            <a:r>
              <a:rPr lang="en-GB" sz="2000" dirty="0" err="1">
                <a:solidFill>
                  <a:schemeClr val="dk1"/>
                </a:solidFill>
                <a:latin typeface="+mn-lt"/>
                <a:sym typeface="Helvetica Neue"/>
              </a:rPr>
              <a:t>prve</a:t>
            </a:r>
            <a:r>
              <a:rPr lang="en-GB" sz="2000" dirty="0">
                <a:solidFill>
                  <a:schemeClr val="dk1"/>
                </a:solidFill>
                <a:latin typeface="+mn-lt"/>
                <a:sym typeface="Helvetica Neue"/>
              </a:rPr>
              <a:t> </a:t>
            </a:r>
            <a:r>
              <a:rPr lang="en-GB" sz="2000" dirty="0" err="1">
                <a:solidFill>
                  <a:schemeClr val="dk1"/>
                </a:solidFill>
                <a:latin typeface="+mn-lt"/>
                <a:sym typeface="Helvetica Neue"/>
              </a:rPr>
              <a:t>verzije</a:t>
            </a:r>
            <a:r>
              <a:rPr lang="en-GB" sz="2000" dirty="0">
                <a:solidFill>
                  <a:schemeClr val="dk1"/>
                </a:solidFill>
                <a:latin typeface="+mn-lt"/>
                <a:sym typeface="Helvetica Neue"/>
              </a:rPr>
              <a:t> i </a:t>
            </a:r>
            <a:r>
              <a:rPr lang="en-GB" sz="2000" dirty="0" err="1">
                <a:solidFill>
                  <a:schemeClr val="dk1"/>
                </a:solidFill>
                <a:latin typeface="+mn-lt"/>
                <a:sym typeface="Helvetica Neue"/>
              </a:rPr>
              <a:t>dvostruke</a:t>
            </a:r>
            <a:r>
              <a:rPr lang="en-GB" sz="2000" dirty="0">
                <a:solidFill>
                  <a:schemeClr val="dk1"/>
                </a:solidFill>
                <a:latin typeface="+mn-lt"/>
                <a:sym typeface="Helvetica Neue"/>
              </a:rPr>
              <a:t> </a:t>
            </a:r>
            <a:r>
              <a:rPr lang="en-GB" sz="2000" dirty="0" err="1">
                <a:solidFill>
                  <a:schemeClr val="dk1"/>
                </a:solidFill>
                <a:latin typeface="+mn-lt"/>
                <a:sym typeface="Helvetica Neue"/>
              </a:rPr>
              <a:t>skupove</a:t>
            </a:r>
            <a:r>
              <a:rPr lang="en-GB" sz="2000" dirty="0">
                <a:solidFill>
                  <a:schemeClr val="dk1"/>
                </a:solidFill>
                <a:latin typeface="+mn-lt"/>
                <a:sym typeface="Helvetica Neue"/>
              </a:rPr>
              <a:t> </a:t>
            </a:r>
            <a:r>
              <a:rPr lang="en-GB" sz="2000" dirty="0" err="1">
                <a:solidFill>
                  <a:schemeClr val="dk1"/>
                </a:solidFill>
                <a:latin typeface="+mn-lt"/>
                <a:sym typeface="Helvetica Neue"/>
              </a:rPr>
              <a:t>podataka</a:t>
            </a:r>
            <a:r>
              <a:rPr lang="en-GB" sz="2000" dirty="0">
                <a:solidFill>
                  <a:schemeClr val="dk1"/>
                </a:solidFill>
                <a:latin typeface="+mn-lt"/>
                <a:sym typeface="Helvetica Neue"/>
              </a:rPr>
              <a:t> </a:t>
            </a:r>
            <a:r>
              <a:rPr lang="en-GB" sz="2000" dirty="0" err="1">
                <a:solidFill>
                  <a:schemeClr val="dk1"/>
                </a:solidFill>
                <a:latin typeface="+mn-lt"/>
                <a:sym typeface="Helvetica Neue"/>
              </a:rPr>
              <a:t>prije</a:t>
            </a:r>
            <a:r>
              <a:rPr lang="en-GB" sz="2000" dirty="0">
                <a:solidFill>
                  <a:schemeClr val="dk1"/>
                </a:solidFill>
                <a:latin typeface="+mn-lt"/>
                <a:sym typeface="Helvetica Neue"/>
              </a:rPr>
              <a:t> </a:t>
            </a:r>
            <a:r>
              <a:rPr lang="en-GB" sz="2000" dirty="0" err="1">
                <a:solidFill>
                  <a:schemeClr val="dk1"/>
                </a:solidFill>
                <a:latin typeface="+mn-lt"/>
                <a:sym typeface="Helvetica Neue"/>
              </a:rPr>
              <a:t>sigurnosnog</a:t>
            </a:r>
            <a:r>
              <a:rPr lang="en-GB" sz="2000" dirty="0">
                <a:solidFill>
                  <a:schemeClr val="dk1"/>
                </a:solidFill>
                <a:latin typeface="+mn-lt"/>
                <a:sym typeface="Helvetica Neue"/>
              </a:rPr>
              <a:t> </a:t>
            </a:r>
            <a:r>
              <a:rPr lang="en-GB" sz="2000" dirty="0" err="1">
                <a:solidFill>
                  <a:schemeClr val="dk1"/>
                </a:solidFill>
                <a:latin typeface="+mn-lt"/>
                <a:sym typeface="Helvetica Neue"/>
              </a:rPr>
              <a:t>kopiranja</a:t>
            </a:r>
            <a:r>
              <a:rPr lang="en-GB" sz="2000" dirty="0">
                <a:solidFill>
                  <a:schemeClr val="dk1"/>
                </a:solidFill>
                <a:latin typeface="+mn-lt"/>
                <a:sym typeface="Helvetica Neue"/>
              </a:rPr>
              <a:t>, </a:t>
            </a:r>
            <a:r>
              <a:rPr lang="en-GB" sz="2000" dirty="0" err="1">
                <a:solidFill>
                  <a:schemeClr val="dk1"/>
                </a:solidFill>
                <a:latin typeface="+mn-lt"/>
                <a:sym typeface="Helvetica Neue"/>
              </a:rPr>
              <a:t>baš</a:t>
            </a:r>
            <a:r>
              <a:rPr lang="en-GB" sz="2000" dirty="0">
                <a:solidFill>
                  <a:schemeClr val="dk1"/>
                </a:solidFill>
                <a:latin typeface="+mn-lt"/>
                <a:sym typeface="Helvetica Neue"/>
              </a:rPr>
              <a:t> </a:t>
            </a:r>
            <a:r>
              <a:rPr lang="en-GB" sz="2000" dirty="0" err="1">
                <a:solidFill>
                  <a:schemeClr val="dk1"/>
                </a:solidFill>
                <a:latin typeface="+mn-lt"/>
                <a:sym typeface="Helvetica Neue"/>
              </a:rPr>
              <a:t>kao</a:t>
            </a:r>
            <a:r>
              <a:rPr lang="en-GB" sz="2000" dirty="0">
                <a:solidFill>
                  <a:schemeClr val="dk1"/>
                </a:solidFill>
                <a:latin typeface="+mn-lt"/>
                <a:sym typeface="Helvetica Neue"/>
              </a:rPr>
              <a:t> i </a:t>
            </a:r>
            <a:r>
              <a:rPr lang="en-GB" sz="2000" dirty="0" err="1">
                <a:solidFill>
                  <a:schemeClr val="dk1"/>
                </a:solidFill>
                <a:latin typeface="+mn-lt"/>
                <a:sym typeface="Helvetica Neue"/>
              </a:rPr>
              <a:t>programe</a:t>
            </a:r>
            <a:r>
              <a:rPr lang="en-GB" sz="2000" dirty="0">
                <a:solidFill>
                  <a:schemeClr val="dk1"/>
                </a:solidFill>
                <a:latin typeface="+mn-lt"/>
                <a:sym typeface="Helvetica Neue"/>
              </a:rPr>
              <a:t> i </a:t>
            </a:r>
            <a:r>
              <a:rPr lang="en-GB" sz="2000" dirty="0" err="1">
                <a:solidFill>
                  <a:schemeClr val="dk1"/>
                </a:solidFill>
                <a:latin typeface="+mn-lt"/>
                <a:sym typeface="Helvetica Neue"/>
              </a:rPr>
              <a:t>dokumente</a:t>
            </a:r>
            <a:r>
              <a:rPr lang="en-GB" sz="2000" dirty="0">
                <a:solidFill>
                  <a:schemeClr val="dk1"/>
                </a:solidFill>
                <a:latin typeface="+mn-lt"/>
                <a:sym typeface="Helvetica Neue"/>
              </a:rPr>
              <a:t> </a:t>
            </a:r>
            <a:r>
              <a:rPr lang="en-GB" sz="2000" dirty="0" err="1">
                <a:solidFill>
                  <a:schemeClr val="dk1"/>
                </a:solidFill>
                <a:latin typeface="+mn-lt"/>
                <a:sym typeface="Helvetica Neue"/>
              </a:rPr>
              <a:t>koje</a:t>
            </a:r>
            <a:r>
              <a:rPr lang="en-GB" sz="2000" dirty="0">
                <a:solidFill>
                  <a:schemeClr val="dk1"/>
                </a:solidFill>
                <a:latin typeface="+mn-lt"/>
                <a:sym typeface="Helvetica Neue"/>
              </a:rPr>
              <a:t> </a:t>
            </a:r>
            <a:r>
              <a:rPr lang="en-GB" sz="2000" dirty="0" err="1">
                <a:solidFill>
                  <a:schemeClr val="dk1"/>
                </a:solidFill>
                <a:latin typeface="+mn-lt"/>
                <a:sym typeface="Helvetica Neue"/>
              </a:rPr>
              <a:t>možete</a:t>
            </a:r>
            <a:r>
              <a:rPr lang="en-GB" sz="2000" dirty="0">
                <a:solidFill>
                  <a:schemeClr val="dk1"/>
                </a:solidFill>
                <a:latin typeface="+mn-lt"/>
                <a:sym typeface="Helvetica Neue"/>
              </a:rPr>
              <a:t> </a:t>
            </a:r>
            <a:r>
              <a:rPr lang="en-GB" sz="2000" dirty="0" err="1">
                <a:solidFill>
                  <a:schemeClr val="dk1"/>
                </a:solidFill>
                <a:latin typeface="+mn-lt"/>
                <a:sym typeface="Helvetica Neue"/>
              </a:rPr>
              <a:t>ponovno</a:t>
            </a:r>
            <a:r>
              <a:rPr lang="en-GB" sz="2000" dirty="0">
                <a:solidFill>
                  <a:schemeClr val="dk1"/>
                </a:solidFill>
                <a:latin typeface="+mn-lt"/>
                <a:sym typeface="Helvetica Neue"/>
              </a:rPr>
              <a:t> </a:t>
            </a:r>
            <a:r>
              <a:rPr lang="en-GB" sz="2000" dirty="0" err="1">
                <a:solidFill>
                  <a:schemeClr val="dk1"/>
                </a:solidFill>
                <a:latin typeface="+mn-lt"/>
                <a:sym typeface="Helvetica Neue"/>
              </a:rPr>
              <a:t>preuzeti</a:t>
            </a:r>
            <a:r>
              <a:rPr lang="en-GB" sz="2000" dirty="0">
                <a:solidFill>
                  <a:schemeClr val="dk1"/>
                </a:solidFill>
                <a:latin typeface="+mn-lt"/>
                <a:sym typeface="Helvetica Neue"/>
              </a:rPr>
              <a:t> </a:t>
            </a:r>
            <a:r>
              <a:rPr lang="en-GB" sz="2000" dirty="0" err="1">
                <a:solidFill>
                  <a:schemeClr val="dk1"/>
                </a:solidFill>
                <a:latin typeface="+mn-lt"/>
                <a:sym typeface="Helvetica Neue"/>
              </a:rPr>
              <a:t>iz</a:t>
            </a:r>
            <a:r>
              <a:rPr lang="en-GB" sz="2000" dirty="0">
                <a:solidFill>
                  <a:schemeClr val="dk1"/>
                </a:solidFill>
                <a:latin typeface="+mn-lt"/>
                <a:sym typeface="Helvetica Neue"/>
              </a:rPr>
              <a:t> </a:t>
            </a:r>
            <a:r>
              <a:rPr lang="en-GB" sz="2000" dirty="0" err="1">
                <a:solidFill>
                  <a:schemeClr val="dk1"/>
                </a:solidFill>
                <a:latin typeface="+mn-lt"/>
                <a:sym typeface="Helvetica Neue"/>
              </a:rPr>
              <a:t>drugog</a:t>
            </a:r>
            <a:r>
              <a:rPr lang="en-GB" sz="2000" dirty="0">
                <a:solidFill>
                  <a:schemeClr val="dk1"/>
                </a:solidFill>
                <a:latin typeface="+mn-lt"/>
                <a:sym typeface="Helvetica Neue"/>
              </a:rPr>
              <a:t> </a:t>
            </a:r>
            <a:r>
              <a:rPr lang="en-GB" sz="2000" dirty="0" err="1">
                <a:solidFill>
                  <a:schemeClr val="dk1"/>
                </a:solidFill>
                <a:latin typeface="+mn-lt"/>
                <a:sym typeface="Helvetica Neue"/>
              </a:rPr>
              <a:t>izvora</a:t>
            </a:r>
            <a:r>
              <a:rPr lang="en-GB" sz="2000" dirty="0">
                <a:solidFill>
                  <a:schemeClr val="dk1"/>
                </a:solidFill>
                <a:latin typeface="+mn-lt"/>
                <a:sym typeface="Helvetica Neue"/>
              </a:rPr>
              <a:t> u </a:t>
            </a:r>
            <a:r>
              <a:rPr lang="en-GB" sz="2000" dirty="0" err="1">
                <a:solidFill>
                  <a:schemeClr val="dk1"/>
                </a:solidFill>
                <a:latin typeface="+mn-lt"/>
                <a:sym typeface="Helvetica Neue"/>
              </a:rPr>
              <a:t>bilo</a:t>
            </a:r>
            <a:r>
              <a:rPr lang="en-GB" sz="2000" dirty="0">
                <a:solidFill>
                  <a:schemeClr val="dk1"/>
                </a:solidFill>
                <a:latin typeface="+mn-lt"/>
                <a:sym typeface="Helvetica Neue"/>
              </a:rPr>
              <a:t> </a:t>
            </a:r>
            <a:r>
              <a:rPr lang="en-GB" sz="2000" dirty="0" err="1">
                <a:solidFill>
                  <a:schemeClr val="dk1"/>
                </a:solidFill>
                <a:latin typeface="+mn-lt"/>
                <a:sym typeface="Helvetica Neue"/>
              </a:rPr>
              <a:t>kojem</a:t>
            </a:r>
            <a:r>
              <a:rPr lang="en-GB" sz="2000" dirty="0">
                <a:solidFill>
                  <a:schemeClr val="dk1"/>
                </a:solidFill>
                <a:latin typeface="+mn-lt"/>
                <a:sym typeface="Helvetica Neue"/>
              </a:rPr>
              <a:t> </a:t>
            </a:r>
            <a:r>
              <a:rPr lang="en-GB" sz="2000" dirty="0" err="1">
                <a:solidFill>
                  <a:schemeClr val="dk1"/>
                </a:solidFill>
                <a:latin typeface="+mn-lt"/>
                <a:sym typeface="Helvetica Neue"/>
              </a:rPr>
              <a:t>trenutku</a:t>
            </a:r>
            <a:r>
              <a:rPr lang="en-GB" sz="2000" dirty="0">
                <a:solidFill>
                  <a:schemeClr val="dk1"/>
                </a:solidFill>
                <a:latin typeface="+mn-lt"/>
                <a:sym typeface="Helvetica Neue"/>
              </a:rPr>
              <a:t>.</a:t>
            </a:r>
          </a:p>
        </p:txBody>
      </p:sp>
      <p:sp>
        <p:nvSpPr>
          <p:cNvPr id="9" name="Google Shape;120;p6">
            <a:extLst>
              <a:ext uri="{FF2B5EF4-FFF2-40B4-BE49-F238E27FC236}">
                <a16:creationId xmlns:a16="http://schemas.microsoft.com/office/drawing/2014/main" id="{3A6FEF90-8A4F-AD7A-68AB-FA12A7FA03E0}"/>
              </a:ext>
            </a:extLst>
          </p:cNvPr>
          <p:cNvSpPr txBox="1"/>
          <p:nvPr/>
        </p:nvSpPr>
        <p:spPr>
          <a:xfrm>
            <a:off x="1296000" y="6192000"/>
            <a:ext cx="7524000" cy="1332000"/>
          </a:xfrm>
          <a:prstGeom prst="rect">
            <a:avLst/>
          </a:prstGeom>
          <a:solidFill>
            <a:schemeClr val="bg1"/>
          </a:solidFill>
          <a:ln w="50800">
            <a:solidFill>
              <a:srgbClr val="FFCCCC"/>
            </a:solidFill>
          </a:ln>
          <a:effectLst>
            <a:outerShdw blurRad="50800" dist="38100" dir="2700000" algn="tl" rotWithShape="0">
              <a:prstClr val="black">
                <a:alpha val="40000"/>
              </a:prstClr>
            </a:outerShdw>
          </a:effectLst>
        </p:spPr>
        <p:txBody>
          <a:bodyPr spcFirstLastPara="1" wrap="square" lIns="91425" tIns="45700" rIns="91425" bIns="45700" anchor="ctr" anchorCtr="0">
            <a:noAutofit/>
          </a:bodyPr>
          <a:lstStyle/>
          <a:p>
            <a:pPr lvl="0">
              <a:buSzPct val="80000"/>
            </a:pPr>
            <a:r>
              <a:rPr lang="en-GB" sz="2000" dirty="0" err="1">
                <a:solidFill>
                  <a:schemeClr val="dk1"/>
                </a:solidFill>
                <a:latin typeface="+mn-lt"/>
                <a:sym typeface="Helvetica Neue"/>
              </a:rPr>
              <a:t>Koristite</a:t>
            </a:r>
            <a:r>
              <a:rPr lang="en-GB" sz="2000" dirty="0">
                <a:solidFill>
                  <a:schemeClr val="dk1"/>
                </a:solidFill>
                <a:latin typeface="+mn-lt"/>
                <a:sym typeface="Helvetica Neue"/>
              </a:rPr>
              <a:t> </a:t>
            </a:r>
            <a:r>
              <a:rPr lang="en-GB" sz="2000" dirty="0" err="1">
                <a:solidFill>
                  <a:schemeClr val="dk1"/>
                </a:solidFill>
                <a:latin typeface="+mn-lt"/>
                <a:sym typeface="Helvetica Neue"/>
              </a:rPr>
              <a:t>samo</a:t>
            </a:r>
            <a:r>
              <a:rPr lang="en-GB" sz="2000" dirty="0">
                <a:solidFill>
                  <a:schemeClr val="dk1"/>
                </a:solidFill>
                <a:latin typeface="+mn-lt"/>
                <a:sym typeface="Helvetica Neue"/>
              </a:rPr>
              <a:t> </a:t>
            </a:r>
            <a:r>
              <a:rPr lang="en-GB" sz="2000" dirty="0" err="1">
                <a:solidFill>
                  <a:schemeClr val="dk1"/>
                </a:solidFill>
                <a:latin typeface="+mn-lt"/>
                <a:sym typeface="Helvetica Neue"/>
              </a:rPr>
              <a:t>medije</a:t>
            </a:r>
            <a:r>
              <a:rPr lang="en-GB" sz="2000" dirty="0">
                <a:solidFill>
                  <a:schemeClr val="dk1"/>
                </a:solidFill>
                <a:latin typeface="+mn-lt"/>
                <a:sym typeface="Helvetica Neue"/>
              </a:rPr>
              <a:t> </a:t>
            </a:r>
            <a:r>
              <a:rPr lang="en-GB" sz="2000" dirty="0" err="1">
                <a:solidFill>
                  <a:schemeClr val="dk1"/>
                </a:solidFill>
                <a:latin typeface="+mn-lt"/>
                <a:sym typeface="Helvetica Neue"/>
              </a:rPr>
              <a:t>za</a:t>
            </a:r>
            <a:r>
              <a:rPr lang="en-GB" sz="2000" dirty="0">
                <a:solidFill>
                  <a:schemeClr val="dk1"/>
                </a:solidFill>
                <a:latin typeface="+mn-lt"/>
                <a:sym typeface="Helvetica Neue"/>
              </a:rPr>
              <a:t> </a:t>
            </a:r>
            <a:r>
              <a:rPr lang="en-GB" sz="2000" dirty="0" err="1">
                <a:solidFill>
                  <a:schemeClr val="dk1"/>
                </a:solidFill>
                <a:latin typeface="+mn-lt"/>
                <a:sym typeface="Helvetica Neue"/>
              </a:rPr>
              <a:t>jednokratno</a:t>
            </a:r>
            <a:r>
              <a:rPr lang="en-GB" sz="2000" dirty="0">
                <a:solidFill>
                  <a:schemeClr val="dk1"/>
                </a:solidFill>
                <a:latin typeface="+mn-lt"/>
                <a:sym typeface="Helvetica Neue"/>
              </a:rPr>
              <a:t> </a:t>
            </a:r>
            <a:r>
              <a:rPr lang="en-GB" sz="2000" dirty="0" err="1">
                <a:solidFill>
                  <a:schemeClr val="dk1"/>
                </a:solidFill>
                <a:latin typeface="+mn-lt"/>
                <a:sym typeface="Helvetica Neue"/>
              </a:rPr>
              <a:t>pisanje</a:t>
            </a:r>
            <a:r>
              <a:rPr lang="en-GB" sz="2000" dirty="0">
                <a:solidFill>
                  <a:schemeClr val="dk1"/>
                </a:solidFill>
                <a:latin typeface="+mn-lt"/>
                <a:sym typeface="Helvetica Neue"/>
              </a:rPr>
              <a:t> </a:t>
            </a:r>
            <a:r>
              <a:rPr lang="en-GB" sz="2000" dirty="0" err="1">
                <a:solidFill>
                  <a:schemeClr val="dk1"/>
                </a:solidFill>
                <a:latin typeface="+mn-lt"/>
                <a:sym typeface="Helvetica Neue"/>
              </a:rPr>
              <a:t>ili</a:t>
            </a:r>
            <a:r>
              <a:rPr lang="en-GB" sz="2000" dirty="0">
                <a:solidFill>
                  <a:schemeClr val="dk1"/>
                </a:solidFill>
                <a:latin typeface="+mn-lt"/>
                <a:sym typeface="Helvetica Neue"/>
              </a:rPr>
              <a:t> </a:t>
            </a:r>
            <a:r>
              <a:rPr lang="en-GB" sz="2000" dirty="0" err="1">
                <a:solidFill>
                  <a:schemeClr val="dk1"/>
                </a:solidFill>
                <a:latin typeface="+mn-lt"/>
                <a:sym typeface="Helvetica Neue"/>
              </a:rPr>
              <a:t>pohranjujte</a:t>
            </a:r>
            <a:r>
              <a:rPr lang="en-GB" sz="2000" dirty="0">
                <a:solidFill>
                  <a:schemeClr val="dk1"/>
                </a:solidFill>
                <a:latin typeface="+mn-lt"/>
                <a:sym typeface="Helvetica Neue"/>
              </a:rPr>
              <a:t> </a:t>
            </a:r>
            <a:r>
              <a:rPr lang="en-GB" sz="2000" b="1" dirty="0" err="1">
                <a:solidFill>
                  <a:schemeClr val="dk1"/>
                </a:solidFill>
                <a:latin typeface="+mn-lt"/>
                <a:sym typeface="Helvetica Neue"/>
              </a:rPr>
              <a:t>kopije</a:t>
            </a:r>
            <a:r>
              <a:rPr lang="en-GB" sz="2000" b="1" dirty="0">
                <a:solidFill>
                  <a:schemeClr val="dk1"/>
                </a:solidFill>
                <a:latin typeface="+mn-lt"/>
                <a:sym typeface="Helvetica Neue"/>
              </a:rPr>
              <a:t> </a:t>
            </a:r>
            <a:r>
              <a:rPr lang="en-GB" sz="2000" b="1" dirty="0" err="1">
                <a:solidFill>
                  <a:schemeClr val="dk1"/>
                </a:solidFill>
                <a:latin typeface="+mn-lt"/>
                <a:sym typeface="Helvetica Neue"/>
              </a:rPr>
              <a:t>dokumenata</a:t>
            </a:r>
            <a:r>
              <a:rPr lang="en-GB" sz="2000" b="1" dirty="0">
                <a:solidFill>
                  <a:schemeClr val="dk1"/>
                </a:solidFill>
                <a:latin typeface="+mn-lt"/>
                <a:sym typeface="Helvetica Neue"/>
              </a:rPr>
              <a:t> </a:t>
            </a:r>
            <a:r>
              <a:rPr lang="en-GB" sz="2000" b="1" dirty="0" err="1">
                <a:solidFill>
                  <a:schemeClr val="dk1"/>
                </a:solidFill>
                <a:latin typeface="+mn-lt"/>
                <a:sym typeface="Helvetica Neue"/>
              </a:rPr>
              <a:t>zaštićene</a:t>
            </a:r>
            <a:r>
              <a:rPr lang="en-GB" sz="2000" b="1" dirty="0">
                <a:solidFill>
                  <a:schemeClr val="dk1"/>
                </a:solidFill>
                <a:latin typeface="+mn-lt"/>
                <a:sym typeface="Helvetica Neue"/>
              </a:rPr>
              <a:t> od </a:t>
            </a:r>
            <a:r>
              <a:rPr lang="en-GB" sz="2000" b="1" dirty="0" err="1">
                <a:solidFill>
                  <a:schemeClr val="dk1"/>
                </a:solidFill>
                <a:latin typeface="+mn-lt"/>
                <a:sym typeface="Helvetica Neue"/>
              </a:rPr>
              <a:t>pisanja</a:t>
            </a:r>
            <a:r>
              <a:rPr lang="en-GB" sz="2000" b="1" dirty="0">
                <a:solidFill>
                  <a:schemeClr val="dk1"/>
                </a:solidFill>
                <a:latin typeface="+mn-lt"/>
                <a:sym typeface="Helvetica Neue"/>
              </a:rPr>
              <a:t> </a:t>
            </a:r>
            <a:r>
              <a:rPr lang="en-GB" sz="2000" dirty="0" err="1">
                <a:solidFill>
                  <a:schemeClr val="dk1"/>
                </a:solidFill>
                <a:latin typeface="+mn-lt"/>
                <a:sym typeface="Helvetica Neue"/>
              </a:rPr>
              <a:t>kako</a:t>
            </a:r>
            <a:r>
              <a:rPr lang="en-GB" sz="2000" dirty="0">
                <a:solidFill>
                  <a:schemeClr val="dk1"/>
                </a:solidFill>
                <a:latin typeface="+mn-lt"/>
                <a:sym typeface="Helvetica Neue"/>
              </a:rPr>
              <a:t> se </a:t>
            </a:r>
            <a:r>
              <a:rPr lang="en-GB" sz="2000" dirty="0" err="1">
                <a:solidFill>
                  <a:schemeClr val="dk1"/>
                </a:solidFill>
                <a:latin typeface="+mn-lt"/>
                <a:sym typeface="Helvetica Neue"/>
              </a:rPr>
              <a:t>sadržaj</a:t>
            </a:r>
            <a:r>
              <a:rPr lang="en-GB" sz="2000" dirty="0">
                <a:solidFill>
                  <a:schemeClr val="dk1"/>
                </a:solidFill>
                <a:latin typeface="+mn-lt"/>
                <a:sym typeface="Helvetica Neue"/>
              </a:rPr>
              <a:t> ne bi </a:t>
            </a:r>
            <a:r>
              <a:rPr lang="en-GB" sz="2000" dirty="0" err="1">
                <a:solidFill>
                  <a:schemeClr val="dk1"/>
                </a:solidFill>
                <a:latin typeface="+mn-lt"/>
                <a:sym typeface="Helvetica Neue"/>
              </a:rPr>
              <a:t>slučajno</a:t>
            </a:r>
            <a:r>
              <a:rPr lang="en-GB" sz="2000" dirty="0">
                <a:solidFill>
                  <a:schemeClr val="dk1"/>
                </a:solidFill>
                <a:latin typeface="+mn-lt"/>
                <a:sym typeface="Helvetica Neue"/>
              </a:rPr>
              <a:t> </a:t>
            </a:r>
            <a:r>
              <a:rPr lang="en-GB" sz="2000" dirty="0" err="1">
                <a:solidFill>
                  <a:schemeClr val="dk1"/>
                </a:solidFill>
                <a:latin typeface="+mn-lt"/>
                <a:sym typeface="Helvetica Neue"/>
              </a:rPr>
              <a:t>prebrisao</a:t>
            </a:r>
            <a:r>
              <a:rPr lang="en-GB" sz="2000" dirty="0">
                <a:solidFill>
                  <a:schemeClr val="dk1"/>
                </a:solidFill>
                <a:latin typeface="+mn-lt"/>
                <a:sym typeface="Helvetica Neue"/>
              </a:rPr>
              <a:t> </a:t>
            </a:r>
            <a:r>
              <a:rPr lang="en-GB" sz="2000" dirty="0" err="1">
                <a:solidFill>
                  <a:schemeClr val="dk1"/>
                </a:solidFill>
                <a:latin typeface="+mn-lt"/>
                <a:sym typeface="Helvetica Neue"/>
              </a:rPr>
              <a:t>prilikom</a:t>
            </a:r>
            <a:r>
              <a:rPr lang="en-GB" sz="2000" dirty="0">
                <a:solidFill>
                  <a:schemeClr val="dk1"/>
                </a:solidFill>
                <a:latin typeface="+mn-lt"/>
                <a:sym typeface="Helvetica Neue"/>
              </a:rPr>
              <a:t> </a:t>
            </a:r>
            <a:r>
              <a:rPr lang="en-GB" sz="2000" dirty="0" err="1">
                <a:solidFill>
                  <a:schemeClr val="dk1"/>
                </a:solidFill>
                <a:latin typeface="+mn-lt"/>
                <a:sym typeface="Helvetica Neue"/>
              </a:rPr>
              <a:t>ponovnog</a:t>
            </a:r>
            <a:r>
              <a:rPr lang="en-GB" sz="2000" dirty="0">
                <a:solidFill>
                  <a:schemeClr val="dk1"/>
                </a:solidFill>
                <a:latin typeface="+mn-lt"/>
                <a:sym typeface="Helvetica Neue"/>
              </a:rPr>
              <a:t> </a:t>
            </a:r>
            <a:r>
              <a:rPr lang="en-GB" sz="2000" dirty="0" err="1">
                <a:solidFill>
                  <a:schemeClr val="dk1"/>
                </a:solidFill>
                <a:latin typeface="+mn-lt"/>
                <a:sym typeface="Helvetica Neue"/>
              </a:rPr>
              <a:t>sigurnosnog</a:t>
            </a:r>
            <a:r>
              <a:rPr lang="en-GB" sz="2000" dirty="0">
                <a:solidFill>
                  <a:schemeClr val="dk1"/>
                </a:solidFill>
                <a:latin typeface="+mn-lt"/>
                <a:sym typeface="Helvetica Neue"/>
              </a:rPr>
              <a:t> </a:t>
            </a:r>
            <a:r>
              <a:rPr lang="en-GB" sz="2000" dirty="0" err="1">
                <a:solidFill>
                  <a:schemeClr val="dk1"/>
                </a:solidFill>
                <a:latin typeface="+mn-lt"/>
                <a:sym typeface="Helvetica Neue"/>
              </a:rPr>
              <a:t>kopiranja</a:t>
            </a:r>
            <a:r>
              <a:rPr lang="en-GB" sz="2000" dirty="0">
                <a:solidFill>
                  <a:schemeClr val="dk1"/>
                </a:solidFill>
                <a:latin typeface="+mn-lt"/>
                <a:sym typeface="Helvetica Neue"/>
              </a:rPr>
              <a:t> </a:t>
            </a:r>
            <a:r>
              <a:rPr lang="en-GB" sz="2000" dirty="0" err="1">
                <a:solidFill>
                  <a:schemeClr val="dk1"/>
                </a:solidFill>
                <a:latin typeface="+mn-lt"/>
                <a:sym typeface="Helvetica Neue"/>
              </a:rPr>
              <a:t>podataka</a:t>
            </a:r>
            <a:r>
              <a:rPr lang="en-GB" sz="2000" dirty="0">
                <a:solidFill>
                  <a:schemeClr val="dk1"/>
                </a:solidFill>
                <a:latin typeface="+mn-lt"/>
                <a:sym typeface="Helvetica Neue"/>
              </a:rPr>
              <a:t>.</a:t>
            </a:r>
          </a:p>
        </p:txBody>
      </p:sp>
      <p:sp>
        <p:nvSpPr>
          <p:cNvPr id="10" name="Google Shape;120;p6">
            <a:extLst>
              <a:ext uri="{FF2B5EF4-FFF2-40B4-BE49-F238E27FC236}">
                <a16:creationId xmlns:a16="http://schemas.microsoft.com/office/drawing/2014/main" id="{5E2D549A-0915-F203-798C-80A0AA078D53}"/>
              </a:ext>
            </a:extLst>
          </p:cNvPr>
          <p:cNvSpPr txBox="1"/>
          <p:nvPr/>
        </p:nvSpPr>
        <p:spPr>
          <a:xfrm>
            <a:off x="10476000" y="7092000"/>
            <a:ext cx="7524000" cy="1944000"/>
          </a:xfrm>
          <a:prstGeom prst="rect">
            <a:avLst/>
          </a:prstGeom>
          <a:solidFill>
            <a:schemeClr val="bg1"/>
          </a:solidFill>
          <a:ln w="50800">
            <a:solidFill>
              <a:srgbClr val="FFCC99"/>
            </a:solidFill>
          </a:ln>
          <a:effectLst>
            <a:outerShdw blurRad="50800" dist="38100" dir="2700000" algn="tl" rotWithShape="0">
              <a:prstClr val="black">
                <a:alpha val="40000"/>
              </a:prstClr>
            </a:outerShdw>
          </a:effectLst>
        </p:spPr>
        <p:txBody>
          <a:bodyPr spcFirstLastPara="1" wrap="square" lIns="91425" tIns="45700" rIns="91425" bIns="45700" anchor="ctr" anchorCtr="0">
            <a:noAutofit/>
          </a:bodyPr>
          <a:lstStyle/>
          <a:p>
            <a:pPr lvl="0">
              <a:buSzPct val="80000"/>
            </a:pPr>
            <a:r>
              <a:rPr lang="vi-VN" sz="2000" dirty="0">
                <a:solidFill>
                  <a:schemeClr val="dk1"/>
                </a:solidFill>
                <a:latin typeface="+mn-lt"/>
                <a:sym typeface="Helvetica Neue"/>
              </a:rPr>
              <a:t>Izbjegavajte pohranjivanje podataka u </a:t>
            </a:r>
            <a:r>
              <a:rPr lang="vi-VN" sz="2000" b="1" dirty="0">
                <a:solidFill>
                  <a:schemeClr val="dk1"/>
                </a:solidFill>
                <a:latin typeface="+mn-lt"/>
                <a:sym typeface="Helvetica Neue"/>
              </a:rPr>
              <a:t>"egzotičnim" formatima</a:t>
            </a:r>
            <a:r>
              <a:rPr lang="vi-VN" sz="2000" dirty="0">
                <a:solidFill>
                  <a:schemeClr val="dk1"/>
                </a:solidFill>
                <a:latin typeface="+mn-lt"/>
                <a:sym typeface="Helvetica Neue"/>
              </a:rPr>
              <a:t>. Budući da se formati s vremenom mijenjaju ili možda više nećete imati program za otvaranje određenih formata datoteka u nekom trenutku, uvijek pohranjujte svoje podatke u standardnim formatima. To uključuje, na primjer, formate kao što su PDF, JPG, MPEG, UDF, ...</a:t>
            </a:r>
            <a:endParaRPr lang="en-GB" sz="2000" dirty="0">
              <a:solidFill>
                <a:schemeClr val="dk1"/>
              </a:solidFill>
              <a:latin typeface="+mn-lt"/>
              <a:sym typeface="Helvetica Neue"/>
            </a:endParaRPr>
          </a:p>
        </p:txBody>
      </p:sp>
      <p:sp>
        <p:nvSpPr>
          <p:cNvPr id="5" name="Ellipse 4">
            <a:extLst>
              <a:ext uri="{FF2B5EF4-FFF2-40B4-BE49-F238E27FC236}">
                <a16:creationId xmlns:a16="http://schemas.microsoft.com/office/drawing/2014/main" id="{09EA2A88-4CBE-A72C-D295-284F1B5D13E4}"/>
              </a:ext>
            </a:extLst>
          </p:cNvPr>
          <p:cNvSpPr>
            <a:spLocks noChangeAspect="1"/>
          </p:cNvSpPr>
          <p:nvPr/>
        </p:nvSpPr>
        <p:spPr>
          <a:xfrm>
            <a:off x="8748000" y="4032000"/>
            <a:ext cx="1080000" cy="1080000"/>
          </a:xfrm>
          <a:prstGeom prst="ellipse">
            <a:avLst/>
          </a:prstGeom>
          <a:solidFill>
            <a:srgbClr val="99CCCC"/>
          </a:solidFill>
          <a:ln>
            <a:solidFill>
              <a:schemeClr val="bg1"/>
            </a:solidFill>
          </a:ln>
        </p:spPr>
        <p:style>
          <a:lnRef idx="0">
            <a:schemeClr val="accent3"/>
          </a:lnRef>
          <a:fillRef idx="3">
            <a:schemeClr val="accent3"/>
          </a:fillRef>
          <a:effectRef idx="3">
            <a:schemeClr val="accent3"/>
          </a:effectRef>
          <a:fontRef idx="minor">
            <a:schemeClr val="lt1"/>
          </a:fontRef>
        </p:style>
        <p:txBody>
          <a:bodyPr rtlCol="0" anchor="ctr"/>
          <a:lstStyle/>
          <a:p>
            <a:pPr algn="ctr"/>
            <a:r>
              <a:rPr lang="en-GB" sz="2400" b="1">
                <a:solidFill>
                  <a:schemeClr val="tx1"/>
                </a:solidFill>
              </a:rPr>
              <a:t>1</a:t>
            </a:r>
          </a:p>
        </p:txBody>
      </p:sp>
      <p:sp>
        <p:nvSpPr>
          <p:cNvPr id="6" name="Ellipse 5">
            <a:extLst>
              <a:ext uri="{FF2B5EF4-FFF2-40B4-BE49-F238E27FC236}">
                <a16:creationId xmlns:a16="http://schemas.microsoft.com/office/drawing/2014/main" id="{D9A03056-C9D3-9D14-0344-05598D1B63FB}"/>
              </a:ext>
            </a:extLst>
          </p:cNvPr>
          <p:cNvSpPr>
            <a:spLocks noChangeAspect="1"/>
          </p:cNvSpPr>
          <p:nvPr/>
        </p:nvSpPr>
        <p:spPr>
          <a:xfrm>
            <a:off x="9468000" y="5112000"/>
            <a:ext cx="1080000" cy="1080000"/>
          </a:xfrm>
          <a:prstGeom prst="ellipse">
            <a:avLst/>
          </a:prstGeom>
          <a:solidFill>
            <a:srgbClr val="99CCFF"/>
          </a:solidFill>
          <a:ln>
            <a:solidFill>
              <a:schemeClr val="bg1"/>
            </a:solidFill>
          </a:ln>
        </p:spPr>
        <p:style>
          <a:lnRef idx="0">
            <a:schemeClr val="accent3"/>
          </a:lnRef>
          <a:fillRef idx="3">
            <a:schemeClr val="accent3"/>
          </a:fillRef>
          <a:effectRef idx="3">
            <a:schemeClr val="accent3"/>
          </a:effectRef>
          <a:fontRef idx="minor">
            <a:schemeClr val="lt1"/>
          </a:fontRef>
        </p:style>
        <p:txBody>
          <a:bodyPr rtlCol="0" anchor="ctr"/>
          <a:lstStyle/>
          <a:p>
            <a:pPr algn="ctr"/>
            <a:r>
              <a:rPr lang="en-GB" sz="2400" b="1">
                <a:solidFill>
                  <a:schemeClr val="tx1"/>
                </a:solidFill>
              </a:rPr>
              <a:t>2</a:t>
            </a:r>
          </a:p>
        </p:txBody>
      </p:sp>
      <p:sp>
        <p:nvSpPr>
          <p:cNvPr id="7" name="Ellipse 6">
            <a:extLst>
              <a:ext uri="{FF2B5EF4-FFF2-40B4-BE49-F238E27FC236}">
                <a16:creationId xmlns:a16="http://schemas.microsoft.com/office/drawing/2014/main" id="{5F7920D3-C51B-13B3-A925-C738866A5886}"/>
              </a:ext>
            </a:extLst>
          </p:cNvPr>
          <p:cNvSpPr>
            <a:spLocks noChangeAspect="1"/>
          </p:cNvSpPr>
          <p:nvPr/>
        </p:nvSpPr>
        <p:spPr>
          <a:xfrm>
            <a:off x="8820000" y="6192000"/>
            <a:ext cx="1080000" cy="1080000"/>
          </a:xfrm>
          <a:prstGeom prst="ellipse">
            <a:avLst/>
          </a:prstGeom>
          <a:solidFill>
            <a:srgbClr val="FFCCCC"/>
          </a:solidFill>
          <a:ln>
            <a:solidFill>
              <a:schemeClr val="bg1"/>
            </a:solidFill>
          </a:ln>
        </p:spPr>
        <p:style>
          <a:lnRef idx="0">
            <a:schemeClr val="accent3"/>
          </a:lnRef>
          <a:fillRef idx="3">
            <a:schemeClr val="accent3"/>
          </a:fillRef>
          <a:effectRef idx="3">
            <a:schemeClr val="accent3"/>
          </a:effectRef>
          <a:fontRef idx="minor">
            <a:schemeClr val="lt1"/>
          </a:fontRef>
        </p:style>
        <p:txBody>
          <a:bodyPr rtlCol="0" anchor="ctr"/>
          <a:lstStyle/>
          <a:p>
            <a:pPr algn="ctr"/>
            <a:r>
              <a:rPr lang="en-GB" sz="2400" b="1">
                <a:solidFill>
                  <a:schemeClr val="tx1"/>
                </a:solidFill>
              </a:rPr>
              <a:t>3</a:t>
            </a:r>
          </a:p>
        </p:txBody>
      </p:sp>
      <p:sp>
        <p:nvSpPr>
          <p:cNvPr id="4" name="Ellipse 3">
            <a:extLst>
              <a:ext uri="{FF2B5EF4-FFF2-40B4-BE49-F238E27FC236}">
                <a16:creationId xmlns:a16="http://schemas.microsoft.com/office/drawing/2014/main" id="{45A4C1B7-C8AB-5C84-79A9-75EC3DCB054B}"/>
              </a:ext>
            </a:extLst>
          </p:cNvPr>
          <p:cNvSpPr>
            <a:spLocks noChangeAspect="1"/>
          </p:cNvSpPr>
          <p:nvPr/>
        </p:nvSpPr>
        <p:spPr>
          <a:xfrm>
            <a:off x="9468000" y="7272000"/>
            <a:ext cx="1080000" cy="1080000"/>
          </a:xfrm>
          <a:prstGeom prst="ellipse">
            <a:avLst/>
          </a:prstGeom>
          <a:solidFill>
            <a:srgbClr val="FFCC99"/>
          </a:solidFill>
          <a:ln>
            <a:solidFill>
              <a:schemeClr val="bg1"/>
            </a:solidFill>
          </a:ln>
        </p:spPr>
        <p:style>
          <a:lnRef idx="0">
            <a:schemeClr val="accent3"/>
          </a:lnRef>
          <a:fillRef idx="3">
            <a:schemeClr val="accent3"/>
          </a:fillRef>
          <a:effectRef idx="3">
            <a:schemeClr val="accent3"/>
          </a:effectRef>
          <a:fontRef idx="minor">
            <a:schemeClr val="lt1"/>
          </a:fontRef>
        </p:style>
        <p:txBody>
          <a:bodyPr rtlCol="0" anchor="ctr"/>
          <a:lstStyle/>
          <a:p>
            <a:pPr algn="ctr"/>
            <a:r>
              <a:rPr lang="en-GB" sz="2400" b="1">
                <a:solidFill>
                  <a:schemeClr val="tx1"/>
                </a:solidFill>
              </a:rPr>
              <a:t>4</a:t>
            </a:r>
          </a:p>
        </p:txBody>
      </p:sp>
      <p:sp>
        <p:nvSpPr>
          <p:cNvPr id="14" name="Google Shape;119;p6">
            <a:extLst>
              <a:ext uri="{FF2B5EF4-FFF2-40B4-BE49-F238E27FC236}">
                <a16:creationId xmlns:a16="http://schemas.microsoft.com/office/drawing/2014/main" id="{87569C6D-99E6-CF89-086C-7A62F44F8A34}"/>
              </a:ext>
            </a:extLst>
          </p:cNvPr>
          <p:cNvSpPr txBox="1"/>
          <p:nvPr/>
        </p:nvSpPr>
        <p:spPr>
          <a:xfrm>
            <a:off x="1295400" y="3390900"/>
            <a:ext cx="16452000" cy="523220"/>
          </a:xfrm>
          <a:prstGeom prst="rect">
            <a:avLst/>
          </a:prstGeom>
          <a:noFill/>
          <a:ln>
            <a:noFill/>
          </a:ln>
        </p:spPr>
        <p:txBody>
          <a:bodyPr spcFirstLastPara="1" wrap="square" lIns="91425" tIns="45700" rIns="91425" bIns="45700" anchor="t" anchorCtr="0">
            <a:noAutofit/>
          </a:bodyPr>
          <a:lstStyle/>
          <a:p>
            <a:pPr lvl="0"/>
            <a:r>
              <a:rPr lang="pl-PL" sz="2800" b="1" dirty="0">
                <a:solidFill>
                  <a:srgbClr val="00CCFF"/>
                </a:solidFill>
                <a:latin typeface="+mn-lt"/>
                <a:ea typeface="Helvetica Neue"/>
                <a:cs typeface="Helvetica Neue"/>
                <a:sym typeface="Helvetica Neue"/>
              </a:rPr>
              <a:t>Kako pravilno zaštititi svoje podatke?</a:t>
            </a:r>
            <a:endParaRPr lang="en-GB" dirty="0">
              <a:solidFill>
                <a:srgbClr val="00CCFF"/>
              </a:solidFill>
              <a:latin typeface="+mn-lt"/>
            </a:endParaRPr>
          </a:p>
        </p:txBody>
      </p:sp>
      <p:sp>
        <p:nvSpPr>
          <p:cNvPr id="3" name="Foliennummernplatzhalter 1">
            <a:extLst>
              <a:ext uri="{FF2B5EF4-FFF2-40B4-BE49-F238E27FC236}">
                <a16:creationId xmlns:a16="http://schemas.microsoft.com/office/drawing/2014/main" id="{77B68E99-5471-31A1-3EBD-9B2D73840182}"/>
              </a:ext>
            </a:extLst>
          </p:cNvPr>
          <p:cNvSpPr txBox="1">
            <a:spLocks/>
          </p:cNvSpPr>
          <p:nvPr/>
        </p:nvSpPr>
        <p:spPr>
          <a:xfrm>
            <a:off x="14004589" y="9567020"/>
            <a:ext cx="4114800" cy="547688"/>
          </a:xfrm>
          <a:prstGeom prst="rect">
            <a:avLst/>
          </a:prstGeom>
        </p:spPr>
        <p:txBody>
          <a:bodyPr vert="horz" lIns="91440" tIns="45720" rIns="91440" bIns="45720" rtlCol="0" anchor="ct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defRPr sz="1200" b="0" i="0" u="none" strike="noStrike" cap="none">
                <a:solidFill>
                  <a:schemeClr val="tx1">
                    <a:tint val="75000"/>
                  </a:schemeClr>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fld id="{141F0399-9AC4-4E2F-9FF1-1AC0CE388A8D}" type="slidenum">
              <a:rPr lang="de-DE" smtClean="0"/>
              <a:t>23</a:t>
            </a:fld>
            <a:endParaRPr lang="de-DE"/>
          </a:p>
        </p:txBody>
      </p:sp>
      <p:sp>
        <p:nvSpPr>
          <p:cNvPr id="12" name="Textfeld 11">
            <a:extLst>
              <a:ext uri="{FF2B5EF4-FFF2-40B4-BE49-F238E27FC236}">
                <a16:creationId xmlns:a16="http://schemas.microsoft.com/office/drawing/2014/main" id="{0583AC32-3FB1-560A-10E3-FF528C7B811A}"/>
              </a:ext>
            </a:extLst>
          </p:cNvPr>
          <p:cNvSpPr txBox="1"/>
          <p:nvPr/>
        </p:nvSpPr>
        <p:spPr>
          <a:xfrm>
            <a:off x="1080000" y="8928000"/>
            <a:ext cx="17100000" cy="360000"/>
          </a:xfrm>
          <a:prstGeom prst="rect">
            <a:avLst/>
          </a:prstGeom>
          <a:noFill/>
          <a:ln>
            <a:noFill/>
          </a:ln>
        </p:spPr>
        <p:txBody>
          <a:bodyPr wrap="square" anchor="b">
            <a:noAutofit/>
          </a:bodyPr>
          <a:lstStyle/>
          <a:p>
            <a:r>
              <a:rPr lang="hr-HR" sz="1000" dirty="0"/>
              <a:t>Izvor: </a:t>
            </a:r>
            <a:r>
              <a:rPr lang="en-GB" sz="1000" dirty="0"/>
              <a:t>IONOS (2022), </a:t>
            </a:r>
            <a:r>
              <a:rPr lang="en-GB" sz="1000" dirty="0" err="1"/>
              <a:t>Daten</a:t>
            </a:r>
            <a:r>
              <a:rPr lang="en-GB" sz="1000" dirty="0"/>
              <a:t> </a:t>
            </a:r>
            <a:r>
              <a:rPr lang="en-GB" sz="1000" dirty="0" err="1"/>
              <a:t>sichern</a:t>
            </a:r>
            <a:r>
              <a:rPr lang="en-GB" sz="1000" dirty="0"/>
              <a:t>: </a:t>
            </a:r>
            <a:r>
              <a:rPr lang="en-GB" sz="1000" dirty="0" err="1"/>
              <a:t>Methoden</a:t>
            </a:r>
            <a:r>
              <a:rPr lang="en-GB" sz="1000" dirty="0"/>
              <a:t> und </a:t>
            </a:r>
            <a:r>
              <a:rPr lang="en-GB" sz="1000" dirty="0" err="1"/>
              <a:t>Medien</a:t>
            </a:r>
            <a:r>
              <a:rPr lang="en-GB" sz="1000" dirty="0"/>
              <a:t> </a:t>
            </a:r>
            <a:r>
              <a:rPr lang="en-GB" sz="1000" dirty="0" err="1"/>
              <a:t>im</a:t>
            </a:r>
            <a:r>
              <a:rPr lang="en-GB" sz="1000" dirty="0"/>
              <a:t> </a:t>
            </a:r>
            <a:r>
              <a:rPr lang="en-GB" sz="1000" dirty="0" err="1"/>
              <a:t>Überblick</a:t>
            </a:r>
            <a:r>
              <a:rPr lang="en-GB" sz="1000" dirty="0"/>
              <a:t>, in: ionos.de, 13.09.2022, https://www.ionos.de/digitalguide/server/sicherheit/daten-sichern/</a:t>
            </a:r>
          </a:p>
        </p:txBody>
      </p:sp>
      <p:sp>
        <p:nvSpPr>
          <p:cNvPr id="15" name="Google Shape;118;p6">
            <a:extLst>
              <a:ext uri="{FF2B5EF4-FFF2-40B4-BE49-F238E27FC236}">
                <a16:creationId xmlns:a16="http://schemas.microsoft.com/office/drawing/2014/main" id="{22253950-2380-7F01-B4D2-728D3312FED1}"/>
              </a:ext>
            </a:extLst>
          </p:cNvPr>
          <p:cNvSpPr txBox="1"/>
          <p:nvPr/>
        </p:nvSpPr>
        <p:spPr>
          <a:xfrm>
            <a:off x="1332000" y="2401311"/>
            <a:ext cx="16452000" cy="646290"/>
          </a:xfrm>
          <a:prstGeom prst="rect">
            <a:avLst/>
          </a:prstGeom>
          <a:noFill/>
          <a:ln>
            <a:noFill/>
          </a:ln>
        </p:spPr>
        <p:txBody>
          <a:bodyPr spcFirstLastPara="1" wrap="square" lIns="91425" tIns="45700" rIns="91425" bIns="45700" anchor="t" anchorCtr="0">
            <a:noAutofit/>
          </a:bodyPr>
          <a:lstStyle/>
          <a:p>
            <a:pPr lvl="0"/>
            <a:r>
              <a:rPr lang="en-GB" sz="4800" b="1" dirty="0">
                <a:solidFill>
                  <a:schemeClr val="tx1"/>
                </a:solidFill>
                <a:latin typeface="+mn-lt"/>
                <a:ea typeface="Helvetica Neue"/>
                <a:cs typeface="Helvetica Neue"/>
                <a:sym typeface="Helvetica Neue"/>
              </a:rPr>
              <a:t>1. </a:t>
            </a:r>
            <a:r>
              <a:rPr lang="en-GB" sz="4800" b="1" dirty="0" err="1">
                <a:solidFill>
                  <a:schemeClr val="tx1"/>
                </a:solidFill>
                <a:latin typeface="+mn-lt"/>
                <a:ea typeface="Helvetica Neue"/>
                <a:cs typeface="Helvetica Neue"/>
                <a:sym typeface="Helvetica Neue"/>
              </a:rPr>
              <a:t>Važnost</a:t>
            </a:r>
            <a:r>
              <a:rPr lang="en-GB" sz="4800" b="1" dirty="0">
                <a:solidFill>
                  <a:schemeClr val="tx1"/>
                </a:solidFill>
                <a:latin typeface="+mn-lt"/>
                <a:ea typeface="Helvetica Neue"/>
                <a:cs typeface="Helvetica Neue"/>
                <a:sym typeface="Helvetica Neue"/>
              </a:rPr>
              <a:t> </a:t>
            </a:r>
            <a:r>
              <a:rPr lang="en-GB" sz="4800" b="1" dirty="0" err="1">
                <a:solidFill>
                  <a:schemeClr val="tx1"/>
                </a:solidFill>
                <a:latin typeface="+mn-lt"/>
                <a:ea typeface="Helvetica Neue"/>
                <a:cs typeface="Helvetica Neue"/>
                <a:sym typeface="Helvetica Neue"/>
              </a:rPr>
              <a:t>sustavnog</a:t>
            </a:r>
            <a:r>
              <a:rPr lang="en-GB" sz="4800" b="1" dirty="0">
                <a:solidFill>
                  <a:schemeClr val="tx1"/>
                </a:solidFill>
                <a:latin typeface="+mn-lt"/>
                <a:ea typeface="Helvetica Neue"/>
                <a:cs typeface="Helvetica Neue"/>
                <a:sym typeface="Helvetica Neue"/>
              </a:rPr>
              <a:t> </a:t>
            </a:r>
            <a:r>
              <a:rPr lang="en-GB" sz="4800" b="1" dirty="0" err="1">
                <a:solidFill>
                  <a:schemeClr val="tx1"/>
                </a:solidFill>
                <a:latin typeface="+mn-lt"/>
                <a:ea typeface="Helvetica Neue"/>
                <a:cs typeface="Helvetica Neue"/>
                <a:sym typeface="Helvetica Neue"/>
              </a:rPr>
              <a:t>spremanja</a:t>
            </a:r>
            <a:r>
              <a:rPr lang="en-GB" sz="4800" b="1" dirty="0">
                <a:solidFill>
                  <a:schemeClr val="tx1"/>
                </a:solidFill>
                <a:latin typeface="+mn-lt"/>
                <a:ea typeface="Helvetica Neue"/>
                <a:cs typeface="Helvetica Neue"/>
                <a:sym typeface="Helvetica Neue"/>
              </a:rPr>
              <a:t> </a:t>
            </a:r>
            <a:r>
              <a:rPr lang="en-GB" sz="4800" b="1" dirty="0" err="1">
                <a:solidFill>
                  <a:schemeClr val="tx1"/>
                </a:solidFill>
                <a:latin typeface="+mn-lt"/>
                <a:ea typeface="Helvetica Neue"/>
                <a:cs typeface="Helvetica Neue"/>
                <a:sym typeface="Helvetica Neue"/>
              </a:rPr>
              <a:t>datoteka</a:t>
            </a:r>
            <a:endParaRPr lang="en-US" sz="4800" b="1" dirty="0">
              <a:solidFill>
                <a:schemeClr val="tx1"/>
              </a:solidFill>
              <a:latin typeface="+mn-lt"/>
              <a:ea typeface="Helvetica Neue"/>
              <a:cs typeface="Helvetica Neue"/>
              <a:sym typeface="Helvetica Neue"/>
            </a:endParaRPr>
          </a:p>
        </p:txBody>
      </p:sp>
    </p:spTree>
    <p:extLst>
      <p:ext uri="{BB962C8B-B14F-4D97-AF65-F5344CB8AC3E}">
        <p14:creationId xmlns:p14="http://schemas.microsoft.com/office/powerpoint/2010/main" val="37272589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 name="Pfeil: nach unten 10">
            <a:extLst>
              <a:ext uri="{FF2B5EF4-FFF2-40B4-BE49-F238E27FC236}">
                <a16:creationId xmlns:a16="http://schemas.microsoft.com/office/drawing/2014/main" id="{0EB64EE7-CB4B-2663-B9F7-531DCFE981F2}"/>
              </a:ext>
            </a:extLst>
          </p:cNvPr>
          <p:cNvSpPr/>
          <p:nvPr/>
        </p:nvSpPr>
        <p:spPr>
          <a:xfrm>
            <a:off x="9036000" y="3888000"/>
            <a:ext cx="1224000" cy="5400000"/>
          </a:xfrm>
          <a:prstGeom prst="downArrow">
            <a:avLst/>
          </a:prstGeom>
          <a:solidFill>
            <a:srgbClr val="6B6B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Google Shape;120;p6">
            <a:extLst>
              <a:ext uri="{FF2B5EF4-FFF2-40B4-BE49-F238E27FC236}">
                <a16:creationId xmlns:a16="http://schemas.microsoft.com/office/drawing/2014/main" id="{0D076056-49FC-A859-55DF-0F38E1470D7E}"/>
              </a:ext>
            </a:extLst>
          </p:cNvPr>
          <p:cNvSpPr txBox="1"/>
          <p:nvPr/>
        </p:nvSpPr>
        <p:spPr>
          <a:xfrm>
            <a:off x="1296000" y="4032000"/>
            <a:ext cx="7524000" cy="1080000"/>
          </a:xfrm>
          <a:prstGeom prst="rect">
            <a:avLst/>
          </a:prstGeom>
          <a:solidFill>
            <a:schemeClr val="bg1"/>
          </a:solidFill>
          <a:ln w="50800">
            <a:solidFill>
              <a:srgbClr val="FF9999"/>
            </a:solidFill>
          </a:ln>
          <a:effectLst>
            <a:outerShdw blurRad="50800" dist="38100" dir="2700000" algn="tl" rotWithShape="0">
              <a:prstClr val="black">
                <a:alpha val="40000"/>
              </a:prstClr>
            </a:outerShdw>
          </a:effectLst>
        </p:spPr>
        <p:txBody>
          <a:bodyPr spcFirstLastPara="1" wrap="square" lIns="91425" tIns="45700" rIns="91425" bIns="45700" anchor="ctr" anchorCtr="0">
            <a:noAutofit/>
          </a:bodyPr>
          <a:lstStyle/>
          <a:p>
            <a:pPr lvl="0">
              <a:buSzPct val="80000"/>
            </a:pPr>
            <a:r>
              <a:rPr lang="vi-VN" sz="2000" dirty="0">
                <a:solidFill>
                  <a:schemeClr val="dk1"/>
                </a:solidFill>
                <a:latin typeface="+mn-lt"/>
                <a:sym typeface="Helvetica Neue"/>
              </a:rPr>
              <a:t>Ako svoje </a:t>
            </a:r>
            <a:r>
              <a:rPr lang="vi-VN" sz="2000" b="1" dirty="0">
                <a:solidFill>
                  <a:schemeClr val="dk1"/>
                </a:solidFill>
                <a:latin typeface="+mn-lt"/>
                <a:sym typeface="Helvetica Neue"/>
              </a:rPr>
              <a:t>podatke pohranjujete u šifriranom oblik</a:t>
            </a:r>
            <a:r>
              <a:rPr lang="vi-VN" sz="2000" dirty="0">
                <a:solidFill>
                  <a:schemeClr val="dk1"/>
                </a:solidFill>
                <a:latin typeface="+mn-lt"/>
                <a:sym typeface="Helvetica Neue"/>
              </a:rPr>
              <a:t>u, zapamtite da se lozinke također pohranjuju dugoročno i sigurno.</a:t>
            </a:r>
          </a:p>
        </p:txBody>
      </p:sp>
      <p:sp>
        <p:nvSpPr>
          <p:cNvPr id="8" name="Google Shape;120;p6">
            <a:extLst>
              <a:ext uri="{FF2B5EF4-FFF2-40B4-BE49-F238E27FC236}">
                <a16:creationId xmlns:a16="http://schemas.microsoft.com/office/drawing/2014/main" id="{53820E52-537F-9DA0-B9FC-5D3337AD8BE2}"/>
              </a:ext>
            </a:extLst>
          </p:cNvPr>
          <p:cNvSpPr txBox="1"/>
          <p:nvPr/>
        </p:nvSpPr>
        <p:spPr>
          <a:xfrm>
            <a:off x="10476000" y="5112000"/>
            <a:ext cx="7524000" cy="1080000"/>
          </a:xfrm>
          <a:prstGeom prst="rect">
            <a:avLst/>
          </a:prstGeom>
          <a:solidFill>
            <a:schemeClr val="bg1"/>
          </a:solidFill>
          <a:ln w="50800">
            <a:solidFill>
              <a:srgbClr val="FFFF99"/>
            </a:solidFill>
          </a:ln>
          <a:effectLst>
            <a:outerShdw blurRad="50800" dist="38100" dir="2700000" algn="tl" rotWithShape="0">
              <a:prstClr val="black">
                <a:alpha val="40000"/>
              </a:prstClr>
            </a:outerShdw>
          </a:effectLst>
        </p:spPr>
        <p:txBody>
          <a:bodyPr spcFirstLastPara="1" wrap="square" lIns="91425" tIns="45700" rIns="91425" bIns="45700" anchor="ctr" anchorCtr="0">
            <a:noAutofit/>
          </a:bodyPr>
          <a:lstStyle/>
          <a:p>
            <a:pPr lvl="0">
              <a:buSzPct val="80000"/>
            </a:pPr>
            <a:r>
              <a:rPr lang="en-GB" sz="2000" dirty="0" err="1">
                <a:solidFill>
                  <a:schemeClr val="dk1"/>
                </a:solidFill>
                <a:latin typeface="+mn-lt"/>
                <a:sym typeface="Helvetica Neue"/>
              </a:rPr>
              <a:t>Postavite</a:t>
            </a:r>
            <a:r>
              <a:rPr lang="en-GB" sz="2000" dirty="0">
                <a:solidFill>
                  <a:schemeClr val="dk1"/>
                </a:solidFill>
                <a:latin typeface="+mn-lt"/>
                <a:sym typeface="Helvetica Neue"/>
              </a:rPr>
              <a:t> </a:t>
            </a:r>
            <a:r>
              <a:rPr lang="en-GB" sz="2000" b="1" dirty="0" err="1">
                <a:solidFill>
                  <a:schemeClr val="dk1"/>
                </a:solidFill>
                <a:latin typeface="+mn-lt"/>
                <a:sym typeface="Helvetica Neue"/>
              </a:rPr>
              <a:t>jedinstveni</a:t>
            </a:r>
            <a:r>
              <a:rPr lang="en-GB" sz="2000" b="1" dirty="0">
                <a:solidFill>
                  <a:schemeClr val="dk1"/>
                </a:solidFill>
                <a:latin typeface="+mn-lt"/>
                <a:sym typeface="Helvetica Neue"/>
              </a:rPr>
              <a:t> </a:t>
            </a:r>
            <a:r>
              <a:rPr lang="en-GB" sz="2000" b="1" dirty="0" err="1">
                <a:solidFill>
                  <a:schemeClr val="dk1"/>
                </a:solidFill>
                <a:latin typeface="+mn-lt"/>
                <a:sym typeface="Helvetica Neue"/>
              </a:rPr>
              <a:t>naziv</a:t>
            </a:r>
            <a:r>
              <a:rPr lang="en-GB" sz="2000" b="1" dirty="0">
                <a:solidFill>
                  <a:schemeClr val="dk1"/>
                </a:solidFill>
                <a:latin typeface="+mn-lt"/>
                <a:sym typeface="Helvetica Neue"/>
              </a:rPr>
              <a:t> </a:t>
            </a:r>
            <a:r>
              <a:rPr lang="en-GB" sz="2000" dirty="0">
                <a:solidFill>
                  <a:schemeClr val="dk1"/>
                </a:solidFill>
                <a:latin typeface="+mn-lt"/>
                <a:sym typeface="Helvetica Neue"/>
              </a:rPr>
              <a:t>(</a:t>
            </a:r>
            <a:r>
              <a:rPr lang="en-GB" sz="2000" dirty="0" err="1">
                <a:solidFill>
                  <a:schemeClr val="dk1"/>
                </a:solidFill>
                <a:latin typeface="+mn-lt"/>
                <a:sym typeface="Helvetica Neue"/>
              </a:rPr>
              <a:t>uključujući</a:t>
            </a:r>
            <a:r>
              <a:rPr lang="en-GB" sz="2000" dirty="0">
                <a:solidFill>
                  <a:schemeClr val="dk1"/>
                </a:solidFill>
                <a:latin typeface="+mn-lt"/>
                <a:sym typeface="Helvetica Neue"/>
              </a:rPr>
              <a:t> datum) </a:t>
            </a:r>
            <a:r>
              <a:rPr lang="en-GB" sz="2000" dirty="0" err="1">
                <a:solidFill>
                  <a:schemeClr val="dk1"/>
                </a:solidFill>
                <a:latin typeface="+mn-lt"/>
                <a:sym typeface="Helvetica Neue"/>
              </a:rPr>
              <a:t>za</a:t>
            </a:r>
            <a:r>
              <a:rPr lang="en-GB" sz="2000" dirty="0">
                <a:solidFill>
                  <a:schemeClr val="dk1"/>
                </a:solidFill>
                <a:latin typeface="+mn-lt"/>
                <a:sym typeface="Helvetica Neue"/>
              </a:rPr>
              <a:t> </a:t>
            </a:r>
            <a:r>
              <a:rPr lang="en-GB" sz="2000" dirty="0" err="1">
                <a:solidFill>
                  <a:schemeClr val="dk1"/>
                </a:solidFill>
                <a:latin typeface="+mn-lt"/>
                <a:sym typeface="Helvetica Neue"/>
              </a:rPr>
              <a:t>svoje</a:t>
            </a:r>
            <a:r>
              <a:rPr lang="en-GB" sz="2000" dirty="0">
                <a:solidFill>
                  <a:schemeClr val="dk1"/>
                </a:solidFill>
                <a:latin typeface="+mn-lt"/>
                <a:sym typeface="Helvetica Neue"/>
              </a:rPr>
              <a:t> </a:t>
            </a:r>
            <a:r>
              <a:rPr lang="en-GB" sz="2000" dirty="0" err="1">
                <a:solidFill>
                  <a:schemeClr val="dk1"/>
                </a:solidFill>
                <a:latin typeface="+mn-lt"/>
                <a:sym typeface="Helvetica Neue"/>
              </a:rPr>
              <a:t>sigurnosne</a:t>
            </a:r>
            <a:r>
              <a:rPr lang="en-GB" sz="2000" dirty="0">
                <a:solidFill>
                  <a:schemeClr val="dk1"/>
                </a:solidFill>
                <a:latin typeface="+mn-lt"/>
                <a:sym typeface="Helvetica Neue"/>
              </a:rPr>
              <a:t> </a:t>
            </a:r>
            <a:r>
              <a:rPr lang="en-GB" sz="2000" dirty="0" err="1">
                <a:solidFill>
                  <a:schemeClr val="dk1"/>
                </a:solidFill>
                <a:latin typeface="+mn-lt"/>
                <a:sym typeface="Helvetica Neue"/>
              </a:rPr>
              <a:t>kopije</a:t>
            </a:r>
            <a:r>
              <a:rPr lang="en-GB" sz="2000" dirty="0">
                <a:solidFill>
                  <a:schemeClr val="dk1"/>
                </a:solidFill>
                <a:latin typeface="+mn-lt"/>
                <a:sym typeface="Helvetica Neue"/>
              </a:rPr>
              <a:t> </a:t>
            </a:r>
            <a:r>
              <a:rPr lang="en-GB" sz="2000" dirty="0" err="1">
                <a:solidFill>
                  <a:schemeClr val="dk1"/>
                </a:solidFill>
                <a:latin typeface="+mn-lt"/>
                <a:sym typeface="Helvetica Neue"/>
              </a:rPr>
              <a:t>tako</a:t>
            </a:r>
            <a:r>
              <a:rPr lang="en-GB" sz="2000" dirty="0">
                <a:solidFill>
                  <a:schemeClr val="dk1"/>
                </a:solidFill>
                <a:latin typeface="+mn-lt"/>
                <a:sym typeface="Helvetica Neue"/>
              </a:rPr>
              <a:t> da se </a:t>
            </a:r>
            <a:r>
              <a:rPr lang="en-GB" sz="2000" dirty="0" err="1">
                <a:solidFill>
                  <a:schemeClr val="dk1"/>
                </a:solidFill>
                <a:latin typeface="+mn-lt"/>
                <a:sym typeface="Helvetica Neue"/>
              </a:rPr>
              <a:t>možete</a:t>
            </a:r>
            <a:r>
              <a:rPr lang="en-GB" sz="2000" dirty="0">
                <a:solidFill>
                  <a:schemeClr val="dk1"/>
                </a:solidFill>
                <a:latin typeface="+mn-lt"/>
                <a:sym typeface="Helvetica Neue"/>
              </a:rPr>
              <a:t> </a:t>
            </a:r>
            <a:r>
              <a:rPr lang="en-GB" sz="2000" dirty="0" err="1">
                <a:solidFill>
                  <a:schemeClr val="dk1"/>
                </a:solidFill>
                <a:latin typeface="+mn-lt"/>
                <a:sym typeface="Helvetica Neue"/>
              </a:rPr>
              <a:t>brzo</a:t>
            </a:r>
            <a:r>
              <a:rPr lang="en-GB" sz="2000" dirty="0">
                <a:solidFill>
                  <a:schemeClr val="dk1"/>
                </a:solidFill>
                <a:latin typeface="+mn-lt"/>
                <a:sym typeface="Helvetica Neue"/>
              </a:rPr>
              <a:t> </a:t>
            </a:r>
            <a:r>
              <a:rPr lang="en-GB" sz="2000" dirty="0" err="1">
                <a:solidFill>
                  <a:schemeClr val="dk1"/>
                </a:solidFill>
                <a:latin typeface="+mn-lt"/>
                <a:sym typeface="Helvetica Neue"/>
              </a:rPr>
              <a:t>snaći</a:t>
            </a:r>
            <a:r>
              <a:rPr lang="en-GB" sz="2000" dirty="0">
                <a:solidFill>
                  <a:schemeClr val="dk1"/>
                </a:solidFill>
                <a:latin typeface="+mn-lt"/>
                <a:sym typeface="Helvetica Neue"/>
              </a:rPr>
              <a:t> u </a:t>
            </a:r>
            <a:r>
              <a:rPr lang="en-GB" sz="2000" dirty="0" err="1">
                <a:solidFill>
                  <a:schemeClr val="dk1"/>
                </a:solidFill>
                <a:latin typeface="+mn-lt"/>
                <a:sym typeface="Helvetica Neue"/>
              </a:rPr>
              <a:t>bilo</a:t>
            </a:r>
            <a:r>
              <a:rPr lang="en-GB" sz="2000" dirty="0">
                <a:solidFill>
                  <a:schemeClr val="dk1"/>
                </a:solidFill>
                <a:latin typeface="+mn-lt"/>
                <a:sym typeface="Helvetica Neue"/>
              </a:rPr>
              <a:t> </a:t>
            </a:r>
            <a:r>
              <a:rPr lang="en-GB" sz="2000" dirty="0" err="1">
                <a:solidFill>
                  <a:schemeClr val="dk1"/>
                </a:solidFill>
                <a:latin typeface="+mn-lt"/>
                <a:sym typeface="Helvetica Neue"/>
              </a:rPr>
              <a:t>kojem</a:t>
            </a:r>
            <a:r>
              <a:rPr lang="en-GB" sz="2000" dirty="0">
                <a:solidFill>
                  <a:schemeClr val="dk1"/>
                </a:solidFill>
                <a:latin typeface="+mn-lt"/>
                <a:sym typeface="Helvetica Neue"/>
              </a:rPr>
              <a:t> </a:t>
            </a:r>
            <a:r>
              <a:rPr lang="en-GB" sz="2000" dirty="0" err="1">
                <a:solidFill>
                  <a:schemeClr val="dk1"/>
                </a:solidFill>
                <a:latin typeface="+mn-lt"/>
                <a:sym typeface="Helvetica Neue"/>
              </a:rPr>
              <a:t>trenutku</a:t>
            </a:r>
            <a:r>
              <a:rPr lang="en-GB" sz="2000" dirty="0">
                <a:solidFill>
                  <a:schemeClr val="dk1"/>
                </a:solidFill>
                <a:latin typeface="+mn-lt"/>
                <a:sym typeface="Helvetica Neue"/>
              </a:rPr>
              <a:t>.</a:t>
            </a:r>
          </a:p>
        </p:txBody>
      </p:sp>
      <p:sp>
        <p:nvSpPr>
          <p:cNvPr id="9" name="Google Shape;120;p6">
            <a:extLst>
              <a:ext uri="{FF2B5EF4-FFF2-40B4-BE49-F238E27FC236}">
                <a16:creationId xmlns:a16="http://schemas.microsoft.com/office/drawing/2014/main" id="{3A6FEF90-8A4F-AD7A-68AB-FA12A7FA03E0}"/>
              </a:ext>
            </a:extLst>
          </p:cNvPr>
          <p:cNvSpPr txBox="1"/>
          <p:nvPr/>
        </p:nvSpPr>
        <p:spPr>
          <a:xfrm>
            <a:off x="1296000" y="6192000"/>
            <a:ext cx="7524000" cy="1080000"/>
          </a:xfrm>
          <a:prstGeom prst="rect">
            <a:avLst/>
          </a:prstGeom>
          <a:solidFill>
            <a:schemeClr val="bg1"/>
          </a:solidFill>
          <a:ln w="50800">
            <a:solidFill>
              <a:srgbClr val="FFCCFF"/>
            </a:solidFill>
          </a:ln>
          <a:effectLst>
            <a:outerShdw blurRad="50800" dist="38100" dir="2700000" algn="tl" rotWithShape="0">
              <a:prstClr val="black">
                <a:alpha val="40000"/>
              </a:prstClr>
            </a:outerShdw>
          </a:effectLst>
        </p:spPr>
        <p:txBody>
          <a:bodyPr spcFirstLastPara="1" wrap="square" lIns="91425" tIns="45700" rIns="91425" bIns="45700" anchor="ctr" anchorCtr="0">
            <a:noAutofit/>
          </a:bodyPr>
          <a:lstStyle/>
          <a:p>
            <a:pPr lvl="0">
              <a:buSzPct val="80000"/>
            </a:pPr>
            <a:r>
              <a:rPr lang="en-GB" sz="2000" b="1" dirty="0" err="1">
                <a:solidFill>
                  <a:schemeClr val="dk1"/>
                </a:solidFill>
                <a:latin typeface="+mn-lt"/>
                <a:sym typeface="Helvetica Neue"/>
              </a:rPr>
              <a:t>Nakon</a:t>
            </a:r>
            <a:r>
              <a:rPr lang="en-GB" sz="2000" b="1" dirty="0">
                <a:solidFill>
                  <a:schemeClr val="dk1"/>
                </a:solidFill>
                <a:latin typeface="+mn-lt"/>
                <a:sym typeface="Helvetica Neue"/>
              </a:rPr>
              <a:t> </a:t>
            </a:r>
            <a:r>
              <a:rPr lang="en-GB" sz="2000" b="1" dirty="0" err="1">
                <a:solidFill>
                  <a:schemeClr val="dk1"/>
                </a:solidFill>
                <a:latin typeface="+mn-lt"/>
                <a:sym typeface="Helvetica Neue"/>
              </a:rPr>
              <a:t>dovršetka</a:t>
            </a:r>
            <a:r>
              <a:rPr lang="en-GB" sz="2000" b="1" dirty="0">
                <a:solidFill>
                  <a:schemeClr val="dk1"/>
                </a:solidFill>
                <a:latin typeface="+mn-lt"/>
                <a:sym typeface="Helvetica Neue"/>
              </a:rPr>
              <a:t> </a:t>
            </a:r>
            <a:r>
              <a:rPr lang="en-GB" sz="2000" dirty="0" err="1">
                <a:solidFill>
                  <a:schemeClr val="dk1"/>
                </a:solidFill>
                <a:latin typeface="+mn-lt"/>
                <a:sym typeface="Helvetica Neue"/>
              </a:rPr>
              <a:t>sigurnosnog</a:t>
            </a:r>
            <a:r>
              <a:rPr lang="en-GB" sz="2000" dirty="0">
                <a:solidFill>
                  <a:schemeClr val="dk1"/>
                </a:solidFill>
                <a:latin typeface="+mn-lt"/>
                <a:sym typeface="Helvetica Neue"/>
              </a:rPr>
              <a:t> </a:t>
            </a:r>
            <a:r>
              <a:rPr lang="en-GB" sz="2000" dirty="0" err="1">
                <a:solidFill>
                  <a:schemeClr val="dk1"/>
                </a:solidFill>
                <a:latin typeface="+mn-lt"/>
                <a:sym typeface="Helvetica Neue"/>
              </a:rPr>
              <a:t>kopiranja</a:t>
            </a:r>
            <a:r>
              <a:rPr lang="en-GB" sz="2000" dirty="0">
                <a:solidFill>
                  <a:schemeClr val="dk1"/>
                </a:solidFill>
                <a:latin typeface="+mn-lt"/>
                <a:sym typeface="Helvetica Neue"/>
              </a:rPr>
              <a:t>, </a:t>
            </a:r>
            <a:r>
              <a:rPr lang="en-GB" sz="2000" dirty="0" err="1">
                <a:solidFill>
                  <a:schemeClr val="dk1"/>
                </a:solidFill>
                <a:latin typeface="+mn-lt"/>
                <a:sym typeface="Helvetica Neue"/>
              </a:rPr>
              <a:t>provjerite</a:t>
            </a:r>
            <a:r>
              <a:rPr lang="en-GB" sz="2000" dirty="0">
                <a:solidFill>
                  <a:schemeClr val="dk1"/>
                </a:solidFill>
                <a:latin typeface="+mn-lt"/>
                <a:sym typeface="Helvetica Neue"/>
              </a:rPr>
              <a:t> </a:t>
            </a:r>
            <a:r>
              <a:rPr lang="en-GB" sz="2000" dirty="0" err="1">
                <a:solidFill>
                  <a:schemeClr val="dk1"/>
                </a:solidFill>
                <a:latin typeface="+mn-lt"/>
                <a:sym typeface="Helvetica Neue"/>
              </a:rPr>
              <a:t>jesu</a:t>
            </a:r>
            <a:r>
              <a:rPr lang="en-GB" sz="2000" dirty="0">
                <a:solidFill>
                  <a:schemeClr val="dk1"/>
                </a:solidFill>
                <a:latin typeface="+mn-lt"/>
                <a:sym typeface="Helvetica Neue"/>
              </a:rPr>
              <a:t> li </a:t>
            </a:r>
            <a:r>
              <a:rPr lang="en-GB" sz="2000" dirty="0" err="1">
                <a:solidFill>
                  <a:schemeClr val="dk1"/>
                </a:solidFill>
                <a:latin typeface="+mn-lt"/>
                <a:sym typeface="Helvetica Neue"/>
              </a:rPr>
              <a:t>sve</a:t>
            </a:r>
            <a:r>
              <a:rPr lang="en-GB" sz="2000" dirty="0">
                <a:solidFill>
                  <a:schemeClr val="dk1"/>
                </a:solidFill>
                <a:latin typeface="+mn-lt"/>
                <a:sym typeface="Helvetica Neue"/>
              </a:rPr>
              <a:t> </a:t>
            </a:r>
            <a:r>
              <a:rPr lang="en-GB" sz="2000" dirty="0" err="1">
                <a:solidFill>
                  <a:schemeClr val="dk1"/>
                </a:solidFill>
                <a:latin typeface="+mn-lt"/>
                <a:sym typeface="Helvetica Neue"/>
              </a:rPr>
              <a:t>datoteke</a:t>
            </a:r>
            <a:r>
              <a:rPr lang="en-GB" sz="2000" dirty="0">
                <a:solidFill>
                  <a:schemeClr val="dk1"/>
                </a:solidFill>
                <a:latin typeface="+mn-lt"/>
                <a:sym typeface="Helvetica Neue"/>
              </a:rPr>
              <a:t> </a:t>
            </a:r>
            <a:r>
              <a:rPr lang="en-GB" sz="2000" dirty="0" err="1">
                <a:solidFill>
                  <a:schemeClr val="dk1"/>
                </a:solidFill>
                <a:latin typeface="+mn-lt"/>
                <a:sym typeface="Helvetica Neue"/>
              </a:rPr>
              <a:t>ispravno</a:t>
            </a:r>
            <a:r>
              <a:rPr lang="en-GB" sz="2000" dirty="0">
                <a:solidFill>
                  <a:schemeClr val="dk1"/>
                </a:solidFill>
                <a:latin typeface="+mn-lt"/>
                <a:sym typeface="Helvetica Neue"/>
              </a:rPr>
              <a:t> i </a:t>
            </a:r>
            <a:r>
              <a:rPr lang="en-GB" sz="2000" dirty="0" err="1">
                <a:solidFill>
                  <a:schemeClr val="dk1"/>
                </a:solidFill>
                <a:latin typeface="+mn-lt"/>
                <a:sym typeface="Helvetica Neue"/>
              </a:rPr>
              <a:t>potpuno</a:t>
            </a:r>
            <a:r>
              <a:rPr lang="en-GB" sz="2000" dirty="0">
                <a:solidFill>
                  <a:schemeClr val="dk1"/>
                </a:solidFill>
                <a:latin typeface="+mn-lt"/>
                <a:sym typeface="Helvetica Neue"/>
              </a:rPr>
              <a:t> </a:t>
            </a:r>
            <a:r>
              <a:rPr lang="en-GB" sz="2000" dirty="0" err="1">
                <a:solidFill>
                  <a:schemeClr val="dk1"/>
                </a:solidFill>
                <a:latin typeface="+mn-lt"/>
                <a:sym typeface="Helvetica Neue"/>
              </a:rPr>
              <a:t>sigurnosno</a:t>
            </a:r>
            <a:r>
              <a:rPr lang="en-GB" sz="2000" dirty="0">
                <a:solidFill>
                  <a:schemeClr val="dk1"/>
                </a:solidFill>
                <a:latin typeface="+mn-lt"/>
                <a:sym typeface="Helvetica Neue"/>
              </a:rPr>
              <a:t> </a:t>
            </a:r>
            <a:r>
              <a:rPr lang="en-GB" sz="2000" dirty="0" err="1">
                <a:solidFill>
                  <a:schemeClr val="dk1"/>
                </a:solidFill>
                <a:latin typeface="+mn-lt"/>
                <a:sym typeface="Helvetica Neue"/>
              </a:rPr>
              <a:t>kopirane</a:t>
            </a:r>
            <a:r>
              <a:rPr lang="en-GB" sz="2000" dirty="0">
                <a:solidFill>
                  <a:schemeClr val="dk1"/>
                </a:solidFill>
                <a:latin typeface="+mn-lt"/>
                <a:sym typeface="Helvetica Neue"/>
              </a:rPr>
              <a:t>.</a:t>
            </a:r>
          </a:p>
        </p:txBody>
      </p:sp>
      <p:sp>
        <p:nvSpPr>
          <p:cNvPr id="10" name="Google Shape;120;p6">
            <a:extLst>
              <a:ext uri="{FF2B5EF4-FFF2-40B4-BE49-F238E27FC236}">
                <a16:creationId xmlns:a16="http://schemas.microsoft.com/office/drawing/2014/main" id="{5E2D549A-0915-F203-798C-80A0AA078D53}"/>
              </a:ext>
            </a:extLst>
          </p:cNvPr>
          <p:cNvSpPr txBox="1"/>
          <p:nvPr/>
        </p:nvSpPr>
        <p:spPr>
          <a:xfrm>
            <a:off x="10476000" y="7272000"/>
            <a:ext cx="7524000" cy="1080000"/>
          </a:xfrm>
          <a:prstGeom prst="rect">
            <a:avLst/>
          </a:prstGeom>
          <a:solidFill>
            <a:schemeClr val="bg1"/>
          </a:solidFill>
          <a:ln w="50800">
            <a:solidFill>
              <a:srgbClr val="CCFF99"/>
            </a:solidFill>
          </a:ln>
          <a:effectLst>
            <a:outerShdw blurRad="50800" dist="38100" dir="2700000" algn="tl" rotWithShape="0">
              <a:prstClr val="black">
                <a:alpha val="40000"/>
              </a:prstClr>
            </a:outerShdw>
          </a:effectLst>
        </p:spPr>
        <p:txBody>
          <a:bodyPr spcFirstLastPara="1" wrap="square" lIns="91425" tIns="45700" rIns="91425" bIns="45700" anchor="ctr" anchorCtr="0">
            <a:noAutofit/>
          </a:bodyPr>
          <a:lstStyle/>
          <a:p>
            <a:pPr lvl="0">
              <a:buSzPct val="80000"/>
            </a:pPr>
            <a:r>
              <a:rPr lang="vi-VN" sz="2000" dirty="0">
                <a:solidFill>
                  <a:schemeClr val="dk1"/>
                </a:solidFill>
                <a:latin typeface="+mn-lt"/>
                <a:sym typeface="Helvetica Neue"/>
              </a:rPr>
              <a:t>Ako je potrebno, također redovito provjeravajte </a:t>
            </a:r>
            <a:r>
              <a:rPr lang="vi-VN" sz="2000" b="1" dirty="0">
                <a:solidFill>
                  <a:schemeClr val="dk1"/>
                </a:solidFill>
                <a:latin typeface="+mn-lt"/>
                <a:sym typeface="Helvetica Neue"/>
              </a:rPr>
              <a:t>funkcionalnost medija za pohranu </a:t>
            </a:r>
            <a:r>
              <a:rPr lang="vi-VN" sz="2000" dirty="0">
                <a:solidFill>
                  <a:schemeClr val="dk1"/>
                </a:solidFill>
                <a:latin typeface="+mn-lt"/>
                <a:sym typeface="Helvetica Neue"/>
              </a:rPr>
              <a:t>nakon max. 2 godine i zamijenite ih ako je potrebno.</a:t>
            </a:r>
            <a:endParaRPr lang="en-GB" sz="2000" dirty="0">
              <a:latin typeface="+mn-lt"/>
            </a:endParaRPr>
          </a:p>
        </p:txBody>
      </p:sp>
      <p:sp>
        <p:nvSpPr>
          <p:cNvPr id="5" name="Ellipse 4">
            <a:extLst>
              <a:ext uri="{FF2B5EF4-FFF2-40B4-BE49-F238E27FC236}">
                <a16:creationId xmlns:a16="http://schemas.microsoft.com/office/drawing/2014/main" id="{09EA2A88-4CBE-A72C-D295-284F1B5D13E4}"/>
              </a:ext>
            </a:extLst>
          </p:cNvPr>
          <p:cNvSpPr>
            <a:spLocks noChangeAspect="1"/>
          </p:cNvSpPr>
          <p:nvPr/>
        </p:nvSpPr>
        <p:spPr>
          <a:xfrm>
            <a:off x="8748000" y="4032000"/>
            <a:ext cx="1080000" cy="1080000"/>
          </a:xfrm>
          <a:prstGeom prst="ellipse">
            <a:avLst/>
          </a:prstGeom>
          <a:solidFill>
            <a:srgbClr val="FF9999"/>
          </a:solidFill>
          <a:ln>
            <a:solidFill>
              <a:schemeClr val="bg1"/>
            </a:solidFill>
          </a:ln>
        </p:spPr>
        <p:style>
          <a:lnRef idx="0">
            <a:schemeClr val="accent3"/>
          </a:lnRef>
          <a:fillRef idx="3">
            <a:schemeClr val="accent3"/>
          </a:fillRef>
          <a:effectRef idx="3">
            <a:schemeClr val="accent3"/>
          </a:effectRef>
          <a:fontRef idx="minor">
            <a:schemeClr val="lt1"/>
          </a:fontRef>
        </p:style>
        <p:txBody>
          <a:bodyPr rtlCol="0" anchor="ctr"/>
          <a:lstStyle/>
          <a:p>
            <a:pPr algn="ctr"/>
            <a:r>
              <a:rPr lang="en-GB" sz="2400" b="1">
                <a:solidFill>
                  <a:schemeClr val="tx1"/>
                </a:solidFill>
              </a:rPr>
              <a:t>5</a:t>
            </a:r>
          </a:p>
        </p:txBody>
      </p:sp>
      <p:sp>
        <p:nvSpPr>
          <p:cNvPr id="6" name="Ellipse 5">
            <a:extLst>
              <a:ext uri="{FF2B5EF4-FFF2-40B4-BE49-F238E27FC236}">
                <a16:creationId xmlns:a16="http://schemas.microsoft.com/office/drawing/2014/main" id="{D9A03056-C9D3-9D14-0344-05598D1B63FB}"/>
              </a:ext>
            </a:extLst>
          </p:cNvPr>
          <p:cNvSpPr>
            <a:spLocks noChangeAspect="1"/>
          </p:cNvSpPr>
          <p:nvPr/>
        </p:nvSpPr>
        <p:spPr>
          <a:xfrm>
            <a:off x="9468000" y="5112000"/>
            <a:ext cx="1080000" cy="1080000"/>
          </a:xfrm>
          <a:prstGeom prst="ellipse">
            <a:avLst/>
          </a:prstGeom>
          <a:solidFill>
            <a:srgbClr val="FFFF99"/>
          </a:solidFill>
          <a:ln>
            <a:solidFill>
              <a:schemeClr val="bg1"/>
            </a:solidFill>
          </a:ln>
        </p:spPr>
        <p:style>
          <a:lnRef idx="0">
            <a:schemeClr val="accent3"/>
          </a:lnRef>
          <a:fillRef idx="3">
            <a:schemeClr val="accent3"/>
          </a:fillRef>
          <a:effectRef idx="3">
            <a:schemeClr val="accent3"/>
          </a:effectRef>
          <a:fontRef idx="minor">
            <a:schemeClr val="lt1"/>
          </a:fontRef>
        </p:style>
        <p:txBody>
          <a:bodyPr rtlCol="0" anchor="ctr"/>
          <a:lstStyle/>
          <a:p>
            <a:pPr algn="ctr"/>
            <a:r>
              <a:rPr lang="en-GB" sz="2400" b="1">
                <a:solidFill>
                  <a:schemeClr val="tx1"/>
                </a:solidFill>
              </a:rPr>
              <a:t>6</a:t>
            </a:r>
          </a:p>
        </p:txBody>
      </p:sp>
      <p:sp>
        <p:nvSpPr>
          <p:cNvPr id="7" name="Ellipse 6">
            <a:extLst>
              <a:ext uri="{FF2B5EF4-FFF2-40B4-BE49-F238E27FC236}">
                <a16:creationId xmlns:a16="http://schemas.microsoft.com/office/drawing/2014/main" id="{5F7920D3-C51B-13B3-A925-C738866A5886}"/>
              </a:ext>
            </a:extLst>
          </p:cNvPr>
          <p:cNvSpPr>
            <a:spLocks noChangeAspect="1"/>
          </p:cNvSpPr>
          <p:nvPr/>
        </p:nvSpPr>
        <p:spPr>
          <a:xfrm>
            <a:off x="8820000" y="6192000"/>
            <a:ext cx="1080000" cy="1080000"/>
          </a:xfrm>
          <a:prstGeom prst="ellipse">
            <a:avLst/>
          </a:prstGeom>
          <a:solidFill>
            <a:srgbClr val="FFCCFF"/>
          </a:solidFill>
          <a:ln>
            <a:solidFill>
              <a:schemeClr val="bg1"/>
            </a:solidFill>
          </a:ln>
        </p:spPr>
        <p:style>
          <a:lnRef idx="0">
            <a:schemeClr val="accent3"/>
          </a:lnRef>
          <a:fillRef idx="3">
            <a:schemeClr val="accent3"/>
          </a:fillRef>
          <a:effectRef idx="3">
            <a:schemeClr val="accent3"/>
          </a:effectRef>
          <a:fontRef idx="minor">
            <a:schemeClr val="lt1"/>
          </a:fontRef>
        </p:style>
        <p:txBody>
          <a:bodyPr rtlCol="0" anchor="ctr"/>
          <a:lstStyle/>
          <a:p>
            <a:pPr algn="ctr"/>
            <a:r>
              <a:rPr lang="en-GB" sz="2400" b="1">
                <a:solidFill>
                  <a:schemeClr val="tx1"/>
                </a:solidFill>
              </a:rPr>
              <a:t>7</a:t>
            </a:r>
          </a:p>
        </p:txBody>
      </p:sp>
      <p:sp>
        <p:nvSpPr>
          <p:cNvPr id="4" name="Ellipse 3">
            <a:extLst>
              <a:ext uri="{FF2B5EF4-FFF2-40B4-BE49-F238E27FC236}">
                <a16:creationId xmlns:a16="http://schemas.microsoft.com/office/drawing/2014/main" id="{45A4C1B7-C8AB-5C84-79A9-75EC3DCB054B}"/>
              </a:ext>
            </a:extLst>
          </p:cNvPr>
          <p:cNvSpPr>
            <a:spLocks noChangeAspect="1"/>
          </p:cNvSpPr>
          <p:nvPr/>
        </p:nvSpPr>
        <p:spPr>
          <a:xfrm>
            <a:off x="9468000" y="7272000"/>
            <a:ext cx="1080000" cy="1080000"/>
          </a:xfrm>
          <a:prstGeom prst="ellipse">
            <a:avLst/>
          </a:prstGeom>
          <a:solidFill>
            <a:srgbClr val="CCFF99"/>
          </a:solidFill>
          <a:ln>
            <a:solidFill>
              <a:schemeClr val="bg1"/>
            </a:solidFill>
          </a:ln>
        </p:spPr>
        <p:style>
          <a:lnRef idx="0">
            <a:schemeClr val="accent3"/>
          </a:lnRef>
          <a:fillRef idx="3">
            <a:schemeClr val="accent3"/>
          </a:fillRef>
          <a:effectRef idx="3">
            <a:schemeClr val="accent3"/>
          </a:effectRef>
          <a:fontRef idx="minor">
            <a:schemeClr val="lt1"/>
          </a:fontRef>
        </p:style>
        <p:txBody>
          <a:bodyPr rtlCol="0" anchor="ctr"/>
          <a:lstStyle/>
          <a:p>
            <a:pPr algn="ctr"/>
            <a:r>
              <a:rPr lang="en-GB" sz="2400" b="1">
                <a:solidFill>
                  <a:schemeClr val="tx1"/>
                </a:solidFill>
              </a:rPr>
              <a:t>8</a:t>
            </a:r>
          </a:p>
        </p:txBody>
      </p:sp>
      <p:sp>
        <p:nvSpPr>
          <p:cNvPr id="3" name="Foliennummernplatzhalter 1">
            <a:extLst>
              <a:ext uri="{FF2B5EF4-FFF2-40B4-BE49-F238E27FC236}">
                <a16:creationId xmlns:a16="http://schemas.microsoft.com/office/drawing/2014/main" id="{372B5921-DC36-C077-C6CE-775192540D1C}"/>
              </a:ext>
            </a:extLst>
          </p:cNvPr>
          <p:cNvSpPr txBox="1">
            <a:spLocks/>
          </p:cNvSpPr>
          <p:nvPr/>
        </p:nvSpPr>
        <p:spPr>
          <a:xfrm>
            <a:off x="14004589" y="9567020"/>
            <a:ext cx="4114800" cy="547688"/>
          </a:xfrm>
          <a:prstGeom prst="rect">
            <a:avLst/>
          </a:prstGeom>
        </p:spPr>
        <p:txBody>
          <a:bodyPr vert="horz" lIns="91440" tIns="45720" rIns="91440" bIns="45720" rtlCol="0" anchor="ct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defRPr sz="1200" b="0" i="0" u="none" strike="noStrike" cap="none">
                <a:solidFill>
                  <a:schemeClr val="tx1">
                    <a:tint val="75000"/>
                  </a:schemeClr>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fld id="{141F0399-9AC4-4E2F-9FF1-1AC0CE388A8D}" type="slidenum">
              <a:rPr lang="de-DE" smtClean="0"/>
              <a:t>24</a:t>
            </a:fld>
            <a:endParaRPr lang="de-DE"/>
          </a:p>
        </p:txBody>
      </p:sp>
      <p:sp>
        <p:nvSpPr>
          <p:cNvPr id="12" name="Textfeld 11">
            <a:extLst>
              <a:ext uri="{FF2B5EF4-FFF2-40B4-BE49-F238E27FC236}">
                <a16:creationId xmlns:a16="http://schemas.microsoft.com/office/drawing/2014/main" id="{B125E96C-38CE-C80A-6DE7-789AC047144A}"/>
              </a:ext>
            </a:extLst>
          </p:cNvPr>
          <p:cNvSpPr txBox="1"/>
          <p:nvPr/>
        </p:nvSpPr>
        <p:spPr>
          <a:xfrm>
            <a:off x="1080000" y="8928000"/>
            <a:ext cx="17100000" cy="360000"/>
          </a:xfrm>
          <a:prstGeom prst="rect">
            <a:avLst/>
          </a:prstGeom>
          <a:noFill/>
          <a:ln>
            <a:noFill/>
          </a:ln>
        </p:spPr>
        <p:txBody>
          <a:bodyPr wrap="square" anchor="b">
            <a:noAutofit/>
          </a:bodyPr>
          <a:lstStyle/>
          <a:p>
            <a:r>
              <a:rPr lang="hr-HR" sz="1000" dirty="0"/>
              <a:t>Izvor</a:t>
            </a:r>
            <a:r>
              <a:rPr lang="de-DE" sz="1000" dirty="0"/>
              <a:t>: IONOS (2022), Daten sichern: Methoden und Medien im Überblick, in: ionos.de, 13.09.2022, https://www.ionos.de/digitalguide/server/sicherheit/daten-sichern/</a:t>
            </a:r>
          </a:p>
        </p:txBody>
      </p:sp>
      <p:sp>
        <p:nvSpPr>
          <p:cNvPr id="15" name="Google Shape;119;p6">
            <a:extLst>
              <a:ext uri="{FF2B5EF4-FFF2-40B4-BE49-F238E27FC236}">
                <a16:creationId xmlns:a16="http://schemas.microsoft.com/office/drawing/2014/main" id="{85983442-A2D9-8BCD-880F-BE7004F302CF}"/>
              </a:ext>
            </a:extLst>
          </p:cNvPr>
          <p:cNvSpPr txBox="1"/>
          <p:nvPr/>
        </p:nvSpPr>
        <p:spPr>
          <a:xfrm>
            <a:off x="1295400" y="3390900"/>
            <a:ext cx="16452000" cy="523220"/>
          </a:xfrm>
          <a:prstGeom prst="rect">
            <a:avLst/>
          </a:prstGeom>
          <a:noFill/>
          <a:ln>
            <a:noFill/>
          </a:ln>
        </p:spPr>
        <p:txBody>
          <a:bodyPr spcFirstLastPara="1" wrap="square" lIns="91425" tIns="45700" rIns="91425" bIns="45700" anchor="t" anchorCtr="0">
            <a:noAutofit/>
          </a:bodyPr>
          <a:lstStyle/>
          <a:p>
            <a:pPr lvl="0"/>
            <a:r>
              <a:rPr lang="pl-PL" sz="2800" b="1" dirty="0">
                <a:solidFill>
                  <a:srgbClr val="00CCFF"/>
                </a:solidFill>
                <a:latin typeface="+mn-lt"/>
                <a:ea typeface="Helvetica Neue"/>
                <a:cs typeface="Helvetica Neue"/>
                <a:sym typeface="Helvetica Neue"/>
              </a:rPr>
              <a:t>Kako pravilno zaštititi svoje podatke?</a:t>
            </a:r>
            <a:endParaRPr lang="en-GB" dirty="0">
              <a:solidFill>
                <a:srgbClr val="00CCFF"/>
              </a:solidFill>
              <a:latin typeface="+mn-lt"/>
            </a:endParaRPr>
          </a:p>
        </p:txBody>
      </p:sp>
      <p:sp>
        <p:nvSpPr>
          <p:cNvPr id="16" name="Google Shape;118;p6">
            <a:extLst>
              <a:ext uri="{FF2B5EF4-FFF2-40B4-BE49-F238E27FC236}">
                <a16:creationId xmlns:a16="http://schemas.microsoft.com/office/drawing/2014/main" id="{0F8FE10F-CDCD-BB32-4C2A-51C545CD8870}"/>
              </a:ext>
            </a:extLst>
          </p:cNvPr>
          <p:cNvSpPr txBox="1"/>
          <p:nvPr/>
        </p:nvSpPr>
        <p:spPr>
          <a:xfrm>
            <a:off x="1332000" y="2401311"/>
            <a:ext cx="16452000" cy="646290"/>
          </a:xfrm>
          <a:prstGeom prst="rect">
            <a:avLst/>
          </a:prstGeom>
          <a:noFill/>
          <a:ln>
            <a:noFill/>
          </a:ln>
        </p:spPr>
        <p:txBody>
          <a:bodyPr spcFirstLastPara="1" wrap="square" lIns="91425" tIns="45700" rIns="91425" bIns="45700" anchor="t" anchorCtr="0">
            <a:noAutofit/>
          </a:bodyPr>
          <a:lstStyle/>
          <a:p>
            <a:pPr lvl="0"/>
            <a:r>
              <a:rPr lang="en-GB" sz="4800" b="1" dirty="0">
                <a:solidFill>
                  <a:schemeClr val="tx1"/>
                </a:solidFill>
                <a:latin typeface="+mn-lt"/>
                <a:ea typeface="Helvetica Neue"/>
                <a:cs typeface="Helvetica Neue"/>
                <a:sym typeface="Helvetica Neue"/>
              </a:rPr>
              <a:t>1. </a:t>
            </a:r>
            <a:r>
              <a:rPr lang="en-GB" sz="4800" b="1" dirty="0" err="1">
                <a:solidFill>
                  <a:schemeClr val="tx1"/>
                </a:solidFill>
                <a:latin typeface="+mn-lt"/>
                <a:ea typeface="Helvetica Neue"/>
                <a:cs typeface="Helvetica Neue"/>
                <a:sym typeface="Helvetica Neue"/>
              </a:rPr>
              <a:t>Važnost</a:t>
            </a:r>
            <a:r>
              <a:rPr lang="en-GB" sz="4800" b="1" dirty="0">
                <a:solidFill>
                  <a:schemeClr val="tx1"/>
                </a:solidFill>
                <a:latin typeface="+mn-lt"/>
                <a:ea typeface="Helvetica Neue"/>
                <a:cs typeface="Helvetica Neue"/>
                <a:sym typeface="Helvetica Neue"/>
              </a:rPr>
              <a:t> </a:t>
            </a:r>
            <a:r>
              <a:rPr lang="en-GB" sz="4800" b="1" dirty="0" err="1">
                <a:solidFill>
                  <a:schemeClr val="tx1"/>
                </a:solidFill>
                <a:latin typeface="+mn-lt"/>
                <a:ea typeface="Helvetica Neue"/>
                <a:cs typeface="Helvetica Neue"/>
                <a:sym typeface="Helvetica Neue"/>
              </a:rPr>
              <a:t>sustavnog</a:t>
            </a:r>
            <a:r>
              <a:rPr lang="en-GB" sz="4800" b="1" dirty="0">
                <a:solidFill>
                  <a:schemeClr val="tx1"/>
                </a:solidFill>
                <a:latin typeface="+mn-lt"/>
                <a:ea typeface="Helvetica Neue"/>
                <a:cs typeface="Helvetica Neue"/>
                <a:sym typeface="Helvetica Neue"/>
              </a:rPr>
              <a:t> </a:t>
            </a:r>
            <a:r>
              <a:rPr lang="en-GB" sz="4800" b="1" dirty="0" err="1">
                <a:solidFill>
                  <a:schemeClr val="tx1"/>
                </a:solidFill>
                <a:latin typeface="+mn-lt"/>
                <a:ea typeface="Helvetica Neue"/>
                <a:cs typeface="Helvetica Neue"/>
                <a:sym typeface="Helvetica Neue"/>
              </a:rPr>
              <a:t>spremanja</a:t>
            </a:r>
            <a:r>
              <a:rPr lang="en-GB" sz="4800" b="1" dirty="0">
                <a:solidFill>
                  <a:schemeClr val="tx1"/>
                </a:solidFill>
                <a:latin typeface="+mn-lt"/>
                <a:ea typeface="Helvetica Neue"/>
                <a:cs typeface="Helvetica Neue"/>
                <a:sym typeface="Helvetica Neue"/>
              </a:rPr>
              <a:t> </a:t>
            </a:r>
            <a:r>
              <a:rPr lang="en-GB" sz="4800" b="1" dirty="0" err="1">
                <a:solidFill>
                  <a:schemeClr val="tx1"/>
                </a:solidFill>
                <a:latin typeface="+mn-lt"/>
                <a:ea typeface="Helvetica Neue"/>
                <a:cs typeface="Helvetica Neue"/>
                <a:sym typeface="Helvetica Neue"/>
              </a:rPr>
              <a:t>datoteka</a:t>
            </a:r>
            <a:endParaRPr lang="en-GB" sz="4800" b="1" dirty="0">
              <a:solidFill>
                <a:schemeClr val="tx1"/>
              </a:solidFill>
              <a:latin typeface="+mn-lt"/>
              <a:ea typeface="Helvetica Neue"/>
              <a:cs typeface="Helvetica Neue"/>
              <a:sym typeface="Helvetica Neue"/>
            </a:endParaRPr>
          </a:p>
        </p:txBody>
      </p:sp>
    </p:spTree>
    <p:extLst>
      <p:ext uri="{BB962C8B-B14F-4D97-AF65-F5344CB8AC3E}">
        <p14:creationId xmlns:p14="http://schemas.microsoft.com/office/powerpoint/2010/main" val="33879408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9" name="Google Shape;119;p6"/>
          <p:cNvSpPr txBox="1"/>
          <p:nvPr/>
        </p:nvSpPr>
        <p:spPr>
          <a:xfrm>
            <a:off x="1295400" y="3390900"/>
            <a:ext cx="16452000" cy="523220"/>
          </a:xfrm>
          <a:prstGeom prst="rect">
            <a:avLst/>
          </a:prstGeom>
          <a:noFill/>
          <a:ln>
            <a:noFill/>
          </a:ln>
        </p:spPr>
        <p:txBody>
          <a:bodyPr spcFirstLastPara="1" wrap="square" lIns="91425" tIns="45700" rIns="91425" bIns="45700" anchor="t" anchorCtr="0">
            <a:noAutofit/>
          </a:bodyPr>
          <a:lstStyle/>
          <a:p>
            <a:pPr lvl="0"/>
            <a:r>
              <a:rPr lang="en-GB" sz="2800" b="1" dirty="0" err="1">
                <a:solidFill>
                  <a:srgbClr val="00CCFF"/>
                </a:solidFill>
                <a:latin typeface="+mn-lt"/>
                <a:ea typeface="Helvetica Neue"/>
                <a:cs typeface="Helvetica Neue"/>
                <a:sym typeface="Helvetica Neue"/>
              </a:rPr>
              <a:t>Imenovanje</a:t>
            </a:r>
            <a:r>
              <a:rPr lang="en-GB" sz="2800" b="1" dirty="0">
                <a:solidFill>
                  <a:srgbClr val="00CCFF"/>
                </a:solidFill>
                <a:latin typeface="+mn-lt"/>
                <a:ea typeface="Helvetica Neue"/>
                <a:cs typeface="Helvetica Neue"/>
                <a:sym typeface="Helvetica Neue"/>
              </a:rPr>
              <a:t> i </a:t>
            </a:r>
            <a:r>
              <a:rPr lang="en-GB" sz="2800" b="1" dirty="0" err="1">
                <a:solidFill>
                  <a:srgbClr val="00CCFF"/>
                </a:solidFill>
                <a:latin typeface="+mn-lt"/>
                <a:ea typeface="Helvetica Neue"/>
                <a:cs typeface="Helvetica Neue"/>
                <a:sym typeface="Helvetica Neue"/>
              </a:rPr>
              <a:t>organiziranje</a:t>
            </a:r>
            <a:r>
              <a:rPr lang="en-GB" sz="2800" b="1" dirty="0">
                <a:solidFill>
                  <a:srgbClr val="00CCFF"/>
                </a:solidFill>
                <a:latin typeface="+mn-lt"/>
                <a:ea typeface="Helvetica Neue"/>
                <a:cs typeface="Helvetica Neue"/>
                <a:sym typeface="Helvetica Neue"/>
              </a:rPr>
              <a:t> </a:t>
            </a:r>
            <a:r>
              <a:rPr lang="en-GB" sz="2800" b="1" dirty="0" err="1">
                <a:solidFill>
                  <a:srgbClr val="00CCFF"/>
                </a:solidFill>
                <a:latin typeface="+mn-lt"/>
                <a:ea typeface="Helvetica Neue"/>
                <a:cs typeface="Helvetica Neue"/>
                <a:sym typeface="Helvetica Neue"/>
              </a:rPr>
              <a:t>datoteka</a:t>
            </a:r>
            <a:endParaRPr lang="en-GB" dirty="0">
              <a:solidFill>
                <a:srgbClr val="00CCFF"/>
              </a:solidFill>
              <a:latin typeface="+mn-lt"/>
            </a:endParaRPr>
          </a:p>
        </p:txBody>
      </p:sp>
      <p:sp>
        <p:nvSpPr>
          <p:cNvPr id="120" name="Google Shape;120;p6"/>
          <p:cNvSpPr txBox="1"/>
          <p:nvPr/>
        </p:nvSpPr>
        <p:spPr>
          <a:xfrm>
            <a:off x="1295400" y="4024780"/>
            <a:ext cx="16452000" cy="523220"/>
          </a:xfrm>
          <a:prstGeom prst="rect">
            <a:avLst/>
          </a:prstGeom>
          <a:noFill/>
          <a:ln>
            <a:noFill/>
          </a:ln>
        </p:spPr>
        <p:txBody>
          <a:bodyPr spcFirstLastPara="1" wrap="square" lIns="91425" tIns="45700" rIns="91425" bIns="45700" anchor="t" anchorCtr="0">
            <a:noAutofit/>
          </a:bodyPr>
          <a:lstStyle/>
          <a:p>
            <a:pPr lvl="0" algn="ctr">
              <a:buSzPct val="80000"/>
            </a:pPr>
            <a:r>
              <a:rPr lang="en-GB" sz="2400" b="1" dirty="0" err="1">
                <a:solidFill>
                  <a:schemeClr val="dk1"/>
                </a:solidFill>
                <a:latin typeface="+mn-lt"/>
                <a:sym typeface="Helvetica Neue"/>
              </a:rPr>
              <a:t>Mape</a:t>
            </a:r>
            <a:r>
              <a:rPr lang="en-GB" sz="2400" b="1" dirty="0">
                <a:solidFill>
                  <a:schemeClr val="dk1"/>
                </a:solidFill>
                <a:latin typeface="+mn-lt"/>
                <a:sym typeface="Helvetica Neue"/>
              </a:rPr>
              <a:t> i </a:t>
            </a:r>
            <a:r>
              <a:rPr lang="en-GB" sz="2400" b="1" dirty="0" err="1">
                <a:solidFill>
                  <a:schemeClr val="dk1"/>
                </a:solidFill>
                <a:latin typeface="+mn-lt"/>
                <a:sym typeface="Helvetica Neue"/>
              </a:rPr>
              <a:t>datoteke</a:t>
            </a:r>
            <a:r>
              <a:rPr lang="en-GB" sz="2400" b="1" dirty="0">
                <a:solidFill>
                  <a:schemeClr val="dk1"/>
                </a:solidFill>
                <a:latin typeface="+mn-lt"/>
                <a:sym typeface="Helvetica Neue"/>
              </a:rPr>
              <a:t> </a:t>
            </a:r>
            <a:r>
              <a:rPr lang="en-GB" sz="2400" b="1" dirty="0" err="1">
                <a:solidFill>
                  <a:schemeClr val="dk1"/>
                </a:solidFill>
                <a:latin typeface="+mn-lt"/>
                <a:sym typeface="Helvetica Neue"/>
              </a:rPr>
              <a:t>trebaju</a:t>
            </a:r>
            <a:r>
              <a:rPr lang="en-GB" sz="2400" b="1" dirty="0">
                <a:solidFill>
                  <a:schemeClr val="dk1"/>
                </a:solidFill>
                <a:latin typeface="+mn-lt"/>
                <a:sym typeface="Helvetica Neue"/>
              </a:rPr>
              <a:t> </a:t>
            </a:r>
            <a:r>
              <a:rPr lang="en-GB" sz="2400" b="1" dirty="0" err="1">
                <a:solidFill>
                  <a:schemeClr val="dk1"/>
                </a:solidFill>
                <a:latin typeface="+mn-lt"/>
                <a:sym typeface="Helvetica Neue"/>
              </a:rPr>
              <a:t>biti</a:t>
            </a:r>
            <a:r>
              <a:rPr lang="en-GB" sz="2400" b="1" dirty="0">
                <a:solidFill>
                  <a:schemeClr val="dk1"/>
                </a:solidFill>
                <a:latin typeface="+mn-lt"/>
                <a:sym typeface="Helvetica Neue"/>
              </a:rPr>
              <a:t> </a:t>
            </a:r>
            <a:r>
              <a:rPr lang="en-GB" sz="2400" b="1" dirty="0" err="1">
                <a:solidFill>
                  <a:schemeClr val="dk1"/>
                </a:solidFill>
                <a:latin typeface="+mn-lt"/>
                <a:sym typeface="Helvetica Neue"/>
              </a:rPr>
              <a:t>imenovane</a:t>
            </a:r>
            <a:r>
              <a:rPr lang="en-GB" sz="2400" b="1" dirty="0">
                <a:solidFill>
                  <a:schemeClr val="dk1"/>
                </a:solidFill>
                <a:latin typeface="+mn-lt"/>
                <a:sym typeface="Helvetica Neue"/>
              </a:rPr>
              <a:t> i </a:t>
            </a:r>
            <a:r>
              <a:rPr lang="en-GB" sz="2400" b="1" dirty="0" err="1">
                <a:solidFill>
                  <a:schemeClr val="dk1"/>
                </a:solidFill>
                <a:latin typeface="+mn-lt"/>
                <a:sym typeface="Helvetica Neue"/>
              </a:rPr>
              <a:t>sustavno</a:t>
            </a:r>
            <a:r>
              <a:rPr lang="en-GB" sz="2400" b="1" dirty="0">
                <a:solidFill>
                  <a:schemeClr val="dk1"/>
                </a:solidFill>
                <a:latin typeface="+mn-lt"/>
                <a:sym typeface="Helvetica Neue"/>
              </a:rPr>
              <a:t> </a:t>
            </a:r>
            <a:r>
              <a:rPr lang="en-GB" sz="2400" b="1" dirty="0" err="1">
                <a:solidFill>
                  <a:schemeClr val="dk1"/>
                </a:solidFill>
                <a:latin typeface="+mn-lt"/>
                <a:sym typeface="Helvetica Neue"/>
              </a:rPr>
              <a:t>poredane</a:t>
            </a:r>
            <a:r>
              <a:rPr lang="en-GB" sz="2400" b="1" dirty="0">
                <a:solidFill>
                  <a:schemeClr val="dk1"/>
                </a:solidFill>
                <a:latin typeface="+mn-lt"/>
                <a:sym typeface="Helvetica Neue"/>
              </a:rPr>
              <a:t> </a:t>
            </a:r>
            <a:r>
              <a:rPr lang="en-GB" sz="2400" b="1" dirty="0" err="1">
                <a:solidFill>
                  <a:schemeClr val="dk1"/>
                </a:solidFill>
                <a:latin typeface="+mn-lt"/>
                <a:sym typeface="Helvetica Neue"/>
              </a:rPr>
              <a:t>tako</a:t>
            </a:r>
            <a:r>
              <a:rPr lang="en-GB" sz="2400" b="1" dirty="0">
                <a:solidFill>
                  <a:schemeClr val="dk1"/>
                </a:solidFill>
                <a:latin typeface="+mn-lt"/>
                <a:sym typeface="Helvetica Neue"/>
              </a:rPr>
              <a:t> da:</a:t>
            </a:r>
            <a:endParaRPr lang="en-GB" sz="2400" dirty="0">
              <a:solidFill>
                <a:schemeClr val="dk1"/>
              </a:solidFill>
              <a:latin typeface="+mn-lt"/>
              <a:sym typeface="Helvetica Neue"/>
            </a:endParaRPr>
          </a:p>
        </p:txBody>
      </p:sp>
      <p:sp>
        <p:nvSpPr>
          <p:cNvPr id="2" name="Textfeld 1">
            <a:extLst>
              <a:ext uri="{FF2B5EF4-FFF2-40B4-BE49-F238E27FC236}">
                <a16:creationId xmlns:a16="http://schemas.microsoft.com/office/drawing/2014/main" id="{D899645D-A151-85B3-CA03-CF6632E1FE44}"/>
              </a:ext>
            </a:extLst>
          </p:cNvPr>
          <p:cNvSpPr txBox="1"/>
          <p:nvPr/>
        </p:nvSpPr>
        <p:spPr>
          <a:xfrm>
            <a:off x="1080000" y="8928000"/>
            <a:ext cx="17100000" cy="360000"/>
          </a:xfrm>
          <a:prstGeom prst="rect">
            <a:avLst/>
          </a:prstGeom>
          <a:noFill/>
          <a:ln>
            <a:noFill/>
          </a:ln>
        </p:spPr>
        <p:txBody>
          <a:bodyPr wrap="square" anchor="b">
            <a:noAutofit/>
          </a:bodyPr>
          <a:lstStyle/>
          <a:p>
            <a:r>
              <a:rPr lang="hr-HR" sz="1000" dirty="0"/>
              <a:t>Izvor</a:t>
            </a:r>
            <a:r>
              <a:rPr lang="de-DE" sz="1000" dirty="0"/>
              <a:t>: Verbund Forschungsdaten Bildung (</a:t>
            </a:r>
            <a:r>
              <a:rPr lang="de-DE" sz="1000" dirty="0" err="1"/>
              <a:t>VerbundFDB</a:t>
            </a:r>
            <a:r>
              <a:rPr lang="de-DE" sz="1000" dirty="0"/>
              <a:t>), Dateien benennen und organisieren, in: forschungsdaten-bildung.de, 20.07.2018, https://www.forschungsdaten-bildung.de/dateien-benennen</a:t>
            </a:r>
          </a:p>
        </p:txBody>
      </p:sp>
      <p:sp>
        <p:nvSpPr>
          <p:cNvPr id="4" name="Google Shape;120;p6">
            <a:extLst>
              <a:ext uri="{FF2B5EF4-FFF2-40B4-BE49-F238E27FC236}">
                <a16:creationId xmlns:a16="http://schemas.microsoft.com/office/drawing/2014/main" id="{DA63519A-6E09-6C49-3C58-1415B34D1C94}"/>
              </a:ext>
            </a:extLst>
          </p:cNvPr>
          <p:cNvSpPr txBox="1"/>
          <p:nvPr/>
        </p:nvSpPr>
        <p:spPr>
          <a:xfrm>
            <a:off x="1296000" y="5040000"/>
            <a:ext cx="3816000" cy="3384000"/>
          </a:xfrm>
          <a:prstGeom prst="rect">
            <a:avLst/>
          </a:prstGeom>
          <a:ln>
            <a:solidFill>
              <a:srgbClr val="6B6B6B"/>
            </a:solidFill>
          </a:ln>
        </p:spPr>
        <p:style>
          <a:lnRef idx="0">
            <a:schemeClr val="accent3"/>
          </a:lnRef>
          <a:fillRef idx="3">
            <a:schemeClr val="accent3"/>
          </a:fillRef>
          <a:effectRef idx="3">
            <a:schemeClr val="accent3"/>
          </a:effectRef>
          <a:fontRef idx="minor">
            <a:schemeClr val="lt1"/>
          </a:fontRef>
        </p:style>
        <p:txBody>
          <a:bodyPr spcFirstLastPara="1" wrap="square" lIns="91425" tIns="684000" rIns="91425" bIns="45700" anchor="t" anchorCtr="0">
            <a:noAutofit/>
          </a:bodyPr>
          <a:lstStyle/>
          <a:p>
            <a:pPr lvl="0" algn="ctr">
              <a:buSzPct val="80000"/>
            </a:pPr>
            <a:r>
              <a:rPr lang="en-GB" sz="2400" dirty="0">
                <a:solidFill>
                  <a:schemeClr val="dk1"/>
                </a:solidFill>
                <a:sym typeface="Helvetica Neue"/>
              </a:rPr>
              <a:t> </a:t>
            </a:r>
            <a:r>
              <a:rPr lang="hr-HR" sz="2400" dirty="0" err="1">
                <a:solidFill>
                  <a:schemeClr val="dk1"/>
                </a:solidFill>
                <a:sym typeface="Helvetica Neue"/>
              </a:rPr>
              <a:t>K</a:t>
            </a:r>
            <a:r>
              <a:rPr lang="en-GB" sz="2400" dirty="0" err="1">
                <a:solidFill>
                  <a:schemeClr val="dk1"/>
                </a:solidFill>
                <a:sym typeface="Helvetica Neue"/>
              </a:rPr>
              <a:t>reatori</a:t>
            </a:r>
            <a:r>
              <a:rPr lang="en-GB" sz="2400" dirty="0">
                <a:solidFill>
                  <a:schemeClr val="dk1"/>
                </a:solidFill>
                <a:sym typeface="Helvetica Neue"/>
              </a:rPr>
              <a:t> </a:t>
            </a:r>
            <a:r>
              <a:rPr lang="en-GB" sz="2400" dirty="0" err="1">
                <a:solidFill>
                  <a:schemeClr val="dk1"/>
                </a:solidFill>
                <a:sym typeface="Helvetica Neue"/>
              </a:rPr>
              <a:t>datoteka</a:t>
            </a:r>
            <a:r>
              <a:rPr lang="en-GB" sz="2400" dirty="0">
                <a:solidFill>
                  <a:schemeClr val="dk1"/>
                </a:solidFill>
                <a:sym typeface="Helvetica Neue"/>
              </a:rPr>
              <a:t> </a:t>
            </a:r>
            <a:r>
              <a:rPr lang="en-GB" sz="2400" dirty="0" err="1">
                <a:solidFill>
                  <a:schemeClr val="dk1"/>
                </a:solidFill>
                <a:sym typeface="Helvetica Neue"/>
              </a:rPr>
              <a:t>ili</a:t>
            </a:r>
            <a:r>
              <a:rPr lang="en-GB" sz="2400" dirty="0">
                <a:solidFill>
                  <a:schemeClr val="dk1"/>
                </a:solidFill>
                <a:sym typeface="Helvetica Neue"/>
              </a:rPr>
              <a:t> </a:t>
            </a:r>
            <a:r>
              <a:rPr lang="en-GB" sz="2400" dirty="0" err="1">
                <a:solidFill>
                  <a:schemeClr val="dk1"/>
                </a:solidFill>
                <a:sym typeface="Helvetica Neue"/>
              </a:rPr>
              <a:t>drugo</a:t>
            </a:r>
            <a:r>
              <a:rPr lang="en-GB" sz="2400" dirty="0">
                <a:solidFill>
                  <a:schemeClr val="dk1"/>
                </a:solidFill>
                <a:sym typeface="Helvetica Neue"/>
              </a:rPr>
              <a:t> </a:t>
            </a:r>
            <a:r>
              <a:rPr lang="en-GB" sz="2400" dirty="0" err="1">
                <a:solidFill>
                  <a:schemeClr val="dk1"/>
                </a:solidFill>
                <a:sym typeface="Helvetica Neue"/>
              </a:rPr>
              <a:t>projektno</a:t>
            </a:r>
            <a:r>
              <a:rPr lang="en-GB" sz="2400" dirty="0">
                <a:solidFill>
                  <a:schemeClr val="dk1"/>
                </a:solidFill>
                <a:sym typeface="Helvetica Neue"/>
              </a:rPr>
              <a:t> </a:t>
            </a:r>
            <a:r>
              <a:rPr lang="en-GB" sz="2400" dirty="0" err="1">
                <a:solidFill>
                  <a:schemeClr val="dk1"/>
                </a:solidFill>
                <a:sym typeface="Helvetica Neue"/>
              </a:rPr>
              <a:t>osoblj</a:t>
            </a:r>
            <a:r>
              <a:rPr lang="hr-HR" sz="2400" dirty="0">
                <a:solidFill>
                  <a:schemeClr val="dk1"/>
                </a:solidFill>
                <a:sym typeface="Helvetica Neue"/>
              </a:rPr>
              <a:t> d</a:t>
            </a:r>
            <a:r>
              <a:rPr lang="en-GB" sz="2400" dirty="0" err="1">
                <a:solidFill>
                  <a:schemeClr val="dk1"/>
                </a:solidFill>
                <a:sym typeface="Helvetica Neue"/>
              </a:rPr>
              <a:t>atoteke</a:t>
            </a:r>
            <a:r>
              <a:rPr lang="en-GB" sz="2400" dirty="0">
                <a:solidFill>
                  <a:schemeClr val="dk1"/>
                </a:solidFill>
                <a:sym typeface="Helvetica Neue"/>
              </a:rPr>
              <a:t> </a:t>
            </a:r>
            <a:r>
              <a:rPr lang="en-GB" sz="2400" dirty="0" err="1">
                <a:solidFill>
                  <a:schemeClr val="dk1"/>
                </a:solidFill>
                <a:sym typeface="Helvetica Neue"/>
              </a:rPr>
              <a:t>mogu</a:t>
            </a:r>
            <a:r>
              <a:rPr lang="en-GB" sz="2400" dirty="0">
                <a:solidFill>
                  <a:schemeClr val="dk1"/>
                </a:solidFill>
                <a:sym typeface="Helvetica Neue"/>
              </a:rPr>
              <a:t> </a:t>
            </a:r>
            <a:r>
              <a:rPr lang="en-GB" sz="2400" dirty="0" err="1">
                <a:solidFill>
                  <a:schemeClr val="dk1"/>
                </a:solidFill>
                <a:sym typeface="Helvetica Neue"/>
              </a:rPr>
              <a:t>lako</a:t>
            </a:r>
            <a:r>
              <a:rPr lang="en-GB" sz="2400" dirty="0">
                <a:solidFill>
                  <a:schemeClr val="dk1"/>
                </a:solidFill>
                <a:sym typeface="Helvetica Neue"/>
              </a:rPr>
              <a:t> </a:t>
            </a:r>
            <a:r>
              <a:rPr lang="en-GB" sz="2400" dirty="0" err="1">
                <a:solidFill>
                  <a:schemeClr val="dk1"/>
                </a:solidFill>
                <a:sym typeface="Helvetica Neue"/>
              </a:rPr>
              <a:t>pronaći</a:t>
            </a:r>
            <a:r>
              <a:rPr lang="en-GB" sz="2400" dirty="0">
                <a:solidFill>
                  <a:schemeClr val="dk1"/>
                </a:solidFill>
                <a:sym typeface="Helvetica Neue"/>
              </a:rPr>
              <a:t> i </a:t>
            </a:r>
            <a:r>
              <a:rPr lang="en-GB" sz="2400" dirty="0" err="1">
                <a:solidFill>
                  <a:schemeClr val="dk1"/>
                </a:solidFill>
                <a:sym typeface="Helvetica Neue"/>
              </a:rPr>
              <a:t>pristupiti</a:t>
            </a:r>
            <a:r>
              <a:rPr lang="en-GB" sz="2400" dirty="0">
                <a:solidFill>
                  <a:schemeClr val="dk1"/>
                </a:solidFill>
                <a:sym typeface="Helvetica Neue"/>
              </a:rPr>
              <a:t> </a:t>
            </a:r>
            <a:r>
              <a:rPr lang="en-GB" sz="2400" dirty="0" err="1">
                <a:solidFill>
                  <a:schemeClr val="dk1"/>
                </a:solidFill>
                <a:sym typeface="Helvetica Neue"/>
              </a:rPr>
              <a:t>im</a:t>
            </a:r>
            <a:r>
              <a:rPr lang="en-GB" sz="2400" dirty="0">
                <a:solidFill>
                  <a:schemeClr val="dk1"/>
                </a:solidFill>
                <a:sym typeface="Helvetica Neue"/>
              </a:rPr>
              <a:t>, </a:t>
            </a:r>
            <a:r>
              <a:rPr lang="en-GB" sz="2400" dirty="0" err="1">
                <a:solidFill>
                  <a:schemeClr val="dk1"/>
                </a:solidFill>
                <a:sym typeface="Helvetica Neue"/>
              </a:rPr>
              <a:t>sada</a:t>
            </a:r>
            <a:r>
              <a:rPr lang="en-GB" sz="2400" dirty="0">
                <a:solidFill>
                  <a:schemeClr val="dk1"/>
                </a:solidFill>
                <a:sym typeface="Helvetica Neue"/>
              </a:rPr>
              <a:t> i</a:t>
            </a:r>
            <a:r>
              <a:rPr lang="hr-HR" sz="2400" dirty="0">
                <a:solidFill>
                  <a:schemeClr val="dk1"/>
                </a:solidFill>
                <a:sym typeface="Helvetica Neue"/>
              </a:rPr>
              <a:t> </a:t>
            </a:r>
            <a:r>
              <a:rPr lang="en-GB" sz="2400" dirty="0">
                <a:solidFill>
                  <a:schemeClr val="dk1"/>
                </a:solidFill>
                <a:sym typeface="Helvetica Neue"/>
              </a:rPr>
              <a:t>u </a:t>
            </a:r>
            <a:r>
              <a:rPr lang="en-GB" sz="2400" dirty="0" err="1">
                <a:solidFill>
                  <a:schemeClr val="dk1"/>
                </a:solidFill>
                <a:sym typeface="Helvetica Neue"/>
              </a:rPr>
              <a:t>budućnosti</a:t>
            </a:r>
            <a:r>
              <a:rPr lang="hr-HR" sz="2400" dirty="0">
                <a:solidFill>
                  <a:schemeClr val="dk1"/>
                </a:solidFill>
                <a:sym typeface="Helvetica Neue"/>
              </a:rPr>
              <a:t>.</a:t>
            </a:r>
            <a:endParaRPr lang="en-GB" sz="2400" dirty="0">
              <a:solidFill>
                <a:schemeClr val="dk1"/>
              </a:solidFill>
              <a:latin typeface="+mn-lt"/>
              <a:sym typeface="Helvetica Neue"/>
            </a:endParaRPr>
          </a:p>
        </p:txBody>
      </p:sp>
      <p:sp>
        <p:nvSpPr>
          <p:cNvPr id="5" name="Google Shape;120;p6">
            <a:extLst>
              <a:ext uri="{FF2B5EF4-FFF2-40B4-BE49-F238E27FC236}">
                <a16:creationId xmlns:a16="http://schemas.microsoft.com/office/drawing/2014/main" id="{4FF99E5D-4379-11B2-02CA-8E5F1C3C89F9}"/>
              </a:ext>
            </a:extLst>
          </p:cNvPr>
          <p:cNvSpPr txBox="1"/>
          <p:nvPr/>
        </p:nvSpPr>
        <p:spPr>
          <a:xfrm>
            <a:off x="5472000" y="5040000"/>
            <a:ext cx="3816000" cy="3384000"/>
          </a:xfrm>
          <a:prstGeom prst="rect">
            <a:avLst/>
          </a:prstGeom>
          <a:ln>
            <a:solidFill>
              <a:srgbClr val="6B6B6B"/>
            </a:solidFill>
          </a:ln>
        </p:spPr>
        <p:style>
          <a:lnRef idx="0">
            <a:schemeClr val="accent3"/>
          </a:lnRef>
          <a:fillRef idx="3">
            <a:schemeClr val="accent3"/>
          </a:fillRef>
          <a:effectRef idx="3">
            <a:schemeClr val="accent3"/>
          </a:effectRef>
          <a:fontRef idx="minor">
            <a:schemeClr val="lt1"/>
          </a:fontRef>
        </p:style>
        <p:txBody>
          <a:bodyPr spcFirstLastPara="1" wrap="square" lIns="91425" tIns="684000" rIns="91425" bIns="45700" anchor="t" anchorCtr="0">
            <a:noAutofit/>
          </a:bodyPr>
          <a:lstStyle/>
          <a:p>
            <a:pPr lvl="0" algn="ctr">
              <a:buSzPct val="80000"/>
            </a:pPr>
            <a:r>
              <a:rPr lang="en-GB" sz="2400" dirty="0" err="1">
                <a:solidFill>
                  <a:schemeClr val="dk1"/>
                </a:solidFill>
                <a:sym typeface="Helvetica Neue"/>
              </a:rPr>
              <a:t>Izbjegava</a:t>
            </a:r>
            <a:r>
              <a:rPr lang="en-GB" sz="2400" dirty="0">
                <a:solidFill>
                  <a:schemeClr val="dk1"/>
                </a:solidFill>
                <a:sym typeface="Helvetica Neue"/>
              </a:rPr>
              <a:t> se </a:t>
            </a:r>
            <a:r>
              <a:rPr lang="en-GB" sz="2400" dirty="0" err="1">
                <a:solidFill>
                  <a:schemeClr val="dk1"/>
                </a:solidFill>
                <a:sym typeface="Helvetica Neue"/>
              </a:rPr>
              <a:t>dugotrajno</a:t>
            </a:r>
            <a:r>
              <a:rPr lang="en-GB" sz="2400" dirty="0">
                <a:solidFill>
                  <a:schemeClr val="dk1"/>
                </a:solidFill>
                <a:sym typeface="Helvetica Neue"/>
              </a:rPr>
              <a:t> </a:t>
            </a:r>
            <a:r>
              <a:rPr lang="en-GB" sz="2400" dirty="0" err="1">
                <a:solidFill>
                  <a:schemeClr val="dk1"/>
                </a:solidFill>
                <a:sym typeface="Helvetica Neue"/>
              </a:rPr>
              <a:t>traženje</a:t>
            </a:r>
            <a:r>
              <a:rPr lang="en-GB" sz="2400" dirty="0">
                <a:solidFill>
                  <a:schemeClr val="dk1"/>
                </a:solidFill>
                <a:sym typeface="Helvetica Neue"/>
              </a:rPr>
              <a:t> </a:t>
            </a:r>
            <a:r>
              <a:rPr lang="en-GB" sz="2400" dirty="0" err="1">
                <a:solidFill>
                  <a:schemeClr val="dk1"/>
                </a:solidFill>
                <a:sym typeface="Helvetica Neue"/>
              </a:rPr>
              <a:t>datoteka</a:t>
            </a:r>
            <a:r>
              <a:rPr lang="en-GB" sz="2400" dirty="0">
                <a:solidFill>
                  <a:schemeClr val="dk1"/>
                </a:solidFill>
                <a:sym typeface="Helvetica Neue"/>
              </a:rPr>
              <a:t> </a:t>
            </a:r>
            <a:r>
              <a:rPr lang="en-GB" sz="2400" dirty="0" err="1">
                <a:solidFill>
                  <a:schemeClr val="dk1"/>
                </a:solidFill>
                <a:sym typeface="Helvetica Neue"/>
              </a:rPr>
              <a:t>ili</a:t>
            </a:r>
            <a:r>
              <a:rPr lang="en-GB" sz="2400" dirty="0">
                <a:solidFill>
                  <a:schemeClr val="dk1"/>
                </a:solidFill>
                <a:sym typeface="Helvetica Neue"/>
              </a:rPr>
              <a:t> </a:t>
            </a:r>
            <a:r>
              <a:rPr lang="en-GB" sz="2400" dirty="0" err="1">
                <a:solidFill>
                  <a:schemeClr val="dk1"/>
                </a:solidFill>
                <a:sym typeface="Helvetica Neue"/>
              </a:rPr>
              <a:t>usporedba</a:t>
            </a:r>
            <a:r>
              <a:rPr lang="en-GB" sz="2400" dirty="0">
                <a:solidFill>
                  <a:schemeClr val="dk1"/>
                </a:solidFill>
                <a:sym typeface="Helvetica Neue"/>
              </a:rPr>
              <a:t> </a:t>
            </a:r>
            <a:r>
              <a:rPr lang="en-GB" sz="2400" dirty="0" err="1">
                <a:solidFill>
                  <a:schemeClr val="dk1"/>
                </a:solidFill>
                <a:sym typeface="Helvetica Neue"/>
              </a:rPr>
              <a:t>različitih</a:t>
            </a:r>
            <a:r>
              <a:rPr lang="en-GB" sz="2400" dirty="0">
                <a:solidFill>
                  <a:schemeClr val="dk1"/>
                </a:solidFill>
                <a:sym typeface="Helvetica Neue"/>
              </a:rPr>
              <a:t> </a:t>
            </a:r>
            <a:r>
              <a:rPr lang="en-GB" sz="2400" dirty="0" err="1">
                <a:solidFill>
                  <a:schemeClr val="dk1"/>
                </a:solidFill>
                <a:sym typeface="Helvetica Neue"/>
              </a:rPr>
              <a:t>verzija</a:t>
            </a:r>
            <a:r>
              <a:rPr lang="en-GB" sz="2400" dirty="0">
                <a:solidFill>
                  <a:schemeClr val="dk1"/>
                </a:solidFill>
                <a:sym typeface="Helvetica Neue"/>
              </a:rPr>
              <a:t> </a:t>
            </a:r>
            <a:r>
              <a:rPr lang="en-GB" sz="2400" dirty="0" err="1">
                <a:solidFill>
                  <a:schemeClr val="dk1"/>
                </a:solidFill>
                <a:sym typeface="Helvetica Neue"/>
              </a:rPr>
              <a:t>datoteka</a:t>
            </a:r>
            <a:r>
              <a:rPr lang="en-GB" sz="2400" dirty="0">
                <a:solidFill>
                  <a:schemeClr val="dk1"/>
                </a:solidFill>
                <a:sym typeface="Helvetica Neue"/>
              </a:rPr>
              <a:t>,</a:t>
            </a:r>
            <a:endParaRPr lang="en-GB" dirty="0">
              <a:latin typeface="+mn-lt"/>
            </a:endParaRPr>
          </a:p>
        </p:txBody>
      </p:sp>
      <p:sp>
        <p:nvSpPr>
          <p:cNvPr id="6" name="Google Shape;120;p6">
            <a:extLst>
              <a:ext uri="{FF2B5EF4-FFF2-40B4-BE49-F238E27FC236}">
                <a16:creationId xmlns:a16="http://schemas.microsoft.com/office/drawing/2014/main" id="{8F91D93D-8E46-826F-CA9D-3725FE3116AF}"/>
              </a:ext>
            </a:extLst>
          </p:cNvPr>
          <p:cNvSpPr txBox="1"/>
          <p:nvPr/>
        </p:nvSpPr>
        <p:spPr>
          <a:xfrm>
            <a:off x="9648000" y="5040000"/>
            <a:ext cx="3816000" cy="3384000"/>
          </a:xfrm>
          <a:prstGeom prst="rect">
            <a:avLst/>
          </a:prstGeom>
          <a:ln>
            <a:solidFill>
              <a:srgbClr val="6B6B6B"/>
            </a:solidFill>
          </a:ln>
        </p:spPr>
        <p:style>
          <a:lnRef idx="0">
            <a:schemeClr val="accent3"/>
          </a:lnRef>
          <a:fillRef idx="3">
            <a:schemeClr val="accent3"/>
          </a:fillRef>
          <a:effectRef idx="3">
            <a:schemeClr val="accent3"/>
          </a:effectRef>
          <a:fontRef idx="minor">
            <a:schemeClr val="lt1"/>
          </a:fontRef>
        </p:style>
        <p:txBody>
          <a:bodyPr spcFirstLastPara="1" wrap="square" lIns="91425" tIns="684000" rIns="91425" bIns="45700" anchor="t" anchorCtr="0">
            <a:noAutofit/>
          </a:bodyPr>
          <a:lstStyle/>
          <a:p>
            <a:pPr lvl="0" algn="ctr">
              <a:buSzPct val="80000"/>
            </a:pPr>
            <a:r>
              <a:rPr lang="en-GB" sz="2400" dirty="0" err="1">
                <a:solidFill>
                  <a:schemeClr val="dk1"/>
                </a:solidFill>
                <a:sym typeface="Helvetica Neue"/>
              </a:rPr>
              <a:t>Promjene</a:t>
            </a:r>
            <a:r>
              <a:rPr lang="en-GB" sz="2400" dirty="0">
                <a:solidFill>
                  <a:schemeClr val="dk1"/>
                </a:solidFill>
                <a:sym typeface="Helvetica Neue"/>
              </a:rPr>
              <a:t> </a:t>
            </a:r>
            <a:r>
              <a:rPr lang="en-GB" sz="2400" dirty="0" err="1">
                <a:solidFill>
                  <a:schemeClr val="dk1"/>
                </a:solidFill>
                <a:sym typeface="Helvetica Neue"/>
              </a:rPr>
              <a:t>su</a:t>
            </a:r>
            <a:r>
              <a:rPr lang="en-GB" sz="2400" dirty="0">
                <a:solidFill>
                  <a:schemeClr val="dk1"/>
                </a:solidFill>
                <a:sym typeface="Helvetica Neue"/>
              </a:rPr>
              <a:t> </a:t>
            </a:r>
            <a:r>
              <a:rPr lang="en-GB" sz="2400" dirty="0" err="1">
                <a:solidFill>
                  <a:schemeClr val="dk1"/>
                </a:solidFill>
                <a:sym typeface="Helvetica Neue"/>
              </a:rPr>
              <a:t>razumljive</a:t>
            </a:r>
            <a:r>
              <a:rPr lang="en-GB" sz="2400" dirty="0">
                <a:solidFill>
                  <a:schemeClr val="dk1"/>
                </a:solidFill>
                <a:sym typeface="Helvetica Neue"/>
              </a:rPr>
              <a:t> i</a:t>
            </a:r>
            <a:endParaRPr lang="en-GB" sz="2400" dirty="0">
              <a:solidFill>
                <a:schemeClr val="dk1"/>
              </a:solidFill>
              <a:latin typeface="+mn-lt"/>
              <a:sym typeface="Helvetica Neue"/>
            </a:endParaRPr>
          </a:p>
        </p:txBody>
      </p:sp>
      <p:sp>
        <p:nvSpPr>
          <p:cNvPr id="7" name="Google Shape;120;p6">
            <a:extLst>
              <a:ext uri="{FF2B5EF4-FFF2-40B4-BE49-F238E27FC236}">
                <a16:creationId xmlns:a16="http://schemas.microsoft.com/office/drawing/2014/main" id="{6331DF11-FC89-9046-CD64-D0D2EF14E89C}"/>
              </a:ext>
            </a:extLst>
          </p:cNvPr>
          <p:cNvSpPr txBox="1"/>
          <p:nvPr/>
        </p:nvSpPr>
        <p:spPr>
          <a:xfrm>
            <a:off x="13824000" y="5040000"/>
            <a:ext cx="3816000" cy="3384000"/>
          </a:xfrm>
          <a:prstGeom prst="rect">
            <a:avLst/>
          </a:prstGeom>
          <a:ln>
            <a:solidFill>
              <a:srgbClr val="6B6B6B"/>
            </a:solidFill>
          </a:ln>
        </p:spPr>
        <p:style>
          <a:lnRef idx="0">
            <a:schemeClr val="accent3"/>
          </a:lnRef>
          <a:fillRef idx="3">
            <a:schemeClr val="accent3"/>
          </a:fillRef>
          <a:effectRef idx="3">
            <a:schemeClr val="accent3"/>
          </a:effectRef>
          <a:fontRef idx="minor">
            <a:schemeClr val="lt1"/>
          </a:fontRef>
        </p:style>
        <p:txBody>
          <a:bodyPr spcFirstLastPara="1" wrap="square" lIns="91425" tIns="684000" rIns="91425" bIns="45700" anchor="t" anchorCtr="0">
            <a:noAutofit/>
          </a:bodyPr>
          <a:lstStyle/>
          <a:p>
            <a:pPr lvl="0" algn="ctr">
              <a:buSzPct val="80000"/>
            </a:pPr>
            <a:r>
              <a:rPr lang="it-IT" sz="2400" dirty="0" err="1">
                <a:solidFill>
                  <a:schemeClr val="dk1"/>
                </a:solidFill>
                <a:sym typeface="Helvetica Neue"/>
              </a:rPr>
              <a:t>Datoteke</a:t>
            </a:r>
            <a:r>
              <a:rPr lang="it-IT" sz="2400" dirty="0">
                <a:solidFill>
                  <a:schemeClr val="dk1"/>
                </a:solidFill>
                <a:sym typeface="Helvetica Neue"/>
              </a:rPr>
              <a:t> se ne </a:t>
            </a:r>
            <a:r>
              <a:rPr lang="it-IT" sz="2400" dirty="0" err="1">
                <a:solidFill>
                  <a:schemeClr val="dk1"/>
                </a:solidFill>
                <a:sym typeface="Helvetica Neue"/>
              </a:rPr>
              <a:t>brišu</a:t>
            </a:r>
            <a:r>
              <a:rPr lang="it-IT" sz="2400" dirty="0">
                <a:solidFill>
                  <a:schemeClr val="dk1"/>
                </a:solidFill>
                <a:sym typeface="Helvetica Neue"/>
              </a:rPr>
              <a:t> </a:t>
            </a:r>
            <a:r>
              <a:rPr lang="it-IT" sz="2400" dirty="0" err="1">
                <a:solidFill>
                  <a:schemeClr val="dk1"/>
                </a:solidFill>
                <a:sym typeface="Helvetica Neue"/>
              </a:rPr>
              <a:t>slučajno</a:t>
            </a:r>
            <a:r>
              <a:rPr lang="it-IT" sz="2400" dirty="0">
                <a:solidFill>
                  <a:schemeClr val="dk1"/>
                </a:solidFill>
                <a:sym typeface="Helvetica Neue"/>
              </a:rPr>
              <a:t> ili </a:t>
            </a:r>
            <a:r>
              <a:rPr lang="it-IT" sz="2400" dirty="0" err="1">
                <a:solidFill>
                  <a:schemeClr val="dk1"/>
                </a:solidFill>
                <a:sym typeface="Helvetica Neue"/>
              </a:rPr>
              <a:t>prebrišu</a:t>
            </a:r>
            <a:r>
              <a:rPr lang="it-IT" sz="2400" dirty="0">
                <a:solidFill>
                  <a:schemeClr val="dk1"/>
                </a:solidFill>
                <a:sym typeface="Helvetica Neue"/>
              </a:rPr>
              <a:t>.</a:t>
            </a:r>
            <a:endParaRPr lang="en-GB" dirty="0">
              <a:latin typeface="+mn-lt"/>
            </a:endParaRPr>
          </a:p>
        </p:txBody>
      </p:sp>
      <p:sp>
        <p:nvSpPr>
          <p:cNvPr id="8" name="Ellipse 7">
            <a:extLst>
              <a:ext uri="{FF2B5EF4-FFF2-40B4-BE49-F238E27FC236}">
                <a16:creationId xmlns:a16="http://schemas.microsoft.com/office/drawing/2014/main" id="{619FA117-E9F8-2AE1-5D77-DE137589DF9B}"/>
              </a:ext>
            </a:extLst>
          </p:cNvPr>
          <p:cNvSpPr/>
          <p:nvPr/>
        </p:nvSpPr>
        <p:spPr>
          <a:xfrm>
            <a:off x="2736000" y="4572000"/>
            <a:ext cx="936000" cy="936000"/>
          </a:xfrm>
          <a:prstGeom prst="ellipse">
            <a:avLst/>
          </a:prstGeom>
        </p:spPr>
        <p:style>
          <a:lnRef idx="0">
            <a:schemeClr val="dk1"/>
          </a:lnRef>
          <a:fillRef idx="3">
            <a:schemeClr val="dk1"/>
          </a:fillRef>
          <a:effectRef idx="3">
            <a:schemeClr val="dk1"/>
          </a:effectRef>
          <a:fontRef idx="minor">
            <a:schemeClr val="lt1"/>
          </a:fontRef>
        </p:style>
        <p:txBody>
          <a:bodyPr rtlCol="0" anchor="ctr"/>
          <a:lstStyle/>
          <a:p>
            <a:pPr algn="ctr"/>
            <a:r>
              <a:rPr lang="en-GB" sz="2400" b="1"/>
              <a:t>A</a:t>
            </a:r>
          </a:p>
        </p:txBody>
      </p:sp>
      <p:sp>
        <p:nvSpPr>
          <p:cNvPr id="9" name="Ellipse 8">
            <a:extLst>
              <a:ext uri="{FF2B5EF4-FFF2-40B4-BE49-F238E27FC236}">
                <a16:creationId xmlns:a16="http://schemas.microsoft.com/office/drawing/2014/main" id="{5DF51B24-F14D-378F-C5B4-0B7699C1F0AA}"/>
              </a:ext>
            </a:extLst>
          </p:cNvPr>
          <p:cNvSpPr/>
          <p:nvPr/>
        </p:nvSpPr>
        <p:spPr>
          <a:xfrm>
            <a:off x="6912000" y="4572000"/>
            <a:ext cx="936000" cy="936000"/>
          </a:xfrm>
          <a:prstGeom prst="ellipse">
            <a:avLst/>
          </a:prstGeom>
        </p:spPr>
        <p:style>
          <a:lnRef idx="0">
            <a:schemeClr val="dk1"/>
          </a:lnRef>
          <a:fillRef idx="3">
            <a:schemeClr val="dk1"/>
          </a:fillRef>
          <a:effectRef idx="3">
            <a:schemeClr val="dk1"/>
          </a:effectRef>
          <a:fontRef idx="minor">
            <a:schemeClr val="lt1"/>
          </a:fontRef>
        </p:style>
        <p:txBody>
          <a:bodyPr rtlCol="0" anchor="ctr"/>
          <a:lstStyle/>
          <a:p>
            <a:pPr algn="ctr"/>
            <a:r>
              <a:rPr lang="en-GB" sz="2400" b="1"/>
              <a:t>B</a:t>
            </a:r>
          </a:p>
        </p:txBody>
      </p:sp>
      <p:sp>
        <p:nvSpPr>
          <p:cNvPr id="10" name="Ellipse 9">
            <a:extLst>
              <a:ext uri="{FF2B5EF4-FFF2-40B4-BE49-F238E27FC236}">
                <a16:creationId xmlns:a16="http://schemas.microsoft.com/office/drawing/2014/main" id="{0093465C-DBBC-B906-8F1D-08D1F6644BC5}"/>
              </a:ext>
            </a:extLst>
          </p:cNvPr>
          <p:cNvSpPr/>
          <p:nvPr/>
        </p:nvSpPr>
        <p:spPr>
          <a:xfrm>
            <a:off x="11088000" y="4572000"/>
            <a:ext cx="936000" cy="936000"/>
          </a:xfrm>
          <a:prstGeom prst="ellipse">
            <a:avLst/>
          </a:prstGeom>
        </p:spPr>
        <p:style>
          <a:lnRef idx="0">
            <a:schemeClr val="dk1"/>
          </a:lnRef>
          <a:fillRef idx="3">
            <a:schemeClr val="dk1"/>
          </a:fillRef>
          <a:effectRef idx="3">
            <a:schemeClr val="dk1"/>
          </a:effectRef>
          <a:fontRef idx="minor">
            <a:schemeClr val="lt1"/>
          </a:fontRef>
        </p:style>
        <p:txBody>
          <a:bodyPr rtlCol="0" anchor="ctr"/>
          <a:lstStyle/>
          <a:p>
            <a:pPr algn="ctr"/>
            <a:r>
              <a:rPr lang="en-GB" sz="2400" b="1"/>
              <a:t>C</a:t>
            </a:r>
          </a:p>
        </p:txBody>
      </p:sp>
      <p:sp>
        <p:nvSpPr>
          <p:cNvPr id="11" name="Ellipse 10">
            <a:extLst>
              <a:ext uri="{FF2B5EF4-FFF2-40B4-BE49-F238E27FC236}">
                <a16:creationId xmlns:a16="http://schemas.microsoft.com/office/drawing/2014/main" id="{BB4AC763-1972-C477-77A3-511B06914B3F}"/>
              </a:ext>
            </a:extLst>
          </p:cNvPr>
          <p:cNvSpPr/>
          <p:nvPr/>
        </p:nvSpPr>
        <p:spPr>
          <a:xfrm>
            <a:off x="15264000" y="4572000"/>
            <a:ext cx="936000" cy="936000"/>
          </a:xfrm>
          <a:prstGeom prst="ellipse">
            <a:avLst/>
          </a:prstGeom>
        </p:spPr>
        <p:style>
          <a:lnRef idx="0">
            <a:schemeClr val="dk1"/>
          </a:lnRef>
          <a:fillRef idx="3">
            <a:schemeClr val="dk1"/>
          </a:fillRef>
          <a:effectRef idx="3">
            <a:schemeClr val="dk1"/>
          </a:effectRef>
          <a:fontRef idx="minor">
            <a:schemeClr val="lt1"/>
          </a:fontRef>
        </p:style>
        <p:txBody>
          <a:bodyPr rtlCol="0" anchor="ctr"/>
          <a:lstStyle/>
          <a:p>
            <a:pPr algn="ctr"/>
            <a:r>
              <a:rPr lang="en-GB" sz="2400" b="1"/>
              <a:t>D</a:t>
            </a:r>
          </a:p>
        </p:txBody>
      </p:sp>
      <p:sp>
        <p:nvSpPr>
          <p:cNvPr id="12" name="Foliennummernplatzhalter 1">
            <a:extLst>
              <a:ext uri="{FF2B5EF4-FFF2-40B4-BE49-F238E27FC236}">
                <a16:creationId xmlns:a16="http://schemas.microsoft.com/office/drawing/2014/main" id="{563DA8A1-DCBA-0A52-BC8A-851069CD65AF}"/>
              </a:ext>
            </a:extLst>
          </p:cNvPr>
          <p:cNvSpPr txBox="1">
            <a:spLocks/>
          </p:cNvSpPr>
          <p:nvPr/>
        </p:nvSpPr>
        <p:spPr>
          <a:xfrm>
            <a:off x="14004589" y="9567020"/>
            <a:ext cx="4114800" cy="547688"/>
          </a:xfrm>
          <a:prstGeom prst="rect">
            <a:avLst/>
          </a:prstGeom>
        </p:spPr>
        <p:txBody>
          <a:bodyPr vert="horz" lIns="91440" tIns="45720" rIns="91440" bIns="45720" rtlCol="0" anchor="ct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defRPr sz="1200" b="0" i="0" u="none" strike="noStrike" cap="none">
                <a:solidFill>
                  <a:schemeClr val="tx1">
                    <a:tint val="75000"/>
                  </a:schemeClr>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fld id="{141F0399-9AC4-4E2F-9FF1-1AC0CE388A8D}" type="slidenum">
              <a:rPr lang="de-DE" smtClean="0"/>
              <a:t>25</a:t>
            </a:fld>
            <a:endParaRPr lang="de-DE"/>
          </a:p>
        </p:txBody>
      </p:sp>
      <p:sp>
        <p:nvSpPr>
          <p:cNvPr id="13" name="Google Shape;118;p6">
            <a:extLst>
              <a:ext uri="{FF2B5EF4-FFF2-40B4-BE49-F238E27FC236}">
                <a16:creationId xmlns:a16="http://schemas.microsoft.com/office/drawing/2014/main" id="{0EE400E7-CE9A-72F5-8324-9B46A94D8E5E}"/>
              </a:ext>
            </a:extLst>
          </p:cNvPr>
          <p:cNvSpPr txBox="1"/>
          <p:nvPr/>
        </p:nvSpPr>
        <p:spPr>
          <a:xfrm>
            <a:off x="1332000" y="2401311"/>
            <a:ext cx="16452000" cy="646290"/>
          </a:xfrm>
          <a:prstGeom prst="rect">
            <a:avLst/>
          </a:prstGeom>
          <a:noFill/>
          <a:ln>
            <a:noFill/>
          </a:ln>
        </p:spPr>
        <p:txBody>
          <a:bodyPr spcFirstLastPara="1" wrap="square" lIns="91425" tIns="45700" rIns="91425" bIns="45700" anchor="t" anchorCtr="0">
            <a:noAutofit/>
          </a:bodyPr>
          <a:lstStyle/>
          <a:p>
            <a:pPr lvl="0"/>
            <a:r>
              <a:rPr lang="en-GB" sz="4800" b="1" dirty="0">
                <a:solidFill>
                  <a:schemeClr val="tx1"/>
                </a:solidFill>
                <a:latin typeface="+mn-lt"/>
                <a:ea typeface="Helvetica Neue"/>
                <a:cs typeface="Helvetica Neue"/>
                <a:sym typeface="Helvetica Neue"/>
              </a:rPr>
              <a:t>1. </a:t>
            </a:r>
            <a:r>
              <a:rPr lang="en-GB" sz="4800" b="1" dirty="0" err="1">
                <a:solidFill>
                  <a:schemeClr val="tx1"/>
                </a:solidFill>
                <a:latin typeface="+mn-lt"/>
                <a:ea typeface="Helvetica Neue"/>
                <a:cs typeface="Helvetica Neue"/>
                <a:sym typeface="Helvetica Neue"/>
              </a:rPr>
              <a:t>Važnost</a:t>
            </a:r>
            <a:r>
              <a:rPr lang="en-GB" sz="4800" b="1" dirty="0">
                <a:solidFill>
                  <a:schemeClr val="tx1"/>
                </a:solidFill>
                <a:latin typeface="+mn-lt"/>
                <a:ea typeface="Helvetica Neue"/>
                <a:cs typeface="Helvetica Neue"/>
                <a:sym typeface="Helvetica Neue"/>
              </a:rPr>
              <a:t> </a:t>
            </a:r>
            <a:r>
              <a:rPr lang="en-GB" sz="4800" b="1" dirty="0" err="1">
                <a:solidFill>
                  <a:schemeClr val="tx1"/>
                </a:solidFill>
                <a:latin typeface="+mn-lt"/>
                <a:ea typeface="Helvetica Neue"/>
                <a:cs typeface="Helvetica Neue"/>
                <a:sym typeface="Helvetica Neue"/>
              </a:rPr>
              <a:t>sustavnog</a:t>
            </a:r>
            <a:r>
              <a:rPr lang="en-GB" sz="4800" b="1" dirty="0">
                <a:solidFill>
                  <a:schemeClr val="tx1"/>
                </a:solidFill>
                <a:latin typeface="+mn-lt"/>
                <a:ea typeface="Helvetica Neue"/>
                <a:cs typeface="Helvetica Neue"/>
                <a:sym typeface="Helvetica Neue"/>
              </a:rPr>
              <a:t> </a:t>
            </a:r>
            <a:r>
              <a:rPr lang="en-GB" sz="4800" b="1" dirty="0" err="1">
                <a:solidFill>
                  <a:schemeClr val="tx1"/>
                </a:solidFill>
                <a:latin typeface="+mn-lt"/>
                <a:ea typeface="Helvetica Neue"/>
                <a:cs typeface="Helvetica Neue"/>
                <a:sym typeface="Helvetica Neue"/>
              </a:rPr>
              <a:t>spremanja</a:t>
            </a:r>
            <a:r>
              <a:rPr lang="en-GB" sz="4800" b="1" dirty="0">
                <a:solidFill>
                  <a:schemeClr val="tx1"/>
                </a:solidFill>
                <a:latin typeface="+mn-lt"/>
                <a:ea typeface="Helvetica Neue"/>
                <a:cs typeface="Helvetica Neue"/>
                <a:sym typeface="Helvetica Neue"/>
              </a:rPr>
              <a:t> </a:t>
            </a:r>
            <a:r>
              <a:rPr lang="en-GB" sz="4800" b="1" dirty="0" err="1">
                <a:solidFill>
                  <a:schemeClr val="tx1"/>
                </a:solidFill>
                <a:latin typeface="+mn-lt"/>
                <a:ea typeface="Helvetica Neue"/>
                <a:cs typeface="Helvetica Neue"/>
                <a:sym typeface="Helvetica Neue"/>
              </a:rPr>
              <a:t>datoteka</a:t>
            </a:r>
            <a:endParaRPr lang="en-US" sz="4800" b="1" dirty="0">
              <a:solidFill>
                <a:schemeClr val="tx1"/>
              </a:solidFill>
              <a:latin typeface="+mn-lt"/>
              <a:ea typeface="Helvetica Neue"/>
              <a:cs typeface="Helvetica Neue"/>
              <a:sym typeface="Helvetica Neue"/>
            </a:endParaRPr>
          </a:p>
        </p:txBody>
      </p:sp>
    </p:spTree>
    <p:extLst>
      <p:ext uri="{BB962C8B-B14F-4D97-AF65-F5344CB8AC3E}">
        <p14:creationId xmlns:p14="http://schemas.microsoft.com/office/powerpoint/2010/main" val="30483543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9" name="Google Shape;119;p6"/>
          <p:cNvSpPr txBox="1"/>
          <p:nvPr/>
        </p:nvSpPr>
        <p:spPr>
          <a:xfrm>
            <a:off x="1295400" y="3390900"/>
            <a:ext cx="16452000" cy="523220"/>
          </a:xfrm>
          <a:prstGeom prst="rect">
            <a:avLst/>
          </a:prstGeom>
          <a:noFill/>
          <a:ln>
            <a:noFill/>
          </a:ln>
        </p:spPr>
        <p:txBody>
          <a:bodyPr spcFirstLastPara="1" wrap="square" lIns="91425" tIns="45700" rIns="91425" bIns="45700" anchor="t" anchorCtr="0">
            <a:noAutofit/>
          </a:bodyPr>
          <a:lstStyle/>
          <a:p>
            <a:pPr lvl="0"/>
            <a:r>
              <a:rPr lang="pl-PL" sz="2800" b="1" dirty="0">
                <a:solidFill>
                  <a:srgbClr val="00CCFF"/>
                </a:solidFill>
                <a:latin typeface="+mn-lt"/>
                <a:ea typeface="Helvetica Neue"/>
                <a:cs typeface="Helvetica Neue"/>
                <a:sym typeface="Helvetica Neue"/>
              </a:rPr>
              <a:t>Mjesto za pohranu datoteka - preduvjeti</a:t>
            </a:r>
            <a:endParaRPr lang="en-GB" dirty="0">
              <a:solidFill>
                <a:srgbClr val="00CCFF"/>
              </a:solidFill>
              <a:latin typeface="+mn-lt"/>
            </a:endParaRPr>
          </a:p>
        </p:txBody>
      </p:sp>
      <p:sp>
        <p:nvSpPr>
          <p:cNvPr id="120" name="Google Shape;120;p6"/>
          <p:cNvSpPr txBox="1"/>
          <p:nvPr/>
        </p:nvSpPr>
        <p:spPr>
          <a:xfrm>
            <a:off x="1295400" y="4032000"/>
            <a:ext cx="3218543" cy="4716000"/>
          </a:xfrm>
          <a:prstGeom prst="rect">
            <a:avLst/>
          </a:prstGeom>
          <a:noFill/>
          <a:ln>
            <a:noFill/>
          </a:ln>
        </p:spPr>
        <p:txBody>
          <a:bodyPr spcFirstLastPara="1" wrap="square" lIns="91425" tIns="45700" rIns="91425" bIns="45700" anchor="ctr" anchorCtr="0">
            <a:noAutofit/>
          </a:bodyPr>
          <a:lstStyle/>
          <a:p>
            <a:pPr lvl="0">
              <a:buSzPct val="80000"/>
            </a:pPr>
            <a:r>
              <a:rPr lang="en-GB" sz="2400" b="1" dirty="0" err="1">
                <a:solidFill>
                  <a:schemeClr val="dk1"/>
                </a:solidFill>
                <a:latin typeface="+mn-lt"/>
                <a:sym typeface="Helvetica Neue"/>
              </a:rPr>
              <a:t>Zahtjevi</a:t>
            </a:r>
            <a:endParaRPr lang="en-GB" b="1" dirty="0">
              <a:latin typeface="+mn-lt"/>
            </a:endParaRPr>
          </a:p>
        </p:txBody>
      </p:sp>
      <p:graphicFrame>
        <p:nvGraphicFramePr>
          <p:cNvPr id="5" name="Diagramm 4">
            <a:extLst>
              <a:ext uri="{FF2B5EF4-FFF2-40B4-BE49-F238E27FC236}">
                <a16:creationId xmlns:a16="http://schemas.microsoft.com/office/drawing/2014/main" id="{3610E10B-9CE3-EBBB-2039-AAE2A0149F52}"/>
              </a:ext>
            </a:extLst>
          </p:cNvPr>
          <p:cNvGraphicFramePr/>
          <p:nvPr>
            <p:extLst>
              <p:ext uri="{D42A27DB-BD31-4B8C-83A1-F6EECF244321}">
                <p14:modId xmlns:p14="http://schemas.microsoft.com/office/powerpoint/2010/main" val="2023589329"/>
              </p:ext>
            </p:extLst>
          </p:nvPr>
        </p:nvGraphicFramePr>
        <p:xfrm>
          <a:off x="3708000" y="4032000"/>
          <a:ext cx="13068000" cy="4716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Foliennummernplatzhalter 1">
            <a:extLst>
              <a:ext uri="{FF2B5EF4-FFF2-40B4-BE49-F238E27FC236}">
                <a16:creationId xmlns:a16="http://schemas.microsoft.com/office/drawing/2014/main" id="{7B2DC1E1-B048-18AE-5F38-3AC10B33B591}"/>
              </a:ext>
            </a:extLst>
          </p:cNvPr>
          <p:cNvSpPr txBox="1">
            <a:spLocks/>
          </p:cNvSpPr>
          <p:nvPr/>
        </p:nvSpPr>
        <p:spPr>
          <a:xfrm>
            <a:off x="14004589" y="9567020"/>
            <a:ext cx="4114800" cy="547688"/>
          </a:xfrm>
          <a:prstGeom prst="rect">
            <a:avLst/>
          </a:prstGeom>
        </p:spPr>
        <p:txBody>
          <a:bodyPr vert="horz" lIns="91440" tIns="45720" rIns="91440" bIns="45720" rtlCol="0" anchor="ct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defRPr sz="1200" b="0" i="0" u="none" strike="noStrike" cap="none">
                <a:solidFill>
                  <a:schemeClr val="tx1">
                    <a:tint val="75000"/>
                  </a:schemeClr>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fld id="{141F0399-9AC4-4E2F-9FF1-1AC0CE388A8D}" type="slidenum">
              <a:rPr lang="de-DE" smtClean="0"/>
              <a:t>26</a:t>
            </a:fld>
            <a:endParaRPr lang="de-DE"/>
          </a:p>
        </p:txBody>
      </p:sp>
      <p:sp>
        <p:nvSpPr>
          <p:cNvPr id="6" name="Textfeld 5">
            <a:extLst>
              <a:ext uri="{FF2B5EF4-FFF2-40B4-BE49-F238E27FC236}">
                <a16:creationId xmlns:a16="http://schemas.microsoft.com/office/drawing/2014/main" id="{F2D905B1-0DAA-EC1D-F666-5E7AF2F94B8A}"/>
              </a:ext>
            </a:extLst>
          </p:cNvPr>
          <p:cNvSpPr txBox="1"/>
          <p:nvPr/>
        </p:nvSpPr>
        <p:spPr>
          <a:xfrm>
            <a:off x="1080000" y="8928000"/>
            <a:ext cx="17100000" cy="360000"/>
          </a:xfrm>
          <a:prstGeom prst="rect">
            <a:avLst/>
          </a:prstGeom>
          <a:noFill/>
          <a:ln>
            <a:noFill/>
          </a:ln>
        </p:spPr>
        <p:txBody>
          <a:bodyPr wrap="square" anchor="b">
            <a:noAutofit/>
          </a:bodyPr>
          <a:lstStyle/>
          <a:p>
            <a:r>
              <a:rPr lang="hr-HR" sz="1000" dirty="0"/>
              <a:t>Izvor: </a:t>
            </a:r>
            <a:r>
              <a:rPr lang="de-DE" sz="1000" dirty="0"/>
              <a:t>Verbund Forschungsdaten Bildung (</a:t>
            </a:r>
            <a:r>
              <a:rPr lang="de-DE" sz="1000" dirty="0" err="1"/>
              <a:t>VerbundFDB</a:t>
            </a:r>
            <a:r>
              <a:rPr lang="de-DE" sz="1000" dirty="0"/>
              <a:t>), Dateien benennen und organisieren, in: forschungsdaten-bildung.de, 20.07.2018, https://www.forschungsdaten-bildung.de/dateien-benennen</a:t>
            </a:r>
          </a:p>
        </p:txBody>
      </p:sp>
      <p:sp>
        <p:nvSpPr>
          <p:cNvPr id="7" name="Google Shape;118;p6">
            <a:extLst>
              <a:ext uri="{FF2B5EF4-FFF2-40B4-BE49-F238E27FC236}">
                <a16:creationId xmlns:a16="http://schemas.microsoft.com/office/drawing/2014/main" id="{4C867A20-37BD-9B7C-173D-29F60036458E}"/>
              </a:ext>
            </a:extLst>
          </p:cNvPr>
          <p:cNvSpPr txBox="1"/>
          <p:nvPr/>
        </p:nvSpPr>
        <p:spPr>
          <a:xfrm>
            <a:off x="1332000" y="2401311"/>
            <a:ext cx="16452000" cy="646290"/>
          </a:xfrm>
          <a:prstGeom prst="rect">
            <a:avLst/>
          </a:prstGeom>
          <a:noFill/>
          <a:ln>
            <a:noFill/>
          </a:ln>
        </p:spPr>
        <p:txBody>
          <a:bodyPr spcFirstLastPara="1" wrap="square" lIns="91425" tIns="45700" rIns="91425" bIns="45700" anchor="t" anchorCtr="0">
            <a:noAutofit/>
          </a:bodyPr>
          <a:lstStyle/>
          <a:p>
            <a:pPr lvl="0"/>
            <a:r>
              <a:rPr lang="en-GB" sz="4800" b="1" dirty="0">
                <a:solidFill>
                  <a:schemeClr val="tx1"/>
                </a:solidFill>
                <a:latin typeface="+mn-lt"/>
                <a:ea typeface="Helvetica Neue"/>
                <a:cs typeface="Helvetica Neue"/>
                <a:sym typeface="Helvetica Neue"/>
              </a:rPr>
              <a:t>1. </a:t>
            </a:r>
            <a:r>
              <a:rPr lang="en-GB" sz="4800" b="1" dirty="0" err="1">
                <a:solidFill>
                  <a:schemeClr val="tx1"/>
                </a:solidFill>
                <a:latin typeface="+mn-lt"/>
                <a:ea typeface="Helvetica Neue"/>
                <a:cs typeface="Helvetica Neue"/>
                <a:sym typeface="Helvetica Neue"/>
              </a:rPr>
              <a:t>Važnost</a:t>
            </a:r>
            <a:r>
              <a:rPr lang="en-GB" sz="4800" b="1" dirty="0">
                <a:solidFill>
                  <a:schemeClr val="tx1"/>
                </a:solidFill>
                <a:latin typeface="+mn-lt"/>
                <a:ea typeface="Helvetica Neue"/>
                <a:cs typeface="Helvetica Neue"/>
                <a:sym typeface="Helvetica Neue"/>
              </a:rPr>
              <a:t> </a:t>
            </a:r>
            <a:r>
              <a:rPr lang="en-GB" sz="4800" b="1" dirty="0" err="1">
                <a:solidFill>
                  <a:schemeClr val="tx1"/>
                </a:solidFill>
                <a:latin typeface="+mn-lt"/>
                <a:ea typeface="Helvetica Neue"/>
                <a:cs typeface="Helvetica Neue"/>
                <a:sym typeface="Helvetica Neue"/>
              </a:rPr>
              <a:t>sustavnog</a:t>
            </a:r>
            <a:r>
              <a:rPr lang="en-GB" sz="4800" b="1" dirty="0">
                <a:solidFill>
                  <a:schemeClr val="tx1"/>
                </a:solidFill>
                <a:latin typeface="+mn-lt"/>
                <a:ea typeface="Helvetica Neue"/>
                <a:cs typeface="Helvetica Neue"/>
                <a:sym typeface="Helvetica Neue"/>
              </a:rPr>
              <a:t> </a:t>
            </a:r>
            <a:r>
              <a:rPr lang="en-GB" sz="4800" b="1" dirty="0" err="1">
                <a:solidFill>
                  <a:schemeClr val="tx1"/>
                </a:solidFill>
                <a:latin typeface="+mn-lt"/>
                <a:ea typeface="Helvetica Neue"/>
                <a:cs typeface="Helvetica Neue"/>
                <a:sym typeface="Helvetica Neue"/>
              </a:rPr>
              <a:t>spremanja</a:t>
            </a:r>
            <a:r>
              <a:rPr lang="en-GB" sz="4800" b="1" dirty="0">
                <a:solidFill>
                  <a:schemeClr val="tx1"/>
                </a:solidFill>
                <a:latin typeface="+mn-lt"/>
                <a:ea typeface="Helvetica Neue"/>
                <a:cs typeface="Helvetica Neue"/>
                <a:sym typeface="Helvetica Neue"/>
              </a:rPr>
              <a:t> </a:t>
            </a:r>
            <a:r>
              <a:rPr lang="en-GB" sz="4800" b="1" dirty="0" err="1">
                <a:solidFill>
                  <a:schemeClr val="tx1"/>
                </a:solidFill>
                <a:latin typeface="+mn-lt"/>
                <a:ea typeface="Helvetica Neue"/>
                <a:cs typeface="Helvetica Neue"/>
                <a:sym typeface="Helvetica Neue"/>
              </a:rPr>
              <a:t>datoteka</a:t>
            </a:r>
            <a:endParaRPr lang="en-US" sz="4800" b="1" dirty="0">
              <a:solidFill>
                <a:schemeClr val="tx1"/>
              </a:solidFill>
              <a:latin typeface="+mn-lt"/>
              <a:ea typeface="Helvetica Neue"/>
              <a:cs typeface="Helvetica Neue"/>
              <a:sym typeface="Helvetica Neue"/>
            </a:endParaRPr>
          </a:p>
        </p:txBody>
      </p:sp>
    </p:spTree>
    <p:extLst>
      <p:ext uri="{BB962C8B-B14F-4D97-AF65-F5344CB8AC3E}">
        <p14:creationId xmlns:p14="http://schemas.microsoft.com/office/powerpoint/2010/main" val="284896509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6"/>
          <p:cNvSpPr txBox="1"/>
          <p:nvPr/>
        </p:nvSpPr>
        <p:spPr>
          <a:xfrm>
            <a:off x="1331998" y="2401311"/>
            <a:ext cx="16452000" cy="830956"/>
          </a:xfrm>
          <a:prstGeom prst="rect">
            <a:avLst/>
          </a:prstGeom>
          <a:noFill/>
          <a:ln>
            <a:noFill/>
          </a:ln>
        </p:spPr>
        <p:txBody>
          <a:bodyPr spcFirstLastPara="1" wrap="square" lIns="91425" tIns="45700" rIns="91425" bIns="45700" anchor="t" anchorCtr="0">
            <a:noAutofit/>
          </a:bodyPr>
          <a:lstStyle/>
          <a:p>
            <a:pPr lvl="0"/>
            <a:r>
              <a:rPr lang="pl-PL" sz="4800" b="1" dirty="0">
                <a:solidFill>
                  <a:schemeClr val="tx1"/>
                </a:solidFill>
                <a:latin typeface="+mn-lt"/>
                <a:ea typeface="Helvetica Neue"/>
                <a:cs typeface="Helvetica Neue"/>
                <a:sym typeface="Helvetica Neue"/>
              </a:rPr>
              <a:t>2. Digitalna struktura mape na računalu</a:t>
            </a:r>
            <a:endParaRPr lang="en-GB" sz="4800" b="1" dirty="0">
              <a:solidFill>
                <a:schemeClr val="tx1"/>
              </a:solidFill>
              <a:latin typeface="+mn-lt"/>
              <a:ea typeface="Helvetica Neue"/>
              <a:cs typeface="Helvetica Neue"/>
              <a:sym typeface="Helvetica Neue"/>
            </a:endParaRPr>
          </a:p>
        </p:txBody>
      </p:sp>
      <p:sp>
        <p:nvSpPr>
          <p:cNvPr id="119" name="Google Shape;119;p6"/>
          <p:cNvSpPr txBox="1"/>
          <p:nvPr/>
        </p:nvSpPr>
        <p:spPr>
          <a:xfrm>
            <a:off x="1295399" y="3390900"/>
            <a:ext cx="16451999" cy="523220"/>
          </a:xfrm>
          <a:prstGeom prst="rect">
            <a:avLst/>
          </a:prstGeom>
          <a:noFill/>
          <a:ln>
            <a:noFill/>
          </a:ln>
        </p:spPr>
        <p:txBody>
          <a:bodyPr spcFirstLastPara="1" wrap="square" lIns="91425" tIns="45700" rIns="91425" bIns="45700" anchor="t" anchorCtr="0">
            <a:noAutofit/>
          </a:bodyPr>
          <a:lstStyle/>
          <a:p>
            <a:pPr lvl="0"/>
            <a:r>
              <a:rPr lang="en-GB" sz="2800" b="1" dirty="0" err="1">
                <a:solidFill>
                  <a:srgbClr val="00CCFF"/>
                </a:solidFill>
                <a:latin typeface="+mn-lt"/>
                <a:ea typeface="Helvetica Neue"/>
                <a:cs typeface="Helvetica Neue"/>
                <a:sym typeface="Helvetica Neue"/>
              </a:rPr>
              <a:t>Optimizacija</a:t>
            </a:r>
            <a:r>
              <a:rPr lang="en-GB" sz="2800" b="1" dirty="0">
                <a:solidFill>
                  <a:srgbClr val="00CCFF"/>
                </a:solidFill>
                <a:latin typeface="+mn-lt"/>
                <a:ea typeface="Helvetica Neue"/>
                <a:cs typeface="Helvetica Neue"/>
                <a:sym typeface="Helvetica Neue"/>
              </a:rPr>
              <a:t> </a:t>
            </a:r>
            <a:r>
              <a:rPr lang="en-GB" sz="2800" b="1" dirty="0" err="1">
                <a:solidFill>
                  <a:srgbClr val="00CCFF"/>
                </a:solidFill>
                <a:latin typeface="+mn-lt"/>
                <a:ea typeface="Helvetica Neue"/>
                <a:cs typeface="Helvetica Neue"/>
                <a:sym typeface="Helvetica Neue"/>
              </a:rPr>
              <a:t>strukture</a:t>
            </a:r>
            <a:r>
              <a:rPr lang="en-GB" sz="2800" b="1" dirty="0">
                <a:solidFill>
                  <a:srgbClr val="00CCFF"/>
                </a:solidFill>
                <a:latin typeface="+mn-lt"/>
                <a:ea typeface="Helvetica Neue"/>
                <a:cs typeface="Helvetica Neue"/>
                <a:sym typeface="Helvetica Neue"/>
              </a:rPr>
              <a:t> </a:t>
            </a:r>
            <a:r>
              <a:rPr lang="en-GB" sz="2800" b="1" dirty="0" err="1">
                <a:solidFill>
                  <a:srgbClr val="00CCFF"/>
                </a:solidFill>
                <a:latin typeface="+mn-lt"/>
                <a:ea typeface="Helvetica Neue"/>
                <a:cs typeface="Helvetica Neue"/>
                <a:sym typeface="Helvetica Neue"/>
              </a:rPr>
              <a:t>mapa</a:t>
            </a:r>
            <a:endParaRPr lang="en-GB" dirty="0">
              <a:solidFill>
                <a:srgbClr val="00CCFF"/>
              </a:solidFill>
              <a:latin typeface="+mn-lt"/>
            </a:endParaRPr>
          </a:p>
        </p:txBody>
      </p:sp>
      <p:sp>
        <p:nvSpPr>
          <p:cNvPr id="120" name="Google Shape;120;p6"/>
          <p:cNvSpPr txBox="1"/>
          <p:nvPr/>
        </p:nvSpPr>
        <p:spPr>
          <a:xfrm>
            <a:off x="1295400" y="4024779"/>
            <a:ext cx="16451998" cy="4770877"/>
          </a:xfrm>
          <a:prstGeom prst="rect">
            <a:avLst/>
          </a:prstGeom>
          <a:noFill/>
          <a:ln>
            <a:noFill/>
          </a:ln>
        </p:spPr>
        <p:txBody>
          <a:bodyPr spcFirstLastPara="1" wrap="square" lIns="91425" tIns="45700" rIns="91425" bIns="45700" anchor="t" anchorCtr="0">
            <a:noAutofit/>
          </a:bodyPr>
          <a:lstStyle/>
          <a:p>
            <a:pPr marR="0" lvl="0" algn="ctr" rtl="0">
              <a:spcBef>
                <a:spcPts val="0"/>
              </a:spcBef>
              <a:spcAft>
                <a:spcPts val="2400"/>
              </a:spcAft>
              <a:buSzPct val="80000"/>
            </a:pPr>
            <a:endParaRPr lang="en-GB" sz="2200" dirty="0">
              <a:solidFill>
                <a:schemeClr val="dk1"/>
              </a:solidFill>
              <a:latin typeface="+mn-lt"/>
              <a:ea typeface="Helvetica Neue"/>
              <a:cs typeface="Helvetica Neue"/>
              <a:sym typeface="Helvetica Neue"/>
            </a:endParaRPr>
          </a:p>
          <a:p>
            <a:pPr lvl="0" algn="ctr">
              <a:spcAft>
                <a:spcPts val="2400"/>
              </a:spcAft>
              <a:buSzPct val="80000"/>
            </a:pPr>
            <a:r>
              <a:rPr lang="en-GB" sz="2800" dirty="0" err="1">
                <a:solidFill>
                  <a:schemeClr val="dk1"/>
                </a:solidFill>
                <a:latin typeface="+mn-lt"/>
                <a:ea typeface="Helvetica Neue"/>
                <a:cs typeface="Helvetica Neue"/>
                <a:sym typeface="Helvetica Neue"/>
              </a:rPr>
              <a:t>Sustavi</a:t>
            </a:r>
            <a:r>
              <a:rPr lang="en-GB" sz="2800" dirty="0">
                <a:solidFill>
                  <a:schemeClr val="dk1"/>
                </a:solidFill>
                <a:latin typeface="+mn-lt"/>
                <a:ea typeface="Helvetica Neue"/>
                <a:cs typeface="Helvetica Neue"/>
                <a:sym typeface="Helvetica Neue"/>
              </a:rPr>
              <a:t> </a:t>
            </a:r>
            <a:r>
              <a:rPr lang="en-GB" sz="2800" dirty="0" err="1">
                <a:solidFill>
                  <a:schemeClr val="dk1"/>
                </a:solidFill>
                <a:latin typeface="+mn-lt"/>
                <a:ea typeface="Helvetica Neue"/>
                <a:cs typeface="Helvetica Neue"/>
                <a:sym typeface="Helvetica Neue"/>
              </a:rPr>
              <a:t>arhiviranja</a:t>
            </a:r>
            <a:r>
              <a:rPr lang="en-GB" sz="2800" dirty="0">
                <a:solidFill>
                  <a:schemeClr val="dk1"/>
                </a:solidFill>
                <a:latin typeface="+mn-lt"/>
                <a:ea typeface="Helvetica Neue"/>
                <a:cs typeface="Helvetica Neue"/>
                <a:sym typeface="Helvetica Neue"/>
              </a:rPr>
              <a:t> </a:t>
            </a:r>
            <a:r>
              <a:rPr lang="en-GB" sz="2800" dirty="0" err="1">
                <a:solidFill>
                  <a:schemeClr val="dk1"/>
                </a:solidFill>
                <a:latin typeface="+mn-lt"/>
                <a:ea typeface="Helvetica Neue"/>
                <a:cs typeface="Helvetica Neue"/>
                <a:sym typeface="Helvetica Neue"/>
              </a:rPr>
              <a:t>potrebni</a:t>
            </a:r>
            <a:r>
              <a:rPr lang="en-GB" sz="2800" dirty="0">
                <a:solidFill>
                  <a:schemeClr val="dk1"/>
                </a:solidFill>
                <a:latin typeface="+mn-lt"/>
                <a:ea typeface="Helvetica Neue"/>
                <a:cs typeface="Helvetica Neue"/>
                <a:sym typeface="Helvetica Neue"/>
              </a:rPr>
              <a:t> </a:t>
            </a:r>
            <a:r>
              <a:rPr lang="en-GB" sz="2800" dirty="0" err="1">
                <a:solidFill>
                  <a:schemeClr val="dk1"/>
                </a:solidFill>
                <a:latin typeface="+mn-lt"/>
                <a:ea typeface="Helvetica Neue"/>
                <a:cs typeface="Helvetica Neue"/>
                <a:sym typeface="Helvetica Neue"/>
              </a:rPr>
              <a:t>su</a:t>
            </a:r>
            <a:r>
              <a:rPr lang="en-GB" sz="2800" dirty="0">
                <a:solidFill>
                  <a:schemeClr val="dk1"/>
                </a:solidFill>
                <a:latin typeface="+mn-lt"/>
                <a:ea typeface="Helvetica Neue"/>
                <a:cs typeface="Helvetica Neue"/>
                <a:sym typeface="Helvetica Neue"/>
              </a:rPr>
              <a:t> </a:t>
            </a:r>
            <a:r>
              <a:rPr lang="en-GB" sz="2800" dirty="0" err="1">
                <a:solidFill>
                  <a:schemeClr val="dk1"/>
                </a:solidFill>
                <a:latin typeface="+mn-lt"/>
                <a:ea typeface="Helvetica Neue"/>
                <a:cs typeface="Helvetica Neue"/>
                <a:sym typeface="Helvetica Neue"/>
              </a:rPr>
              <a:t>za</a:t>
            </a:r>
            <a:r>
              <a:rPr lang="en-GB" sz="2800" dirty="0">
                <a:solidFill>
                  <a:schemeClr val="dk1"/>
                </a:solidFill>
                <a:latin typeface="+mn-lt"/>
                <a:ea typeface="Helvetica Neue"/>
                <a:cs typeface="Helvetica Neue"/>
                <a:sym typeface="Helvetica Neue"/>
              </a:rPr>
              <a:t> </a:t>
            </a:r>
            <a:r>
              <a:rPr lang="en-GB" sz="2800" b="1" dirty="0" err="1">
                <a:solidFill>
                  <a:schemeClr val="dk1"/>
                </a:solidFill>
                <a:latin typeface="+mn-lt"/>
                <a:ea typeface="Helvetica Neue"/>
                <a:cs typeface="Helvetica Neue"/>
                <a:sym typeface="Helvetica Neue"/>
              </a:rPr>
              <a:t>održavanje</a:t>
            </a:r>
            <a:r>
              <a:rPr lang="en-GB" sz="2800" b="1" dirty="0">
                <a:solidFill>
                  <a:schemeClr val="dk1"/>
                </a:solidFill>
                <a:latin typeface="+mn-lt"/>
                <a:ea typeface="Helvetica Neue"/>
                <a:cs typeface="Helvetica Neue"/>
                <a:sym typeface="Helvetica Neue"/>
              </a:rPr>
              <a:t> </a:t>
            </a:r>
            <a:r>
              <a:rPr lang="en-GB" sz="2800" b="1" dirty="0" err="1">
                <a:solidFill>
                  <a:schemeClr val="dk1"/>
                </a:solidFill>
                <a:latin typeface="+mn-lt"/>
                <a:ea typeface="Helvetica Neue"/>
                <a:cs typeface="Helvetica Neue"/>
                <a:sym typeface="Helvetica Neue"/>
              </a:rPr>
              <a:t>pregleda</a:t>
            </a:r>
            <a:r>
              <a:rPr lang="en-GB" sz="2800" b="1" dirty="0">
                <a:solidFill>
                  <a:schemeClr val="dk1"/>
                </a:solidFill>
                <a:latin typeface="+mn-lt"/>
                <a:ea typeface="Helvetica Neue"/>
                <a:cs typeface="Helvetica Neue"/>
                <a:sym typeface="Helvetica Neue"/>
              </a:rPr>
              <a:t> u </a:t>
            </a:r>
            <a:r>
              <a:rPr lang="en-GB" sz="2800" b="1" dirty="0" err="1">
                <a:solidFill>
                  <a:schemeClr val="dk1"/>
                </a:solidFill>
                <a:latin typeface="+mn-lt"/>
                <a:ea typeface="Helvetica Neue"/>
                <a:cs typeface="Helvetica Neue"/>
                <a:sym typeface="Helvetica Neue"/>
              </a:rPr>
              <a:t>doba</a:t>
            </a:r>
            <a:r>
              <a:rPr lang="en-GB" sz="2800" b="1" dirty="0">
                <a:solidFill>
                  <a:schemeClr val="dk1"/>
                </a:solidFill>
                <a:latin typeface="+mn-lt"/>
                <a:ea typeface="Helvetica Neue"/>
                <a:cs typeface="Helvetica Neue"/>
                <a:sym typeface="Helvetica Neue"/>
              </a:rPr>
              <a:t> </a:t>
            </a:r>
            <a:r>
              <a:rPr lang="en-GB" sz="2800" dirty="0" err="1">
                <a:solidFill>
                  <a:schemeClr val="dk1"/>
                </a:solidFill>
                <a:latin typeface="+mn-lt"/>
                <a:ea typeface="Helvetica Neue"/>
                <a:cs typeface="Helvetica Neue"/>
                <a:sym typeface="Helvetica Neue"/>
              </a:rPr>
              <a:t>sve</a:t>
            </a:r>
            <a:r>
              <a:rPr lang="en-GB" sz="2800" dirty="0">
                <a:solidFill>
                  <a:schemeClr val="dk1"/>
                </a:solidFill>
                <a:latin typeface="+mn-lt"/>
                <a:ea typeface="Helvetica Neue"/>
                <a:cs typeface="Helvetica Neue"/>
                <a:sym typeface="Helvetica Neue"/>
              </a:rPr>
              <a:t> </a:t>
            </a:r>
            <a:r>
              <a:rPr lang="en-GB" sz="2800" dirty="0" err="1">
                <a:solidFill>
                  <a:schemeClr val="dk1"/>
                </a:solidFill>
                <a:latin typeface="+mn-lt"/>
                <a:ea typeface="Helvetica Neue"/>
                <a:cs typeface="Helvetica Neue"/>
                <a:sym typeface="Helvetica Neue"/>
              </a:rPr>
              <a:t>većeg</a:t>
            </a:r>
            <a:r>
              <a:rPr lang="en-GB" sz="2800" dirty="0">
                <a:solidFill>
                  <a:schemeClr val="dk1"/>
                </a:solidFill>
                <a:latin typeface="+mn-lt"/>
                <a:ea typeface="Helvetica Neue"/>
                <a:cs typeface="Helvetica Neue"/>
                <a:sym typeface="Helvetica Neue"/>
              </a:rPr>
              <a:t> </a:t>
            </a:r>
            <a:r>
              <a:rPr lang="en-GB" sz="2800" dirty="0" err="1">
                <a:solidFill>
                  <a:schemeClr val="dk1"/>
                </a:solidFill>
                <a:latin typeface="+mn-lt"/>
                <a:ea typeface="Helvetica Neue"/>
                <a:cs typeface="Helvetica Neue"/>
                <a:sym typeface="Helvetica Neue"/>
              </a:rPr>
              <a:t>broja</a:t>
            </a:r>
            <a:r>
              <a:rPr lang="en-GB" sz="2800" dirty="0">
                <a:solidFill>
                  <a:schemeClr val="dk1"/>
                </a:solidFill>
                <a:latin typeface="+mn-lt"/>
                <a:ea typeface="Helvetica Neue"/>
                <a:cs typeface="Helvetica Neue"/>
                <a:sym typeface="Helvetica Neue"/>
              </a:rPr>
              <a:t> </a:t>
            </a:r>
            <a:r>
              <a:rPr lang="en-GB" sz="2800" dirty="0" err="1">
                <a:solidFill>
                  <a:schemeClr val="dk1"/>
                </a:solidFill>
                <a:latin typeface="+mn-lt"/>
                <a:ea typeface="Helvetica Neue"/>
                <a:cs typeface="Helvetica Neue"/>
                <a:sym typeface="Helvetica Neue"/>
              </a:rPr>
              <a:t>informacija</a:t>
            </a:r>
            <a:r>
              <a:rPr lang="en-GB" sz="2800" dirty="0">
                <a:solidFill>
                  <a:schemeClr val="dk1"/>
                </a:solidFill>
                <a:latin typeface="+mn-lt"/>
                <a:ea typeface="Helvetica Neue"/>
                <a:cs typeface="Helvetica Neue"/>
                <a:sym typeface="Helvetica Neue"/>
              </a:rPr>
              <a:t>.</a:t>
            </a:r>
            <a:endParaRPr lang="hr-HR" sz="2800" dirty="0">
              <a:solidFill>
                <a:schemeClr val="dk1"/>
              </a:solidFill>
              <a:latin typeface="+mn-lt"/>
              <a:ea typeface="Helvetica Neue"/>
              <a:cs typeface="Helvetica Neue"/>
              <a:sym typeface="Helvetica Neue"/>
            </a:endParaRPr>
          </a:p>
          <a:p>
            <a:pPr lvl="0" algn="ctr">
              <a:spcAft>
                <a:spcPts val="2400"/>
              </a:spcAft>
              <a:buSzPct val="80000"/>
            </a:pPr>
            <a:r>
              <a:rPr lang="en-GB" sz="2800" dirty="0" err="1">
                <a:solidFill>
                  <a:schemeClr val="dk1"/>
                </a:solidFill>
                <a:latin typeface="+mn-lt"/>
                <a:sym typeface="Helvetica Neue"/>
              </a:rPr>
              <a:t>Trenutačno</a:t>
            </a:r>
            <a:r>
              <a:rPr lang="en-GB" sz="2800" dirty="0">
                <a:solidFill>
                  <a:schemeClr val="dk1"/>
                </a:solidFill>
                <a:latin typeface="+mn-lt"/>
                <a:sym typeface="Helvetica Neue"/>
              </a:rPr>
              <a:t> </a:t>
            </a:r>
            <a:r>
              <a:rPr lang="en-GB" sz="2800" dirty="0" err="1">
                <a:solidFill>
                  <a:schemeClr val="dk1"/>
                </a:solidFill>
                <a:latin typeface="+mn-lt"/>
                <a:sym typeface="Helvetica Neue"/>
              </a:rPr>
              <a:t>gotovo</a:t>
            </a:r>
            <a:r>
              <a:rPr lang="en-GB" sz="2800" dirty="0">
                <a:solidFill>
                  <a:schemeClr val="dk1"/>
                </a:solidFill>
                <a:latin typeface="+mn-lt"/>
                <a:sym typeface="Helvetica Neue"/>
              </a:rPr>
              <a:t> </a:t>
            </a:r>
            <a:r>
              <a:rPr lang="en-GB" sz="2800" b="1" dirty="0">
                <a:solidFill>
                  <a:schemeClr val="dk1"/>
                </a:solidFill>
                <a:latin typeface="+mn-lt"/>
                <a:sym typeface="Helvetica Neue"/>
              </a:rPr>
              <a:t>70% </a:t>
            </a:r>
            <a:r>
              <a:rPr lang="hr-HR" sz="2800" b="1" dirty="0">
                <a:solidFill>
                  <a:schemeClr val="dk1"/>
                </a:solidFill>
                <a:latin typeface="+mn-lt"/>
                <a:sym typeface="Helvetica Neue"/>
              </a:rPr>
              <a:t>poduzeća</a:t>
            </a:r>
            <a:r>
              <a:rPr lang="en-GB" sz="2800" b="1" dirty="0">
                <a:solidFill>
                  <a:schemeClr val="dk1"/>
                </a:solidFill>
                <a:latin typeface="+mn-lt"/>
                <a:sym typeface="Helvetica Neue"/>
              </a:rPr>
              <a:t> </a:t>
            </a:r>
            <a:r>
              <a:rPr lang="en-GB" sz="2800" dirty="0" err="1">
                <a:solidFill>
                  <a:schemeClr val="dk1"/>
                </a:solidFill>
                <a:latin typeface="+mn-lt"/>
                <a:sym typeface="Helvetica Neue"/>
              </a:rPr>
              <a:t>nema</a:t>
            </a:r>
            <a:r>
              <a:rPr lang="en-GB" sz="2800" dirty="0">
                <a:solidFill>
                  <a:schemeClr val="dk1"/>
                </a:solidFill>
                <a:latin typeface="+mn-lt"/>
                <a:sym typeface="Helvetica Neue"/>
              </a:rPr>
              <a:t> </a:t>
            </a:r>
            <a:r>
              <a:rPr lang="en-GB" sz="2800" b="1" dirty="0" err="1">
                <a:solidFill>
                  <a:schemeClr val="dk1"/>
                </a:solidFill>
                <a:latin typeface="+mn-lt"/>
                <a:sym typeface="Helvetica Neue"/>
              </a:rPr>
              <a:t>funkcionalna</a:t>
            </a:r>
            <a:r>
              <a:rPr lang="en-GB" sz="2800" b="1" dirty="0">
                <a:solidFill>
                  <a:schemeClr val="dk1"/>
                </a:solidFill>
                <a:latin typeface="+mn-lt"/>
                <a:sym typeface="Helvetica Neue"/>
              </a:rPr>
              <a:t> </a:t>
            </a:r>
            <a:r>
              <a:rPr lang="en-GB" sz="2800" b="1" dirty="0" err="1">
                <a:solidFill>
                  <a:schemeClr val="dk1"/>
                </a:solidFill>
                <a:latin typeface="+mn-lt"/>
                <a:sym typeface="Helvetica Neue"/>
              </a:rPr>
              <a:t>pravila</a:t>
            </a:r>
            <a:r>
              <a:rPr lang="en-GB" sz="2800" b="1" dirty="0">
                <a:solidFill>
                  <a:schemeClr val="dk1"/>
                </a:solidFill>
                <a:latin typeface="+mn-lt"/>
                <a:sym typeface="Helvetica Neue"/>
              </a:rPr>
              <a:t> </a:t>
            </a:r>
            <a:r>
              <a:rPr lang="en-GB" sz="2800" b="1" dirty="0" err="1">
                <a:solidFill>
                  <a:schemeClr val="dk1"/>
                </a:solidFill>
                <a:latin typeface="+mn-lt"/>
                <a:sym typeface="Helvetica Neue"/>
              </a:rPr>
              <a:t>za</a:t>
            </a:r>
            <a:r>
              <a:rPr lang="en-GB" sz="2800" b="1" dirty="0">
                <a:solidFill>
                  <a:schemeClr val="dk1"/>
                </a:solidFill>
                <a:latin typeface="+mn-lt"/>
                <a:sym typeface="Helvetica Neue"/>
              </a:rPr>
              <a:t> </a:t>
            </a:r>
            <a:r>
              <a:rPr lang="en-GB" sz="2800" b="1" dirty="0" err="1">
                <a:solidFill>
                  <a:schemeClr val="dk1"/>
                </a:solidFill>
                <a:latin typeface="+mn-lt"/>
                <a:sym typeface="Helvetica Neue"/>
              </a:rPr>
              <a:t>podnošenje</a:t>
            </a:r>
            <a:r>
              <a:rPr lang="en-GB" sz="2800" b="1" dirty="0">
                <a:solidFill>
                  <a:schemeClr val="dk1"/>
                </a:solidFill>
                <a:latin typeface="+mn-lt"/>
                <a:sym typeface="Helvetica Neue"/>
              </a:rPr>
              <a:t> </a:t>
            </a:r>
            <a:r>
              <a:rPr lang="en-GB" sz="2800" b="1" dirty="0" err="1">
                <a:solidFill>
                  <a:schemeClr val="dk1"/>
                </a:solidFill>
                <a:latin typeface="+mn-lt"/>
                <a:sym typeface="Helvetica Neue"/>
              </a:rPr>
              <a:t>prijava</a:t>
            </a:r>
            <a:r>
              <a:rPr lang="en-GB" sz="2800" b="1" dirty="0">
                <a:solidFill>
                  <a:schemeClr val="dk1"/>
                </a:solidFill>
                <a:latin typeface="+mn-lt"/>
                <a:sym typeface="Helvetica Neue"/>
              </a:rPr>
              <a:t>.</a:t>
            </a:r>
            <a:endParaRPr lang="hr-HR" sz="2800" b="1" dirty="0">
              <a:solidFill>
                <a:schemeClr val="dk1"/>
              </a:solidFill>
              <a:latin typeface="+mn-lt"/>
              <a:sym typeface="Helvetica Neue"/>
            </a:endParaRPr>
          </a:p>
          <a:p>
            <a:pPr lvl="0" algn="ctr">
              <a:spcAft>
                <a:spcPts val="2400"/>
              </a:spcAft>
              <a:buSzPct val="80000"/>
            </a:pPr>
            <a:r>
              <a:rPr lang="en-GB" sz="2800" dirty="0" err="1">
                <a:solidFill>
                  <a:schemeClr val="dk1"/>
                </a:solidFill>
                <a:latin typeface="+mn-lt"/>
                <a:sym typeface="Helvetica Neue"/>
              </a:rPr>
              <a:t>Ako</a:t>
            </a:r>
            <a:r>
              <a:rPr lang="en-GB" sz="2800" dirty="0">
                <a:solidFill>
                  <a:schemeClr val="dk1"/>
                </a:solidFill>
                <a:latin typeface="+mn-lt"/>
                <a:sym typeface="Helvetica Neue"/>
              </a:rPr>
              <a:t> </a:t>
            </a:r>
            <a:r>
              <a:rPr lang="en-GB" sz="2800" dirty="0" err="1">
                <a:solidFill>
                  <a:schemeClr val="dk1"/>
                </a:solidFill>
                <a:latin typeface="+mn-lt"/>
                <a:sym typeface="Helvetica Neue"/>
              </a:rPr>
              <a:t>ste</a:t>
            </a:r>
            <a:r>
              <a:rPr lang="en-GB" sz="2800" dirty="0">
                <a:solidFill>
                  <a:schemeClr val="dk1"/>
                </a:solidFill>
                <a:latin typeface="+mn-lt"/>
                <a:sym typeface="Helvetica Neue"/>
              </a:rPr>
              <a:t> </a:t>
            </a:r>
            <a:r>
              <a:rPr lang="en-GB" sz="2800" b="1" dirty="0" err="1">
                <a:solidFill>
                  <a:schemeClr val="dk1"/>
                </a:solidFill>
                <a:latin typeface="+mn-lt"/>
                <a:sym typeface="Helvetica Neue"/>
              </a:rPr>
              <a:t>stariji</a:t>
            </a:r>
            <a:r>
              <a:rPr lang="en-GB" sz="2800" b="1" dirty="0">
                <a:solidFill>
                  <a:schemeClr val="dk1"/>
                </a:solidFill>
                <a:latin typeface="+mn-lt"/>
                <a:sym typeface="Helvetica Neue"/>
              </a:rPr>
              <a:t> </a:t>
            </a:r>
            <a:r>
              <a:rPr lang="en-GB" sz="2800" b="1" dirty="0" err="1">
                <a:solidFill>
                  <a:schemeClr val="dk1"/>
                </a:solidFill>
                <a:latin typeface="+mn-lt"/>
                <a:sym typeface="Helvetica Neue"/>
              </a:rPr>
              <a:t>zaposlenik</a:t>
            </a:r>
            <a:r>
              <a:rPr lang="en-GB" sz="2800" b="1" dirty="0">
                <a:solidFill>
                  <a:schemeClr val="dk1"/>
                </a:solidFill>
                <a:latin typeface="+mn-lt"/>
                <a:sym typeface="Helvetica Neue"/>
              </a:rPr>
              <a:t>, a </a:t>
            </a:r>
            <a:r>
              <a:rPr lang="en-GB" sz="2800" b="1" dirty="0" err="1">
                <a:solidFill>
                  <a:schemeClr val="dk1"/>
                </a:solidFill>
                <a:latin typeface="+mn-lt"/>
                <a:sym typeface="Helvetica Neue"/>
              </a:rPr>
              <a:t>ujedno</a:t>
            </a:r>
            <a:r>
              <a:rPr lang="en-GB" sz="2800" b="1" dirty="0">
                <a:solidFill>
                  <a:schemeClr val="dk1"/>
                </a:solidFill>
                <a:latin typeface="+mn-lt"/>
                <a:sym typeface="Helvetica Neue"/>
              </a:rPr>
              <a:t> i </a:t>
            </a:r>
            <a:r>
              <a:rPr lang="en-GB" sz="2800" b="1" dirty="0" err="1">
                <a:solidFill>
                  <a:schemeClr val="dk1"/>
                </a:solidFill>
                <a:latin typeface="+mn-lt"/>
                <a:sym typeface="Helvetica Neue"/>
              </a:rPr>
              <a:t>menadžer</a:t>
            </a:r>
            <a:r>
              <a:rPr lang="en-GB" sz="2800" dirty="0">
                <a:solidFill>
                  <a:schemeClr val="dk1"/>
                </a:solidFill>
                <a:latin typeface="+mn-lt"/>
                <a:sym typeface="Helvetica Neue"/>
              </a:rPr>
              <a:t>, </a:t>
            </a:r>
            <a:r>
              <a:rPr lang="en-GB" sz="2800" dirty="0" err="1">
                <a:solidFill>
                  <a:schemeClr val="dk1"/>
                </a:solidFill>
                <a:latin typeface="+mn-lt"/>
                <a:sym typeface="Helvetica Neue"/>
              </a:rPr>
              <a:t>razvijte</a:t>
            </a:r>
            <a:r>
              <a:rPr lang="en-GB" sz="2800" dirty="0">
                <a:solidFill>
                  <a:schemeClr val="dk1"/>
                </a:solidFill>
                <a:latin typeface="+mn-lt"/>
                <a:sym typeface="Helvetica Neue"/>
              </a:rPr>
              <a:t> ova </a:t>
            </a:r>
            <a:r>
              <a:rPr lang="en-GB" sz="2800" dirty="0" err="1">
                <a:solidFill>
                  <a:schemeClr val="dk1"/>
                </a:solidFill>
                <a:latin typeface="+mn-lt"/>
                <a:sym typeface="Helvetica Neue"/>
              </a:rPr>
              <a:t>pravila</a:t>
            </a:r>
            <a:r>
              <a:rPr lang="en-GB" sz="2800" dirty="0">
                <a:solidFill>
                  <a:schemeClr val="dk1"/>
                </a:solidFill>
                <a:latin typeface="+mn-lt"/>
                <a:sym typeface="Helvetica Neue"/>
              </a:rPr>
              <a:t> </a:t>
            </a:r>
            <a:r>
              <a:rPr lang="en-GB" sz="2800" dirty="0" err="1">
                <a:solidFill>
                  <a:schemeClr val="dk1"/>
                </a:solidFill>
                <a:latin typeface="+mn-lt"/>
                <a:sym typeface="Helvetica Neue"/>
              </a:rPr>
              <a:t>sa</a:t>
            </a:r>
            <a:r>
              <a:rPr lang="en-GB" sz="2800" dirty="0">
                <a:solidFill>
                  <a:schemeClr val="dk1"/>
                </a:solidFill>
                <a:latin typeface="+mn-lt"/>
                <a:sym typeface="Helvetica Neue"/>
              </a:rPr>
              <a:t> </a:t>
            </a:r>
            <a:r>
              <a:rPr lang="en-GB" sz="2800" dirty="0" err="1">
                <a:solidFill>
                  <a:schemeClr val="dk1"/>
                </a:solidFill>
                <a:latin typeface="+mn-lt"/>
                <a:sym typeface="Helvetica Neue"/>
              </a:rPr>
              <a:t>svojim</a:t>
            </a:r>
            <a:r>
              <a:rPr lang="en-GB" sz="2800" b="1" dirty="0">
                <a:solidFill>
                  <a:schemeClr val="dk1"/>
                </a:solidFill>
                <a:latin typeface="+mn-lt"/>
                <a:sym typeface="Helvetica Neue"/>
              </a:rPr>
              <a:t> </a:t>
            </a:r>
            <a:r>
              <a:rPr lang="en-GB" sz="2800" b="1" dirty="0" err="1">
                <a:solidFill>
                  <a:schemeClr val="dk1"/>
                </a:solidFill>
                <a:latin typeface="+mn-lt"/>
                <a:sym typeface="Helvetica Neue"/>
              </a:rPr>
              <a:t>timom</a:t>
            </a:r>
            <a:r>
              <a:rPr lang="en-GB" sz="2800" dirty="0">
                <a:solidFill>
                  <a:schemeClr val="dk1"/>
                </a:solidFill>
                <a:latin typeface="+mn-lt"/>
                <a:sym typeface="Helvetica Neue"/>
              </a:rPr>
              <a:t>.</a:t>
            </a:r>
            <a:endParaRPr lang="hr-HR" sz="2800" dirty="0">
              <a:solidFill>
                <a:schemeClr val="dk1"/>
              </a:solidFill>
              <a:latin typeface="+mn-lt"/>
              <a:sym typeface="Helvetica Neue"/>
            </a:endParaRPr>
          </a:p>
          <a:p>
            <a:pPr lvl="0" algn="ctr">
              <a:spcAft>
                <a:spcPts val="2400"/>
              </a:spcAft>
              <a:buSzPct val="80000"/>
            </a:pPr>
            <a:endParaRPr lang="en-GB" sz="2800" b="1" dirty="0">
              <a:solidFill>
                <a:schemeClr val="dk1"/>
              </a:solidFill>
              <a:latin typeface="+mn-lt"/>
              <a:sym typeface="Helvetica Neue"/>
            </a:endParaRPr>
          </a:p>
          <a:p>
            <a:pPr lvl="0" algn="ctr">
              <a:spcAft>
                <a:spcPts val="2400"/>
              </a:spcAft>
              <a:buSzPct val="80000"/>
            </a:pPr>
            <a:r>
              <a:rPr lang="en-GB" sz="2800" b="1" dirty="0" err="1">
                <a:solidFill>
                  <a:schemeClr val="dk1"/>
                </a:solidFill>
                <a:latin typeface="+mn-lt"/>
                <a:sym typeface="Helvetica Neue"/>
              </a:rPr>
              <a:t>Ovo</a:t>
            </a:r>
            <a:r>
              <a:rPr lang="en-GB" sz="2800" b="1" dirty="0">
                <a:solidFill>
                  <a:schemeClr val="dk1"/>
                </a:solidFill>
                <a:latin typeface="+mn-lt"/>
                <a:sym typeface="Helvetica Neue"/>
              </a:rPr>
              <a:t> </a:t>
            </a:r>
            <a:r>
              <a:rPr lang="en-GB" sz="2800" b="1" dirty="0" err="1">
                <a:solidFill>
                  <a:schemeClr val="dk1"/>
                </a:solidFill>
                <a:latin typeface="+mn-lt"/>
                <a:sym typeface="Helvetica Neue"/>
              </a:rPr>
              <a:t>osigurava</a:t>
            </a:r>
            <a:r>
              <a:rPr lang="en-GB" sz="2800" b="1" dirty="0">
                <a:solidFill>
                  <a:schemeClr val="dk1"/>
                </a:solidFill>
                <a:latin typeface="+mn-lt"/>
                <a:sym typeface="Helvetica Neue"/>
              </a:rPr>
              <a:t> </a:t>
            </a:r>
            <a:r>
              <a:rPr lang="en-GB" sz="2800" b="1" dirty="0" err="1">
                <a:solidFill>
                  <a:schemeClr val="dk1"/>
                </a:solidFill>
                <a:latin typeface="+mn-lt"/>
                <a:sym typeface="Helvetica Neue"/>
              </a:rPr>
              <a:t>prihvaćanje</a:t>
            </a:r>
            <a:r>
              <a:rPr lang="en-GB" sz="2800" b="1" dirty="0">
                <a:solidFill>
                  <a:schemeClr val="dk1"/>
                </a:solidFill>
                <a:latin typeface="+mn-lt"/>
                <a:sym typeface="Helvetica Neue"/>
              </a:rPr>
              <a:t>!</a:t>
            </a:r>
            <a:endParaRPr lang="en-GB" sz="2800" b="1" dirty="0">
              <a:latin typeface="+mn-lt"/>
            </a:endParaRPr>
          </a:p>
        </p:txBody>
      </p:sp>
      <p:sp>
        <p:nvSpPr>
          <p:cNvPr id="3" name="Textfeld 2">
            <a:extLst>
              <a:ext uri="{FF2B5EF4-FFF2-40B4-BE49-F238E27FC236}">
                <a16:creationId xmlns:a16="http://schemas.microsoft.com/office/drawing/2014/main" id="{782F925F-1CF5-CB07-EE62-F24AD830C2A6}"/>
              </a:ext>
            </a:extLst>
          </p:cNvPr>
          <p:cNvSpPr txBox="1"/>
          <p:nvPr/>
        </p:nvSpPr>
        <p:spPr>
          <a:xfrm>
            <a:off x="1080000" y="8928000"/>
            <a:ext cx="17100000" cy="360000"/>
          </a:xfrm>
          <a:prstGeom prst="rect">
            <a:avLst/>
          </a:prstGeom>
          <a:noFill/>
          <a:ln>
            <a:noFill/>
          </a:ln>
        </p:spPr>
        <p:txBody>
          <a:bodyPr wrap="square" anchor="b">
            <a:noAutofit/>
          </a:bodyPr>
          <a:lstStyle/>
          <a:p>
            <a:r>
              <a:rPr lang="hr-HR" sz="1000" dirty="0"/>
              <a:t>Izvor: </a:t>
            </a:r>
            <a:r>
              <a:rPr lang="de-DE" sz="1000" dirty="0"/>
              <a:t>Büro-</a:t>
            </a:r>
            <a:r>
              <a:rPr lang="de-DE" sz="1000" dirty="0" err="1"/>
              <a:t>Kaizen</a:t>
            </a:r>
            <a:r>
              <a:rPr lang="de-DE" sz="1000" dirty="0"/>
              <a:t>, Ideale Ordnerstruktur: Eine einheitliche Dateiablage mit dem 7-Ordner-System erstellen (für Unternehmen und Privatpersonen), in: buero-kaizen.de, https://www.buero-kaizen.de/ordnerstruktur/</a:t>
            </a:r>
          </a:p>
        </p:txBody>
      </p:sp>
      <p:sp>
        <p:nvSpPr>
          <p:cNvPr id="4" name="Foliennummernplatzhalter 1">
            <a:extLst>
              <a:ext uri="{FF2B5EF4-FFF2-40B4-BE49-F238E27FC236}">
                <a16:creationId xmlns:a16="http://schemas.microsoft.com/office/drawing/2014/main" id="{C80B71D7-6AC8-B11A-E478-8199E8D6FBCB}"/>
              </a:ext>
            </a:extLst>
          </p:cNvPr>
          <p:cNvSpPr txBox="1">
            <a:spLocks/>
          </p:cNvSpPr>
          <p:nvPr/>
        </p:nvSpPr>
        <p:spPr>
          <a:xfrm>
            <a:off x="14004589" y="9567020"/>
            <a:ext cx="4114800" cy="547688"/>
          </a:xfrm>
          <a:prstGeom prst="rect">
            <a:avLst/>
          </a:prstGeom>
        </p:spPr>
        <p:txBody>
          <a:bodyPr vert="horz" lIns="91440" tIns="45720" rIns="91440" bIns="45720" rtlCol="0" anchor="ct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defRPr sz="1200" b="0" i="0" u="none" strike="noStrike" cap="none">
                <a:solidFill>
                  <a:schemeClr val="tx1">
                    <a:tint val="75000"/>
                  </a:schemeClr>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fld id="{141F0399-9AC4-4E2F-9FF1-1AC0CE388A8D}" type="slidenum">
              <a:rPr lang="de-DE" smtClean="0"/>
              <a:t>27</a:t>
            </a:fld>
            <a:endParaRPr lang="de-DE"/>
          </a:p>
        </p:txBody>
      </p:sp>
    </p:spTree>
    <p:extLst>
      <p:ext uri="{BB962C8B-B14F-4D97-AF65-F5344CB8AC3E}">
        <p14:creationId xmlns:p14="http://schemas.microsoft.com/office/powerpoint/2010/main" val="43846204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cxnSp>
        <p:nvCxnSpPr>
          <p:cNvPr id="16" name="Gerader Verbinder 15">
            <a:extLst>
              <a:ext uri="{FF2B5EF4-FFF2-40B4-BE49-F238E27FC236}">
                <a16:creationId xmlns:a16="http://schemas.microsoft.com/office/drawing/2014/main" id="{550E9026-BFC1-DAD7-E403-96C9434D512D}"/>
              </a:ext>
            </a:extLst>
          </p:cNvPr>
          <p:cNvCxnSpPr>
            <a:cxnSpLocks/>
          </p:cNvCxnSpPr>
          <p:nvPr/>
        </p:nvCxnSpPr>
        <p:spPr>
          <a:xfrm flipV="1">
            <a:off x="16272000" y="6355080"/>
            <a:ext cx="0" cy="1204920"/>
          </a:xfrm>
          <a:prstGeom prst="line">
            <a:avLst/>
          </a:prstGeom>
          <a:ln w="28575">
            <a:solidFill>
              <a:srgbClr val="2D2D8A"/>
            </a:solidFill>
          </a:ln>
          <a:effectLst>
            <a:outerShdw blurRad="50800" dist="38100" algn="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9" name="Gerader Verbinder 18">
            <a:extLst>
              <a:ext uri="{FF2B5EF4-FFF2-40B4-BE49-F238E27FC236}">
                <a16:creationId xmlns:a16="http://schemas.microsoft.com/office/drawing/2014/main" id="{11FC01AE-21DE-2AB2-C4AF-90ACA6BC365D}"/>
              </a:ext>
            </a:extLst>
          </p:cNvPr>
          <p:cNvCxnSpPr>
            <a:cxnSpLocks/>
            <a:stCxn id="8" idx="2"/>
          </p:cNvCxnSpPr>
          <p:nvPr/>
        </p:nvCxnSpPr>
        <p:spPr>
          <a:xfrm>
            <a:off x="13680000" y="5400000"/>
            <a:ext cx="0" cy="1297200"/>
          </a:xfrm>
          <a:prstGeom prst="line">
            <a:avLst/>
          </a:prstGeom>
          <a:ln w="28575">
            <a:solidFill>
              <a:srgbClr val="3D52B1"/>
            </a:solidFill>
          </a:ln>
          <a:effectLst>
            <a:outerShdw blurRad="50800" dist="38100" algn="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7" name="Gerader Verbinder 16">
            <a:extLst>
              <a:ext uri="{FF2B5EF4-FFF2-40B4-BE49-F238E27FC236}">
                <a16:creationId xmlns:a16="http://schemas.microsoft.com/office/drawing/2014/main" id="{EE230B5F-04DC-367B-B06B-CE6D5CE7B53B}"/>
              </a:ext>
            </a:extLst>
          </p:cNvPr>
          <p:cNvCxnSpPr>
            <a:cxnSpLocks/>
            <a:stCxn id="10" idx="0"/>
          </p:cNvCxnSpPr>
          <p:nvPr/>
        </p:nvCxnSpPr>
        <p:spPr>
          <a:xfrm flipV="1">
            <a:off x="10980000" y="6355080"/>
            <a:ext cx="0" cy="1204920"/>
          </a:xfrm>
          <a:prstGeom prst="line">
            <a:avLst/>
          </a:prstGeom>
          <a:ln w="28575">
            <a:solidFill>
              <a:srgbClr val="6084C5"/>
            </a:solidFill>
          </a:ln>
          <a:effectLst>
            <a:outerShdw blurRad="50800" dist="38100" algn="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8" name="Gerader Verbinder 17">
            <a:extLst>
              <a:ext uri="{FF2B5EF4-FFF2-40B4-BE49-F238E27FC236}">
                <a16:creationId xmlns:a16="http://schemas.microsoft.com/office/drawing/2014/main" id="{F450A5AD-7F3B-72B8-7D9D-5109BF03E1A7}"/>
              </a:ext>
            </a:extLst>
          </p:cNvPr>
          <p:cNvCxnSpPr>
            <a:cxnSpLocks/>
            <a:stCxn id="9" idx="0"/>
          </p:cNvCxnSpPr>
          <p:nvPr/>
        </p:nvCxnSpPr>
        <p:spPr>
          <a:xfrm flipV="1">
            <a:off x="5652000" y="6355080"/>
            <a:ext cx="0" cy="1204920"/>
          </a:xfrm>
          <a:prstGeom prst="line">
            <a:avLst/>
          </a:prstGeom>
          <a:ln w="28575">
            <a:solidFill>
              <a:srgbClr val="B3D3E0"/>
            </a:solidFill>
          </a:ln>
          <a:effectLst>
            <a:outerShdw blurRad="50800" dist="38100" algn="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0" name="Gerader Verbinder 19">
            <a:extLst>
              <a:ext uri="{FF2B5EF4-FFF2-40B4-BE49-F238E27FC236}">
                <a16:creationId xmlns:a16="http://schemas.microsoft.com/office/drawing/2014/main" id="{361A7A3D-8679-0F05-AF2E-655FD8D51436}"/>
              </a:ext>
            </a:extLst>
          </p:cNvPr>
          <p:cNvCxnSpPr>
            <a:cxnSpLocks/>
            <a:stCxn id="7" idx="2"/>
          </p:cNvCxnSpPr>
          <p:nvPr/>
        </p:nvCxnSpPr>
        <p:spPr>
          <a:xfrm flipH="1">
            <a:off x="8331600" y="5400000"/>
            <a:ext cx="0" cy="1232400"/>
          </a:xfrm>
          <a:prstGeom prst="line">
            <a:avLst/>
          </a:prstGeom>
          <a:ln w="28575">
            <a:solidFill>
              <a:srgbClr val="8AB1D2"/>
            </a:solidFill>
          </a:ln>
          <a:effectLst>
            <a:outerShdw blurRad="50800" dist="38100" algn="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3" name="Gerader Verbinder 12">
            <a:extLst>
              <a:ext uri="{FF2B5EF4-FFF2-40B4-BE49-F238E27FC236}">
                <a16:creationId xmlns:a16="http://schemas.microsoft.com/office/drawing/2014/main" id="{06565322-55F2-4104-A64F-A98EA7FFE92B}"/>
              </a:ext>
            </a:extLst>
          </p:cNvPr>
          <p:cNvCxnSpPr>
            <a:cxnSpLocks/>
          </p:cNvCxnSpPr>
          <p:nvPr/>
        </p:nvCxnSpPr>
        <p:spPr>
          <a:xfrm>
            <a:off x="2952000" y="5400000"/>
            <a:ext cx="0" cy="1080000"/>
          </a:xfrm>
          <a:prstGeom prst="line">
            <a:avLst/>
          </a:prstGeom>
          <a:ln w="28575"/>
          <a:effectLst>
            <a:outerShdw blurRad="50800" dist="38100" algn="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18" name="Google Shape;118;p6"/>
          <p:cNvSpPr txBox="1"/>
          <p:nvPr/>
        </p:nvSpPr>
        <p:spPr>
          <a:xfrm>
            <a:off x="1331998" y="2401311"/>
            <a:ext cx="16452000" cy="830956"/>
          </a:xfrm>
          <a:prstGeom prst="rect">
            <a:avLst/>
          </a:prstGeom>
          <a:noFill/>
          <a:ln>
            <a:noFill/>
          </a:ln>
        </p:spPr>
        <p:txBody>
          <a:bodyPr spcFirstLastPara="1" wrap="square" lIns="91425" tIns="45700" rIns="91425" bIns="45700" anchor="t" anchorCtr="0">
            <a:noAutofit/>
          </a:bodyPr>
          <a:lstStyle/>
          <a:p>
            <a:pPr lvl="0"/>
            <a:r>
              <a:rPr lang="pl-PL" sz="4800" b="1" dirty="0">
                <a:solidFill>
                  <a:schemeClr val="tx1"/>
                </a:solidFill>
                <a:latin typeface="+mn-lt"/>
                <a:ea typeface="Helvetica Neue"/>
                <a:cs typeface="Helvetica Neue"/>
                <a:sym typeface="Helvetica Neue"/>
              </a:rPr>
              <a:t>2. Digitalna struktura mape na računalu</a:t>
            </a:r>
            <a:endParaRPr lang="en-GB" sz="4800" b="1" dirty="0">
              <a:solidFill>
                <a:schemeClr val="tx1"/>
              </a:solidFill>
              <a:latin typeface="+mn-lt"/>
              <a:ea typeface="Helvetica Neue"/>
              <a:cs typeface="Helvetica Neue"/>
              <a:sym typeface="Helvetica Neue"/>
            </a:endParaRPr>
          </a:p>
        </p:txBody>
      </p:sp>
      <p:sp>
        <p:nvSpPr>
          <p:cNvPr id="119" name="Google Shape;119;p6"/>
          <p:cNvSpPr txBox="1"/>
          <p:nvPr/>
        </p:nvSpPr>
        <p:spPr>
          <a:xfrm>
            <a:off x="1295399" y="3390900"/>
            <a:ext cx="16451999" cy="523220"/>
          </a:xfrm>
          <a:prstGeom prst="rect">
            <a:avLst/>
          </a:prstGeom>
          <a:noFill/>
          <a:ln>
            <a:noFill/>
          </a:ln>
        </p:spPr>
        <p:txBody>
          <a:bodyPr spcFirstLastPara="1" wrap="square" lIns="91425" tIns="45700" rIns="91425" bIns="45700" anchor="t" anchorCtr="0">
            <a:noAutofit/>
          </a:bodyPr>
          <a:lstStyle/>
          <a:p>
            <a:pPr lvl="0"/>
            <a:r>
              <a:rPr lang="en-GB" sz="2800" b="1" dirty="0" err="1">
                <a:solidFill>
                  <a:srgbClr val="00CCFF"/>
                </a:solidFill>
                <a:latin typeface="+mn-lt"/>
                <a:ea typeface="Helvetica Neue"/>
                <a:cs typeface="Helvetica Neue"/>
                <a:sym typeface="Helvetica Neue"/>
              </a:rPr>
              <a:t>Koraci</a:t>
            </a:r>
            <a:r>
              <a:rPr lang="en-GB" sz="2800" b="1" dirty="0">
                <a:solidFill>
                  <a:srgbClr val="00CCFF"/>
                </a:solidFill>
                <a:latin typeface="+mn-lt"/>
                <a:ea typeface="Helvetica Neue"/>
                <a:cs typeface="Helvetica Neue"/>
                <a:sym typeface="Helvetica Neue"/>
              </a:rPr>
              <a:t> </a:t>
            </a:r>
            <a:r>
              <a:rPr lang="en-GB" sz="2800" b="1" dirty="0" err="1">
                <a:solidFill>
                  <a:srgbClr val="00CCFF"/>
                </a:solidFill>
                <a:latin typeface="+mn-lt"/>
                <a:ea typeface="Helvetica Neue"/>
                <a:cs typeface="Helvetica Neue"/>
                <a:sym typeface="Helvetica Neue"/>
              </a:rPr>
              <a:t>za</a:t>
            </a:r>
            <a:r>
              <a:rPr lang="en-GB" sz="2800" b="1" dirty="0">
                <a:solidFill>
                  <a:srgbClr val="00CCFF"/>
                </a:solidFill>
                <a:latin typeface="+mn-lt"/>
                <a:ea typeface="Helvetica Neue"/>
                <a:cs typeface="Helvetica Neue"/>
                <a:sym typeface="Helvetica Neue"/>
              </a:rPr>
              <a:t> </a:t>
            </a:r>
            <a:r>
              <a:rPr lang="en-GB" sz="2800" b="1" dirty="0" err="1">
                <a:solidFill>
                  <a:srgbClr val="00CCFF"/>
                </a:solidFill>
                <a:latin typeface="+mn-lt"/>
                <a:ea typeface="Helvetica Neue"/>
                <a:cs typeface="Helvetica Neue"/>
                <a:sym typeface="Helvetica Neue"/>
              </a:rPr>
              <a:t>postavljanje</a:t>
            </a:r>
            <a:r>
              <a:rPr lang="en-GB" sz="2800" b="1" dirty="0">
                <a:solidFill>
                  <a:srgbClr val="00CCFF"/>
                </a:solidFill>
                <a:latin typeface="+mn-lt"/>
                <a:ea typeface="Helvetica Neue"/>
                <a:cs typeface="Helvetica Neue"/>
                <a:sym typeface="Helvetica Neue"/>
              </a:rPr>
              <a:t> </a:t>
            </a:r>
            <a:r>
              <a:rPr lang="en-GB" sz="2800" b="1" dirty="0" err="1">
                <a:solidFill>
                  <a:srgbClr val="00CCFF"/>
                </a:solidFill>
                <a:latin typeface="+mn-lt"/>
                <a:ea typeface="Helvetica Neue"/>
                <a:cs typeface="Helvetica Neue"/>
                <a:sym typeface="Helvetica Neue"/>
              </a:rPr>
              <a:t>sustava</a:t>
            </a:r>
            <a:r>
              <a:rPr lang="en-GB" sz="2800" b="1" dirty="0">
                <a:solidFill>
                  <a:srgbClr val="00CCFF"/>
                </a:solidFill>
                <a:latin typeface="+mn-lt"/>
                <a:ea typeface="Helvetica Neue"/>
                <a:cs typeface="Helvetica Neue"/>
                <a:sym typeface="Helvetica Neue"/>
              </a:rPr>
              <a:t> </a:t>
            </a:r>
            <a:r>
              <a:rPr lang="en-GB" sz="2800" b="1" dirty="0" err="1">
                <a:solidFill>
                  <a:srgbClr val="00CCFF"/>
                </a:solidFill>
                <a:latin typeface="+mn-lt"/>
                <a:ea typeface="Helvetica Neue"/>
                <a:cs typeface="Helvetica Neue"/>
                <a:sym typeface="Helvetica Neue"/>
              </a:rPr>
              <a:t>arhiviranja</a:t>
            </a:r>
            <a:endParaRPr lang="en-GB" dirty="0">
              <a:solidFill>
                <a:srgbClr val="00CCFF"/>
              </a:solidFill>
              <a:latin typeface="+mn-lt"/>
            </a:endParaRPr>
          </a:p>
        </p:txBody>
      </p:sp>
      <p:sp>
        <p:nvSpPr>
          <p:cNvPr id="120" name="Google Shape;120;p6"/>
          <p:cNvSpPr txBox="1"/>
          <p:nvPr/>
        </p:nvSpPr>
        <p:spPr>
          <a:xfrm>
            <a:off x="1116000" y="4068000"/>
            <a:ext cx="3888000" cy="1332000"/>
          </a:xfrm>
          <a:prstGeom prst="rect">
            <a:avLst/>
          </a:prstGeom>
          <a:solidFill>
            <a:schemeClr val="bg1"/>
          </a:solidFill>
          <a:ln w="28575">
            <a:solidFill>
              <a:srgbClr val="DAEDEF"/>
            </a:solidFill>
          </a:ln>
          <a:effectLst>
            <a:outerShdw blurRad="50800" dist="38100" algn="l" rotWithShape="0">
              <a:prstClr val="black">
                <a:alpha val="40000"/>
              </a:prstClr>
            </a:outerShdw>
          </a:effectLst>
        </p:spPr>
        <p:txBody>
          <a:bodyPr spcFirstLastPara="1" wrap="square" lIns="91425" tIns="45700" rIns="91425" bIns="45700" anchor="ctr" anchorCtr="0">
            <a:noAutofit/>
          </a:bodyPr>
          <a:lstStyle/>
          <a:p>
            <a:pPr lvl="0" algn="ctr">
              <a:buSzPct val="80000"/>
            </a:pPr>
            <a:r>
              <a:rPr lang="en-GB" sz="2200" dirty="0" err="1">
                <a:solidFill>
                  <a:schemeClr val="dk1"/>
                </a:solidFill>
                <a:latin typeface="+mn-lt"/>
                <a:ea typeface="Helvetica Neue"/>
                <a:cs typeface="Helvetica Neue"/>
                <a:sym typeface="Helvetica Neue"/>
              </a:rPr>
              <a:t>Dobijte</a:t>
            </a:r>
            <a:r>
              <a:rPr lang="en-GB" sz="2200" dirty="0">
                <a:solidFill>
                  <a:schemeClr val="dk1"/>
                </a:solidFill>
                <a:latin typeface="+mn-lt"/>
                <a:ea typeface="Helvetica Neue"/>
                <a:cs typeface="Helvetica Neue"/>
                <a:sym typeface="Helvetica Neue"/>
              </a:rPr>
              <a:t> </a:t>
            </a:r>
            <a:r>
              <a:rPr lang="en-GB" sz="2200" dirty="0" err="1">
                <a:solidFill>
                  <a:schemeClr val="dk1"/>
                </a:solidFill>
                <a:latin typeface="+mn-lt"/>
                <a:ea typeface="Helvetica Neue"/>
                <a:cs typeface="Helvetica Neue"/>
                <a:sym typeface="Helvetica Neue"/>
              </a:rPr>
              <a:t>pregled</a:t>
            </a:r>
            <a:r>
              <a:rPr lang="en-GB" sz="2200" dirty="0">
                <a:solidFill>
                  <a:schemeClr val="dk1"/>
                </a:solidFill>
                <a:latin typeface="+mn-lt"/>
                <a:ea typeface="Helvetica Neue"/>
                <a:cs typeface="Helvetica Neue"/>
                <a:sym typeface="Helvetica Neue"/>
              </a:rPr>
              <a:t> </a:t>
            </a:r>
            <a:r>
              <a:rPr lang="en-GB" sz="2200" dirty="0" err="1">
                <a:solidFill>
                  <a:schemeClr val="dk1"/>
                </a:solidFill>
                <a:latin typeface="+mn-lt"/>
                <a:ea typeface="Helvetica Neue"/>
                <a:cs typeface="Helvetica Neue"/>
                <a:sym typeface="Helvetica Neue"/>
              </a:rPr>
              <a:t>svoje</a:t>
            </a:r>
            <a:r>
              <a:rPr lang="en-GB" sz="2200" dirty="0">
                <a:solidFill>
                  <a:schemeClr val="dk1"/>
                </a:solidFill>
                <a:latin typeface="+mn-lt"/>
                <a:ea typeface="Helvetica Neue"/>
                <a:cs typeface="Helvetica Neue"/>
                <a:sym typeface="Helvetica Neue"/>
              </a:rPr>
              <a:t> </a:t>
            </a:r>
            <a:r>
              <a:rPr lang="en-GB" sz="2200" dirty="0" err="1">
                <a:solidFill>
                  <a:schemeClr val="dk1"/>
                </a:solidFill>
                <a:latin typeface="+mn-lt"/>
                <a:ea typeface="Helvetica Neue"/>
                <a:cs typeface="Helvetica Neue"/>
                <a:sym typeface="Helvetica Neue"/>
              </a:rPr>
              <a:t>postojeće</a:t>
            </a:r>
            <a:r>
              <a:rPr lang="en-GB" sz="2200" dirty="0">
                <a:solidFill>
                  <a:schemeClr val="dk1"/>
                </a:solidFill>
                <a:latin typeface="+mn-lt"/>
                <a:ea typeface="Helvetica Neue"/>
                <a:cs typeface="Helvetica Neue"/>
                <a:sym typeface="Helvetica Neue"/>
              </a:rPr>
              <a:t> </a:t>
            </a:r>
            <a:r>
              <a:rPr lang="en-GB" sz="2200" dirty="0" err="1">
                <a:solidFill>
                  <a:schemeClr val="dk1"/>
                </a:solidFill>
                <a:latin typeface="+mn-lt"/>
                <a:ea typeface="Helvetica Neue"/>
                <a:cs typeface="Helvetica Neue"/>
                <a:sym typeface="Helvetica Neue"/>
              </a:rPr>
              <a:t>strukture</a:t>
            </a:r>
            <a:r>
              <a:rPr lang="en-GB" sz="2200" dirty="0">
                <a:solidFill>
                  <a:schemeClr val="dk1"/>
                </a:solidFill>
                <a:latin typeface="+mn-lt"/>
                <a:ea typeface="Helvetica Neue"/>
                <a:cs typeface="Helvetica Neue"/>
                <a:sym typeface="Helvetica Neue"/>
              </a:rPr>
              <a:t> </a:t>
            </a:r>
            <a:r>
              <a:rPr lang="en-GB" sz="2200" dirty="0" err="1">
                <a:solidFill>
                  <a:schemeClr val="dk1"/>
                </a:solidFill>
                <a:latin typeface="+mn-lt"/>
                <a:ea typeface="Helvetica Neue"/>
                <a:cs typeface="Helvetica Neue"/>
                <a:sym typeface="Helvetica Neue"/>
              </a:rPr>
              <a:t>mapa</a:t>
            </a:r>
            <a:endParaRPr lang="en-GB" sz="2200" dirty="0">
              <a:latin typeface="+mn-lt"/>
            </a:endParaRPr>
          </a:p>
        </p:txBody>
      </p:sp>
      <p:graphicFrame>
        <p:nvGraphicFramePr>
          <p:cNvPr id="3" name="Diagramm 2">
            <a:extLst>
              <a:ext uri="{FF2B5EF4-FFF2-40B4-BE49-F238E27FC236}">
                <a16:creationId xmlns:a16="http://schemas.microsoft.com/office/drawing/2014/main" id="{B3338DE1-281E-4E3F-0BE5-0990D7F3CC2B}"/>
              </a:ext>
            </a:extLst>
          </p:cNvPr>
          <p:cNvGraphicFramePr/>
          <p:nvPr>
            <p:extLst>
              <p:ext uri="{D42A27DB-BD31-4B8C-83A1-F6EECF244321}">
                <p14:modId xmlns:p14="http://schemas.microsoft.com/office/powerpoint/2010/main" val="2636235111"/>
              </p:ext>
            </p:extLst>
          </p:nvPr>
        </p:nvGraphicFramePr>
        <p:xfrm>
          <a:off x="1296000" y="5940000"/>
          <a:ext cx="16596000" cy="1080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Google Shape;120;p6">
            <a:extLst>
              <a:ext uri="{FF2B5EF4-FFF2-40B4-BE49-F238E27FC236}">
                <a16:creationId xmlns:a16="http://schemas.microsoft.com/office/drawing/2014/main" id="{2A359DA5-915B-8DB6-3706-491DDEBA96F0}"/>
              </a:ext>
            </a:extLst>
          </p:cNvPr>
          <p:cNvSpPr txBox="1"/>
          <p:nvPr/>
        </p:nvSpPr>
        <p:spPr>
          <a:xfrm>
            <a:off x="6372000" y="4068000"/>
            <a:ext cx="3960000" cy="1332000"/>
          </a:xfrm>
          <a:prstGeom prst="rect">
            <a:avLst/>
          </a:prstGeom>
          <a:solidFill>
            <a:schemeClr val="bg1"/>
          </a:solidFill>
          <a:ln w="28575">
            <a:solidFill>
              <a:srgbClr val="8AB1D2"/>
            </a:solidFill>
          </a:ln>
          <a:effectLst>
            <a:outerShdw blurRad="50800" dist="38100" algn="l" rotWithShape="0">
              <a:prstClr val="black">
                <a:alpha val="40000"/>
              </a:prstClr>
            </a:outerShdw>
          </a:effectLst>
        </p:spPr>
        <p:txBody>
          <a:bodyPr spcFirstLastPara="1" wrap="square" lIns="91425" tIns="45700" rIns="91425" bIns="45700" anchor="ctr" anchorCtr="0">
            <a:noAutofit/>
          </a:bodyPr>
          <a:lstStyle/>
          <a:p>
            <a:pPr lvl="0" algn="ctr">
              <a:buSzPct val="80000"/>
            </a:pPr>
            <a:r>
              <a:rPr lang="en-GB" sz="2200" dirty="0" err="1">
                <a:solidFill>
                  <a:schemeClr val="dk1"/>
                </a:solidFill>
                <a:latin typeface="+mn-lt"/>
                <a:sym typeface="Helvetica Neue"/>
              </a:rPr>
              <a:t>Dizajnirajte</a:t>
            </a:r>
            <a:r>
              <a:rPr lang="en-GB" sz="2200" dirty="0">
                <a:solidFill>
                  <a:schemeClr val="dk1"/>
                </a:solidFill>
                <a:latin typeface="+mn-lt"/>
                <a:sym typeface="Helvetica Neue"/>
              </a:rPr>
              <a:t> </a:t>
            </a:r>
            <a:r>
              <a:rPr lang="en-GB" sz="2200" dirty="0" err="1">
                <a:solidFill>
                  <a:schemeClr val="dk1"/>
                </a:solidFill>
                <a:latin typeface="+mn-lt"/>
                <a:sym typeface="Helvetica Neue"/>
              </a:rPr>
              <a:t>jasne</a:t>
            </a:r>
            <a:r>
              <a:rPr lang="en-GB" sz="2200" dirty="0">
                <a:solidFill>
                  <a:schemeClr val="dk1"/>
                </a:solidFill>
                <a:latin typeface="+mn-lt"/>
                <a:sym typeface="Helvetica Neue"/>
              </a:rPr>
              <a:t> </a:t>
            </a:r>
            <a:r>
              <a:rPr lang="en-GB" sz="2200" dirty="0" err="1">
                <a:solidFill>
                  <a:schemeClr val="dk1"/>
                </a:solidFill>
                <a:latin typeface="+mn-lt"/>
                <a:sym typeface="Helvetica Neue"/>
              </a:rPr>
              <a:t>strukture</a:t>
            </a:r>
            <a:r>
              <a:rPr lang="en-GB" sz="2200" dirty="0">
                <a:solidFill>
                  <a:schemeClr val="dk1"/>
                </a:solidFill>
                <a:latin typeface="+mn-lt"/>
                <a:sym typeface="Helvetica Neue"/>
              </a:rPr>
              <a:t> </a:t>
            </a:r>
            <a:r>
              <a:rPr lang="en-GB" sz="2200" dirty="0" err="1">
                <a:solidFill>
                  <a:schemeClr val="dk1"/>
                </a:solidFill>
                <a:latin typeface="+mn-lt"/>
                <a:sym typeface="Helvetica Neue"/>
              </a:rPr>
              <a:t>arhiviranja</a:t>
            </a:r>
            <a:r>
              <a:rPr lang="en-GB" sz="2200" dirty="0">
                <a:solidFill>
                  <a:schemeClr val="dk1"/>
                </a:solidFill>
                <a:latin typeface="+mn-lt"/>
                <a:sym typeface="Helvetica Neue"/>
              </a:rPr>
              <a:t> </a:t>
            </a:r>
            <a:r>
              <a:rPr lang="en-GB" sz="2200" dirty="0" err="1">
                <a:solidFill>
                  <a:schemeClr val="dk1"/>
                </a:solidFill>
                <a:latin typeface="+mn-lt"/>
                <a:sym typeface="Helvetica Neue"/>
              </a:rPr>
              <a:t>prema</a:t>
            </a:r>
            <a:r>
              <a:rPr lang="en-GB" sz="2200" dirty="0">
                <a:solidFill>
                  <a:schemeClr val="dk1"/>
                </a:solidFill>
                <a:latin typeface="+mn-lt"/>
                <a:sym typeface="Helvetica Neue"/>
              </a:rPr>
              <a:t> </a:t>
            </a:r>
            <a:r>
              <a:rPr lang="en-GB" sz="2200" dirty="0" err="1">
                <a:solidFill>
                  <a:schemeClr val="dk1"/>
                </a:solidFill>
                <a:latin typeface="+mn-lt"/>
                <a:sym typeface="Helvetica Neue"/>
              </a:rPr>
              <a:t>pravilu</a:t>
            </a:r>
            <a:r>
              <a:rPr lang="en-GB" sz="2200" dirty="0">
                <a:solidFill>
                  <a:schemeClr val="dk1"/>
                </a:solidFill>
                <a:latin typeface="+mn-lt"/>
                <a:sym typeface="Helvetica Neue"/>
              </a:rPr>
              <a:t> 7x7+2</a:t>
            </a:r>
          </a:p>
        </p:txBody>
      </p:sp>
      <p:sp>
        <p:nvSpPr>
          <p:cNvPr id="8" name="Google Shape;120;p6">
            <a:extLst>
              <a:ext uri="{FF2B5EF4-FFF2-40B4-BE49-F238E27FC236}">
                <a16:creationId xmlns:a16="http://schemas.microsoft.com/office/drawing/2014/main" id="{0E047524-C591-A6D3-F2F0-DE408E8C4940}"/>
              </a:ext>
            </a:extLst>
          </p:cNvPr>
          <p:cNvSpPr txBox="1"/>
          <p:nvPr/>
        </p:nvSpPr>
        <p:spPr>
          <a:xfrm>
            <a:off x="11700000" y="4068000"/>
            <a:ext cx="3960000" cy="1332000"/>
          </a:xfrm>
          <a:prstGeom prst="rect">
            <a:avLst/>
          </a:prstGeom>
          <a:solidFill>
            <a:schemeClr val="bg1"/>
          </a:solidFill>
          <a:ln w="28575">
            <a:solidFill>
              <a:srgbClr val="3D52B1"/>
            </a:solidFill>
          </a:ln>
          <a:effectLst>
            <a:outerShdw blurRad="50800" dist="38100" algn="l" rotWithShape="0">
              <a:prstClr val="black">
                <a:alpha val="40000"/>
              </a:prstClr>
            </a:outerShdw>
          </a:effectLst>
        </p:spPr>
        <p:txBody>
          <a:bodyPr spcFirstLastPara="1" wrap="square" lIns="91425" tIns="45700" rIns="91425" bIns="45700" anchor="ctr" anchorCtr="0">
            <a:noAutofit/>
          </a:bodyPr>
          <a:lstStyle/>
          <a:p>
            <a:pPr lvl="0" algn="ctr">
              <a:buSzPct val="80000"/>
            </a:pPr>
            <a:r>
              <a:rPr lang="en-GB" sz="2200" dirty="0" err="1">
                <a:solidFill>
                  <a:schemeClr val="dk1"/>
                </a:solidFill>
                <a:latin typeface="+mn-lt"/>
                <a:sym typeface="Helvetica Neue"/>
              </a:rPr>
              <a:t>Provjerite</a:t>
            </a:r>
            <a:r>
              <a:rPr lang="en-GB" sz="2200" dirty="0">
                <a:solidFill>
                  <a:schemeClr val="dk1"/>
                </a:solidFill>
                <a:latin typeface="+mn-lt"/>
                <a:sym typeface="Helvetica Neue"/>
              </a:rPr>
              <a:t> </a:t>
            </a:r>
            <a:r>
              <a:rPr lang="en-GB" sz="2200" dirty="0" err="1">
                <a:solidFill>
                  <a:schemeClr val="dk1"/>
                </a:solidFill>
                <a:latin typeface="+mn-lt"/>
                <a:sym typeface="Helvetica Neue"/>
              </a:rPr>
              <a:t>nazive</a:t>
            </a:r>
            <a:r>
              <a:rPr lang="en-GB" sz="2200" dirty="0">
                <a:solidFill>
                  <a:schemeClr val="dk1"/>
                </a:solidFill>
                <a:latin typeface="+mn-lt"/>
                <a:sym typeface="Helvetica Neue"/>
              </a:rPr>
              <a:t> </a:t>
            </a:r>
            <a:r>
              <a:rPr lang="en-GB" sz="2200" dirty="0" err="1">
                <a:solidFill>
                  <a:schemeClr val="dk1"/>
                </a:solidFill>
                <a:latin typeface="+mn-lt"/>
                <a:sym typeface="Helvetica Neue"/>
              </a:rPr>
              <a:t>datoteka</a:t>
            </a:r>
            <a:r>
              <a:rPr lang="en-GB" sz="2200" dirty="0">
                <a:solidFill>
                  <a:schemeClr val="dk1"/>
                </a:solidFill>
                <a:latin typeface="+mn-lt"/>
                <a:sym typeface="Helvetica Neue"/>
              </a:rPr>
              <a:t> i </a:t>
            </a:r>
            <a:r>
              <a:rPr lang="en-GB" sz="2200" dirty="0" err="1">
                <a:solidFill>
                  <a:schemeClr val="dk1"/>
                </a:solidFill>
                <a:latin typeface="+mn-lt"/>
                <a:sym typeface="Helvetica Neue"/>
              </a:rPr>
              <a:t>kratice</a:t>
            </a:r>
            <a:endParaRPr lang="en-GB" sz="2200" dirty="0">
              <a:solidFill>
                <a:schemeClr val="dk1"/>
              </a:solidFill>
              <a:latin typeface="+mn-lt"/>
              <a:sym typeface="Helvetica Neue"/>
            </a:endParaRPr>
          </a:p>
        </p:txBody>
      </p:sp>
      <p:sp>
        <p:nvSpPr>
          <p:cNvPr id="9" name="Google Shape;120;p6">
            <a:extLst>
              <a:ext uri="{FF2B5EF4-FFF2-40B4-BE49-F238E27FC236}">
                <a16:creationId xmlns:a16="http://schemas.microsoft.com/office/drawing/2014/main" id="{80F8A0D4-FD07-AA31-78CA-C417AF550F87}"/>
              </a:ext>
            </a:extLst>
          </p:cNvPr>
          <p:cNvSpPr txBox="1"/>
          <p:nvPr/>
        </p:nvSpPr>
        <p:spPr>
          <a:xfrm>
            <a:off x="3672000" y="7560000"/>
            <a:ext cx="3960000" cy="1332000"/>
          </a:xfrm>
          <a:prstGeom prst="rect">
            <a:avLst/>
          </a:prstGeom>
          <a:solidFill>
            <a:schemeClr val="bg1"/>
          </a:solidFill>
          <a:ln w="28575">
            <a:solidFill>
              <a:srgbClr val="B3D3E0"/>
            </a:solidFill>
          </a:ln>
          <a:effectLst>
            <a:outerShdw blurRad="50800" dist="38100" algn="l" rotWithShape="0">
              <a:prstClr val="black">
                <a:alpha val="40000"/>
              </a:prstClr>
            </a:outerShdw>
          </a:effectLst>
        </p:spPr>
        <p:txBody>
          <a:bodyPr spcFirstLastPara="1" wrap="square" lIns="91425" tIns="45700" rIns="91425" bIns="45700" anchor="ctr" anchorCtr="0">
            <a:noAutofit/>
          </a:bodyPr>
          <a:lstStyle/>
          <a:p>
            <a:pPr lvl="0" algn="ctr">
              <a:buSzPct val="80000"/>
            </a:pPr>
            <a:r>
              <a:rPr lang="pl-PL" sz="2200" dirty="0">
                <a:solidFill>
                  <a:schemeClr val="dk1"/>
                </a:solidFill>
                <a:latin typeface="+mn-lt"/>
                <a:sym typeface="Helvetica Neue"/>
              </a:rPr>
              <a:t>Pronađite smislena grupiranja za svoje podatke</a:t>
            </a:r>
            <a:endParaRPr lang="en-GB" sz="2200" dirty="0">
              <a:solidFill>
                <a:schemeClr val="dk1"/>
              </a:solidFill>
              <a:latin typeface="+mn-lt"/>
              <a:sym typeface="Helvetica Neue"/>
            </a:endParaRPr>
          </a:p>
        </p:txBody>
      </p:sp>
      <p:sp>
        <p:nvSpPr>
          <p:cNvPr id="10" name="Google Shape;120;p6">
            <a:extLst>
              <a:ext uri="{FF2B5EF4-FFF2-40B4-BE49-F238E27FC236}">
                <a16:creationId xmlns:a16="http://schemas.microsoft.com/office/drawing/2014/main" id="{EEB6058C-3AA7-0562-4D09-E8B6E30BE7BA}"/>
              </a:ext>
            </a:extLst>
          </p:cNvPr>
          <p:cNvSpPr txBox="1"/>
          <p:nvPr/>
        </p:nvSpPr>
        <p:spPr>
          <a:xfrm>
            <a:off x="9000000" y="7560000"/>
            <a:ext cx="3960000" cy="1332000"/>
          </a:xfrm>
          <a:prstGeom prst="rect">
            <a:avLst/>
          </a:prstGeom>
          <a:solidFill>
            <a:schemeClr val="bg1"/>
          </a:solidFill>
          <a:ln w="28575">
            <a:solidFill>
              <a:srgbClr val="6084C5"/>
            </a:solidFill>
          </a:ln>
          <a:effectLst>
            <a:outerShdw blurRad="50800" dist="38100" algn="l" rotWithShape="0">
              <a:prstClr val="black">
                <a:alpha val="40000"/>
              </a:prstClr>
            </a:outerShdw>
          </a:effectLst>
        </p:spPr>
        <p:txBody>
          <a:bodyPr spcFirstLastPara="1" wrap="square" lIns="91425" tIns="45700" rIns="91425" bIns="45700" anchor="ctr" anchorCtr="0">
            <a:noAutofit/>
          </a:bodyPr>
          <a:lstStyle/>
          <a:p>
            <a:pPr lvl="0" algn="ctr">
              <a:buSzPct val="80000"/>
            </a:pPr>
            <a:r>
              <a:rPr lang="pl-PL" sz="2200" dirty="0">
                <a:solidFill>
                  <a:schemeClr val="dk1"/>
                </a:solidFill>
                <a:latin typeface="+mn-lt"/>
                <a:sym typeface="Helvetica Neue"/>
              </a:rPr>
              <a:t>Prenesite novu strukturu na računalo</a:t>
            </a:r>
          </a:p>
        </p:txBody>
      </p:sp>
      <p:sp>
        <p:nvSpPr>
          <p:cNvPr id="11" name="Google Shape;120;p6">
            <a:extLst>
              <a:ext uri="{FF2B5EF4-FFF2-40B4-BE49-F238E27FC236}">
                <a16:creationId xmlns:a16="http://schemas.microsoft.com/office/drawing/2014/main" id="{4D17FC82-CE1A-4413-F09C-A8702774F1E9}"/>
              </a:ext>
            </a:extLst>
          </p:cNvPr>
          <p:cNvSpPr txBox="1"/>
          <p:nvPr/>
        </p:nvSpPr>
        <p:spPr>
          <a:xfrm>
            <a:off x="13680001" y="7560000"/>
            <a:ext cx="4500000" cy="1332000"/>
          </a:xfrm>
          <a:prstGeom prst="rect">
            <a:avLst/>
          </a:prstGeom>
          <a:solidFill>
            <a:schemeClr val="bg1"/>
          </a:solidFill>
          <a:ln w="28575">
            <a:solidFill>
              <a:srgbClr val="2D2D8A"/>
            </a:solidFill>
          </a:ln>
          <a:effectLst>
            <a:outerShdw blurRad="50800" dist="38100" algn="l" rotWithShape="0">
              <a:prstClr val="black">
                <a:alpha val="40000"/>
              </a:prstClr>
            </a:outerShdw>
          </a:effectLst>
        </p:spPr>
        <p:txBody>
          <a:bodyPr spcFirstLastPara="1" wrap="square" lIns="91425" tIns="45700" rIns="91425" bIns="45700" anchor="ctr" anchorCtr="0">
            <a:noAutofit/>
          </a:bodyPr>
          <a:lstStyle/>
          <a:p>
            <a:pPr lvl="0" algn="ctr">
              <a:buSzPct val="80000"/>
            </a:pPr>
            <a:r>
              <a:rPr lang="en-GB" sz="2200" dirty="0" err="1">
                <a:solidFill>
                  <a:schemeClr val="dk1"/>
                </a:solidFill>
                <a:latin typeface="+mn-lt"/>
                <a:sym typeface="Helvetica Neue"/>
              </a:rPr>
              <a:t>Sigurnosno</a:t>
            </a:r>
            <a:r>
              <a:rPr lang="en-GB" sz="2200" dirty="0">
                <a:solidFill>
                  <a:schemeClr val="dk1"/>
                </a:solidFill>
                <a:latin typeface="+mn-lt"/>
                <a:sym typeface="Helvetica Neue"/>
              </a:rPr>
              <a:t> </a:t>
            </a:r>
            <a:r>
              <a:rPr lang="en-GB" sz="2200" dirty="0" err="1">
                <a:solidFill>
                  <a:schemeClr val="dk1"/>
                </a:solidFill>
                <a:latin typeface="+mn-lt"/>
                <a:sym typeface="Helvetica Neue"/>
              </a:rPr>
              <a:t>kopirajte</a:t>
            </a:r>
            <a:r>
              <a:rPr lang="en-GB" sz="2200" dirty="0">
                <a:solidFill>
                  <a:schemeClr val="dk1"/>
                </a:solidFill>
                <a:latin typeface="+mn-lt"/>
                <a:sym typeface="Helvetica Neue"/>
              </a:rPr>
              <a:t> i </a:t>
            </a:r>
            <a:r>
              <a:rPr lang="en-GB" sz="2200" dirty="0" err="1">
                <a:solidFill>
                  <a:schemeClr val="dk1"/>
                </a:solidFill>
                <a:latin typeface="+mn-lt"/>
                <a:sym typeface="Helvetica Neue"/>
              </a:rPr>
              <a:t>premještajte</a:t>
            </a:r>
            <a:r>
              <a:rPr lang="en-GB" sz="2200" dirty="0">
                <a:solidFill>
                  <a:schemeClr val="dk1"/>
                </a:solidFill>
                <a:latin typeface="+mn-lt"/>
                <a:sym typeface="Helvetica Neue"/>
              </a:rPr>
              <a:t> stare </a:t>
            </a:r>
            <a:r>
              <a:rPr lang="en-GB" sz="2200" dirty="0" err="1">
                <a:solidFill>
                  <a:schemeClr val="dk1"/>
                </a:solidFill>
                <a:latin typeface="+mn-lt"/>
                <a:sym typeface="Helvetica Neue"/>
              </a:rPr>
              <a:t>datoteke</a:t>
            </a:r>
            <a:r>
              <a:rPr lang="en-GB" sz="2200" dirty="0">
                <a:solidFill>
                  <a:schemeClr val="dk1"/>
                </a:solidFill>
                <a:latin typeface="+mn-lt"/>
                <a:sym typeface="Helvetica Neue"/>
              </a:rPr>
              <a:t> </a:t>
            </a:r>
            <a:r>
              <a:rPr lang="en-GB" sz="2200" dirty="0" err="1">
                <a:solidFill>
                  <a:schemeClr val="dk1"/>
                </a:solidFill>
                <a:latin typeface="+mn-lt"/>
                <a:sym typeface="Helvetica Neue"/>
              </a:rPr>
              <a:t>te</a:t>
            </a:r>
            <a:r>
              <a:rPr lang="en-GB" sz="2200" dirty="0">
                <a:solidFill>
                  <a:schemeClr val="dk1"/>
                </a:solidFill>
                <a:latin typeface="+mn-lt"/>
                <a:sym typeface="Helvetica Neue"/>
              </a:rPr>
              <a:t> </a:t>
            </a:r>
            <a:r>
              <a:rPr lang="en-GB" sz="2200" dirty="0" err="1">
                <a:solidFill>
                  <a:schemeClr val="dk1"/>
                </a:solidFill>
                <a:latin typeface="+mn-lt"/>
                <a:sym typeface="Helvetica Neue"/>
              </a:rPr>
              <a:t>spremajte</a:t>
            </a:r>
            <a:r>
              <a:rPr lang="en-GB" sz="2200" dirty="0">
                <a:solidFill>
                  <a:schemeClr val="dk1"/>
                </a:solidFill>
                <a:latin typeface="+mn-lt"/>
                <a:sym typeface="Helvetica Neue"/>
              </a:rPr>
              <a:t> </a:t>
            </a:r>
            <a:r>
              <a:rPr lang="en-GB" sz="2200" dirty="0" err="1">
                <a:solidFill>
                  <a:schemeClr val="dk1"/>
                </a:solidFill>
                <a:latin typeface="+mn-lt"/>
                <a:sym typeface="Helvetica Neue"/>
              </a:rPr>
              <a:t>nove</a:t>
            </a:r>
            <a:r>
              <a:rPr lang="en-GB" sz="2200" dirty="0">
                <a:solidFill>
                  <a:schemeClr val="dk1"/>
                </a:solidFill>
                <a:latin typeface="+mn-lt"/>
                <a:sym typeface="Helvetica Neue"/>
              </a:rPr>
              <a:t> </a:t>
            </a:r>
            <a:r>
              <a:rPr lang="en-GB" sz="2200" dirty="0" err="1">
                <a:solidFill>
                  <a:schemeClr val="dk1"/>
                </a:solidFill>
                <a:latin typeface="+mn-lt"/>
                <a:sym typeface="Helvetica Neue"/>
              </a:rPr>
              <a:t>datoteke</a:t>
            </a:r>
            <a:r>
              <a:rPr lang="en-GB" sz="2200" dirty="0">
                <a:solidFill>
                  <a:schemeClr val="dk1"/>
                </a:solidFill>
                <a:latin typeface="+mn-lt"/>
                <a:sym typeface="Helvetica Neue"/>
              </a:rPr>
              <a:t> u </a:t>
            </a:r>
            <a:r>
              <a:rPr lang="en-GB" sz="2200" dirty="0" err="1">
                <a:solidFill>
                  <a:schemeClr val="dk1"/>
                </a:solidFill>
                <a:latin typeface="+mn-lt"/>
                <a:sym typeface="Helvetica Neue"/>
              </a:rPr>
              <a:t>novom</a:t>
            </a:r>
            <a:r>
              <a:rPr lang="en-GB" sz="2200" dirty="0">
                <a:solidFill>
                  <a:schemeClr val="dk1"/>
                </a:solidFill>
                <a:latin typeface="+mn-lt"/>
                <a:sym typeface="Helvetica Neue"/>
              </a:rPr>
              <a:t> </a:t>
            </a:r>
            <a:r>
              <a:rPr lang="en-GB" sz="2200" dirty="0" err="1">
                <a:solidFill>
                  <a:schemeClr val="dk1"/>
                </a:solidFill>
                <a:latin typeface="+mn-lt"/>
                <a:sym typeface="Helvetica Neue"/>
              </a:rPr>
              <a:t>sustavu</a:t>
            </a:r>
            <a:r>
              <a:rPr lang="en-GB" sz="2200" dirty="0">
                <a:solidFill>
                  <a:schemeClr val="dk1"/>
                </a:solidFill>
                <a:latin typeface="+mn-lt"/>
                <a:sym typeface="Helvetica Neue"/>
              </a:rPr>
              <a:t> </a:t>
            </a:r>
            <a:r>
              <a:rPr lang="en-GB" sz="2200" dirty="0" err="1">
                <a:solidFill>
                  <a:schemeClr val="dk1"/>
                </a:solidFill>
                <a:latin typeface="+mn-lt"/>
                <a:sym typeface="Helvetica Neue"/>
              </a:rPr>
              <a:t>arhiviranja</a:t>
            </a:r>
            <a:r>
              <a:rPr lang="en-GB" sz="2200" dirty="0">
                <a:solidFill>
                  <a:schemeClr val="dk1"/>
                </a:solidFill>
                <a:latin typeface="+mn-lt"/>
                <a:sym typeface="Helvetica Neue"/>
              </a:rPr>
              <a:t> od </a:t>
            </a:r>
            <a:r>
              <a:rPr lang="en-GB" sz="2200" dirty="0" err="1">
                <a:solidFill>
                  <a:schemeClr val="dk1"/>
                </a:solidFill>
                <a:latin typeface="+mn-lt"/>
                <a:sym typeface="Helvetica Neue"/>
              </a:rPr>
              <a:t>sada</a:t>
            </a:r>
            <a:endParaRPr lang="en-GB" sz="2200" dirty="0">
              <a:latin typeface="+mn-lt"/>
            </a:endParaRPr>
          </a:p>
        </p:txBody>
      </p:sp>
      <p:sp>
        <p:nvSpPr>
          <p:cNvPr id="4" name="Foliennummernplatzhalter 1">
            <a:extLst>
              <a:ext uri="{FF2B5EF4-FFF2-40B4-BE49-F238E27FC236}">
                <a16:creationId xmlns:a16="http://schemas.microsoft.com/office/drawing/2014/main" id="{0C025D63-7CA7-7F41-1145-48DBE3B20483}"/>
              </a:ext>
            </a:extLst>
          </p:cNvPr>
          <p:cNvSpPr txBox="1">
            <a:spLocks/>
          </p:cNvSpPr>
          <p:nvPr/>
        </p:nvSpPr>
        <p:spPr>
          <a:xfrm>
            <a:off x="14004589" y="9567020"/>
            <a:ext cx="4114800" cy="547688"/>
          </a:xfrm>
          <a:prstGeom prst="rect">
            <a:avLst/>
          </a:prstGeom>
        </p:spPr>
        <p:txBody>
          <a:bodyPr vert="horz" lIns="91440" tIns="45720" rIns="91440" bIns="45720" rtlCol="0" anchor="ct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defRPr sz="1200" b="0" i="0" u="none" strike="noStrike" cap="none">
                <a:solidFill>
                  <a:schemeClr val="tx1">
                    <a:tint val="75000"/>
                  </a:schemeClr>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fld id="{141F0399-9AC4-4E2F-9FF1-1AC0CE388A8D}" type="slidenum">
              <a:rPr lang="de-DE" smtClean="0"/>
              <a:t>28</a:t>
            </a:fld>
            <a:endParaRPr lang="de-DE"/>
          </a:p>
        </p:txBody>
      </p:sp>
      <p:sp>
        <p:nvSpPr>
          <p:cNvPr id="5" name="Textfeld 4">
            <a:extLst>
              <a:ext uri="{FF2B5EF4-FFF2-40B4-BE49-F238E27FC236}">
                <a16:creationId xmlns:a16="http://schemas.microsoft.com/office/drawing/2014/main" id="{A71596D0-8F4E-CFBC-9EB4-3AB767BD05CC}"/>
              </a:ext>
            </a:extLst>
          </p:cNvPr>
          <p:cNvSpPr txBox="1"/>
          <p:nvPr/>
        </p:nvSpPr>
        <p:spPr>
          <a:xfrm>
            <a:off x="1080000" y="8928000"/>
            <a:ext cx="17100000" cy="360000"/>
          </a:xfrm>
          <a:prstGeom prst="rect">
            <a:avLst/>
          </a:prstGeom>
          <a:noFill/>
          <a:ln>
            <a:noFill/>
          </a:ln>
        </p:spPr>
        <p:txBody>
          <a:bodyPr wrap="square" anchor="b">
            <a:noAutofit/>
          </a:bodyPr>
          <a:lstStyle/>
          <a:p>
            <a:r>
              <a:rPr lang="hr-HR" sz="1000" dirty="0"/>
              <a:t>Izvor</a:t>
            </a:r>
            <a:r>
              <a:rPr lang="de-DE" sz="1000" dirty="0"/>
              <a:t>: Büro-Kaizen, Ideale Ordnerstruktur: Eine einheitliche Dateiablage mit dem 7-Ordner-System erstellen (für Unternehmen und Privatpersonen), in: buero-kaizen.de, https://www.buero-kaizen.de/ordnerstruktur/</a:t>
            </a:r>
          </a:p>
        </p:txBody>
      </p:sp>
    </p:spTree>
    <p:extLst>
      <p:ext uri="{BB962C8B-B14F-4D97-AF65-F5344CB8AC3E}">
        <p14:creationId xmlns:p14="http://schemas.microsoft.com/office/powerpoint/2010/main" val="260514183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6" name="Google Shape;120;p6">
            <a:extLst>
              <a:ext uri="{FF2B5EF4-FFF2-40B4-BE49-F238E27FC236}">
                <a16:creationId xmlns:a16="http://schemas.microsoft.com/office/drawing/2014/main" id="{4F4DFBD2-862A-2459-648E-DC89627E1722}"/>
              </a:ext>
            </a:extLst>
          </p:cNvPr>
          <p:cNvSpPr txBox="1"/>
          <p:nvPr/>
        </p:nvSpPr>
        <p:spPr>
          <a:xfrm>
            <a:off x="3708000" y="7128000"/>
            <a:ext cx="13356000" cy="1080000"/>
          </a:xfrm>
          <a:prstGeom prst="rect">
            <a:avLst/>
          </a:prstGeom>
          <a:solidFill>
            <a:srgbClr val="00CCFF">
              <a:alpha val="27000"/>
            </a:srgbClr>
          </a:solidFill>
          <a:ln>
            <a:solidFill>
              <a:schemeClr val="bg1"/>
            </a:solidFill>
          </a:ln>
        </p:spPr>
        <p:style>
          <a:lnRef idx="2">
            <a:schemeClr val="accent1"/>
          </a:lnRef>
          <a:fillRef idx="1">
            <a:schemeClr val="lt1"/>
          </a:fillRef>
          <a:effectRef idx="0">
            <a:schemeClr val="accent1"/>
          </a:effectRef>
          <a:fontRef idx="minor">
            <a:schemeClr val="dk1"/>
          </a:fontRef>
        </p:style>
        <p:txBody>
          <a:bodyPr spcFirstLastPara="1" wrap="square" lIns="540000" tIns="45700" rIns="91425" bIns="45700" anchor="ctr" anchorCtr="0">
            <a:noAutofit/>
          </a:bodyPr>
          <a:lstStyle/>
          <a:p>
            <a:pPr lvl="0">
              <a:buSzPct val="80000"/>
            </a:pPr>
            <a:r>
              <a:rPr lang="en-GB" sz="2400" dirty="0" err="1">
                <a:sym typeface="Helvetica Neue"/>
              </a:rPr>
              <a:t>Olakšano</a:t>
            </a:r>
            <a:r>
              <a:rPr lang="en-GB" sz="2400" dirty="0">
                <a:sym typeface="Helvetica Neue"/>
              </a:rPr>
              <a:t> je </a:t>
            </a:r>
            <a:r>
              <a:rPr lang="en-GB" sz="2400" dirty="0" err="1">
                <a:sym typeface="Helvetica Neue"/>
              </a:rPr>
              <a:t>skeniranje</a:t>
            </a:r>
            <a:r>
              <a:rPr lang="en-GB" sz="2400" dirty="0">
                <a:sym typeface="Helvetica Neue"/>
              </a:rPr>
              <a:t> </a:t>
            </a:r>
            <a:r>
              <a:rPr lang="en-GB" sz="2400" dirty="0" err="1">
                <a:sym typeface="Helvetica Neue"/>
              </a:rPr>
              <a:t>vlastitim</a:t>
            </a:r>
            <a:r>
              <a:rPr lang="en-GB" sz="2400" dirty="0">
                <a:sym typeface="Helvetica Neue"/>
              </a:rPr>
              <a:t> </a:t>
            </a:r>
            <a:r>
              <a:rPr lang="en-GB" sz="2400" dirty="0" err="1">
                <a:sym typeface="Helvetica Neue"/>
              </a:rPr>
              <a:t>okom</a:t>
            </a:r>
            <a:r>
              <a:rPr lang="en-GB" sz="2400" dirty="0">
                <a:sym typeface="Helvetica Neue"/>
              </a:rPr>
              <a:t>, a </a:t>
            </a:r>
            <a:r>
              <a:rPr lang="en-GB" sz="2400" dirty="0" err="1">
                <a:sym typeface="Helvetica Neue"/>
              </a:rPr>
              <a:t>radna</a:t>
            </a:r>
            <a:r>
              <a:rPr lang="en-GB" sz="2400" dirty="0">
                <a:sym typeface="Helvetica Neue"/>
              </a:rPr>
              <a:t> </a:t>
            </a:r>
            <a:r>
              <a:rPr lang="en-GB" sz="2400" dirty="0" err="1">
                <a:sym typeface="Helvetica Neue"/>
              </a:rPr>
              <a:t>memorija</a:t>
            </a:r>
            <a:r>
              <a:rPr lang="en-GB" sz="2400" dirty="0">
                <a:sym typeface="Helvetica Neue"/>
              </a:rPr>
              <a:t> </a:t>
            </a:r>
            <a:r>
              <a:rPr lang="en-GB" sz="2400" dirty="0" err="1">
                <a:sym typeface="Helvetica Neue"/>
              </a:rPr>
              <a:t>može</a:t>
            </a:r>
            <a:r>
              <a:rPr lang="en-GB" sz="2400" dirty="0">
                <a:sym typeface="Helvetica Neue"/>
              </a:rPr>
              <a:t> </a:t>
            </a:r>
            <a:r>
              <a:rPr lang="en-GB" sz="2400" dirty="0" err="1">
                <a:sym typeface="Helvetica Neue"/>
              </a:rPr>
              <a:t>bolje</a:t>
            </a:r>
            <a:r>
              <a:rPr lang="en-GB" sz="2400" dirty="0">
                <a:sym typeface="Helvetica Neue"/>
              </a:rPr>
              <a:t> </a:t>
            </a:r>
            <a:r>
              <a:rPr lang="en-GB" sz="2400" dirty="0" err="1">
                <a:sym typeface="Helvetica Neue"/>
              </a:rPr>
              <a:t>apsorbirati</a:t>
            </a:r>
            <a:r>
              <a:rPr lang="en-GB" sz="2400" dirty="0">
                <a:sym typeface="Helvetica Neue"/>
              </a:rPr>
              <a:t> </a:t>
            </a:r>
            <a:r>
              <a:rPr lang="en-GB" sz="2400" dirty="0" err="1">
                <a:sym typeface="Helvetica Neue"/>
              </a:rPr>
              <a:t>informacije</a:t>
            </a:r>
            <a:endParaRPr lang="en-GB" dirty="0">
              <a:latin typeface="+mn-lt"/>
            </a:endParaRPr>
          </a:p>
        </p:txBody>
      </p:sp>
      <p:sp>
        <p:nvSpPr>
          <p:cNvPr id="5" name="Google Shape;120;p6">
            <a:extLst>
              <a:ext uri="{FF2B5EF4-FFF2-40B4-BE49-F238E27FC236}">
                <a16:creationId xmlns:a16="http://schemas.microsoft.com/office/drawing/2014/main" id="{B754AFFF-9549-7DAC-DD74-2C080B6758C5}"/>
              </a:ext>
            </a:extLst>
          </p:cNvPr>
          <p:cNvSpPr txBox="1"/>
          <p:nvPr/>
        </p:nvSpPr>
        <p:spPr>
          <a:xfrm>
            <a:off x="3708000" y="5580000"/>
            <a:ext cx="13356000" cy="1080000"/>
          </a:xfrm>
          <a:prstGeom prst="rect">
            <a:avLst/>
          </a:prstGeom>
          <a:solidFill>
            <a:srgbClr val="00CCFF">
              <a:alpha val="27000"/>
            </a:srgbClr>
          </a:solidFill>
          <a:ln>
            <a:solidFill>
              <a:schemeClr val="bg1"/>
            </a:solidFill>
          </a:ln>
        </p:spPr>
        <p:style>
          <a:lnRef idx="2">
            <a:schemeClr val="accent1"/>
          </a:lnRef>
          <a:fillRef idx="1">
            <a:schemeClr val="lt1"/>
          </a:fillRef>
          <a:effectRef idx="0">
            <a:schemeClr val="accent1"/>
          </a:effectRef>
          <a:fontRef idx="minor">
            <a:schemeClr val="dk1"/>
          </a:fontRef>
        </p:style>
        <p:txBody>
          <a:bodyPr spcFirstLastPara="1" wrap="square" lIns="540000" tIns="45700" rIns="91425" bIns="45700" anchor="ctr" anchorCtr="0">
            <a:noAutofit/>
          </a:bodyPr>
          <a:lstStyle/>
          <a:p>
            <a:pPr lvl="0">
              <a:buSzPct val="80000"/>
            </a:pPr>
            <a:r>
              <a:rPr lang="en-GB" sz="2400" dirty="0" err="1">
                <a:sym typeface="Helvetica Neue"/>
              </a:rPr>
              <a:t>Ljudi</a:t>
            </a:r>
            <a:r>
              <a:rPr lang="en-GB" sz="2400" dirty="0">
                <a:sym typeface="Helvetica Neue"/>
              </a:rPr>
              <a:t> </a:t>
            </a:r>
            <a:r>
              <a:rPr lang="en-GB" sz="2400" dirty="0" err="1">
                <a:sym typeface="Helvetica Neue"/>
              </a:rPr>
              <a:t>mogu</a:t>
            </a:r>
            <a:r>
              <a:rPr lang="en-GB" sz="2400" dirty="0">
                <a:sym typeface="Helvetica Neue"/>
              </a:rPr>
              <a:t> </a:t>
            </a:r>
            <a:r>
              <a:rPr lang="en-GB" sz="2400" dirty="0" err="1">
                <a:sym typeface="Helvetica Neue"/>
              </a:rPr>
              <a:t>zapamtiti</a:t>
            </a:r>
            <a:r>
              <a:rPr lang="en-GB" sz="2400" dirty="0">
                <a:sym typeface="Helvetica Neue"/>
              </a:rPr>
              <a:t> </a:t>
            </a:r>
            <a:r>
              <a:rPr lang="en-GB" sz="2400" dirty="0" err="1">
                <a:sym typeface="Helvetica Neue"/>
              </a:rPr>
              <a:t>samo</a:t>
            </a:r>
            <a:r>
              <a:rPr lang="en-GB" sz="2400" dirty="0">
                <a:sym typeface="Helvetica Neue"/>
              </a:rPr>
              <a:t> 7 </a:t>
            </a:r>
            <a:r>
              <a:rPr lang="en-GB" sz="2400" dirty="0" err="1">
                <a:sym typeface="Helvetica Neue"/>
              </a:rPr>
              <a:t>jedinica</a:t>
            </a:r>
            <a:r>
              <a:rPr lang="en-GB" sz="2400" dirty="0">
                <a:sym typeface="Helvetica Neue"/>
              </a:rPr>
              <a:t> </a:t>
            </a:r>
            <a:r>
              <a:rPr lang="en-GB" sz="2400" dirty="0" err="1">
                <a:sym typeface="Helvetica Neue"/>
              </a:rPr>
              <a:t>informacija</a:t>
            </a:r>
            <a:r>
              <a:rPr lang="en-GB" sz="2400" dirty="0">
                <a:sym typeface="Helvetica Neue"/>
              </a:rPr>
              <a:t> (+/- max 2) u </a:t>
            </a:r>
            <a:r>
              <a:rPr lang="en-GB" sz="2400" dirty="0" err="1">
                <a:sym typeface="Helvetica Neue"/>
              </a:rPr>
              <a:t>kratkoročnom</a:t>
            </a:r>
            <a:r>
              <a:rPr lang="en-GB" sz="2400" dirty="0">
                <a:sym typeface="Helvetica Neue"/>
              </a:rPr>
              <a:t> </a:t>
            </a:r>
            <a:r>
              <a:rPr lang="en-GB" sz="2400" dirty="0" err="1">
                <a:sym typeface="Helvetica Neue"/>
              </a:rPr>
              <a:t>pamćenju</a:t>
            </a:r>
            <a:r>
              <a:rPr lang="en-GB" sz="2400" dirty="0">
                <a:sym typeface="Helvetica Neue"/>
              </a:rPr>
              <a:t>.</a:t>
            </a:r>
            <a:endParaRPr lang="en-GB" sz="2400" dirty="0">
              <a:solidFill>
                <a:schemeClr val="dk1"/>
              </a:solidFill>
              <a:highlight>
                <a:srgbClr val="FFFF00"/>
              </a:highlight>
              <a:latin typeface="+mn-lt"/>
              <a:sym typeface="Helvetica Neue"/>
            </a:endParaRPr>
          </a:p>
        </p:txBody>
      </p:sp>
      <p:sp>
        <p:nvSpPr>
          <p:cNvPr id="4" name="Google Shape;120;p6">
            <a:extLst>
              <a:ext uri="{FF2B5EF4-FFF2-40B4-BE49-F238E27FC236}">
                <a16:creationId xmlns:a16="http://schemas.microsoft.com/office/drawing/2014/main" id="{B7AC8590-FF15-06F5-F2EB-588A399FFB35}"/>
              </a:ext>
            </a:extLst>
          </p:cNvPr>
          <p:cNvSpPr txBox="1"/>
          <p:nvPr/>
        </p:nvSpPr>
        <p:spPr>
          <a:xfrm>
            <a:off x="3708000" y="4032000"/>
            <a:ext cx="13356000" cy="1080000"/>
          </a:xfrm>
          <a:prstGeom prst="rect">
            <a:avLst/>
          </a:prstGeom>
          <a:solidFill>
            <a:srgbClr val="00CCFF">
              <a:alpha val="27000"/>
            </a:srgbClr>
          </a:solidFill>
          <a:ln>
            <a:solidFill>
              <a:schemeClr val="bg1"/>
            </a:solidFill>
          </a:ln>
        </p:spPr>
        <p:style>
          <a:lnRef idx="2">
            <a:schemeClr val="accent1"/>
          </a:lnRef>
          <a:fillRef idx="1">
            <a:schemeClr val="lt1"/>
          </a:fillRef>
          <a:effectRef idx="0">
            <a:schemeClr val="accent1"/>
          </a:effectRef>
          <a:fontRef idx="minor">
            <a:schemeClr val="dk1"/>
          </a:fontRef>
        </p:style>
        <p:txBody>
          <a:bodyPr spcFirstLastPara="1" wrap="square" lIns="540000" tIns="45700" rIns="91425" bIns="45700" anchor="ctr" anchorCtr="0">
            <a:noAutofit/>
          </a:bodyPr>
          <a:lstStyle/>
          <a:p>
            <a:pPr lvl="0">
              <a:buSzPct val="80000"/>
            </a:pPr>
            <a:r>
              <a:rPr lang="vi-VN" sz="2400" dirty="0">
                <a:sym typeface="Helvetica Neue"/>
              </a:rPr>
              <a:t>Kod metode 7 mapa određujete da svaka mapa može sadržavati najviše 7 dodatnih podmapa.</a:t>
            </a:r>
            <a:endParaRPr lang="en-GB" dirty="0">
              <a:latin typeface="+mn-lt"/>
            </a:endParaRPr>
          </a:p>
        </p:txBody>
      </p:sp>
      <p:sp>
        <p:nvSpPr>
          <p:cNvPr id="118" name="Google Shape;118;p6"/>
          <p:cNvSpPr txBox="1"/>
          <p:nvPr/>
        </p:nvSpPr>
        <p:spPr>
          <a:xfrm>
            <a:off x="1331998" y="2401311"/>
            <a:ext cx="16452000" cy="830956"/>
          </a:xfrm>
          <a:prstGeom prst="rect">
            <a:avLst/>
          </a:prstGeom>
          <a:noFill/>
          <a:ln>
            <a:noFill/>
          </a:ln>
        </p:spPr>
        <p:txBody>
          <a:bodyPr spcFirstLastPara="1" wrap="square" lIns="91425" tIns="45700" rIns="91425" bIns="45700" anchor="t" anchorCtr="0">
            <a:noAutofit/>
          </a:bodyPr>
          <a:lstStyle/>
          <a:p>
            <a:pPr lvl="0"/>
            <a:r>
              <a:rPr lang="pl-PL" sz="4800" b="1" dirty="0">
                <a:solidFill>
                  <a:schemeClr val="tx1"/>
                </a:solidFill>
                <a:latin typeface="+mn-lt"/>
                <a:ea typeface="Helvetica Neue"/>
                <a:cs typeface="Helvetica Neue"/>
                <a:sym typeface="Helvetica Neue"/>
              </a:rPr>
              <a:t>2. Digitalna struktura mape na računalu</a:t>
            </a:r>
            <a:endParaRPr lang="en-GB" sz="4800" b="1" dirty="0">
              <a:solidFill>
                <a:schemeClr val="tx1"/>
              </a:solidFill>
              <a:latin typeface="+mn-lt"/>
              <a:ea typeface="Helvetica Neue"/>
              <a:cs typeface="Helvetica Neue"/>
              <a:sym typeface="Helvetica Neue"/>
            </a:endParaRPr>
          </a:p>
        </p:txBody>
      </p:sp>
      <p:sp>
        <p:nvSpPr>
          <p:cNvPr id="119" name="Google Shape;119;p6"/>
          <p:cNvSpPr txBox="1"/>
          <p:nvPr/>
        </p:nvSpPr>
        <p:spPr>
          <a:xfrm>
            <a:off x="1295399" y="3390900"/>
            <a:ext cx="16451999" cy="523220"/>
          </a:xfrm>
          <a:prstGeom prst="rect">
            <a:avLst/>
          </a:prstGeom>
          <a:noFill/>
          <a:ln>
            <a:noFill/>
          </a:ln>
        </p:spPr>
        <p:txBody>
          <a:bodyPr spcFirstLastPara="1" wrap="square" lIns="91425" tIns="45700" rIns="91425" bIns="45700" anchor="t" anchorCtr="0">
            <a:noAutofit/>
          </a:bodyPr>
          <a:lstStyle/>
          <a:p>
            <a:pPr lvl="0"/>
            <a:r>
              <a:rPr lang="en-GB" sz="2800" b="1" dirty="0" err="1">
                <a:solidFill>
                  <a:srgbClr val="00CCFF"/>
                </a:solidFill>
                <a:latin typeface="+mn-lt"/>
                <a:ea typeface="Helvetica Neue"/>
                <a:cs typeface="Helvetica Neue"/>
                <a:sym typeface="Helvetica Neue"/>
              </a:rPr>
              <a:t>Sustav</a:t>
            </a:r>
            <a:r>
              <a:rPr lang="en-GB" sz="2800" b="1" dirty="0">
                <a:solidFill>
                  <a:srgbClr val="00CCFF"/>
                </a:solidFill>
                <a:latin typeface="+mn-lt"/>
                <a:ea typeface="Helvetica Neue"/>
                <a:cs typeface="Helvetica Neue"/>
                <a:sym typeface="Helvetica Neue"/>
              </a:rPr>
              <a:t> </a:t>
            </a:r>
            <a:r>
              <a:rPr lang="en-GB" sz="2800" b="1" dirty="0" err="1">
                <a:solidFill>
                  <a:srgbClr val="00CCFF"/>
                </a:solidFill>
                <a:latin typeface="+mn-lt"/>
                <a:ea typeface="Helvetica Neue"/>
                <a:cs typeface="Helvetica Neue"/>
                <a:sym typeface="Helvetica Neue"/>
              </a:rPr>
              <a:t>mapa</a:t>
            </a:r>
            <a:r>
              <a:rPr lang="en-GB" sz="2800" b="1" dirty="0">
                <a:solidFill>
                  <a:srgbClr val="00CCFF"/>
                </a:solidFill>
                <a:latin typeface="+mn-lt"/>
                <a:ea typeface="Helvetica Neue"/>
                <a:cs typeface="Helvetica Neue"/>
                <a:sym typeface="Helvetica Neue"/>
              </a:rPr>
              <a:t> 7x7</a:t>
            </a:r>
            <a:endParaRPr lang="en-GB" dirty="0">
              <a:solidFill>
                <a:srgbClr val="00CCFF"/>
              </a:solidFill>
              <a:latin typeface="+mn-lt"/>
            </a:endParaRPr>
          </a:p>
        </p:txBody>
      </p:sp>
      <p:sp>
        <p:nvSpPr>
          <p:cNvPr id="120" name="Google Shape;120;p6"/>
          <p:cNvSpPr txBox="1"/>
          <p:nvPr/>
        </p:nvSpPr>
        <p:spPr>
          <a:xfrm>
            <a:off x="1368000" y="4032000"/>
            <a:ext cx="2520000" cy="1080000"/>
          </a:xfrm>
          <a:prstGeom prst="roundRect">
            <a:avLst/>
          </a:prstGeom>
          <a:solidFill>
            <a:srgbClr val="00CCFF"/>
          </a:solidFill>
          <a:ln/>
        </p:spPr>
        <p:style>
          <a:lnRef idx="0">
            <a:schemeClr val="accent1"/>
          </a:lnRef>
          <a:fillRef idx="3">
            <a:schemeClr val="accent1"/>
          </a:fillRef>
          <a:effectRef idx="3">
            <a:schemeClr val="accent1"/>
          </a:effectRef>
          <a:fontRef idx="minor">
            <a:schemeClr val="lt1"/>
          </a:fontRef>
        </p:style>
        <p:txBody>
          <a:bodyPr spcFirstLastPara="1" wrap="square" lIns="91425" tIns="45700" rIns="91425" bIns="45700" anchor="ctr" anchorCtr="0">
            <a:noAutofit/>
          </a:bodyPr>
          <a:lstStyle/>
          <a:p>
            <a:pPr lvl="0" algn="ctr">
              <a:buSzPct val="80000"/>
            </a:pPr>
            <a:r>
              <a:rPr lang="en-GB" sz="2400" b="1" dirty="0" err="1">
                <a:solidFill>
                  <a:schemeClr val="bg1"/>
                </a:solidFill>
                <a:ea typeface="Helvetica Neue"/>
                <a:cs typeface="Helvetica Neue"/>
                <a:sym typeface="Helvetica Neue"/>
              </a:rPr>
              <a:t>Osnovna</a:t>
            </a:r>
            <a:r>
              <a:rPr lang="en-GB" sz="2400" b="1" dirty="0">
                <a:solidFill>
                  <a:schemeClr val="bg1"/>
                </a:solidFill>
                <a:ea typeface="Helvetica Neue"/>
                <a:cs typeface="Helvetica Neue"/>
                <a:sym typeface="Helvetica Neue"/>
              </a:rPr>
              <a:t> </a:t>
            </a:r>
            <a:r>
              <a:rPr lang="en-GB" sz="2400" b="1" dirty="0" err="1">
                <a:solidFill>
                  <a:schemeClr val="bg1"/>
                </a:solidFill>
                <a:ea typeface="Helvetica Neue"/>
                <a:cs typeface="Helvetica Neue"/>
                <a:sym typeface="Helvetica Neue"/>
              </a:rPr>
              <a:t>ideja</a:t>
            </a:r>
            <a:r>
              <a:rPr lang="en-GB" sz="2400" b="1" dirty="0">
                <a:solidFill>
                  <a:schemeClr val="bg1"/>
                </a:solidFill>
                <a:ea typeface="Helvetica Neue"/>
                <a:cs typeface="Helvetica Neue"/>
                <a:sym typeface="Helvetica Neue"/>
              </a:rPr>
              <a:t>:</a:t>
            </a:r>
            <a:endParaRPr lang="en-GB" b="1" dirty="0">
              <a:solidFill>
                <a:schemeClr val="bg1"/>
              </a:solidFill>
              <a:latin typeface="+mn-lt"/>
            </a:endParaRPr>
          </a:p>
        </p:txBody>
      </p:sp>
      <p:sp>
        <p:nvSpPr>
          <p:cNvPr id="3" name="Textfeld 2">
            <a:extLst>
              <a:ext uri="{FF2B5EF4-FFF2-40B4-BE49-F238E27FC236}">
                <a16:creationId xmlns:a16="http://schemas.microsoft.com/office/drawing/2014/main" id="{6741AB18-FAB2-3892-CAD1-52AB6BA324A5}"/>
              </a:ext>
            </a:extLst>
          </p:cNvPr>
          <p:cNvSpPr txBox="1"/>
          <p:nvPr/>
        </p:nvSpPr>
        <p:spPr>
          <a:xfrm>
            <a:off x="1080000" y="8928000"/>
            <a:ext cx="17100000" cy="360000"/>
          </a:xfrm>
          <a:prstGeom prst="rect">
            <a:avLst/>
          </a:prstGeom>
          <a:noFill/>
          <a:ln>
            <a:noFill/>
          </a:ln>
        </p:spPr>
        <p:txBody>
          <a:bodyPr wrap="square" anchor="b">
            <a:noAutofit/>
          </a:bodyPr>
          <a:lstStyle/>
          <a:p>
            <a:r>
              <a:rPr lang="hr-HR" sz="1000" dirty="0"/>
              <a:t>Izvor: </a:t>
            </a:r>
            <a:r>
              <a:rPr lang="de-DE" sz="1000" dirty="0"/>
              <a:t>Büro-</a:t>
            </a:r>
            <a:r>
              <a:rPr lang="de-DE" sz="1000" dirty="0" err="1"/>
              <a:t>Kaizen</a:t>
            </a:r>
            <a:r>
              <a:rPr lang="de-DE" sz="1000" dirty="0"/>
              <a:t>, Ideale Ordnerstruktur: Eine einheitliche Dateiablage mit dem 7-Ordner-System erstellen (für Unternehmen und Privatpersonen), in: buero-kaizen.de, https://www.buero-kaizen.de/ordnerstruktur/ + </a:t>
            </a:r>
            <a:r>
              <a:rPr lang="de-DE" sz="1000" dirty="0" err="1"/>
              <a:t>Miller’s</a:t>
            </a:r>
            <a:r>
              <a:rPr lang="de-DE" sz="1000" dirty="0"/>
              <a:t> Law, The </a:t>
            </a:r>
            <a:r>
              <a:rPr lang="de-DE" sz="1000" dirty="0" err="1"/>
              <a:t>average</a:t>
            </a:r>
            <a:r>
              <a:rPr lang="de-DE" sz="1000" dirty="0"/>
              <a:t> </a:t>
            </a:r>
            <a:r>
              <a:rPr lang="de-DE" sz="1000" dirty="0" err="1"/>
              <a:t>person</a:t>
            </a:r>
            <a:r>
              <a:rPr lang="de-DE" sz="1000" dirty="0"/>
              <a:t> </a:t>
            </a:r>
            <a:r>
              <a:rPr lang="de-DE" sz="1000" dirty="0" err="1"/>
              <a:t>can</a:t>
            </a:r>
            <a:r>
              <a:rPr lang="de-DE" sz="1000" dirty="0"/>
              <a:t> </a:t>
            </a:r>
            <a:r>
              <a:rPr lang="de-DE" sz="1000" dirty="0" err="1"/>
              <a:t>only</a:t>
            </a:r>
            <a:r>
              <a:rPr lang="de-DE" sz="1000" dirty="0"/>
              <a:t> </a:t>
            </a:r>
            <a:r>
              <a:rPr lang="de-DE" sz="1000" dirty="0" err="1"/>
              <a:t>keep</a:t>
            </a:r>
            <a:r>
              <a:rPr lang="de-DE" sz="1000" dirty="0"/>
              <a:t> 7 (plus </a:t>
            </a:r>
            <a:r>
              <a:rPr lang="de-DE" sz="1000" dirty="0" err="1"/>
              <a:t>or</a:t>
            </a:r>
            <a:r>
              <a:rPr lang="de-DE" sz="1000" dirty="0"/>
              <a:t> minus 2) </a:t>
            </a:r>
            <a:r>
              <a:rPr lang="de-DE" sz="1000" dirty="0" err="1"/>
              <a:t>items</a:t>
            </a:r>
            <a:r>
              <a:rPr lang="de-DE" sz="1000" dirty="0"/>
              <a:t> in </a:t>
            </a:r>
            <a:r>
              <a:rPr lang="de-DE" sz="1000" dirty="0" err="1"/>
              <a:t>their</a:t>
            </a:r>
            <a:r>
              <a:rPr lang="de-DE" sz="1000" dirty="0"/>
              <a:t> </a:t>
            </a:r>
            <a:r>
              <a:rPr lang="de-DE" sz="1000" dirty="0" err="1"/>
              <a:t>working</a:t>
            </a:r>
            <a:r>
              <a:rPr lang="de-DE" sz="1000" dirty="0"/>
              <a:t> </a:t>
            </a:r>
            <a:r>
              <a:rPr lang="de-DE" sz="1000" dirty="0" err="1"/>
              <a:t>memory</a:t>
            </a:r>
            <a:r>
              <a:rPr lang="de-DE" sz="1000" dirty="0"/>
              <a:t>, in: lawsofux.com, https://lawsofux.com/millers-law/</a:t>
            </a:r>
          </a:p>
        </p:txBody>
      </p:sp>
      <p:sp>
        <p:nvSpPr>
          <p:cNvPr id="7" name="Google Shape;120;p6">
            <a:extLst>
              <a:ext uri="{FF2B5EF4-FFF2-40B4-BE49-F238E27FC236}">
                <a16:creationId xmlns:a16="http://schemas.microsoft.com/office/drawing/2014/main" id="{24DB346E-8D49-3FBC-6CE3-3054A4B234B7}"/>
              </a:ext>
            </a:extLst>
          </p:cNvPr>
          <p:cNvSpPr txBox="1"/>
          <p:nvPr/>
        </p:nvSpPr>
        <p:spPr>
          <a:xfrm>
            <a:off x="1368000" y="5580000"/>
            <a:ext cx="2520000" cy="1080000"/>
          </a:xfrm>
          <a:prstGeom prst="roundRect">
            <a:avLst/>
          </a:prstGeom>
          <a:solidFill>
            <a:srgbClr val="00CCFF"/>
          </a:solidFill>
          <a:ln/>
        </p:spPr>
        <p:style>
          <a:lnRef idx="0">
            <a:schemeClr val="accent1"/>
          </a:lnRef>
          <a:fillRef idx="3">
            <a:schemeClr val="accent1"/>
          </a:fillRef>
          <a:effectRef idx="3">
            <a:schemeClr val="accent1"/>
          </a:effectRef>
          <a:fontRef idx="minor">
            <a:schemeClr val="lt1"/>
          </a:fontRef>
        </p:style>
        <p:txBody>
          <a:bodyPr spcFirstLastPara="1" wrap="square" lIns="91425" tIns="45700" rIns="91425" bIns="45700" anchor="ctr" anchorCtr="0">
            <a:noAutofit/>
          </a:bodyPr>
          <a:lstStyle/>
          <a:p>
            <a:pPr marR="0" lvl="0" algn="ctr" rtl="0">
              <a:spcBef>
                <a:spcPts val="0"/>
              </a:spcBef>
              <a:spcAft>
                <a:spcPts val="0"/>
              </a:spcAft>
              <a:buSzPct val="80000"/>
            </a:pPr>
            <a:r>
              <a:rPr lang="hr-HR" sz="2400" b="1" dirty="0">
                <a:solidFill>
                  <a:schemeClr val="bg1"/>
                </a:solidFill>
                <a:latin typeface="+mn-lt"/>
                <a:sym typeface="Helvetica Neue"/>
              </a:rPr>
              <a:t>Zašto</a:t>
            </a:r>
            <a:r>
              <a:rPr lang="en-GB" sz="2400" b="1" dirty="0">
                <a:solidFill>
                  <a:schemeClr val="bg1"/>
                </a:solidFill>
                <a:latin typeface="+mn-lt"/>
                <a:sym typeface="Helvetica Neue"/>
              </a:rPr>
              <a:t>:</a:t>
            </a:r>
            <a:endParaRPr lang="en-GB" b="1" dirty="0">
              <a:solidFill>
                <a:schemeClr val="bg1"/>
              </a:solidFill>
              <a:latin typeface="+mn-lt"/>
            </a:endParaRPr>
          </a:p>
        </p:txBody>
      </p:sp>
      <p:sp>
        <p:nvSpPr>
          <p:cNvPr id="8" name="Google Shape;120;p6">
            <a:extLst>
              <a:ext uri="{FF2B5EF4-FFF2-40B4-BE49-F238E27FC236}">
                <a16:creationId xmlns:a16="http://schemas.microsoft.com/office/drawing/2014/main" id="{EBA26831-1EAC-AC54-1CFB-3BE4668A94D8}"/>
              </a:ext>
            </a:extLst>
          </p:cNvPr>
          <p:cNvSpPr txBox="1"/>
          <p:nvPr/>
        </p:nvSpPr>
        <p:spPr>
          <a:xfrm>
            <a:off x="1368000" y="7128000"/>
            <a:ext cx="2520000" cy="1080000"/>
          </a:xfrm>
          <a:prstGeom prst="roundRect">
            <a:avLst/>
          </a:prstGeom>
          <a:solidFill>
            <a:srgbClr val="00CCFF"/>
          </a:solidFill>
          <a:ln/>
        </p:spPr>
        <p:style>
          <a:lnRef idx="0">
            <a:schemeClr val="accent1"/>
          </a:lnRef>
          <a:fillRef idx="3">
            <a:schemeClr val="accent1"/>
          </a:fillRef>
          <a:effectRef idx="3">
            <a:schemeClr val="accent1"/>
          </a:effectRef>
          <a:fontRef idx="minor">
            <a:schemeClr val="lt1"/>
          </a:fontRef>
        </p:style>
        <p:txBody>
          <a:bodyPr spcFirstLastPara="1" wrap="square" lIns="91425" tIns="45700" rIns="91425" bIns="45700" anchor="ctr" anchorCtr="0">
            <a:noAutofit/>
          </a:bodyPr>
          <a:lstStyle/>
          <a:p>
            <a:pPr marR="0" lvl="0" algn="ctr" rtl="0">
              <a:spcBef>
                <a:spcPts val="0"/>
              </a:spcBef>
              <a:spcAft>
                <a:spcPts val="0"/>
              </a:spcAft>
              <a:buSzPct val="80000"/>
            </a:pPr>
            <a:r>
              <a:rPr lang="hr-HR" sz="2400" b="1" dirty="0">
                <a:solidFill>
                  <a:schemeClr val="bg1"/>
                </a:solidFill>
                <a:latin typeface="+mn-lt"/>
                <a:sym typeface="Helvetica Neue"/>
              </a:rPr>
              <a:t>Prednost</a:t>
            </a:r>
            <a:r>
              <a:rPr lang="en-GB" sz="2400" b="1" dirty="0">
                <a:solidFill>
                  <a:schemeClr val="bg1"/>
                </a:solidFill>
                <a:latin typeface="+mn-lt"/>
                <a:sym typeface="Helvetica Neue"/>
              </a:rPr>
              <a:t>:</a:t>
            </a:r>
          </a:p>
        </p:txBody>
      </p:sp>
      <p:sp>
        <p:nvSpPr>
          <p:cNvPr id="9" name="Foliennummernplatzhalter 1">
            <a:extLst>
              <a:ext uri="{FF2B5EF4-FFF2-40B4-BE49-F238E27FC236}">
                <a16:creationId xmlns:a16="http://schemas.microsoft.com/office/drawing/2014/main" id="{9FCCC201-CDCD-10BA-3534-33D8CB3A822F}"/>
              </a:ext>
            </a:extLst>
          </p:cNvPr>
          <p:cNvSpPr txBox="1">
            <a:spLocks/>
          </p:cNvSpPr>
          <p:nvPr/>
        </p:nvSpPr>
        <p:spPr>
          <a:xfrm>
            <a:off x="14004589" y="9567020"/>
            <a:ext cx="4114800" cy="547688"/>
          </a:xfrm>
          <a:prstGeom prst="rect">
            <a:avLst/>
          </a:prstGeom>
        </p:spPr>
        <p:txBody>
          <a:bodyPr vert="horz" lIns="91440" tIns="45720" rIns="91440" bIns="45720" rtlCol="0" anchor="ct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defRPr sz="1200" b="0" i="0" u="none" strike="noStrike" cap="none">
                <a:solidFill>
                  <a:schemeClr val="tx1">
                    <a:tint val="75000"/>
                  </a:schemeClr>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fld id="{141F0399-9AC4-4E2F-9FF1-1AC0CE388A8D}" type="slidenum">
              <a:rPr lang="de-DE" smtClean="0"/>
              <a:t>29</a:t>
            </a:fld>
            <a:endParaRPr lang="de-DE"/>
          </a:p>
        </p:txBody>
      </p:sp>
    </p:spTree>
    <p:extLst>
      <p:ext uri="{BB962C8B-B14F-4D97-AF65-F5344CB8AC3E}">
        <p14:creationId xmlns:p14="http://schemas.microsoft.com/office/powerpoint/2010/main" val="12591519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4"/>
          <p:cNvSpPr txBox="1"/>
          <p:nvPr/>
        </p:nvSpPr>
        <p:spPr>
          <a:xfrm>
            <a:off x="1295400" y="2525000"/>
            <a:ext cx="4392000" cy="8310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hr-HR" sz="4800" b="1" dirty="0">
                <a:solidFill>
                  <a:schemeClr val="tx1"/>
                </a:solidFill>
                <a:latin typeface="+mn-lt"/>
                <a:ea typeface="Helvetica Neue"/>
                <a:cs typeface="Helvetica Neue"/>
                <a:sym typeface="Helvetica Neue"/>
              </a:rPr>
              <a:t>Ciljevi</a:t>
            </a:r>
            <a:endParaRPr lang="en-GB" sz="4800" b="1" dirty="0">
              <a:solidFill>
                <a:schemeClr val="tx1"/>
              </a:solidFill>
              <a:latin typeface="+mn-lt"/>
              <a:ea typeface="Helvetica Neue"/>
              <a:cs typeface="Helvetica Neue"/>
              <a:sym typeface="Helvetica Neue"/>
            </a:endParaRPr>
          </a:p>
        </p:txBody>
      </p:sp>
      <p:sp>
        <p:nvSpPr>
          <p:cNvPr id="105" name="Google Shape;105;p4"/>
          <p:cNvSpPr txBox="1"/>
          <p:nvPr/>
        </p:nvSpPr>
        <p:spPr>
          <a:xfrm>
            <a:off x="1348469" y="3590781"/>
            <a:ext cx="9144000" cy="461665"/>
          </a:xfrm>
          <a:prstGeom prst="rect">
            <a:avLst/>
          </a:prstGeom>
          <a:noFill/>
          <a:ln>
            <a:noFill/>
          </a:ln>
        </p:spPr>
        <p:txBody>
          <a:bodyPr spcFirstLastPara="1" wrap="square" lIns="91425" tIns="45700" rIns="91425" bIns="45700" anchor="t" anchorCtr="0">
            <a:noAutofit/>
          </a:bodyPr>
          <a:lstStyle/>
          <a:p>
            <a:pPr marL="0" marR="0" lvl="0" indent="0" algn="just" rtl="0">
              <a:spcBef>
                <a:spcPts val="0"/>
              </a:spcBef>
              <a:spcAft>
                <a:spcPts val="0"/>
              </a:spcAft>
              <a:buNone/>
            </a:pPr>
            <a:r>
              <a:rPr lang="hr-HR" sz="2400" dirty="0">
                <a:solidFill>
                  <a:schemeClr val="dk1"/>
                </a:solidFill>
                <a:latin typeface="+mn-lt"/>
                <a:ea typeface="Helvetica Neue"/>
                <a:cs typeface="Helvetica Neue"/>
                <a:sym typeface="Helvetica Neue"/>
              </a:rPr>
              <a:t>Na kraju ovog modula moći ćete:</a:t>
            </a:r>
            <a:endParaRPr lang="en-GB" dirty="0">
              <a:latin typeface="+mn-lt"/>
              <a:ea typeface="Helvetica Neue"/>
              <a:cs typeface="Helvetica Neue"/>
              <a:sym typeface="Helvetica Neue"/>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0010426" y="2940500"/>
            <a:ext cx="6296025" cy="609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Google Shape;99;p4">
            <a:extLst>
              <a:ext uri="{FF2B5EF4-FFF2-40B4-BE49-F238E27FC236}">
                <a16:creationId xmlns:a16="http://schemas.microsoft.com/office/drawing/2014/main" id="{9B1A5DD9-741A-1444-8A96-B68EDE06834E}"/>
              </a:ext>
            </a:extLst>
          </p:cNvPr>
          <p:cNvSpPr txBox="1"/>
          <p:nvPr/>
        </p:nvSpPr>
        <p:spPr>
          <a:xfrm>
            <a:off x="1497600" y="4806000"/>
            <a:ext cx="8842154" cy="461624"/>
          </a:xfrm>
          <a:prstGeom prst="rect">
            <a:avLst/>
          </a:prstGeom>
          <a:noFill/>
          <a:ln>
            <a:noFill/>
          </a:ln>
        </p:spPr>
        <p:txBody>
          <a:bodyPr spcFirstLastPara="1" wrap="square" lIns="91425" tIns="45700" rIns="91425" bIns="45700" anchor="t" anchorCtr="0">
            <a:noAutofit/>
          </a:bodyPr>
          <a:lstStyle/>
          <a:p>
            <a:pPr marL="342900" lvl="0" indent="-342900">
              <a:spcAft>
                <a:spcPts val="1200"/>
              </a:spcAft>
              <a:buSzPct val="80000"/>
              <a:buBlip>
                <a:blip r:embed="rId4"/>
              </a:buBlip>
            </a:pPr>
            <a:r>
              <a:rPr lang="pl-PL" sz="2400" dirty="0">
                <a:solidFill>
                  <a:schemeClr val="dk1"/>
                </a:solidFill>
                <a:latin typeface="+mn-lt"/>
                <a:ea typeface="Helvetica Neue"/>
                <a:cs typeface="Helvetica Neue"/>
                <a:sym typeface="Helvetica Neue"/>
              </a:rPr>
              <a:t>Prepoznati koje su mi informacije važne i kako pronaći te podatke</a:t>
            </a:r>
            <a:endParaRPr lang="en-GB" sz="2400" dirty="0">
              <a:solidFill>
                <a:schemeClr val="dk1"/>
              </a:solidFill>
              <a:latin typeface="+mn-lt"/>
              <a:ea typeface="Helvetica Neue"/>
              <a:cs typeface="Helvetica Neue"/>
              <a:sym typeface="Helvetica Neue"/>
            </a:endParaRPr>
          </a:p>
          <a:p>
            <a:pPr marL="342900" lvl="0" indent="-342900">
              <a:spcAft>
                <a:spcPts val="1200"/>
              </a:spcAft>
              <a:buSzPct val="80000"/>
              <a:buBlip>
                <a:blip r:embed="rId4"/>
              </a:buBlip>
            </a:pPr>
            <a:r>
              <a:rPr lang="en-GB" sz="2400" dirty="0" err="1">
                <a:solidFill>
                  <a:schemeClr val="dk1"/>
                </a:solidFill>
                <a:latin typeface="+mn-lt"/>
                <a:sym typeface="Helvetica Neue"/>
              </a:rPr>
              <a:t>Točno</a:t>
            </a:r>
            <a:r>
              <a:rPr lang="en-GB" sz="2400" dirty="0">
                <a:solidFill>
                  <a:schemeClr val="dk1"/>
                </a:solidFill>
                <a:latin typeface="+mn-lt"/>
                <a:sym typeface="Helvetica Neue"/>
              </a:rPr>
              <a:t> </a:t>
            </a:r>
            <a:r>
              <a:rPr lang="en-GB" sz="2400" dirty="0" err="1">
                <a:solidFill>
                  <a:schemeClr val="dk1"/>
                </a:solidFill>
                <a:latin typeface="+mn-lt"/>
                <a:sym typeface="Helvetica Neue"/>
              </a:rPr>
              <a:t>znati</a:t>
            </a:r>
            <a:r>
              <a:rPr lang="en-GB" sz="2400" dirty="0">
                <a:solidFill>
                  <a:schemeClr val="dk1"/>
                </a:solidFill>
                <a:latin typeface="+mn-lt"/>
                <a:sym typeface="Helvetica Neue"/>
              </a:rPr>
              <a:t> </a:t>
            </a:r>
            <a:r>
              <a:rPr lang="en-GB" sz="2400" dirty="0" err="1">
                <a:solidFill>
                  <a:schemeClr val="dk1"/>
                </a:solidFill>
                <a:latin typeface="+mn-lt"/>
                <a:sym typeface="Helvetica Neue"/>
              </a:rPr>
              <a:t>zašto</a:t>
            </a:r>
            <a:r>
              <a:rPr lang="en-GB" sz="2400" dirty="0">
                <a:solidFill>
                  <a:schemeClr val="dk1"/>
                </a:solidFill>
                <a:latin typeface="+mn-lt"/>
                <a:sym typeface="Helvetica Neue"/>
              </a:rPr>
              <a:t> je </a:t>
            </a:r>
            <a:r>
              <a:rPr lang="en-GB" sz="2400" dirty="0" err="1">
                <a:solidFill>
                  <a:schemeClr val="dk1"/>
                </a:solidFill>
                <a:latin typeface="+mn-lt"/>
                <a:sym typeface="Helvetica Neue"/>
              </a:rPr>
              <a:t>sustavno</a:t>
            </a:r>
            <a:r>
              <a:rPr lang="en-GB" sz="2400" dirty="0">
                <a:solidFill>
                  <a:schemeClr val="dk1"/>
                </a:solidFill>
                <a:latin typeface="+mn-lt"/>
                <a:sym typeface="Helvetica Neue"/>
              </a:rPr>
              <a:t> </a:t>
            </a:r>
            <a:r>
              <a:rPr lang="en-GB" sz="2400" dirty="0" err="1">
                <a:solidFill>
                  <a:schemeClr val="dk1"/>
                </a:solidFill>
                <a:latin typeface="+mn-lt"/>
                <a:sym typeface="Helvetica Neue"/>
              </a:rPr>
              <a:t>spremanje</a:t>
            </a:r>
            <a:r>
              <a:rPr lang="en-GB" sz="2400" dirty="0">
                <a:solidFill>
                  <a:schemeClr val="dk1"/>
                </a:solidFill>
                <a:latin typeface="+mn-lt"/>
                <a:sym typeface="Helvetica Neue"/>
              </a:rPr>
              <a:t> </a:t>
            </a:r>
            <a:r>
              <a:rPr lang="en-GB" sz="2400" dirty="0" err="1">
                <a:solidFill>
                  <a:schemeClr val="dk1"/>
                </a:solidFill>
                <a:latin typeface="+mn-lt"/>
                <a:sym typeface="Helvetica Neue"/>
              </a:rPr>
              <a:t>datoteka</a:t>
            </a:r>
            <a:r>
              <a:rPr lang="en-GB" sz="2400" dirty="0">
                <a:solidFill>
                  <a:schemeClr val="dk1"/>
                </a:solidFill>
                <a:latin typeface="+mn-lt"/>
                <a:sym typeface="Helvetica Neue"/>
              </a:rPr>
              <a:t> </a:t>
            </a:r>
            <a:r>
              <a:rPr lang="en-GB" sz="2400" dirty="0" err="1">
                <a:solidFill>
                  <a:schemeClr val="dk1"/>
                </a:solidFill>
                <a:latin typeface="+mn-lt"/>
                <a:sym typeface="Helvetica Neue"/>
              </a:rPr>
              <a:t>toliko</a:t>
            </a:r>
            <a:r>
              <a:rPr lang="en-GB" sz="2400" dirty="0">
                <a:solidFill>
                  <a:schemeClr val="dk1"/>
                </a:solidFill>
                <a:latin typeface="+mn-lt"/>
                <a:sym typeface="Helvetica Neue"/>
              </a:rPr>
              <a:t> </a:t>
            </a:r>
            <a:r>
              <a:rPr lang="en-GB" sz="2400" dirty="0" err="1">
                <a:solidFill>
                  <a:schemeClr val="dk1"/>
                </a:solidFill>
                <a:latin typeface="+mn-lt"/>
                <a:sym typeface="Helvetica Neue"/>
              </a:rPr>
              <a:t>važno</a:t>
            </a:r>
            <a:endParaRPr lang="hr-HR" sz="2400" dirty="0">
              <a:solidFill>
                <a:schemeClr val="dk1"/>
              </a:solidFill>
              <a:latin typeface="+mn-lt"/>
              <a:sym typeface="Helvetica Neue"/>
            </a:endParaRPr>
          </a:p>
          <a:p>
            <a:pPr marL="342900" lvl="0" indent="-342900">
              <a:spcAft>
                <a:spcPts val="1200"/>
              </a:spcAft>
              <a:buSzPct val="80000"/>
              <a:buBlip>
                <a:blip r:embed="rId4"/>
              </a:buBlip>
            </a:pPr>
            <a:r>
              <a:rPr lang="en-GB" sz="2400" dirty="0" err="1">
                <a:solidFill>
                  <a:schemeClr val="dk1"/>
                </a:solidFill>
                <a:latin typeface="+mn-lt"/>
                <a:sym typeface="Helvetica Neue"/>
              </a:rPr>
              <a:t>Prepoznati</a:t>
            </a:r>
            <a:r>
              <a:rPr lang="en-GB" sz="2400" dirty="0">
                <a:solidFill>
                  <a:schemeClr val="dk1"/>
                </a:solidFill>
                <a:latin typeface="+mn-lt"/>
                <a:sym typeface="Helvetica Neue"/>
              </a:rPr>
              <a:t> </a:t>
            </a:r>
            <a:r>
              <a:rPr lang="en-GB" sz="2400" dirty="0" err="1">
                <a:solidFill>
                  <a:schemeClr val="dk1"/>
                </a:solidFill>
                <a:latin typeface="+mn-lt"/>
                <a:sym typeface="Helvetica Neue"/>
              </a:rPr>
              <a:t>koja</a:t>
            </a:r>
            <a:r>
              <a:rPr lang="en-GB" sz="2400" dirty="0">
                <a:solidFill>
                  <a:schemeClr val="dk1"/>
                </a:solidFill>
                <a:latin typeface="+mn-lt"/>
                <a:sym typeface="Helvetica Neue"/>
              </a:rPr>
              <a:t> je </a:t>
            </a:r>
            <a:r>
              <a:rPr lang="en-GB" sz="2400" dirty="0" err="1">
                <a:solidFill>
                  <a:schemeClr val="dk1"/>
                </a:solidFill>
                <a:latin typeface="+mn-lt"/>
                <a:sym typeface="Helvetica Neue"/>
              </a:rPr>
              <a:t>pomoć</a:t>
            </a:r>
            <a:r>
              <a:rPr lang="en-GB" sz="2400" dirty="0">
                <a:solidFill>
                  <a:schemeClr val="dk1"/>
                </a:solidFill>
                <a:latin typeface="+mn-lt"/>
                <a:sym typeface="Helvetica Neue"/>
              </a:rPr>
              <a:t> </a:t>
            </a:r>
            <a:r>
              <a:rPr lang="en-GB" sz="2400" dirty="0" err="1">
                <a:solidFill>
                  <a:schemeClr val="dk1"/>
                </a:solidFill>
                <a:latin typeface="+mn-lt"/>
                <a:sym typeface="Helvetica Neue"/>
              </a:rPr>
              <a:t>dostupna</a:t>
            </a:r>
            <a:r>
              <a:rPr lang="en-GB" sz="2400" dirty="0">
                <a:solidFill>
                  <a:schemeClr val="dk1"/>
                </a:solidFill>
                <a:latin typeface="+mn-lt"/>
                <a:sym typeface="Helvetica Neue"/>
              </a:rPr>
              <a:t> </a:t>
            </a:r>
            <a:r>
              <a:rPr lang="en-GB" sz="2400" dirty="0" err="1">
                <a:solidFill>
                  <a:schemeClr val="dk1"/>
                </a:solidFill>
                <a:latin typeface="+mn-lt"/>
                <a:sym typeface="Helvetica Neue"/>
              </a:rPr>
              <a:t>za</a:t>
            </a:r>
            <a:r>
              <a:rPr lang="en-GB" sz="2400" dirty="0">
                <a:solidFill>
                  <a:schemeClr val="dk1"/>
                </a:solidFill>
                <a:latin typeface="+mn-lt"/>
                <a:sym typeface="Helvetica Neue"/>
              </a:rPr>
              <a:t> </a:t>
            </a:r>
            <a:r>
              <a:rPr lang="en-GB" sz="2400" dirty="0" err="1">
                <a:solidFill>
                  <a:schemeClr val="dk1"/>
                </a:solidFill>
                <a:latin typeface="+mn-lt"/>
                <a:sym typeface="Helvetica Neue"/>
              </a:rPr>
              <a:t>dohvaćanje</a:t>
            </a:r>
            <a:r>
              <a:rPr lang="en-GB" sz="2400" dirty="0">
                <a:solidFill>
                  <a:schemeClr val="dk1"/>
                </a:solidFill>
                <a:latin typeface="+mn-lt"/>
                <a:sym typeface="Helvetica Neue"/>
              </a:rPr>
              <a:t> </a:t>
            </a:r>
            <a:r>
              <a:rPr lang="en-GB" sz="2400" dirty="0" err="1">
                <a:solidFill>
                  <a:schemeClr val="dk1"/>
                </a:solidFill>
                <a:latin typeface="+mn-lt"/>
                <a:sym typeface="Helvetica Neue"/>
              </a:rPr>
              <a:t>datoteka</a:t>
            </a:r>
            <a:endParaRPr lang="en-GB" sz="2400" dirty="0">
              <a:solidFill>
                <a:schemeClr val="dk1"/>
              </a:solidFill>
              <a:latin typeface="+mn-lt"/>
              <a:sym typeface="Helvetica Neue"/>
            </a:endParaRPr>
          </a:p>
          <a:p>
            <a:pPr marL="342900" lvl="0" indent="-342900">
              <a:spcAft>
                <a:spcPts val="1200"/>
              </a:spcAft>
              <a:buSzPct val="80000"/>
              <a:buBlip>
                <a:blip r:embed="rId4"/>
              </a:buBlip>
            </a:pPr>
            <a:r>
              <a:rPr lang="en-GB" sz="2400" dirty="0" err="1">
                <a:solidFill>
                  <a:schemeClr val="dk1"/>
                </a:solidFill>
                <a:latin typeface="+mn-lt"/>
                <a:sym typeface="Helvetica Neue"/>
              </a:rPr>
              <a:t>Znati</a:t>
            </a:r>
            <a:r>
              <a:rPr lang="en-GB" sz="2400" dirty="0">
                <a:solidFill>
                  <a:schemeClr val="dk1"/>
                </a:solidFill>
                <a:latin typeface="+mn-lt"/>
                <a:sym typeface="Helvetica Neue"/>
              </a:rPr>
              <a:t> </a:t>
            </a:r>
            <a:r>
              <a:rPr lang="en-GB" sz="2400" dirty="0" err="1">
                <a:solidFill>
                  <a:schemeClr val="dk1"/>
                </a:solidFill>
                <a:latin typeface="+mn-lt"/>
                <a:sym typeface="Helvetica Neue"/>
              </a:rPr>
              <a:t>ima</a:t>
            </a:r>
            <a:r>
              <a:rPr lang="en-GB" sz="2400" dirty="0">
                <a:solidFill>
                  <a:schemeClr val="dk1"/>
                </a:solidFill>
                <a:latin typeface="+mn-lt"/>
                <a:sym typeface="Helvetica Neue"/>
              </a:rPr>
              <a:t> li </a:t>
            </a:r>
            <a:r>
              <a:rPr lang="en-GB" sz="2400" dirty="0" err="1">
                <a:solidFill>
                  <a:schemeClr val="dk1"/>
                </a:solidFill>
                <a:latin typeface="+mn-lt"/>
                <a:sym typeface="Helvetica Neue"/>
              </a:rPr>
              <a:t>više</a:t>
            </a:r>
            <a:r>
              <a:rPr lang="en-GB" sz="2400" dirty="0">
                <a:solidFill>
                  <a:schemeClr val="dk1"/>
                </a:solidFill>
                <a:latin typeface="+mn-lt"/>
                <a:sym typeface="Helvetica Neue"/>
              </a:rPr>
              <a:t> </a:t>
            </a:r>
            <a:r>
              <a:rPr lang="en-GB" sz="2400" dirty="0" err="1">
                <a:solidFill>
                  <a:schemeClr val="dk1"/>
                </a:solidFill>
                <a:latin typeface="+mn-lt"/>
                <a:sym typeface="Helvetica Neue"/>
              </a:rPr>
              <a:t>smisla</a:t>
            </a:r>
            <a:r>
              <a:rPr lang="en-GB" sz="2400" dirty="0">
                <a:solidFill>
                  <a:schemeClr val="dk1"/>
                </a:solidFill>
                <a:latin typeface="+mn-lt"/>
                <a:sym typeface="Helvetica Neue"/>
              </a:rPr>
              <a:t> </a:t>
            </a:r>
            <a:r>
              <a:rPr lang="en-GB" sz="2400" dirty="0" err="1">
                <a:solidFill>
                  <a:schemeClr val="dk1"/>
                </a:solidFill>
                <a:latin typeface="+mn-lt"/>
                <a:sym typeface="Helvetica Neue"/>
              </a:rPr>
              <a:t>pohranjivati</a:t>
            </a:r>
            <a:r>
              <a:rPr lang="en-GB" sz="2400" dirty="0">
                <a:solidFill>
                  <a:schemeClr val="dk1"/>
                </a:solidFill>
                <a:latin typeface="+mn-lt"/>
                <a:sym typeface="Helvetica Neue"/>
              </a:rPr>
              <a:t> </a:t>
            </a:r>
            <a:r>
              <a:rPr lang="en-GB" sz="2400" dirty="0" err="1">
                <a:solidFill>
                  <a:schemeClr val="dk1"/>
                </a:solidFill>
                <a:latin typeface="+mn-lt"/>
                <a:sym typeface="Helvetica Neue"/>
              </a:rPr>
              <a:t>datoteke</a:t>
            </a:r>
            <a:r>
              <a:rPr lang="en-GB" sz="2400" dirty="0">
                <a:solidFill>
                  <a:schemeClr val="dk1"/>
                </a:solidFill>
                <a:latin typeface="+mn-lt"/>
                <a:sym typeface="Helvetica Neue"/>
              </a:rPr>
              <a:t> na </a:t>
            </a:r>
            <a:r>
              <a:rPr lang="en-GB" sz="2400" dirty="0" err="1">
                <a:solidFill>
                  <a:schemeClr val="dk1"/>
                </a:solidFill>
                <a:latin typeface="+mn-lt"/>
                <a:sym typeface="Helvetica Neue"/>
              </a:rPr>
              <a:t>računalu</a:t>
            </a:r>
            <a:r>
              <a:rPr lang="en-GB" sz="2400" dirty="0">
                <a:solidFill>
                  <a:schemeClr val="dk1"/>
                </a:solidFill>
                <a:latin typeface="+mn-lt"/>
                <a:sym typeface="Helvetica Neue"/>
              </a:rPr>
              <a:t> </a:t>
            </a:r>
            <a:r>
              <a:rPr lang="en-GB" sz="2400" dirty="0" err="1">
                <a:solidFill>
                  <a:schemeClr val="dk1"/>
                </a:solidFill>
                <a:latin typeface="+mn-lt"/>
                <a:sym typeface="Helvetica Neue"/>
              </a:rPr>
              <a:t>ili</a:t>
            </a:r>
            <a:r>
              <a:rPr lang="en-GB" sz="2400" dirty="0">
                <a:solidFill>
                  <a:schemeClr val="dk1"/>
                </a:solidFill>
                <a:latin typeface="+mn-lt"/>
                <a:sym typeface="Helvetica Neue"/>
              </a:rPr>
              <a:t> u </a:t>
            </a:r>
            <a:r>
              <a:rPr lang="en-GB" sz="2400" dirty="0" err="1">
                <a:solidFill>
                  <a:schemeClr val="dk1"/>
                </a:solidFill>
                <a:latin typeface="+mn-lt"/>
                <a:sym typeface="Helvetica Neue"/>
              </a:rPr>
              <a:t>oblaku</a:t>
            </a:r>
            <a:endParaRPr lang="en-GB" sz="2400" dirty="0">
              <a:solidFill>
                <a:schemeClr val="dk1"/>
              </a:solidFill>
              <a:latin typeface="+mn-lt"/>
              <a:sym typeface="Helvetica Neue"/>
            </a:endParaRPr>
          </a:p>
        </p:txBody>
      </p:sp>
      <p:sp>
        <p:nvSpPr>
          <p:cNvPr id="2" name="Foliennummernplatzhalter 1">
            <a:extLst>
              <a:ext uri="{FF2B5EF4-FFF2-40B4-BE49-F238E27FC236}">
                <a16:creationId xmlns:a16="http://schemas.microsoft.com/office/drawing/2014/main" id="{7B6CF706-DB13-21B2-03F5-70ABC230D49E}"/>
              </a:ext>
            </a:extLst>
          </p:cNvPr>
          <p:cNvSpPr txBox="1">
            <a:spLocks/>
          </p:cNvSpPr>
          <p:nvPr/>
        </p:nvSpPr>
        <p:spPr>
          <a:xfrm>
            <a:off x="14004589" y="9567020"/>
            <a:ext cx="4114800" cy="547688"/>
          </a:xfrm>
          <a:prstGeom prst="rect">
            <a:avLst/>
          </a:prstGeom>
        </p:spPr>
        <p:txBody>
          <a:bodyPr vert="horz" lIns="91440" tIns="45720" rIns="91440" bIns="45720" rtlCol="0" anchor="ct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defRPr sz="1200" b="0" i="0" u="none" strike="noStrike" cap="none">
                <a:solidFill>
                  <a:schemeClr val="tx1">
                    <a:tint val="75000"/>
                  </a:schemeClr>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fld id="{141F0399-9AC4-4E2F-9FF1-1AC0CE388A8D}" type="slidenum">
              <a:rPr lang="en-GB" smtClean="0"/>
              <a:t>3</a:t>
            </a:fld>
            <a:endParaRPr lang="en-GB"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6"/>
          <p:cNvSpPr txBox="1"/>
          <p:nvPr/>
        </p:nvSpPr>
        <p:spPr>
          <a:xfrm>
            <a:off x="1331998" y="2401311"/>
            <a:ext cx="16452000" cy="830956"/>
          </a:xfrm>
          <a:prstGeom prst="rect">
            <a:avLst/>
          </a:prstGeom>
          <a:noFill/>
          <a:ln>
            <a:noFill/>
          </a:ln>
        </p:spPr>
        <p:txBody>
          <a:bodyPr spcFirstLastPara="1" wrap="square" lIns="91425" tIns="45700" rIns="91425" bIns="45700" anchor="t" anchorCtr="0">
            <a:noAutofit/>
          </a:bodyPr>
          <a:lstStyle/>
          <a:p>
            <a:pPr lvl="0"/>
            <a:r>
              <a:rPr lang="pl-PL" sz="4800" b="1" dirty="0">
                <a:solidFill>
                  <a:schemeClr val="tx1"/>
                </a:solidFill>
                <a:latin typeface="+mn-lt"/>
                <a:ea typeface="Helvetica Neue"/>
                <a:cs typeface="Helvetica Neue"/>
                <a:sym typeface="Helvetica Neue"/>
              </a:rPr>
              <a:t>2. Digitalna struktura mape na računalu</a:t>
            </a:r>
            <a:endParaRPr lang="en-GB" sz="4800" b="1" dirty="0">
              <a:solidFill>
                <a:schemeClr val="tx1"/>
              </a:solidFill>
              <a:latin typeface="+mn-lt"/>
              <a:ea typeface="Helvetica Neue"/>
              <a:cs typeface="Helvetica Neue"/>
              <a:sym typeface="Helvetica Neue"/>
            </a:endParaRPr>
          </a:p>
        </p:txBody>
      </p:sp>
      <p:sp>
        <p:nvSpPr>
          <p:cNvPr id="119" name="Google Shape;119;p6"/>
          <p:cNvSpPr txBox="1"/>
          <p:nvPr/>
        </p:nvSpPr>
        <p:spPr>
          <a:xfrm>
            <a:off x="1295399" y="3390900"/>
            <a:ext cx="16451999" cy="523220"/>
          </a:xfrm>
          <a:prstGeom prst="rect">
            <a:avLst/>
          </a:prstGeom>
          <a:noFill/>
          <a:ln>
            <a:noFill/>
          </a:ln>
        </p:spPr>
        <p:txBody>
          <a:bodyPr spcFirstLastPara="1" wrap="square" lIns="91425" tIns="45700" rIns="91425" bIns="45700" anchor="t" anchorCtr="0">
            <a:noAutofit/>
          </a:bodyPr>
          <a:lstStyle/>
          <a:p>
            <a:pPr lvl="0" algn="ctr"/>
            <a:r>
              <a:rPr lang="en-GB" sz="2800" b="1" dirty="0" err="1">
                <a:solidFill>
                  <a:srgbClr val="00CCFF"/>
                </a:solidFill>
                <a:latin typeface="+mn-lt"/>
                <a:ea typeface="Helvetica Neue"/>
                <a:cs typeface="Helvetica Neue"/>
                <a:sym typeface="Helvetica Neue"/>
              </a:rPr>
              <a:t>Pregled</a:t>
            </a:r>
            <a:r>
              <a:rPr lang="en-GB" sz="2800" b="1" dirty="0">
                <a:solidFill>
                  <a:srgbClr val="00CCFF"/>
                </a:solidFill>
                <a:latin typeface="+mn-lt"/>
                <a:ea typeface="Helvetica Neue"/>
                <a:cs typeface="Helvetica Neue"/>
                <a:sym typeface="Helvetica Neue"/>
              </a:rPr>
              <a:t> </a:t>
            </a:r>
            <a:r>
              <a:rPr lang="en-GB" sz="2800" b="1" dirty="0" err="1">
                <a:solidFill>
                  <a:srgbClr val="00CCFF"/>
                </a:solidFill>
                <a:latin typeface="+mn-lt"/>
                <a:ea typeface="Helvetica Neue"/>
                <a:cs typeface="Helvetica Neue"/>
                <a:sym typeface="Helvetica Neue"/>
              </a:rPr>
              <a:t>sustava</a:t>
            </a:r>
            <a:r>
              <a:rPr lang="en-GB" sz="2800" b="1" dirty="0">
                <a:solidFill>
                  <a:srgbClr val="00CCFF"/>
                </a:solidFill>
                <a:latin typeface="+mn-lt"/>
                <a:ea typeface="Helvetica Neue"/>
                <a:cs typeface="Helvetica Neue"/>
                <a:sym typeface="Helvetica Neue"/>
              </a:rPr>
              <a:t> </a:t>
            </a:r>
            <a:r>
              <a:rPr lang="en-GB" sz="2800" b="1" dirty="0" err="1">
                <a:solidFill>
                  <a:srgbClr val="00CCFF"/>
                </a:solidFill>
                <a:latin typeface="+mn-lt"/>
                <a:ea typeface="Helvetica Neue"/>
                <a:cs typeface="Helvetica Neue"/>
                <a:sym typeface="Helvetica Neue"/>
              </a:rPr>
              <a:t>sa</a:t>
            </a:r>
            <a:r>
              <a:rPr lang="en-GB" sz="2800" b="1" dirty="0">
                <a:solidFill>
                  <a:srgbClr val="00CCFF"/>
                </a:solidFill>
                <a:latin typeface="+mn-lt"/>
                <a:ea typeface="Helvetica Neue"/>
                <a:cs typeface="Helvetica Neue"/>
                <a:sym typeface="Helvetica Neue"/>
              </a:rPr>
              <a:t> 7 </a:t>
            </a:r>
            <a:r>
              <a:rPr lang="en-GB" sz="2800" b="1" dirty="0" err="1">
                <a:solidFill>
                  <a:srgbClr val="00CCFF"/>
                </a:solidFill>
                <a:latin typeface="+mn-lt"/>
                <a:ea typeface="Helvetica Neue"/>
                <a:cs typeface="Helvetica Neue"/>
                <a:sym typeface="Helvetica Neue"/>
              </a:rPr>
              <a:t>mapa</a:t>
            </a:r>
            <a:endParaRPr lang="en-GB" dirty="0">
              <a:solidFill>
                <a:srgbClr val="00CCFF"/>
              </a:solidFill>
              <a:latin typeface="+mn-lt"/>
            </a:endParaRPr>
          </a:p>
        </p:txBody>
      </p:sp>
      <p:sp>
        <p:nvSpPr>
          <p:cNvPr id="120" name="Google Shape;120;p6"/>
          <p:cNvSpPr txBox="1"/>
          <p:nvPr/>
        </p:nvSpPr>
        <p:spPr>
          <a:xfrm>
            <a:off x="1332000" y="4031999"/>
            <a:ext cx="3600000" cy="4356000"/>
          </a:xfrm>
          <a:prstGeom prst="rect">
            <a:avLst/>
          </a:prstGeom>
          <a:solidFill>
            <a:schemeClr val="bg1">
              <a:lumMod val="85000"/>
              <a:alpha val="50000"/>
            </a:schemeClr>
          </a:solidFill>
          <a:ln>
            <a:noFill/>
          </a:ln>
        </p:spPr>
        <p:txBody>
          <a:bodyPr spcFirstLastPara="1" wrap="square" lIns="91425" tIns="45700" rIns="91425" bIns="45700" anchor="t" anchorCtr="0">
            <a:noAutofit/>
          </a:bodyPr>
          <a:lstStyle/>
          <a:p>
            <a:pPr lvl="0" algn="ctr">
              <a:buSzPct val="80000"/>
            </a:pPr>
            <a:r>
              <a:rPr lang="en-GB" sz="2400" b="1" dirty="0">
                <a:solidFill>
                  <a:schemeClr val="dk1"/>
                </a:solidFill>
                <a:latin typeface="+mn-lt"/>
                <a:ea typeface="Helvetica Neue"/>
                <a:cs typeface="Helvetica Neue"/>
                <a:sym typeface="Helvetica Neue"/>
              </a:rPr>
              <a:t>max. 7 </a:t>
            </a:r>
            <a:r>
              <a:rPr lang="en-GB" sz="2400" b="1" dirty="0" err="1">
                <a:solidFill>
                  <a:schemeClr val="dk1"/>
                </a:solidFill>
                <a:latin typeface="+mn-lt"/>
                <a:ea typeface="Helvetica Neue"/>
                <a:cs typeface="Helvetica Neue"/>
                <a:sym typeface="Helvetica Neue"/>
              </a:rPr>
              <a:t>glavnih</a:t>
            </a:r>
            <a:r>
              <a:rPr lang="en-GB" sz="2400" b="1" dirty="0">
                <a:solidFill>
                  <a:schemeClr val="dk1"/>
                </a:solidFill>
                <a:latin typeface="+mn-lt"/>
                <a:ea typeface="Helvetica Neue"/>
                <a:cs typeface="Helvetica Neue"/>
                <a:sym typeface="Helvetica Neue"/>
              </a:rPr>
              <a:t> </a:t>
            </a:r>
            <a:r>
              <a:rPr lang="en-GB" sz="2400" b="1" dirty="0" err="1">
                <a:solidFill>
                  <a:schemeClr val="dk1"/>
                </a:solidFill>
                <a:latin typeface="+mn-lt"/>
                <a:ea typeface="Helvetica Neue"/>
                <a:cs typeface="Helvetica Neue"/>
                <a:sym typeface="Helvetica Neue"/>
              </a:rPr>
              <a:t>mapa</a:t>
            </a:r>
            <a:endParaRPr lang="en-GB" sz="2400" b="1" dirty="0">
              <a:solidFill>
                <a:schemeClr val="dk1"/>
              </a:solidFill>
              <a:latin typeface="+mn-lt"/>
              <a:ea typeface="Helvetica Neue"/>
              <a:cs typeface="Helvetica Neue"/>
              <a:sym typeface="Helvetica Neue"/>
            </a:endParaRPr>
          </a:p>
        </p:txBody>
      </p:sp>
      <p:pic>
        <p:nvPicPr>
          <p:cNvPr id="4" name="Grafik 3">
            <a:extLst>
              <a:ext uri="{FF2B5EF4-FFF2-40B4-BE49-F238E27FC236}">
                <a16:creationId xmlns:a16="http://schemas.microsoft.com/office/drawing/2014/main" id="{A57C970F-2114-135E-546F-700534DE3435}"/>
              </a:ext>
            </a:extLst>
          </p:cNvPr>
          <p:cNvPicPr>
            <a:picLocks noChangeAspect="1"/>
          </p:cNvPicPr>
          <p:nvPr/>
        </p:nvPicPr>
        <p:blipFill rotWithShape="1">
          <a:blip r:embed="rId3" cstate="email">
            <a:clrChange>
              <a:clrFrom>
                <a:srgbClr val="FBFAF9"/>
              </a:clrFrom>
              <a:clrTo>
                <a:srgbClr val="FBFAF9">
                  <a:alpha val="0"/>
                </a:srgbClr>
              </a:clrTo>
            </a:clrChange>
            <a:extLst>
              <a:ext uri="{28A0092B-C50C-407E-A947-70E740481C1C}">
                <a14:useLocalDpi xmlns:a14="http://schemas.microsoft.com/office/drawing/2010/main"/>
              </a:ext>
            </a:extLst>
          </a:blip>
          <a:srcRect/>
          <a:stretch/>
        </p:blipFill>
        <p:spPr>
          <a:xfrm>
            <a:off x="2167444" y="5220000"/>
            <a:ext cx="1939402" cy="3060000"/>
          </a:xfrm>
          <a:prstGeom prst="rect">
            <a:avLst/>
          </a:prstGeom>
        </p:spPr>
      </p:pic>
      <p:sp>
        <p:nvSpPr>
          <p:cNvPr id="2" name="Textfeld 1">
            <a:extLst>
              <a:ext uri="{FF2B5EF4-FFF2-40B4-BE49-F238E27FC236}">
                <a16:creationId xmlns:a16="http://schemas.microsoft.com/office/drawing/2014/main" id="{CF44C3E5-BB59-28B3-D285-8BA0F04FB667}"/>
              </a:ext>
            </a:extLst>
          </p:cNvPr>
          <p:cNvSpPr txBox="1"/>
          <p:nvPr/>
        </p:nvSpPr>
        <p:spPr>
          <a:xfrm>
            <a:off x="1080000" y="8928000"/>
            <a:ext cx="17100000" cy="360000"/>
          </a:xfrm>
          <a:prstGeom prst="rect">
            <a:avLst/>
          </a:prstGeom>
          <a:noFill/>
          <a:ln>
            <a:noFill/>
          </a:ln>
        </p:spPr>
        <p:txBody>
          <a:bodyPr wrap="square" anchor="b">
            <a:noAutofit/>
          </a:bodyPr>
          <a:lstStyle/>
          <a:p>
            <a:r>
              <a:rPr lang="hr-HR" sz="1000" dirty="0"/>
              <a:t>Izvor</a:t>
            </a:r>
            <a:r>
              <a:rPr lang="de-DE" sz="1000" dirty="0"/>
              <a:t>: Büro-Kaizen, Ideale Ordnerstruktur: Eine einheitliche Dateiablage mit dem 7-Ordner-System erstellen (für Unternehmen und Privatpersonen), in: buero-kaizen.de, https://www.buero-kaizen.de/ordnerstruktur/</a:t>
            </a:r>
            <a:endParaRPr lang="de-DE" sz="1000" dirty="0">
              <a:hlinkClick r:id="rId4"/>
            </a:endParaRPr>
          </a:p>
        </p:txBody>
      </p:sp>
      <p:sp>
        <p:nvSpPr>
          <p:cNvPr id="5" name="Google Shape;120;p6">
            <a:extLst>
              <a:ext uri="{FF2B5EF4-FFF2-40B4-BE49-F238E27FC236}">
                <a16:creationId xmlns:a16="http://schemas.microsoft.com/office/drawing/2014/main" id="{38961402-7DC3-4408-F8FF-4F45A64B6D9C}"/>
              </a:ext>
            </a:extLst>
          </p:cNvPr>
          <p:cNvSpPr txBox="1"/>
          <p:nvPr/>
        </p:nvSpPr>
        <p:spPr>
          <a:xfrm>
            <a:off x="5652000" y="4031999"/>
            <a:ext cx="5760000" cy="4356000"/>
          </a:xfrm>
          <a:prstGeom prst="rect">
            <a:avLst/>
          </a:prstGeom>
          <a:solidFill>
            <a:schemeClr val="bg1">
              <a:lumMod val="85000"/>
              <a:alpha val="50000"/>
            </a:schemeClr>
          </a:solidFill>
          <a:ln>
            <a:noFill/>
          </a:ln>
        </p:spPr>
        <p:txBody>
          <a:bodyPr spcFirstLastPara="1" wrap="square" lIns="91425" tIns="45700" rIns="91425" bIns="45700" anchor="t" anchorCtr="0">
            <a:noAutofit/>
          </a:bodyPr>
          <a:lstStyle/>
          <a:p>
            <a:pPr lvl="0" algn="ctr">
              <a:buSzPct val="80000"/>
            </a:pPr>
            <a:r>
              <a:rPr lang="en-GB" sz="2400" b="1" dirty="0">
                <a:solidFill>
                  <a:schemeClr val="dk1"/>
                </a:solidFill>
                <a:latin typeface="+mn-lt"/>
                <a:ea typeface="Helvetica Neue"/>
                <a:cs typeface="Helvetica Neue"/>
                <a:sym typeface="Helvetica Neue"/>
              </a:rPr>
              <a:t>max. 7 </a:t>
            </a:r>
            <a:r>
              <a:rPr lang="en-GB" sz="2400" b="1" dirty="0" err="1">
                <a:solidFill>
                  <a:schemeClr val="dk1"/>
                </a:solidFill>
                <a:latin typeface="+mn-lt"/>
                <a:ea typeface="Helvetica Neue"/>
                <a:cs typeface="Helvetica Neue"/>
                <a:sym typeface="Helvetica Neue"/>
              </a:rPr>
              <a:t>podmapa</a:t>
            </a:r>
            <a:r>
              <a:rPr lang="en-GB" sz="2400" b="1" dirty="0">
                <a:solidFill>
                  <a:schemeClr val="dk1"/>
                </a:solidFill>
                <a:latin typeface="+mn-lt"/>
                <a:ea typeface="Helvetica Neue"/>
                <a:cs typeface="Helvetica Neue"/>
                <a:sym typeface="Helvetica Neue"/>
              </a:rPr>
              <a:t> </a:t>
            </a:r>
            <a:r>
              <a:rPr lang="en-GB" sz="2400" b="1" dirty="0" err="1">
                <a:solidFill>
                  <a:schemeClr val="dk1"/>
                </a:solidFill>
                <a:latin typeface="+mn-lt"/>
                <a:ea typeface="Helvetica Neue"/>
                <a:cs typeface="Helvetica Neue"/>
                <a:sym typeface="Helvetica Neue"/>
              </a:rPr>
              <a:t>po</a:t>
            </a:r>
            <a:r>
              <a:rPr lang="en-GB" sz="2400" b="1" dirty="0">
                <a:solidFill>
                  <a:schemeClr val="dk1"/>
                </a:solidFill>
                <a:latin typeface="+mn-lt"/>
                <a:ea typeface="Helvetica Neue"/>
                <a:cs typeface="Helvetica Neue"/>
                <a:sym typeface="Helvetica Neue"/>
              </a:rPr>
              <a:t> </a:t>
            </a:r>
            <a:r>
              <a:rPr lang="en-GB" sz="2400" b="1" dirty="0" err="1">
                <a:solidFill>
                  <a:schemeClr val="dk1"/>
                </a:solidFill>
                <a:latin typeface="+mn-lt"/>
                <a:ea typeface="Helvetica Neue"/>
                <a:cs typeface="Helvetica Neue"/>
                <a:sym typeface="Helvetica Neue"/>
              </a:rPr>
              <a:t>glavnoj</a:t>
            </a:r>
            <a:r>
              <a:rPr lang="en-GB" sz="2400" b="1" dirty="0">
                <a:solidFill>
                  <a:schemeClr val="dk1"/>
                </a:solidFill>
                <a:latin typeface="+mn-lt"/>
                <a:ea typeface="Helvetica Neue"/>
                <a:cs typeface="Helvetica Neue"/>
                <a:sym typeface="Helvetica Neue"/>
              </a:rPr>
              <a:t> </a:t>
            </a:r>
            <a:r>
              <a:rPr lang="en-GB" sz="2400" b="1" dirty="0" err="1">
                <a:solidFill>
                  <a:schemeClr val="dk1"/>
                </a:solidFill>
                <a:latin typeface="+mn-lt"/>
                <a:ea typeface="Helvetica Neue"/>
                <a:cs typeface="Helvetica Neue"/>
                <a:sym typeface="Helvetica Neue"/>
              </a:rPr>
              <a:t>mapi</a:t>
            </a:r>
            <a:endParaRPr lang="en-GB" sz="2400" b="1" dirty="0">
              <a:solidFill>
                <a:schemeClr val="dk1"/>
              </a:solidFill>
              <a:latin typeface="+mn-lt"/>
              <a:ea typeface="Helvetica Neue"/>
              <a:cs typeface="Helvetica Neue"/>
              <a:sym typeface="Helvetica Neue"/>
            </a:endParaRPr>
          </a:p>
          <a:p>
            <a:pPr lvl="0" algn="ctr">
              <a:buSzPct val="80000"/>
            </a:pPr>
            <a:r>
              <a:rPr lang="en-GB" sz="2400" b="1" dirty="0">
                <a:solidFill>
                  <a:schemeClr val="dk1"/>
                </a:solidFill>
                <a:latin typeface="+mn-lt"/>
                <a:ea typeface="Helvetica Neue"/>
                <a:cs typeface="Helvetica Neue"/>
                <a:sym typeface="Helvetica Neue"/>
              </a:rPr>
              <a:t>= max. </a:t>
            </a:r>
            <a:r>
              <a:rPr lang="hr-HR" sz="2400" b="1" dirty="0" err="1">
                <a:solidFill>
                  <a:schemeClr val="dk1"/>
                </a:solidFill>
                <a:latin typeface="+mn-lt"/>
                <a:ea typeface="Helvetica Neue"/>
                <a:cs typeface="Helvetica Neue"/>
                <a:sym typeface="Helvetica Neue"/>
              </a:rPr>
              <a:t>u</a:t>
            </a:r>
            <a:r>
              <a:rPr lang="en-GB" sz="2400" b="1" dirty="0" err="1">
                <a:solidFill>
                  <a:schemeClr val="dk1"/>
                </a:solidFill>
                <a:latin typeface="+mn-lt"/>
                <a:ea typeface="Helvetica Neue"/>
                <a:cs typeface="Helvetica Neue"/>
                <a:sym typeface="Helvetica Neue"/>
              </a:rPr>
              <a:t>kupno</a:t>
            </a:r>
            <a:r>
              <a:rPr lang="en-GB" sz="2400" b="1" dirty="0">
                <a:solidFill>
                  <a:schemeClr val="dk1"/>
                </a:solidFill>
                <a:latin typeface="+mn-lt"/>
                <a:ea typeface="Helvetica Neue"/>
                <a:cs typeface="Helvetica Neue"/>
                <a:sym typeface="Helvetica Neue"/>
              </a:rPr>
              <a:t> 49 </a:t>
            </a:r>
            <a:r>
              <a:rPr lang="en-GB" sz="2400" b="1" dirty="0" err="1">
                <a:solidFill>
                  <a:schemeClr val="dk1"/>
                </a:solidFill>
                <a:latin typeface="+mn-lt"/>
                <a:ea typeface="Helvetica Neue"/>
                <a:cs typeface="Helvetica Neue"/>
                <a:sym typeface="Helvetica Neue"/>
              </a:rPr>
              <a:t>mapa</a:t>
            </a:r>
            <a:endParaRPr lang="en-GB" sz="2400" b="1" dirty="0">
              <a:solidFill>
                <a:schemeClr val="dk1"/>
              </a:solidFill>
              <a:latin typeface="+mn-lt"/>
              <a:ea typeface="Helvetica Neue"/>
              <a:cs typeface="Helvetica Neue"/>
              <a:sym typeface="Helvetica Neue"/>
            </a:endParaRPr>
          </a:p>
        </p:txBody>
      </p:sp>
      <p:sp>
        <p:nvSpPr>
          <p:cNvPr id="6" name="Google Shape;120;p6">
            <a:extLst>
              <a:ext uri="{FF2B5EF4-FFF2-40B4-BE49-F238E27FC236}">
                <a16:creationId xmlns:a16="http://schemas.microsoft.com/office/drawing/2014/main" id="{86BC4DEC-6D25-C7C2-EABF-C5DBD36BB60C}"/>
              </a:ext>
            </a:extLst>
          </p:cNvPr>
          <p:cNvSpPr txBox="1"/>
          <p:nvPr/>
        </p:nvSpPr>
        <p:spPr>
          <a:xfrm>
            <a:off x="12132000" y="4031999"/>
            <a:ext cx="5760000" cy="4356000"/>
          </a:xfrm>
          <a:prstGeom prst="rect">
            <a:avLst/>
          </a:prstGeom>
          <a:solidFill>
            <a:schemeClr val="bg1">
              <a:lumMod val="85000"/>
              <a:alpha val="50000"/>
            </a:schemeClr>
          </a:solidFill>
          <a:ln>
            <a:noFill/>
          </a:ln>
        </p:spPr>
        <p:txBody>
          <a:bodyPr spcFirstLastPara="1" wrap="square" lIns="91425" tIns="45700" rIns="91425" bIns="45700" anchor="t" anchorCtr="0">
            <a:noAutofit/>
          </a:bodyPr>
          <a:lstStyle/>
          <a:p>
            <a:pPr lvl="0" algn="ctr">
              <a:buSzPct val="80000"/>
            </a:pPr>
            <a:r>
              <a:rPr lang="vi-VN" sz="2400" b="1" dirty="0">
                <a:solidFill>
                  <a:schemeClr val="dk1"/>
                </a:solidFill>
                <a:latin typeface="+mn-lt"/>
                <a:ea typeface="Helvetica Neue"/>
                <a:cs typeface="Helvetica Neue"/>
                <a:sym typeface="Helvetica Neue"/>
              </a:rPr>
              <a:t>7 podmapa po</a:t>
            </a:r>
          </a:p>
          <a:p>
            <a:pPr lvl="0" algn="ctr">
              <a:buSzPct val="80000"/>
            </a:pPr>
            <a:r>
              <a:rPr lang="vi-VN" sz="2400" b="1" dirty="0">
                <a:solidFill>
                  <a:schemeClr val="dk1"/>
                </a:solidFill>
                <a:latin typeface="+mn-lt"/>
                <a:ea typeface="Helvetica Neue"/>
                <a:cs typeface="Helvetica Neue"/>
                <a:sym typeface="Helvetica Neue"/>
              </a:rPr>
              <a:t>nadređen</a:t>
            </a:r>
            <a:r>
              <a:rPr lang="hr-HR" sz="2400" b="1" dirty="0">
                <a:solidFill>
                  <a:schemeClr val="dk1"/>
                </a:solidFill>
                <a:latin typeface="+mn-lt"/>
                <a:ea typeface="Helvetica Neue"/>
                <a:cs typeface="Helvetica Neue"/>
                <a:sym typeface="Helvetica Neue"/>
              </a:rPr>
              <a:t>oj</a:t>
            </a:r>
            <a:r>
              <a:rPr lang="vi-VN" sz="2400" b="1" dirty="0">
                <a:solidFill>
                  <a:schemeClr val="dk1"/>
                </a:solidFill>
                <a:latin typeface="+mn-lt"/>
                <a:ea typeface="Helvetica Neue"/>
                <a:cs typeface="Helvetica Neue"/>
                <a:sym typeface="Helvetica Neue"/>
              </a:rPr>
              <a:t> map</a:t>
            </a:r>
            <a:r>
              <a:rPr lang="hr-HR" sz="2400" b="1" dirty="0">
                <a:solidFill>
                  <a:schemeClr val="dk1"/>
                </a:solidFill>
                <a:latin typeface="+mn-lt"/>
                <a:ea typeface="Helvetica Neue"/>
                <a:cs typeface="Helvetica Neue"/>
                <a:sym typeface="Helvetica Neue"/>
              </a:rPr>
              <a:t>i</a:t>
            </a:r>
            <a:endParaRPr lang="vi-VN" sz="2400" b="1" dirty="0">
              <a:solidFill>
                <a:schemeClr val="dk1"/>
              </a:solidFill>
              <a:latin typeface="+mn-lt"/>
              <a:ea typeface="Helvetica Neue"/>
              <a:cs typeface="Helvetica Neue"/>
              <a:sym typeface="Helvetica Neue"/>
            </a:endParaRPr>
          </a:p>
          <a:p>
            <a:pPr lvl="0" algn="ctr">
              <a:buSzPct val="80000"/>
            </a:pPr>
            <a:r>
              <a:rPr lang="vi-VN" sz="2400" b="1" dirty="0">
                <a:solidFill>
                  <a:schemeClr val="dk1"/>
                </a:solidFill>
                <a:latin typeface="+mn-lt"/>
                <a:ea typeface="Helvetica Neue"/>
                <a:cs typeface="Helvetica Neue"/>
                <a:sym typeface="Helvetica Neue"/>
              </a:rPr>
              <a:t>= max. </a:t>
            </a:r>
            <a:r>
              <a:rPr lang="hr-HR" sz="2400" b="1" dirty="0">
                <a:solidFill>
                  <a:schemeClr val="dk1"/>
                </a:solidFill>
                <a:latin typeface="+mn-lt"/>
                <a:ea typeface="Helvetica Neue"/>
                <a:cs typeface="Helvetica Neue"/>
                <a:sym typeface="Helvetica Neue"/>
              </a:rPr>
              <a:t>u</a:t>
            </a:r>
            <a:r>
              <a:rPr lang="vi-VN" sz="2400" b="1" dirty="0">
                <a:solidFill>
                  <a:schemeClr val="dk1"/>
                </a:solidFill>
                <a:latin typeface="+mn-lt"/>
                <a:ea typeface="Helvetica Neue"/>
                <a:cs typeface="Helvetica Neue"/>
                <a:sym typeface="Helvetica Neue"/>
              </a:rPr>
              <a:t>kupno 343 mape</a:t>
            </a:r>
            <a:endParaRPr lang="en-GB" sz="2400" b="1" dirty="0">
              <a:solidFill>
                <a:schemeClr val="dk1"/>
              </a:solidFill>
              <a:latin typeface="+mn-lt"/>
              <a:ea typeface="Helvetica Neue"/>
              <a:cs typeface="Helvetica Neue"/>
              <a:sym typeface="Helvetica Neue"/>
            </a:endParaRPr>
          </a:p>
        </p:txBody>
      </p:sp>
      <p:sp>
        <p:nvSpPr>
          <p:cNvPr id="7" name="Google Shape;120;p6">
            <a:extLst>
              <a:ext uri="{FF2B5EF4-FFF2-40B4-BE49-F238E27FC236}">
                <a16:creationId xmlns:a16="http://schemas.microsoft.com/office/drawing/2014/main" id="{18552A94-DDC6-73E5-0AB7-36848FC7C68F}"/>
              </a:ext>
            </a:extLst>
          </p:cNvPr>
          <p:cNvSpPr txBox="1"/>
          <p:nvPr/>
        </p:nvSpPr>
        <p:spPr>
          <a:xfrm>
            <a:off x="1332000" y="8323254"/>
            <a:ext cx="16451998" cy="461665"/>
          </a:xfrm>
          <a:prstGeom prst="rect">
            <a:avLst/>
          </a:prstGeom>
          <a:noFill/>
          <a:ln>
            <a:noFill/>
          </a:ln>
        </p:spPr>
        <p:txBody>
          <a:bodyPr spcFirstLastPara="1" wrap="square" lIns="91425" tIns="45700" rIns="91425" bIns="45700" anchor="t" anchorCtr="0">
            <a:noAutofit/>
          </a:bodyPr>
          <a:lstStyle/>
          <a:p>
            <a:pPr lvl="0" algn="ctr">
              <a:buSzPct val="80000"/>
            </a:pPr>
            <a:r>
              <a:rPr lang="en-GB" sz="2400" b="1" i="1" dirty="0" err="1">
                <a:solidFill>
                  <a:schemeClr val="dk1"/>
                </a:solidFill>
                <a:latin typeface="+mn-lt"/>
                <a:ea typeface="Helvetica Neue"/>
                <a:cs typeface="Helvetica Neue"/>
                <a:sym typeface="Helvetica Neue"/>
              </a:rPr>
              <a:t>Optimalna</a:t>
            </a:r>
            <a:r>
              <a:rPr lang="en-GB" sz="2400" b="1" i="1" dirty="0">
                <a:solidFill>
                  <a:schemeClr val="dk1"/>
                </a:solidFill>
                <a:latin typeface="+mn-lt"/>
                <a:ea typeface="Helvetica Neue"/>
                <a:cs typeface="Helvetica Neue"/>
                <a:sym typeface="Helvetica Neue"/>
              </a:rPr>
              <a:t> </a:t>
            </a:r>
            <a:r>
              <a:rPr lang="en-GB" sz="2400" b="1" i="1" dirty="0" err="1">
                <a:solidFill>
                  <a:schemeClr val="dk1"/>
                </a:solidFill>
                <a:latin typeface="+mn-lt"/>
                <a:ea typeface="Helvetica Neue"/>
                <a:cs typeface="Helvetica Neue"/>
                <a:sym typeface="Helvetica Neue"/>
              </a:rPr>
              <a:t>struktura</a:t>
            </a:r>
            <a:r>
              <a:rPr lang="en-GB" sz="2400" b="1" i="1" dirty="0">
                <a:solidFill>
                  <a:schemeClr val="dk1"/>
                </a:solidFill>
                <a:latin typeface="+mn-lt"/>
                <a:ea typeface="Helvetica Neue"/>
                <a:cs typeface="Helvetica Neue"/>
                <a:sym typeface="Helvetica Neue"/>
              </a:rPr>
              <a:t> </a:t>
            </a:r>
            <a:r>
              <a:rPr lang="en-GB" sz="2400" b="1" i="1" dirty="0" err="1">
                <a:solidFill>
                  <a:schemeClr val="dk1"/>
                </a:solidFill>
                <a:latin typeface="+mn-lt"/>
                <a:ea typeface="Helvetica Neue"/>
                <a:cs typeface="Helvetica Neue"/>
                <a:sym typeface="Helvetica Neue"/>
              </a:rPr>
              <a:t>mapa</a:t>
            </a:r>
            <a:r>
              <a:rPr lang="en-GB" sz="2400" b="1" i="1" dirty="0">
                <a:solidFill>
                  <a:schemeClr val="dk1"/>
                </a:solidFill>
                <a:latin typeface="+mn-lt"/>
                <a:ea typeface="Helvetica Neue"/>
                <a:cs typeface="Helvetica Neue"/>
                <a:sym typeface="Helvetica Neue"/>
              </a:rPr>
              <a:t> </a:t>
            </a:r>
            <a:r>
              <a:rPr lang="en-GB" sz="2400" b="1" i="1" dirty="0" err="1">
                <a:solidFill>
                  <a:schemeClr val="dk1"/>
                </a:solidFill>
                <a:latin typeface="+mn-lt"/>
                <a:ea typeface="Helvetica Neue"/>
                <a:cs typeface="Helvetica Neue"/>
                <a:sym typeface="Helvetica Neue"/>
              </a:rPr>
              <a:t>može</a:t>
            </a:r>
            <a:r>
              <a:rPr lang="en-GB" sz="2400" b="1" i="1" dirty="0">
                <a:solidFill>
                  <a:schemeClr val="dk1"/>
                </a:solidFill>
                <a:latin typeface="+mn-lt"/>
                <a:ea typeface="Helvetica Neue"/>
                <a:cs typeface="Helvetica Neue"/>
                <a:sym typeface="Helvetica Neue"/>
              </a:rPr>
              <a:t> se </a:t>
            </a:r>
            <a:r>
              <a:rPr lang="en-GB" sz="2400" b="1" i="1" dirty="0" err="1">
                <a:solidFill>
                  <a:schemeClr val="dk1"/>
                </a:solidFill>
                <a:latin typeface="+mn-lt"/>
                <a:ea typeface="Helvetica Neue"/>
                <a:cs typeface="Helvetica Neue"/>
                <a:sym typeface="Helvetica Neue"/>
              </a:rPr>
              <a:t>stvoriti</a:t>
            </a:r>
            <a:r>
              <a:rPr lang="en-GB" sz="2400" b="1" i="1" dirty="0">
                <a:solidFill>
                  <a:schemeClr val="dk1"/>
                </a:solidFill>
                <a:latin typeface="+mn-lt"/>
                <a:ea typeface="Helvetica Neue"/>
                <a:cs typeface="Helvetica Neue"/>
                <a:sym typeface="Helvetica Neue"/>
              </a:rPr>
              <a:t> </a:t>
            </a:r>
            <a:r>
              <a:rPr lang="en-GB" sz="2400" b="1" i="1" dirty="0" err="1">
                <a:solidFill>
                  <a:schemeClr val="dk1"/>
                </a:solidFill>
                <a:latin typeface="+mn-lt"/>
                <a:ea typeface="Helvetica Neue"/>
                <a:cs typeface="Helvetica Neue"/>
                <a:sym typeface="Helvetica Neue"/>
              </a:rPr>
              <a:t>arhiviranjem</a:t>
            </a:r>
            <a:r>
              <a:rPr lang="en-GB" sz="2400" b="1" i="1" dirty="0">
                <a:solidFill>
                  <a:schemeClr val="dk1"/>
                </a:solidFill>
                <a:latin typeface="+mn-lt"/>
                <a:ea typeface="Helvetica Neue"/>
                <a:cs typeface="Helvetica Neue"/>
                <a:sym typeface="Helvetica Neue"/>
              </a:rPr>
              <a:t> </a:t>
            </a:r>
            <a:r>
              <a:rPr lang="en-GB" sz="2400" b="1" i="1" dirty="0" err="1">
                <a:solidFill>
                  <a:schemeClr val="dk1"/>
                </a:solidFill>
                <a:latin typeface="+mn-lt"/>
                <a:ea typeface="Helvetica Neue"/>
                <a:cs typeface="Helvetica Neue"/>
                <a:sym typeface="Helvetica Neue"/>
              </a:rPr>
              <a:t>sa</a:t>
            </a:r>
            <a:r>
              <a:rPr lang="en-GB" sz="2400" b="1" i="1" dirty="0">
                <a:solidFill>
                  <a:schemeClr val="dk1"/>
                </a:solidFill>
                <a:latin typeface="+mn-lt"/>
                <a:ea typeface="Helvetica Neue"/>
                <a:cs typeface="Helvetica Neue"/>
                <a:sym typeface="Helvetica Neue"/>
              </a:rPr>
              <a:t> </a:t>
            </a:r>
            <a:r>
              <a:rPr lang="en-GB" sz="2400" b="1" i="1" dirty="0" err="1">
                <a:solidFill>
                  <a:schemeClr val="dk1"/>
                </a:solidFill>
                <a:latin typeface="+mn-lt"/>
                <a:ea typeface="Helvetica Neue"/>
                <a:cs typeface="Helvetica Neue"/>
                <a:sym typeface="Helvetica Neue"/>
              </a:rPr>
              <a:t>sustavom</a:t>
            </a:r>
            <a:r>
              <a:rPr lang="en-GB" sz="2400" b="1" i="1" dirty="0">
                <a:solidFill>
                  <a:schemeClr val="dk1"/>
                </a:solidFill>
                <a:latin typeface="+mn-lt"/>
                <a:ea typeface="Helvetica Neue"/>
                <a:cs typeface="Helvetica Neue"/>
                <a:sym typeface="Helvetica Neue"/>
              </a:rPr>
              <a:t> od 7 </a:t>
            </a:r>
            <a:r>
              <a:rPr lang="en-GB" sz="2400" b="1" i="1" dirty="0" err="1">
                <a:solidFill>
                  <a:schemeClr val="dk1"/>
                </a:solidFill>
                <a:latin typeface="+mn-lt"/>
                <a:ea typeface="Helvetica Neue"/>
                <a:cs typeface="Helvetica Neue"/>
                <a:sym typeface="Helvetica Neue"/>
              </a:rPr>
              <a:t>mapa</a:t>
            </a:r>
            <a:r>
              <a:rPr lang="en-GB" sz="2400" b="1" i="1" dirty="0">
                <a:solidFill>
                  <a:schemeClr val="dk1"/>
                </a:solidFill>
                <a:latin typeface="+mn-lt"/>
                <a:ea typeface="Helvetica Neue"/>
                <a:cs typeface="Helvetica Neue"/>
                <a:sym typeface="Helvetica Neue"/>
              </a:rPr>
              <a:t>.</a:t>
            </a:r>
            <a:endParaRPr lang="en-GB" b="1" i="1" dirty="0">
              <a:latin typeface="+mn-lt"/>
            </a:endParaRPr>
          </a:p>
        </p:txBody>
      </p:sp>
      <p:pic>
        <p:nvPicPr>
          <p:cNvPr id="8" name="Grafik 7">
            <a:extLst>
              <a:ext uri="{FF2B5EF4-FFF2-40B4-BE49-F238E27FC236}">
                <a16:creationId xmlns:a16="http://schemas.microsoft.com/office/drawing/2014/main" id="{01B5F06C-F10F-3EA0-817F-136B21BBFADC}"/>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7326548" y="5220000"/>
            <a:ext cx="2410904" cy="3060000"/>
          </a:xfrm>
          <a:prstGeom prst="rect">
            <a:avLst/>
          </a:prstGeom>
        </p:spPr>
      </p:pic>
      <p:grpSp>
        <p:nvGrpSpPr>
          <p:cNvPr id="12" name="Gruppieren 11">
            <a:extLst>
              <a:ext uri="{FF2B5EF4-FFF2-40B4-BE49-F238E27FC236}">
                <a16:creationId xmlns:a16="http://schemas.microsoft.com/office/drawing/2014/main" id="{6D9D3F75-1901-1885-3B9F-538C142606E6}"/>
              </a:ext>
            </a:extLst>
          </p:cNvPr>
          <p:cNvGrpSpPr/>
          <p:nvPr/>
        </p:nvGrpSpPr>
        <p:grpSpPr>
          <a:xfrm>
            <a:off x="12600548" y="5220000"/>
            <a:ext cx="4822904" cy="3060000"/>
            <a:chOff x="12204000" y="5220000"/>
            <a:chExt cx="4822904" cy="3060000"/>
          </a:xfrm>
        </p:grpSpPr>
        <p:pic>
          <p:nvPicPr>
            <p:cNvPr id="10" name="Grafik 9">
              <a:extLst>
                <a:ext uri="{FF2B5EF4-FFF2-40B4-BE49-F238E27FC236}">
                  <a16:creationId xmlns:a16="http://schemas.microsoft.com/office/drawing/2014/main" id="{36759C30-5B48-20AC-FEE8-7E6129358F50}"/>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12204000" y="5220000"/>
              <a:ext cx="2410904" cy="3060000"/>
            </a:xfrm>
            <a:prstGeom prst="rect">
              <a:avLst/>
            </a:prstGeom>
          </p:spPr>
        </p:pic>
        <p:pic>
          <p:nvPicPr>
            <p:cNvPr id="11" name="Grafik 10">
              <a:extLst>
                <a:ext uri="{FF2B5EF4-FFF2-40B4-BE49-F238E27FC236}">
                  <a16:creationId xmlns:a16="http://schemas.microsoft.com/office/drawing/2014/main" id="{27D15D80-AA9E-4BF3-4A9A-2616B375A8A4}"/>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14616000" y="5220000"/>
              <a:ext cx="2410904" cy="3060000"/>
            </a:xfrm>
            <a:prstGeom prst="rect">
              <a:avLst/>
            </a:prstGeom>
          </p:spPr>
        </p:pic>
      </p:grpSp>
      <p:sp>
        <p:nvSpPr>
          <p:cNvPr id="9" name="Foliennummernplatzhalter 1">
            <a:extLst>
              <a:ext uri="{FF2B5EF4-FFF2-40B4-BE49-F238E27FC236}">
                <a16:creationId xmlns:a16="http://schemas.microsoft.com/office/drawing/2014/main" id="{AE467682-5A3D-1C70-4204-8F5C0EC08A45}"/>
              </a:ext>
            </a:extLst>
          </p:cNvPr>
          <p:cNvSpPr txBox="1">
            <a:spLocks/>
          </p:cNvSpPr>
          <p:nvPr/>
        </p:nvSpPr>
        <p:spPr>
          <a:xfrm>
            <a:off x="14004589" y="9567020"/>
            <a:ext cx="4114800" cy="547688"/>
          </a:xfrm>
          <a:prstGeom prst="rect">
            <a:avLst/>
          </a:prstGeom>
        </p:spPr>
        <p:txBody>
          <a:bodyPr vert="horz" lIns="91440" tIns="45720" rIns="91440" bIns="45720" rtlCol="0" anchor="ct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defRPr sz="1200" b="0" i="0" u="none" strike="noStrike" cap="none">
                <a:solidFill>
                  <a:schemeClr val="tx1">
                    <a:tint val="75000"/>
                  </a:schemeClr>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fld id="{141F0399-9AC4-4E2F-9FF1-1AC0CE388A8D}" type="slidenum">
              <a:rPr lang="de-DE" smtClean="0"/>
              <a:t>30</a:t>
            </a:fld>
            <a:endParaRPr lang="de-DE"/>
          </a:p>
        </p:txBody>
      </p:sp>
    </p:spTree>
    <p:extLst>
      <p:ext uri="{BB962C8B-B14F-4D97-AF65-F5344CB8AC3E}">
        <p14:creationId xmlns:p14="http://schemas.microsoft.com/office/powerpoint/2010/main" val="347520943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pic>
        <p:nvPicPr>
          <p:cNvPr id="21" name="Grafik 20" descr="Ordner mit einfarbiger Füllung">
            <a:extLst>
              <a:ext uri="{FF2B5EF4-FFF2-40B4-BE49-F238E27FC236}">
                <a16:creationId xmlns:a16="http://schemas.microsoft.com/office/drawing/2014/main" id="{247FF3C7-6A5D-6EA5-A544-8DE743B878E3}"/>
              </a:ext>
            </a:extLst>
          </p:cNvPr>
          <p:cNvPicPr>
            <a:picLocks noChangeAspect="1"/>
          </p:cNvPicPr>
          <p:nvPr/>
        </p:nvPicPr>
        <p:blipFill rotWithShape="1">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rcRect l="9168" t="18960" r="9605" b="19464"/>
          <a:stretch/>
        </p:blipFill>
        <p:spPr>
          <a:xfrm>
            <a:off x="3240000" y="6804000"/>
            <a:ext cx="2232000" cy="1692000"/>
          </a:xfrm>
          <a:prstGeom prst="rect">
            <a:avLst/>
          </a:prstGeom>
        </p:spPr>
      </p:pic>
      <p:pic>
        <p:nvPicPr>
          <p:cNvPr id="11" name="Grafik 10" descr="Ordner mit einfarbiger Füllung">
            <a:extLst>
              <a:ext uri="{FF2B5EF4-FFF2-40B4-BE49-F238E27FC236}">
                <a16:creationId xmlns:a16="http://schemas.microsoft.com/office/drawing/2014/main" id="{8AA919D9-77F4-499C-B120-E5C2F2C64D86}"/>
              </a:ext>
            </a:extLst>
          </p:cNvPr>
          <p:cNvPicPr>
            <a:picLocks noChangeAspect="1"/>
          </p:cNvPicPr>
          <p:nvPr/>
        </p:nvPicPr>
        <p:blipFill rotWithShape="1">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rcRect l="9168" t="18960" r="9605" b="19464"/>
          <a:stretch/>
        </p:blipFill>
        <p:spPr>
          <a:xfrm>
            <a:off x="3240000" y="4752000"/>
            <a:ext cx="2232000" cy="1692000"/>
          </a:xfrm>
          <a:prstGeom prst="rect">
            <a:avLst/>
          </a:prstGeom>
        </p:spPr>
      </p:pic>
      <p:sp>
        <p:nvSpPr>
          <p:cNvPr id="118" name="Google Shape;118;p6"/>
          <p:cNvSpPr txBox="1"/>
          <p:nvPr/>
        </p:nvSpPr>
        <p:spPr>
          <a:xfrm>
            <a:off x="1331998" y="2401311"/>
            <a:ext cx="16452000" cy="830956"/>
          </a:xfrm>
          <a:prstGeom prst="rect">
            <a:avLst/>
          </a:prstGeom>
          <a:noFill/>
          <a:ln>
            <a:noFill/>
          </a:ln>
        </p:spPr>
        <p:txBody>
          <a:bodyPr spcFirstLastPara="1" wrap="square" lIns="91425" tIns="45700" rIns="91425" bIns="45700" anchor="t" anchorCtr="0">
            <a:noAutofit/>
          </a:bodyPr>
          <a:lstStyle/>
          <a:p>
            <a:pPr lvl="0"/>
            <a:r>
              <a:rPr lang="pl-PL" sz="4800" b="1" dirty="0">
                <a:solidFill>
                  <a:schemeClr val="tx1"/>
                </a:solidFill>
                <a:latin typeface="+mn-lt"/>
                <a:ea typeface="Helvetica Neue"/>
                <a:cs typeface="Helvetica Neue"/>
                <a:sym typeface="Helvetica Neue"/>
              </a:rPr>
              <a:t>2. Digitalna struktura mape na računalu</a:t>
            </a:r>
            <a:endParaRPr lang="en-GB" sz="4800" b="1" dirty="0">
              <a:solidFill>
                <a:schemeClr val="tx1"/>
              </a:solidFill>
              <a:latin typeface="+mn-lt"/>
              <a:ea typeface="Helvetica Neue"/>
              <a:cs typeface="Helvetica Neue"/>
              <a:sym typeface="Helvetica Neue"/>
            </a:endParaRPr>
          </a:p>
        </p:txBody>
      </p:sp>
      <p:sp>
        <p:nvSpPr>
          <p:cNvPr id="119" name="Google Shape;119;p6"/>
          <p:cNvSpPr txBox="1"/>
          <p:nvPr/>
        </p:nvSpPr>
        <p:spPr>
          <a:xfrm>
            <a:off x="1295399" y="3390900"/>
            <a:ext cx="16451999" cy="523220"/>
          </a:xfrm>
          <a:prstGeom prst="rect">
            <a:avLst/>
          </a:prstGeom>
          <a:noFill/>
          <a:ln>
            <a:noFill/>
          </a:ln>
        </p:spPr>
        <p:txBody>
          <a:bodyPr spcFirstLastPara="1" wrap="square" lIns="91425" tIns="45700" rIns="91425" bIns="45700" anchor="t" anchorCtr="0">
            <a:noAutofit/>
          </a:bodyPr>
          <a:lstStyle/>
          <a:p>
            <a:pPr lvl="0"/>
            <a:r>
              <a:rPr lang="en-GB" sz="2800" b="1" dirty="0" err="1">
                <a:solidFill>
                  <a:srgbClr val="00CCFF"/>
                </a:solidFill>
                <a:latin typeface="+mn-lt"/>
                <a:ea typeface="Helvetica Neue"/>
                <a:cs typeface="Helvetica Neue"/>
                <a:sym typeface="Helvetica Neue"/>
              </a:rPr>
              <a:t>Koncept</a:t>
            </a:r>
            <a:r>
              <a:rPr lang="en-GB" sz="2800" b="1" dirty="0">
                <a:solidFill>
                  <a:srgbClr val="00CCFF"/>
                </a:solidFill>
                <a:latin typeface="+mn-lt"/>
                <a:ea typeface="Helvetica Neue"/>
                <a:cs typeface="Helvetica Neue"/>
                <a:sym typeface="Helvetica Neue"/>
              </a:rPr>
              <a:t> 7+2</a:t>
            </a:r>
            <a:endParaRPr lang="en-GB" dirty="0">
              <a:solidFill>
                <a:srgbClr val="00CCFF"/>
              </a:solidFill>
              <a:latin typeface="+mn-lt"/>
            </a:endParaRPr>
          </a:p>
        </p:txBody>
      </p:sp>
      <p:sp>
        <p:nvSpPr>
          <p:cNvPr id="120" name="Google Shape;120;p6"/>
          <p:cNvSpPr txBox="1"/>
          <p:nvPr/>
        </p:nvSpPr>
        <p:spPr>
          <a:xfrm>
            <a:off x="1295400" y="4024780"/>
            <a:ext cx="16451998" cy="716032"/>
          </a:xfrm>
          <a:prstGeom prst="rect">
            <a:avLst/>
          </a:prstGeom>
          <a:noFill/>
          <a:ln>
            <a:noFill/>
          </a:ln>
        </p:spPr>
        <p:txBody>
          <a:bodyPr spcFirstLastPara="1" wrap="square" lIns="91425" tIns="45700" rIns="91425" bIns="45700" anchor="t" anchorCtr="0">
            <a:noAutofit/>
          </a:bodyPr>
          <a:lstStyle/>
          <a:p>
            <a:pPr lvl="0">
              <a:buSzPct val="80000"/>
            </a:pPr>
            <a:r>
              <a:rPr lang="pl-PL" sz="2400" dirty="0">
                <a:solidFill>
                  <a:schemeClr val="dk1"/>
                </a:solidFill>
                <a:latin typeface="+mn-lt"/>
                <a:ea typeface="Helvetica Neue"/>
                <a:cs typeface="Helvetica Neue"/>
                <a:sym typeface="Helvetica Neue"/>
              </a:rPr>
              <a:t>Uz 7 mapa (gornja razina) preporučujemo 2 dodatne mape:</a:t>
            </a:r>
            <a:endParaRPr lang="en-GB" sz="2400" dirty="0">
              <a:solidFill>
                <a:schemeClr val="dk1"/>
              </a:solidFill>
              <a:latin typeface="+mn-lt"/>
              <a:sym typeface="Helvetica Neue"/>
            </a:endParaRPr>
          </a:p>
        </p:txBody>
      </p:sp>
      <p:sp>
        <p:nvSpPr>
          <p:cNvPr id="3" name="Textfeld 2">
            <a:extLst>
              <a:ext uri="{FF2B5EF4-FFF2-40B4-BE49-F238E27FC236}">
                <a16:creationId xmlns:a16="http://schemas.microsoft.com/office/drawing/2014/main" id="{569C6571-D569-F0C4-9751-4D3AF04FC5CD}"/>
              </a:ext>
            </a:extLst>
          </p:cNvPr>
          <p:cNvSpPr txBox="1"/>
          <p:nvPr/>
        </p:nvSpPr>
        <p:spPr>
          <a:xfrm>
            <a:off x="1080000" y="8928000"/>
            <a:ext cx="17100000" cy="360000"/>
          </a:xfrm>
          <a:prstGeom prst="rect">
            <a:avLst/>
          </a:prstGeom>
          <a:noFill/>
          <a:ln>
            <a:noFill/>
          </a:ln>
        </p:spPr>
        <p:txBody>
          <a:bodyPr wrap="square" anchor="b">
            <a:noAutofit/>
          </a:bodyPr>
          <a:lstStyle/>
          <a:p>
            <a:r>
              <a:rPr lang="hr-HR" sz="1000" dirty="0"/>
              <a:t>Izvor</a:t>
            </a:r>
            <a:r>
              <a:rPr lang="de-DE" sz="1000" dirty="0"/>
              <a:t>: Schweizer Minimalist, Digitale Ordnerstruktur – Mein Ordnersystem auf dem PC, in: schweizer-minimalist.ch, 04.09.2021, https://schweizer-minimalist.ch/digitale-ordnerstruktur-mein-ordnersystem-auf-dem-pc/</a:t>
            </a:r>
          </a:p>
        </p:txBody>
      </p:sp>
      <p:sp>
        <p:nvSpPr>
          <p:cNvPr id="7" name="Textfeld 6">
            <a:extLst>
              <a:ext uri="{FF2B5EF4-FFF2-40B4-BE49-F238E27FC236}">
                <a16:creationId xmlns:a16="http://schemas.microsoft.com/office/drawing/2014/main" id="{3A1CB32B-C9D5-5CDE-D666-03D1AB94701A}"/>
              </a:ext>
            </a:extLst>
          </p:cNvPr>
          <p:cNvSpPr txBox="1"/>
          <p:nvPr/>
        </p:nvSpPr>
        <p:spPr>
          <a:xfrm>
            <a:off x="3240000" y="4752000"/>
            <a:ext cx="2232000" cy="1692000"/>
          </a:xfrm>
          <a:prstGeom prst="rect">
            <a:avLst/>
          </a:prstGeom>
          <a:noFill/>
        </p:spPr>
        <p:txBody>
          <a:bodyPr wrap="square" anchor="ctr">
            <a:noAutofit/>
          </a:bodyPr>
          <a:lstStyle/>
          <a:p>
            <a:pPr lvl="0" algn="ctr">
              <a:buSzPct val="80000"/>
            </a:pPr>
            <a:r>
              <a:rPr lang="en-GB" sz="2400" b="1" dirty="0" err="1">
                <a:solidFill>
                  <a:schemeClr val="dk1"/>
                </a:solidFill>
                <a:latin typeface="+mn-lt"/>
                <a:sym typeface="Helvetica Neue"/>
              </a:rPr>
              <a:t>Arhiva</a:t>
            </a:r>
            <a:endParaRPr lang="en-GB" sz="2400" b="1" dirty="0">
              <a:solidFill>
                <a:schemeClr val="dk1"/>
              </a:solidFill>
              <a:latin typeface="+mn-lt"/>
              <a:sym typeface="Helvetica Neue"/>
            </a:endParaRPr>
          </a:p>
          <a:p>
            <a:pPr lvl="0" algn="ctr">
              <a:buSzPct val="80000"/>
            </a:pPr>
            <a:r>
              <a:rPr lang="hr-HR" sz="2400" b="1" dirty="0">
                <a:solidFill>
                  <a:schemeClr val="dk1"/>
                </a:solidFill>
                <a:latin typeface="+mn-lt"/>
                <a:sym typeface="Helvetica Neue"/>
              </a:rPr>
              <a:t>m</a:t>
            </a:r>
            <a:r>
              <a:rPr lang="en-GB" sz="2400" b="1" dirty="0" err="1">
                <a:solidFill>
                  <a:schemeClr val="dk1"/>
                </a:solidFill>
                <a:latin typeface="+mn-lt"/>
                <a:sym typeface="Helvetica Neue"/>
              </a:rPr>
              <a:t>apa</a:t>
            </a:r>
            <a:endParaRPr lang="en-GB" sz="2400" b="1" dirty="0">
              <a:latin typeface="+mn-lt"/>
            </a:endParaRPr>
          </a:p>
        </p:txBody>
      </p:sp>
      <p:sp>
        <p:nvSpPr>
          <p:cNvPr id="12" name="Textfeld 11">
            <a:extLst>
              <a:ext uri="{FF2B5EF4-FFF2-40B4-BE49-F238E27FC236}">
                <a16:creationId xmlns:a16="http://schemas.microsoft.com/office/drawing/2014/main" id="{5F82B985-49CC-38F7-04AE-70590CB6EDAF}"/>
              </a:ext>
            </a:extLst>
          </p:cNvPr>
          <p:cNvSpPr txBox="1"/>
          <p:nvPr/>
        </p:nvSpPr>
        <p:spPr>
          <a:xfrm>
            <a:off x="6048000" y="4752000"/>
            <a:ext cx="11016000" cy="1692000"/>
          </a:xfrm>
          <a:prstGeom prst="rect">
            <a:avLst/>
          </a:prstGeom>
          <a:noFill/>
        </p:spPr>
        <p:txBody>
          <a:bodyPr wrap="square" anchor="ctr">
            <a:noAutofit/>
          </a:bodyPr>
          <a:lstStyle/>
          <a:p>
            <a:pPr lvl="0">
              <a:buSzPct val="80000"/>
            </a:pPr>
            <a:r>
              <a:rPr lang="en-GB" sz="2400" dirty="0" err="1">
                <a:solidFill>
                  <a:schemeClr val="dk1"/>
                </a:solidFill>
                <a:latin typeface="+mn-lt"/>
                <a:sym typeface="Helvetica Neue"/>
              </a:rPr>
              <a:t>Dokumenti</a:t>
            </a:r>
            <a:r>
              <a:rPr lang="en-GB" sz="2400" dirty="0">
                <a:solidFill>
                  <a:schemeClr val="dk1"/>
                </a:solidFill>
                <a:latin typeface="+mn-lt"/>
                <a:sym typeface="Helvetica Neue"/>
              </a:rPr>
              <a:t> </a:t>
            </a:r>
            <a:r>
              <a:rPr lang="en-GB" sz="2400" dirty="0" err="1">
                <a:solidFill>
                  <a:schemeClr val="dk1"/>
                </a:solidFill>
                <a:latin typeface="+mn-lt"/>
                <a:sym typeface="Helvetica Neue"/>
              </a:rPr>
              <a:t>koji</a:t>
            </a:r>
            <a:r>
              <a:rPr lang="en-GB" sz="2400" dirty="0">
                <a:solidFill>
                  <a:schemeClr val="dk1"/>
                </a:solidFill>
                <a:latin typeface="+mn-lt"/>
                <a:sym typeface="Helvetica Neue"/>
              </a:rPr>
              <a:t> </a:t>
            </a:r>
            <a:r>
              <a:rPr lang="en-GB" sz="2400" dirty="0" err="1">
                <a:solidFill>
                  <a:schemeClr val="dk1"/>
                </a:solidFill>
                <a:latin typeface="+mn-lt"/>
                <a:sym typeface="Helvetica Neue"/>
              </a:rPr>
              <a:t>više</a:t>
            </a:r>
            <a:r>
              <a:rPr lang="en-GB" sz="2400" dirty="0">
                <a:solidFill>
                  <a:schemeClr val="dk1"/>
                </a:solidFill>
                <a:latin typeface="+mn-lt"/>
                <a:sym typeface="Helvetica Neue"/>
              </a:rPr>
              <a:t> </a:t>
            </a:r>
            <a:r>
              <a:rPr lang="en-GB" sz="2400" dirty="0" err="1">
                <a:solidFill>
                  <a:schemeClr val="dk1"/>
                </a:solidFill>
                <a:latin typeface="+mn-lt"/>
                <a:sym typeface="Helvetica Neue"/>
              </a:rPr>
              <a:t>nisu</a:t>
            </a:r>
            <a:r>
              <a:rPr lang="en-GB" sz="2400" dirty="0">
                <a:solidFill>
                  <a:schemeClr val="dk1"/>
                </a:solidFill>
                <a:latin typeface="+mn-lt"/>
                <a:sym typeface="Helvetica Neue"/>
              </a:rPr>
              <a:t> </a:t>
            </a:r>
            <a:r>
              <a:rPr lang="en-GB" sz="2400" dirty="0" err="1">
                <a:solidFill>
                  <a:schemeClr val="dk1"/>
                </a:solidFill>
                <a:latin typeface="+mn-lt"/>
                <a:sym typeface="Helvetica Neue"/>
              </a:rPr>
              <a:t>potrebni</a:t>
            </a:r>
            <a:r>
              <a:rPr lang="en-GB" sz="2400" dirty="0">
                <a:solidFill>
                  <a:schemeClr val="dk1"/>
                </a:solidFill>
                <a:latin typeface="+mn-lt"/>
                <a:sym typeface="Helvetica Neue"/>
              </a:rPr>
              <a:t> u </a:t>
            </a:r>
            <a:r>
              <a:rPr lang="en-GB" sz="2400" dirty="0" err="1">
                <a:solidFill>
                  <a:schemeClr val="dk1"/>
                </a:solidFill>
                <a:latin typeface="+mn-lt"/>
                <a:sym typeface="Helvetica Neue"/>
              </a:rPr>
              <a:t>glavnoj</a:t>
            </a:r>
            <a:r>
              <a:rPr lang="en-GB" sz="2400" dirty="0">
                <a:solidFill>
                  <a:schemeClr val="dk1"/>
                </a:solidFill>
                <a:latin typeface="+mn-lt"/>
                <a:sym typeface="Helvetica Neue"/>
              </a:rPr>
              <a:t> </a:t>
            </a:r>
            <a:r>
              <a:rPr lang="en-GB" sz="2400" dirty="0" err="1">
                <a:solidFill>
                  <a:schemeClr val="dk1"/>
                </a:solidFill>
                <a:latin typeface="+mn-lt"/>
                <a:sym typeface="Helvetica Neue"/>
              </a:rPr>
              <a:t>mapi</a:t>
            </a:r>
            <a:r>
              <a:rPr lang="en-GB" sz="2400" dirty="0">
                <a:solidFill>
                  <a:schemeClr val="dk1"/>
                </a:solidFill>
                <a:latin typeface="+mn-lt"/>
                <a:sym typeface="Helvetica Neue"/>
              </a:rPr>
              <a:t> </a:t>
            </a:r>
            <a:r>
              <a:rPr lang="en-GB" sz="2400" dirty="0" err="1">
                <a:solidFill>
                  <a:schemeClr val="dk1"/>
                </a:solidFill>
                <a:latin typeface="+mn-lt"/>
                <a:sym typeface="Helvetica Neue"/>
              </a:rPr>
              <a:t>premještaju</a:t>
            </a:r>
            <a:r>
              <a:rPr lang="en-GB" sz="2400" dirty="0">
                <a:solidFill>
                  <a:schemeClr val="dk1"/>
                </a:solidFill>
                <a:latin typeface="+mn-lt"/>
                <a:sym typeface="Helvetica Neue"/>
              </a:rPr>
              <a:t> se u </a:t>
            </a:r>
            <a:r>
              <a:rPr lang="en-GB" sz="2400" dirty="0" err="1">
                <a:solidFill>
                  <a:schemeClr val="dk1"/>
                </a:solidFill>
                <a:latin typeface="+mn-lt"/>
                <a:sym typeface="Helvetica Neue"/>
              </a:rPr>
              <a:t>arhivsku</a:t>
            </a:r>
            <a:r>
              <a:rPr lang="en-GB" sz="2400" dirty="0">
                <a:solidFill>
                  <a:schemeClr val="dk1"/>
                </a:solidFill>
                <a:latin typeface="+mn-lt"/>
                <a:sym typeface="Helvetica Neue"/>
              </a:rPr>
              <a:t> </a:t>
            </a:r>
            <a:r>
              <a:rPr lang="en-GB" sz="2400" dirty="0" err="1">
                <a:solidFill>
                  <a:schemeClr val="dk1"/>
                </a:solidFill>
                <a:latin typeface="+mn-lt"/>
                <a:sym typeface="Helvetica Neue"/>
              </a:rPr>
              <a:t>mapu</a:t>
            </a:r>
            <a:r>
              <a:rPr lang="en-GB" sz="2400" dirty="0">
                <a:solidFill>
                  <a:schemeClr val="dk1"/>
                </a:solidFill>
                <a:latin typeface="+mn-lt"/>
                <a:sym typeface="Helvetica Neue"/>
              </a:rPr>
              <a:t> i </a:t>
            </a:r>
            <a:r>
              <a:rPr lang="en-GB" sz="2400" dirty="0" err="1">
                <a:solidFill>
                  <a:schemeClr val="dk1"/>
                </a:solidFill>
                <a:latin typeface="+mn-lt"/>
                <a:sym typeface="Helvetica Neue"/>
              </a:rPr>
              <a:t>redovito</a:t>
            </a:r>
            <a:r>
              <a:rPr lang="en-GB" sz="2400" dirty="0">
                <a:solidFill>
                  <a:schemeClr val="dk1"/>
                </a:solidFill>
                <a:latin typeface="+mn-lt"/>
                <a:sym typeface="Helvetica Neue"/>
              </a:rPr>
              <a:t> se </a:t>
            </a:r>
            <a:r>
              <a:rPr lang="en-GB" sz="2400" dirty="0" err="1">
                <a:solidFill>
                  <a:schemeClr val="dk1"/>
                </a:solidFill>
                <a:latin typeface="+mn-lt"/>
                <a:sym typeface="Helvetica Neue"/>
              </a:rPr>
              <a:t>provjeravaju</a:t>
            </a:r>
            <a:r>
              <a:rPr lang="en-GB" sz="2400" dirty="0">
                <a:solidFill>
                  <a:schemeClr val="dk1"/>
                </a:solidFill>
                <a:latin typeface="+mn-lt"/>
                <a:sym typeface="Helvetica Neue"/>
              </a:rPr>
              <a:t> </a:t>
            </a:r>
            <a:r>
              <a:rPr lang="en-GB" sz="2400" dirty="0" err="1">
                <a:solidFill>
                  <a:schemeClr val="dk1"/>
                </a:solidFill>
                <a:latin typeface="+mn-lt"/>
                <a:sym typeface="Helvetica Neue"/>
              </a:rPr>
              <a:t>radi</a:t>
            </a:r>
            <a:r>
              <a:rPr lang="en-GB" sz="2400" dirty="0">
                <a:solidFill>
                  <a:schemeClr val="dk1"/>
                </a:solidFill>
                <a:latin typeface="+mn-lt"/>
                <a:sym typeface="Helvetica Neue"/>
              </a:rPr>
              <a:t> </a:t>
            </a:r>
            <a:r>
              <a:rPr lang="en-GB" sz="2400" dirty="0" err="1">
                <a:solidFill>
                  <a:schemeClr val="dk1"/>
                </a:solidFill>
                <a:latin typeface="+mn-lt"/>
                <a:sym typeface="Helvetica Neue"/>
              </a:rPr>
              <a:t>brisanja</a:t>
            </a:r>
            <a:endParaRPr lang="en-GB" sz="2400" dirty="0">
              <a:solidFill>
                <a:schemeClr val="dk1"/>
              </a:solidFill>
              <a:latin typeface="+mn-lt"/>
              <a:sym typeface="Helvetica Neue"/>
            </a:endParaRPr>
          </a:p>
        </p:txBody>
      </p:sp>
      <p:sp>
        <p:nvSpPr>
          <p:cNvPr id="13" name="Textfeld 12">
            <a:extLst>
              <a:ext uri="{FF2B5EF4-FFF2-40B4-BE49-F238E27FC236}">
                <a16:creationId xmlns:a16="http://schemas.microsoft.com/office/drawing/2014/main" id="{8F3BA9CF-13D1-46D5-74F7-73F82D591805}"/>
              </a:ext>
            </a:extLst>
          </p:cNvPr>
          <p:cNvSpPr txBox="1"/>
          <p:nvPr/>
        </p:nvSpPr>
        <p:spPr>
          <a:xfrm>
            <a:off x="1296000" y="4752000"/>
            <a:ext cx="1476000" cy="1692000"/>
          </a:xfrm>
          <a:prstGeom prst="rect">
            <a:avLst/>
          </a:prstGeom>
          <a:noFill/>
        </p:spPr>
        <p:txBody>
          <a:bodyPr wrap="square" anchor="ctr">
            <a:noAutofit/>
          </a:bodyPr>
          <a:lstStyle/>
          <a:p>
            <a:pPr marR="0" lvl="0" algn="l" rtl="0">
              <a:spcBef>
                <a:spcPts val="0"/>
              </a:spcBef>
              <a:spcAft>
                <a:spcPts val="0"/>
              </a:spcAft>
              <a:buSzPct val="80000"/>
            </a:pPr>
            <a:r>
              <a:rPr lang="hr-HR" sz="2400" b="1" dirty="0">
                <a:solidFill>
                  <a:schemeClr val="dk1"/>
                </a:solidFill>
                <a:latin typeface="+mn-lt"/>
                <a:sym typeface="Helvetica Neue"/>
              </a:rPr>
              <a:t>Mapa </a:t>
            </a:r>
            <a:r>
              <a:rPr lang="en-GB" sz="2400" b="1" dirty="0">
                <a:solidFill>
                  <a:schemeClr val="dk1"/>
                </a:solidFill>
                <a:latin typeface="+mn-lt"/>
                <a:sym typeface="Helvetica Neue"/>
              </a:rPr>
              <a:t>1</a:t>
            </a:r>
            <a:endParaRPr lang="en-GB" sz="2400" b="1" dirty="0">
              <a:latin typeface="+mn-lt"/>
            </a:endParaRPr>
          </a:p>
        </p:txBody>
      </p:sp>
      <p:sp>
        <p:nvSpPr>
          <p:cNvPr id="15" name="Textfeld 14">
            <a:extLst>
              <a:ext uri="{FF2B5EF4-FFF2-40B4-BE49-F238E27FC236}">
                <a16:creationId xmlns:a16="http://schemas.microsoft.com/office/drawing/2014/main" id="{F9D3D1A3-1220-593A-AB5C-E1D59DA190BE}"/>
              </a:ext>
            </a:extLst>
          </p:cNvPr>
          <p:cNvSpPr txBox="1"/>
          <p:nvPr/>
        </p:nvSpPr>
        <p:spPr>
          <a:xfrm>
            <a:off x="1296000" y="6804000"/>
            <a:ext cx="1476000" cy="1692000"/>
          </a:xfrm>
          <a:prstGeom prst="rect">
            <a:avLst/>
          </a:prstGeom>
          <a:noFill/>
        </p:spPr>
        <p:txBody>
          <a:bodyPr wrap="square" anchor="ctr">
            <a:noAutofit/>
          </a:bodyPr>
          <a:lstStyle/>
          <a:p>
            <a:pPr marR="0" lvl="0" algn="l" rtl="0">
              <a:spcBef>
                <a:spcPts val="0"/>
              </a:spcBef>
              <a:spcAft>
                <a:spcPts val="0"/>
              </a:spcAft>
              <a:buSzPct val="80000"/>
            </a:pPr>
            <a:r>
              <a:rPr lang="hr-HR" sz="2400" b="1" dirty="0">
                <a:solidFill>
                  <a:schemeClr val="dk1"/>
                </a:solidFill>
                <a:latin typeface="+mn-lt"/>
                <a:sym typeface="Helvetica Neue"/>
              </a:rPr>
              <a:t>Mapa</a:t>
            </a:r>
            <a:r>
              <a:rPr lang="en-GB" sz="2400" b="1" dirty="0">
                <a:solidFill>
                  <a:schemeClr val="dk1"/>
                </a:solidFill>
                <a:latin typeface="+mn-lt"/>
                <a:sym typeface="Helvetica Neue"/>
              </a:rPr>
              <a:t> 2</a:t>
            </a:r>
            <a:endParaRPr lang="en-GB" sz="2400" b="1" dirty="0">
              <a:latin typeface="+mn-lt"/>
            </a:endParaRPr>
          </a:p>
        </p:txBody>
      </p:sp>
      <p:sp>
        <p:nvSpPr>
          <p:cNvPr id="18" name="Textfeld 17">
            <a:extLst>
              <a:ext uri="{FF2B5EF4-FFF2-40B4-BE49-F238E27FC236}">
                <a16:creationId xmlns:a16="http://schemas.microsoft.com/office/drawing/2014/main" id="{FBDC8855-05E6-D347-0E02-88226C16F313}"/>
              </a:ext>
            </a:extLst>
          </p:cNvPr>
          <p:cNvSpPr txBox="1"/>
          <p:nvPr/>
        </p:nvSpPr>
        <p:spPr>
          <a:xfrm>
            <a:off x="3240000" y="6804000"/>
            <a:ext cx="2232000" cy="1692000"/>
          </a:xfrm>
          <a:prstGeom prst="rect">
            <a:avLst/>
          </a:prstGeom>
          <a:noFill/>
        </p:spPr>
        <p:txBody>
          <a:bodyPr wrap="square" anchor="ctr">
            <a:noAutofit/>
          </a:bodyPr>
          <a:lstStyle/>
          <a:p>
            <a:pPr marR="0" lvl="0" algn="ctr" rtl="0">
              <a:spcBef>
                <a:spcPts val="0"/>
              </a:spcBef>
              <a:spcAft>
                <a:spcPts val="0"/>
              </a:spcAft>
              <a:buSzPct val="80000"/>
            </a:pPr>
            <a:r>
              <a:rPr lang="hr-HR" sz="2400" b="1" dirty="0">
                <a:solidFill>
                  <a:schemeClr val="dk1"/>
                </a:solidFill>
                <a:latin typeface="+mn-lt"/>
                <a:sym typeface="Helvetica Neue"/>
              </a:rPr>
              <a:t>Skeniranje</a:t>
            </a:r>
          </a:p>
          <a:p>
            <a:pPr marR="0" lvl="0" algn="ctr" rtl="0">
              <a:spcBef>
                <a:spcPts val="0"/>
              </a:spcBef>
              <a:spcAft>
                <a:spcPts val="0"/>
              </a:spcAft>
              <a:buSzPct val="80000"/>
            </a:pPr>
            <a:r>
              <a:rPr lang="hr-HR" sz="2400" b="1" dirty="0">
                <a:solidFill>
                  <a:schemeClr val="dk1"/>
                </a:solidFill>
                <a:latin typeface="+mn-lt"/>
                <a:sym typeface="Helvetica Neue"/>
              </a:rPr>
              <a:t>mapa</a:t>
            </a:r>
            <a:endParaRPr lang="en-GB" sz="2400" b="1" dirty="0">
              <a:solidFill>
                <a:schemeClr val="dk1"/>
              </a:solidFill>
              <a:latin typeface="+mn-lt"/>
              <a:sym typeface="Helvetica Neue"/>
            </a:endParaRPr>
          </a:p>
        </p:txBody>
      </p:sp>
      <p:sp>
        <p:nvSpPr>
          <p:cNvPr id="19" name="Textfeld 18">
            <a:extLst>
              <a:ext uri="{FF2B5EF4-FFF2-40B4-BE49-F238E27FC236}">
                <a16:creationId xmlns:a16="http://schemas.microsoft.com/office/drawing/2014/main" id="{6F54A504-2AEA-85EC-E832-ED9F93DEE857}"/>
              </a:ext>
            </a:extLst>
          </p:cNvPr>
          <p:cNvSpPr txBox="1"/>
          <p:nvPr/>
        </p:nvSpPr>
        <p:spPr>
          <a:xfrm>
            <a:off x="6048000" y="6804000"/>
            <a:ext cx="11016000" cy="1692000"/>
          </a:xfrm>
          <a:prstGeom prst="rect">
            <a:avLst/>
          </a:prstGeom>
          <a:noFill/>
        </p:spPr>
        <p:txBody>
          <a:bodyPr wrap="square" anchor="ctr">
            <a:noAutofit/>
          </a:bodyPr>
          <a:lstStyle/>
          <a:p>
            <a:pPr lvl="0">
              <a:buSzPct val="80000"/>
            </a:pPr>
            <a:r>
              <a:rPr lang="en-GB" sz="2400" dirty="0" err="1">
                <a:solidFill>
                  <a:schemeClr val="dk1"/>
                </a:solidFill>
                <a:latin typeface="+mn-lt"/>
                <a:sym typeface="Helvetica Neue"/>
              </a:rPr>
              <a:t>Ako</a:t>
            </a:r>
            <a:r>
              <a:rPr lang="en-GB" sz="2400" dirty="0">
                <a:solidFill>
                  <a:schemeClr val="dk1"/>
                </a:solidFill>
                <a:latin typeface="+mn-lt"/>
                <a:sym typeface="Helvetica Neue"/>
              </a:rPr>
              <a:t> </a:t>
            </a:r>
            <a:r>
              <a:rPr lang="en-GB" sz="2400" dirty="0" err="1">
                <a:solidFill>
                  <a:schemeClr val="dk1"/>
                </a:solidFill>
                <a:latin typeface="+mn-lt"/>
                <a:sym typeface="Helvetica Neue"/>
              </a:rPr>
              <a:t>primite</a:t>
            </a:r>
            <a:r>
              <a:rPr lang="en-GB" sz="2400" dirty="0">
                <a:solidFill>
                  <a:schemeClr val="dk1"/>
                </a:solidFill>
                <a:latin typeface="+mn-lt"/>
                <a:sym typeface="Helvetica Neue"/>
              </a:rPr>
              <a:t> </a:t>
            </a:r>
            <a:r>
              <a:rPr lang="en-GB" sz="2400" dirty="0" err="1">
                <a:solidFill>
                  <a:schemeClr val="dk1"/>
                </a:solidFill>
                <a:latin typeface="+mn-lt"/>
                <a:sym typeface="Helvetica Neue"/>
              </a:rPr>
              <a:t>fizičku</a:t>
            </a:r>
            <a:r>
              <a:rPr lang="en-GB" sz="2400" dirty="0">
                <a:solidFill>
                  <a:schemeClr val="dk1"/>
                </a:solidFill>
                <a:latin typeface="+mn-lt"/>
                <a:sym typeface="Helvetica Neue"/>
              </a:rPr>
              <a:t> </a:t>
            </a:r>
            <a:r>
              <a:rPr lang="en-GB" sz="2400" dirty="0" err="1">
                <a:solidFill>
                  <a:schemeClr val="dk1"/>
                </a:solidFill>
                <a:latin typeface="+mn-lt"/>
                <a:sym typeface="Helvetica Neue"/>
              </a:rPr>
              <a:t>poštu</a:t>
            </a:r>
            <a:r>
              <a:rPr lang="en-GB" sz="2400" dirty="0">
                <a:solidFill>
                  <a:schemeClr val="dk1"/>
                </a:solidFill>
                <a:latin typeface="+mn-lt"/>
                <a:sym typeface="Helvetica Neue"/>
              </a:rPr>
              <a:t>, </a:t>
            </a:r>
            <a:r>
              <a:rPr lang="en-GB" sz="2400" dirty="0" err="1">
                <a:solidFill>
                  <a:schemeClr val="dk1"/>
                </a:solidFill>
                <a:latin typeface="+mn-lt"/>
                <a:sym typeface="Helvetica Neue"/>
              </a:rPr>
              <a:t>preporučamo</a:t>
            </a:r>
            <a:r>
              <a:rPr lang="en-GB" sz="2400" dirty="0">
                <a:solidFill>
                  <a:schemeClr val="dk1"/>
                </a:solidFill>
                <a:latin typeface="+mn-lt"/>
                <a:sym typeface="Helvetica Neue"/>
              </a:rPr>
              <a:t> </a:t>
            </a:r>
            <a:r>
              <a:rPr lang="en-GB" sz="2400" dirty="0" err="1">
                <a:solidFill>
                  <a:schemeClr val="dk1"/>
                </a:solidFill>
                <a:latin typeface="+mn-lt"/>
                <a:sym typeface="Helvetica Neue"/>
              </a:rPr>
              <a:t>fotografiranje</a:t>
            </a:r>
            <a:r>
              <a:rPr lang="en-GB" sz="2400" dirty="0">
                <a:solidFill>
                  <a:schemeClr val="dk1"/>
                </a:solidFill>
                <a:latin typeface="+mn-lt"/>
                <a:sym typeface="Helvetica Neue"/>
              </a:rPr>
              <a:t> </a:t>
            </a:r>
            <a:r>
              <a:rPr lang="en-GB" sz="2400" dirty="0" err="1">
                <a:solidFill>
                  <a:schemeClr val="dk1"/>
                </a:solidFill>
                <a:latin typeface="+mn-lt"/>
                <a:sym typeface="Helvetica Neue"/>
              </a:rPr>
              <a:t>mobitelom</a:t>
            </a:r>
            <a:r>
              <a:rPr lang="en-GB" sz="2400" dirty="0">
                <a:solidFill>
                  <a:schemeClr val="dk1"/>
                </a:solidFill>
                <a:latin typeface="+mn-lt"/>
                <a:sym typeface="Helvetica Neue"/>
              </a:rPr>
              <a:t> </a:t>
            </a:r>
            <a:r>
              <a:rPr lang="en-GB" sz="2400" dirty="0" err="1">
                <a:solidFill>
                  <a:schemeClr val="dk1"/>
                </a:solidFill>
                <a:latin typeface="+mn-lt"/>
                <a:sym typeface="Helvetica Neue"/>
              </a:rPr>
              <a:t>ili</a:t>
            </a:r>
            <a:r>
              <a:rPr lang="en-GB" sz="2400" dirty="0">
                <a:solidFill>
                  <a:schemeClr val="dk1"/>
                </a:solidFill>
                <a:latin typeface="+mn-lt"/>
                <a:sym typeface="Helvetica Neue"/>
              </a:rPr>
              <a:t> </a:t>
            </a:r>
            <a:r>
              <a:rPr lang="en-GB" sz="2400" dirty="0" err="1">
                <a:solidFill>
                  <a:schemeClr val="dk1"/>
                </a:solidFill>
                <a:latin typeface="+mn-lt"/>
                <a:sym typeface="Helvetica Neue"/>
              </a:rPr>
              <a:t>skeniranje</a:t>
            </a:r>
            <a:r>
              <a:rPr lang="en-GB" sz="2400" dirty="0">
                <a:solidFill>
                  <a:schemeClr val="dk1"/>
                </a:solidFill>
                <a:latin typeface="+mn-lt"/>
                <a:sym typeface="Helvetica Neue"/>
              </a:rPr>
              <a:t>.</a:t>
            </a:r>
            <a:endParaRPr lang="en-GB" sz="2400" dirty="0">
              <a:latin typeface="+mn-lt"/>
            </a:endParaRPr>
          </a:p>
        </p:txBody>
      </p:sp>
      <p:sp>
        <p:nvSpPr>
          <p:cNvPr id="4" name="Foliennummernplatzhalter 1">
            <a:extLst>
              <a:ext uri="{FF2B5EF4-FFF2-40B4-BE49-F238E27FC236}">
                <a16:creationId xmlns:a16="http://schemas.microsoft.com/office/drawing/2014/main" id="{286A7AA7-0452-1615-B159-A9E016A98438}"/>
              </a:ext>
            </a:extLst>
          </p:cNvPr>
          <p:cNvSpPr txBox="1">
            <a:spLocks/>
          </p:cNvSpPr>
          <p:nvPr/>
        </p:nvSpPr>
        <p:spPr>
          <a:xfrm>
            <a:off x="14004589" y="9567020"/>
            <a:ext cx="4114800" cy="547688"/>
          </a:xfrm>
          <a:prstGeom prst="rect">
            <a:avLst/>
          </a:prstGeom>
        </p:spPr>
        <p:txBody>
          <a:bodyPr vert="horz" lIns="91440" tIns="45720" rIns="91440" bIns="45720" rtlCol="0" anchor="ct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defRPr sz="1200" b="0" i="0" u="none" strike="noStrike" cap="none">
                <a:solidFill>
                  <a:schemeClr val="tx1">
                    <a:tint val="75000"/>
                  </a:schemeClr>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fld id="{141F0399-9AC4-4E2F-9FF1-1AC0CE388A8D}" type="slidenum">
              <a:rPr lang="de-DE" smtClean="0"/>
              <a:t>31</a:t>
            </a:fld>
            <a:endParaRPr lang="de-DE"/>
          </a:p>
        </p:txBody>
      </p:sp>
    </p:spTree>
    <p:extLst>
      <p:ext uri="{BB962C8B-B14F-4D97-AF65-F5344CB8AC3E}">
        <p14:creationId xmlns:p14="http://schemas.microsoft.com/office/powerpoint/2010/main" val="317092209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6"/>
          <p:cNvSpPr txBox="1"/>
          <p:nvPr/>
        </p:nvSpPr>
        <p:spPr>
          <a:xfrm>
            <a:off x="1331998" y="2401311"/>
            <a:ext cx="16452000" cy="830956"/>
          </a:xfrm>
          <a:prstGeom prst="rect">
            <a:avLst/>
          </a:prstGeom>
          <a:noFill/>
          <a:ln>
            <a:noFill/>
          </a:ln>
        </p:spPr>
        <p:txBody>
          <a:bodyPr spcFirstLastPara="1" wrap="square" lIns="91425" tIns="45700" rIns="91425" bIns="45700" anchor="t" anchorCtr="0">
            <a:noAutofit/>
          </a:bodyPr>
          <a:lstStyle/>
          <a:p>
            <a:pPr lvl="0"/>
            <a:r>
              <a:rPr lang="pl-PL" sz="4800" b="1" dirty="0">
                <a:solidFill>
                  <a:schemeClr val="tx1"/>
                </a:solidFill>
                <a:latin typeface="+mn-lt"/>
                <a:ea typeface="Helvetica Neue"/>
                <a:cs typeface="Helvetica Neue"/>
                <a:sym typeface="Helvetica Neue"/>
              </a:rPr>
              <a:t>2. Digitalna struktura mape na računalu</a:t>
            </a:r>
            <a:endParaRPr lang="en-GB" sz="4800" b="1" dirty="0">
              <a:solidFill>
                <a:schemeClr val="tx1"/>
              </a:solidFill>
              <a:latin typeface="+mn-lt"/>
              <a:ea typeface="Helvetica Neue"/>
              <a:cs typeface="Helvetica Neue"/>
              <a:sym typeface="Helvetica Neue"/>
            </a:endParaRPr>
          </a:p>
        </p:txBody>
      </p:sp>
      <p:sp>
        <p:nvSpPr>
          <p:cNvPr id="119" name="Google Shape;119;p6"/>
          <p:cNvSpPr txBox="1"/>
          <p:nvPr/>
        </p:nvSpPr>
        <p:spPr>
          <a:xfrm>
            <a:off x="1295399" y="3390900"/>
            <a:ext cx="16451999" cy="523220"/>
          </a:xfrm>
          <a:prstGeom prst="rect">
            <a:avLst/>
          </a:prstGeom>
          <a:noFill/>
          <a:ln>
            <a:noFill/>
          </a:ln>
        </p:spPr>
        <p:txBody>
          <a:bodyPr spcFirstLastPara="1" wrap="square" lIns="91425" tIns="45700" rIns="91425" bIns="45700" anchor="t" anchorCtr="0">
            <a:noAutofit/>
          </a:bodyPr>
          <a:lstStyle/>
          <a:p>
            <a:pPr lvl="0"/>
            <a:r>
              <a:rPr lang="en-GB" sz="2800" b="1" dirty="0" err="1">
                <a:solidFill>
                  <a:srgbClr val="00CCFF"/>
                </a:solidFill>
                <a:latin typeface="+mn-lt"/>
                <a:ea typeface="Helvetica Neue"/>
                <a:cs typeface="Helvetica Neue"/>
                <a:sym typeface="Helvetica Neue"/>
              </a:rPr>
              <a:t>Primjeri</a:t>
            </a:r>
            <a:r>
              <a:rPr lang="en-GB" sz="2800" b="1" dirty="0">
                <a:solidFill>
                  <a:srgbClr val="00CCFF"/>
                </a:solidFill>
                <a:latin typeface="+mn-lt"/>
                <a:ea typeface="Helvetica Neue"/>
                <a:cs typeface="Helvetica Neue"/>
                <a:sym typeface="Helvetica Neue"/>
              </a:rPr>
              <a:t> </a:t>
            </a:r>
            <a:r>
              <a:rPr lang="en-GB" sz="2800" b="1" dirty="0" err="1">
                <a:solidFill>
                  <a:srgbClr val="00CCFF"/>
                </a:solidFill>
                <a:latin typeface="+mn-lt"/>
                <a:ea typeface="Helvetica Neue"/>
                <a:cs typeface="Helvetica Neue"/>
                <a:sym typeface="Helvetica Neue"/>
              </a:rPr>
              <a:t>strukture</a:t>
            </a:r>
            <a:r>
              <a:rPr lang="en-GB" sz="2800" b="1" dirty="0">
                <a:solidFill>
                  <a:srgbClr val="00CCFF"/>
                </a:solidFill>
                <a:latin typeface="+mn-lt"/>
                <a:ea typeface="Helvetica Neue"/>
                <a:cs typeface="Helvetica Neue"/>
                <a:sym typeface="Helvetica Neue"/>
              </a:rPr>
              <a:t> </a:t>
            </a:r>
            <a:r>
              <a:rPr lang="en-GB" sz="2800" b="1" dirty="0" err="1">
                <a:solidFill>
                  <a:srgbClr val="00CCFF"/>
                </a:solidFill>
                <a:latin typeface="+mn-lt"/>
                <a:ea typeface="Helvetica Neue"/>
                <a:cs typeface="Helvetica Neue"/>
                <a:sym typeface="Helvetica Neue"/>
              </a:rPr>
              <a:t>privatne</a:t>
            </a:r>
            <a:r>
              <a:rPr lang="en-GB" sz="2800" b="1" dirty="0">
                <a:solidFill>
                  <a:srgbClr val="00CCFF"/>
                </a:solidFill>
                <a:latin typeface="+mn-lt"/>
                <a:ea typeface="Helvetica Neue"/>
                <a:cs typeface="Helvetica Neue"/>
                <a:sym typeface="Helvetica Neue"/>
              </a:rPr>
              <a:t> </a:t>
            </a:r>
            <a:r>
              <a:rPr lang="en-GB" sz="2800" b="1" dirty="0" err="1">
                <a:solidFill>
                  <a:srgbClr val="00CCFF"/>
                </a:solidFill>
                <a:latin typeface="+mn-lt"/>
                <a:ea typeface="Helvetica Neue"/>
                <a:cs typeface="Helvetica Neue"/>
                <a:sym typeface="Helvetica Neue"/>
              </a:rPr>
              <a:t>mape</a:t>
            </a:r>
            <a:r>
              <a:rPr lang="en-GB" sz="2800" b="1" dirty="0">
                <a:solidFill>
                  <a:srgbClr val="00CCFF"/>
                </a:solidFill>
                <a:latin typeface="+mn-lt"/>
                <a:ea typeface="Helvetica Neue"/>
                <a:cs typeface="Helvetica Neue"/>
                <a:sym typeface="Helvetica Neue"/>
              </a:rPr>
              <a:t> </a:t>
            </a:r>
            <a:r>
              <a:rPr lang="en-GB" sz="2800" b="1" dirty="0" err="1">
                <a:solidFill>
                  <a:srgbClr val="00CCFF"/>
                </a:solidFill>
                <a:latin typeface="+mn-lt"/>
                <a:ea typeface="Helvetica Neue"/>
                <a:cs typeface="Helvetica Neue"/>
                <a:sym typeface="Helvetica Neue"/>
              </a:rPr>
              <a:t>prema</a:t>
            </a:r>
            <a:r>
              <a:rPr lang="en-GB" sz="2800" b="1" dirty="0">
                <a:solidFill>
                  <a:srgbClr val="00CCFF"/>
                </a:solidFill>
                <a:latin typeface="+mn-lt"/>
                <a:ea typeface="Helvetica Neue"/>
                <a:cs typeface="Helvetica Neue"/>
                <a:sym typeface="Helvetica Neue"/>
              </a:rPr>
              <a:t> </a:t>
            </a:r>
            <a:r>
              <a:rPr lang="en-GB" sz="2800" b="1" dirty="0" err="1">
                <a:solidFill>
                  <a:srgbClr val="00CCFF"/>
                </a:solidFill>
                <a:latin typeface="+mn-lt"/>
                <a:ea typeface="Helvetica Neue"/>
                <a:cs typeface="Helvetica Neue"/>
                <a:sym typeface="Helvetica Neue"/>
              </a:rPr>
              <a:t>konceptu</a:t>
            </a:r>
            <a:r>
              <a:rPr lang="en-GB" sz="2800" b="1" dirty="0">
                <a:solidFill>
                  <a:srgbClr val="00CCFF"/>
                </a:solidFill>
                <a:latin typeface="+mn-lt"/>
                <a:ea typeface="Helvetica Neue"/>
                <a:cs typeface="Helvetica Neue"/>
                <a:sym typeface="Helvetica Neue"/>
              </a:rPr>
              <a:t> 7</a:t>
            </a:r>
            <a:endParaRPr lang="en-GB" dirty="0">
              <a:solidFill>
                <a:srgbClr val="00CCFF"/>
              </a:solidFill>
              <a:latin typeface="+mn-lt"/>
            </a:endParaRPr>
          </a:p>
        </p:txBody>
      </p:sp>
      <p:sp>
        <p:nvSpPr>
          <p:cNvPr id="120" name="Google Shape;120;p6"/>
          <p:cNvSpPr txBox="1"/>
          <p:nvPr/>
        </p:nvSpPr>
        <p:spPr>
          <a:xfrm>
            <a:off x="1295399" y="4068000"/>
            <a:ext cx="4248000" cy="2520000"/>
          </a:xfrm>
          <a:prstGeom prst="rect">
            <a:avLst/>
          </a:prstGeom>
          <a:noFill/>
          <a:ln>
            <a:noFill/>
          </a:ln>
        </p:spPr>
        <p:txBody>
          <a:bodyPr spcFirstLastPara="1" wrap="square" lIns="91425" tIns="45700" rIns="91425" bIns="45700" anchor="t" anchorCtr="0">
            <a:noAutofit/>
          </a:bodyPr>
          <a:lstStyle/>
          <a:p>
            <a:pPr lvl="0">
              <a:buSzPct val="80000"/>
            </a:pPr>
            <a:r>
              <a:rPr lang="en-GB" sz="2000" b="1" dirty="0">
                <a:solidFill>
                  <a:schemeClr val="dk1"/>
                </a:solidFill>
                <a:latin typeface="+mn-lt"/>
                <a:ea typeface="Helvetica Neue"/>
                <a:cs typeface="Helvetica Neue"/>
                <a:sym typeface="Helvetica Neue"/>
              </a:rPr>
              <a:t>1.Zanimanje</a:t>
            </a:r>
          </a:p>
          <a:p>
            <a:pPr marL="1524000" lvl="0" indent="-274638">
              <a:buSzPct val="80000"/>
              <a:buFont typeface="Symbol" panose="05050102010706020507" pitchFamily="18" charset="2"/>
              <a:buChar char="-"/>
              <a:tabLst>
                <a:tab pos="1524000" algn="l"/>
              </a:tabLst>
            </a:pPr>
            <a:r>
              <a:rPr lang="en-GB" sz="2000" dirty="0" err="1">
                <a:solidFill>
                  <a:schemeClr val="dk1"/>
                </a:solidFill>
                <a:latin typeface="+mn-lt"/>
                <a:ea typeface="Helvetica Neue"/>
                <a:cs typeface="Helvetica Neue"/>
                <a:sym typeface="Helvetica Neue"/>
              </a:rPr>
              <a:t>Ugovori</a:t>
            </a:r>
            <a:r>
              <a:rPr lang="en-GB" sz="2000" dirty="0">
                <a:solidFill>
                  <a:schemeClr val="dk1"/>
                </a:solidFill>
                <a:latin typeface="+mn-lt"/>
                <a:ea typeface="Helvetica Neue"/>
                <a:cs typeface="Helvetica Neue"/>
                <a:sym typeface="Helvetica Neue"/>
              </a:rPr>
              <a:t> o </a:t>
            </a:r>
            <a:r>
              <a:rPr lang="en-GB" sz="2000" dirty="0" err="1">
                <a:solidFill>
                  <a:schemeClr val="dk1"/>
                </a:solidFill>
                <a:latin typeface="+mn-lt"/>
                <a:ea typeface="Helvetica Neue"/>
                <a:cs typeface="Helvetica Neue"/>
                <a:sym typeface="Helvetica Neue"/>
              </a:rPr>
              <a:t>radu</a:t>
            </a:r>
            <a:endParaRPr lang="en-GB" sz="2000" dirty="0">
              <a:solidFill>
                <a:schemeClr val="dk1"/>
              </a:solidFill>
              <a:latin typeface="+mn-lt"/>
              <a:ea typeface="Helvetica Neue"/>
              <a:cs typeface="Helvetica Neue"/>
              <a:sym typeface="Helvetica Neue"/>
            </a:endParaRPr>
          </a:p>
          <a:p>
            <a:pPr marL="1524000" lvl="0" indent="-274638">
              <a:buSzPct val="80000"/>
              <a:buFont typeface="Symbol" panose="05050102010706020507" pitchFamily="18" charset="2"/>
              <a:buChar char="-"/>
              <a:tabLst>
                <a:tab pos="1524000" algn="l"/>
              </a:tabLst>
            </a:pPr>
            <a:r>
              <a:rPr lang="en-GB" sz="2000" dirty="0" err="1">
                <a:solidFill>
                  <a:schemeClr val="dk1"/>
                </a:solidFill>
                <a:latin typeface="+mn-lt"/>
                <a:ea typeface="Helvetica Neue"/>
                <a:cs typeface="Helvetica Neue"/>
                <a:sym typeface="Helvetica Neue"/>
              </a:rPr>
              <a:t>Procjene</a:t>
            </a:r>
            <a:endParaRPr lang="en-GB" sz="2000" dirty="0">
              <a:solidFill>
                <a:schemeClr val="dk1"/>
              </a:solidFill>
              <a:latin typeface="+mn-lt"/>
              <a:ea typeface="Helvetica Neue"/>
              <a:cs typeface="Helvetica Neue"/>
              <a:sym typeface="Helvetica Neue"/>
            </a:endParaRPr>
          </a:p>
          <a:p>
            <a:pPr marL="1524000" lvl="0" indent="-274638">
              <a:buSzPct val="80000"/>
              <a:buFont typeface="Symbol" panose="05050102010706020507" pitchFamily="18" charset="2"/>
              <a:buChar char="-"/>
              <a:tabLst>
                <a:tab pos="1524000" algn="l"/>
              </a:tabLst>
            </a:pPr>
            <a:r>
              <a:rPr lang="hr-HR" sz="2000" dirty="0">
                <a:solidFill>
                  <a:schemeClr val="dk1"/>
                </a:solidFill>
                <a:latin typeface="+mn-lt"/>
                <a:ea typeface="Helvetica Neue"/>
                <a:cs typeface="Helvetica Neue"/>
                <a:sym typeface="Helvetica Neue"/>
              </a:rPr>
              <a:t>Isplatna lista</a:t>
            </a:r>
            <a:endParaRPr lang="en-GB" sz="2000" dirty="0">
              <a:solidFill>
                <a:schemeClr val="dk1"/>
              </a:solidFill>
              <a:latin typeface="+mn-lt"/>
              <a:ea typeface="Helvetica Neue"/>
              <a:cs typeface="Helvetica Neue"/>
              <a:sym typeface="Helvetica Neue"/>
            </a:endParaRPr>
          </a:p>
          <a:p>
            <a:pPr marL="1524000" lvl="0" indent="-274638">
              <a:buSzPct val="80000"/>
              <a:buFont typeface="Symbol" panose="05050102010706020507" pitchFamily="18" charset="2"/>
              <a:buChar char="-"/>
              <a:tabLst>
                <a:tab pos="1524000" algn="l"/>
              </a:tabLst>
            </a:pPr>
            <a:r>
              <a:rPr lang="en-GB" sz="2000" dirty="0" err="1">
                <a:solidFill>
                  <a:schemeClr val="dk1"/>
                </a:solidFill>
                <a:latin typeface="+mn-lt"/>
                <a:ea typeface="Helvetica Neue"/>
                <a:cs typeface="Helvetica Neue"/>
                <a:sym typeface="Helvetica Neue"/>
              </a:rPr>
              <a:t>Životopis</a:t>
            </a:r>
            <a:endParaRPr lang="en-GB" sz="2000" dirty="0">
              <a:solidFill>
                <a:schemeClr val="dk1"/>
              </a:solidFill>
              <a:latin typeface="+mn-lt"/>
              <a:ea typeface="Helvetica Neue"/>
              <a:cs typeface="Helvetica Neue"/>
              <a:sym typeface="Helvetica Neue"/>
            </a:endParaRPr>
          </a:p>
          <a:p>
            <a:pPr marL="1524000" lvl="0" indent="-274638">
              <a:buSzPct val="80000"/>
              <a:buFont typeface="Symbol" panose="05050102010706020507" pitchFamily="18" charset="2"/>
              <a:buChar char="-"/>
              <a:tabLst>
                <a:tab pos="1524000" algn="l"/>
              </a:tabLst>
            </a:pPr>
            <a:r>
              <a:rPr lang="en-GB" sz="2000" dirty="0" err="1">
                <a:solidFill>
                  <a:schemeClr val="dk1"/>
                </a:solidFill>
                <a:latin typeface="+mn-lt"/>
                <a:ea typeface="Helvetica Neue"/>
                <a:cs typeface="Helvetica Neue"/>
                <a:sym typeface="Helvetica Neue"/>
              </a:rPr>
              <a:t>Daljnje</a:t>
            </a:r>
            <a:r>
              <a:rPr lang="en-GB" sz="2000" dirty="0">
                <a:solidFill>
                  <a:schemeClr val="dk1"/>
                </a:solidFill>
                <a:latin typeface="+mn-lt"/>
                <a:ea typeface="Helvetica Neue"/>
                <a:cs typeface="Helvetica Neue"/>
                <a:sym typeface="Helvetica Neue"/>
              </a:rPr>
              <a:t> </a:t>
            </a:r>
            <a:r>
              <a:rPr lang="en-GB" sz="2000" dirty="0" err="1">
                <a:solidFill>
                  <a:schemeClr val="dk1"/>
                </a:solidFill>
                <a:latin typeface="+mn-lt"/>
                <a:ea typeface="Helvetica Neue"/>
                <a:cs typeface="Helvetica Neue"/>
                <a:sym typeface="Helvetica Neue"/>
              </a:rPr>
              <a:t>obrazovanje</a:t>
            </a:r>
            <a:endParaRPr lang="en-GB" sz="2000" dirty="0">
              <a:solidFill>
                <a:schemeClr val="dk1"/>
              </a:solidFill>
              <a:latin typeface="+mn-lt"/>
              <a:ea typeface="Helvetica Neue"/>
              <a:cs typeface="Helvetica Neue"/>
              <a:sym typeface="Helvetica Neue"/>
            </a:endParaRPr>
          </a:p>
        </p:txBody>
      </p:sp>
      <p:sp>
        <p:nvSpPr>
          <p:cNvPr id="5" name="Google Shape;120;p6">
            <a:extLst>
              <a:ext uri="{FF2B5EF4-FFF2-40B4-BE49-F238E27FC236}">
                <a16:creationId xmlns:a16="http://schemas.microsoft.com/office/drawing/2014/main" id="{8E4D5D82-124C-4E59-422C-19B1968B5CA2}"/>
              </a:ext>
            </a:extLst>
          </p:cNvPr>
          <p:cNvSpPr txBox="1"/>
          <p:nvPr/>
        </p:nvSpPr>
        <p:spPr>
          <a:xfrm>
            <a:off x="1296000" y="6732000"/>
            <a:ext cx="6084000" cy="2287258"/>
          </a:xfrm>
          <a:prstGeom prst="rect">
            <a:avLst/>
          </a:prstGeom>
          <a:noFill/>
          <a:ln>
            <a:noFill/>
          </a:ln>
        </p:spPr>
        <p:txBody>
          <a:bodyPr spcFirstLastPara="1" wrap="square" lIns="91425" tIns="45700" rIns="91425" bIns="45700" anchor="t" anchorCtr="0">
            <a:noAutofit/>
          </a:bodyPr>
          <a:lstStyle/>
          <a:p>
            <a:pPr lvl="0">
              <a:buSzPct val="80000"/>
            </a:pPr>
            <a:r>
              <a:rPr lang="de-DE" sz="2000" b="1" dirty="0">
                <a:solidFill>
                  <a:schemeClr val="dk1"/>
                </a:solidFill>
                <a:latin typeface="+mn-lt"/>
                <a:ea typeface="Helvetica Neue"/>
                <a:cs typeface="Helvetica Neue"/>
                <a:sym typeface="Helvetica Neue"/>
              </a:rPr>
              <a:t>5. </a:t>
            </a:r>
            <a:r>
              <a:rPr lang="de-DE" sz="2000" b="1" dirty="0" err="1">
                <a:solidFill>
                  <a:schemeClr val="dk1"/>
                </a:solidFill>
                <a:latin typeface="+mn-lt"/>
                <a:ea typeface="Helvetica Neue"/>
                <a:cs typeface="Helvetica Neue"/>
                <a:sym typeface="Helvetica Neue"/>
              </a:rPr>
              <a:t>Osobni</a:t>
            </a:r>
            <a:r>
              <a:rPr lang="de-DE" sz="2000" b="1" dirty="0">
                <a:solidFill>
                  <a:schemeClr val="dk1"/>
                </a:solidFill>
                <a:latin typeface="+mn-lt"/>
                <a:ea typeface="Helvetica Neue"/>
                <a:cs typeface="Helvetica Neue"/>
                <a:sym typeface="Helvetica Neue"/>
              </a:rPr>
              <a:t> </a:t>
            </a:r>
            <a:r>
              <a:rPr lang="de-DE" sz="2000" b="1" dirty="0" err="1">
                <a:solidFill>
                  <a:schemeClr val="dk1"/>
                </a:solidFill>
                <a:latin typeface="+mn-lt"/>
                <a:ea typeface="Helvetica Neue"/>
                <a:cs typeface="Helvetica Neue"/>
                <a:sym typeface="Helvetica Neue"/>
              </a:rPr>
              <a:t>dokumenti</a:t>
            </a:r>
            <a:endParaRPr lang="de-DE" sz="2000" b="1" dirty="0">
              <a:solidFill>
                <a:schemeClr val="dk1"/>
              </a:solidFill>
              <a:latin typeface="+mn-lt"/>
              <a:ea typeface="Helvetica Neue"/>
              <a:cs typeface="Helvetica Neue"/>
              <a:sym typeface="Helvetica Neue"/>
            </a:endParaRPr>
          </a:p>
          <a:p>
            <a:pPr marL="1592262" lvl="0" indent="-342900">
              <a:buSzPct val="80000"/>
              <a:buFont typeface="Symbol" panose="05050102010706020507" pitchFamily="18" charset="2"/>
              <a:buChar char="-"/>
            </a:pPr>
            <a:r>
              <a:rPr lang="de-DE" sz="2000" dirty="0" err="1">
                <a:solidFill>
                  <a:schemeClr val="dk1"/>
                </a:solidFill>
                <a:latin typeface="+mn-lt"/>
                <a:ea typeface="Helvetica Neue"/>
                <a:cs typeface="Helvetica Neue"/>
                <a:sym typeface="Helvetica Neue"/>
              </a:rPr>
              <a:t>Rodni</a:t>
            </a:r>
            <a:r>
              <a:rPr lang="de-DE" sz="2000" dirty="0">
                <a:solidFill>
                  <a:schemeClr val="dk1"/>
                </a:solidFill>
                <a:latin typeface="+mn-lt"/>
                <a:ea typeface="Helvetica Neue"/>
                <a:cs typeface="Helvetica Neue"/>
                <a:sym typeface="Helvetica Neue"/>
              </a:rPr>
              <a:t> </a:t>
            </a:r>
            <a:r>
              <a:rPr lang="de-DE" sz="2000" dirty="0" err="1">
                <a:solidFill>
                  <a:schemeClr val="dk1"/>
                </a:solidFill>
                <a:latin typeface="+mn-lt"/>
                <a:ea typeface="Helvetica Neue"/>
                <a:cs typeface="Helvetica Neue"/>
                <a:sym typeface="Helvetica Neue"/>
              </a:rPr>
              <a:t>list</a:t>
            </a:r>
            <a:endParaRPr lang="de-DE" sz="2000" dirty="0">
              <a:solidFill>
                <a:schemeClr val="dk1"/>
              </a:solidFill>
              <a:latin typeface="+mn-lt"/>
              <a:ea typeface="Helvetica Neue"/>
              <a:cs typeface="Helvetica Neue"/>
              <a:sym typeface="Helvetica Neue"/>
            </a:endParaRPr>
          </a:p>
          <a:p>
            <a:pPr marL="1592262" lvl="0" indent="-342900">
              <a:buSzPct val="80000"/>
              <a:buFont typeface="Symbol" panose="05050102010706020507" pitchFamily="18" charset="2"/>
              <a:buChar char="-"/>
            </a:pPr>
            <a:r>
              <a:rPr lang="de-DE" sz="2000" dirty="0" err="1">
                <a:solidFill>
                  <a:schemeClr val="dk1"/>
                </a:solidFill>
                <a:latin typeface="+mn-lt"/>
                <a:ea typeface="Helvetica Neue"/>
                <a:cs typeface="Helvetica Neue"/>
                <a:sym typeface="Helvetica Neue"/>
              </a:rPr>
              <a:t>Potvrda</a:t>
            </a:r>
            <a:r>
              <a:rPr lang="de-DE" sz="2000" dirty="0">
                <a:solidFill>
                  <a:schemeClr val="dk1"/>
                </a:solidFill>
                <a:latin typeface="+mn-lt"/>
                <a:ea typeface="Helvetica Neue"/>
                <a:cs typeface="Helvetica Neue"/>
                <a:sym typeface="Helvetica Neue"/>
              </a:rPr>
              <a:t> </a:t>
            </a:r>
            <a:r>
              <a:rPr lang="de-DE" sz="2000" dirty="0" err="1">
                <a:solidFill>
                  <a:schemeClr val="dk1"/>
                </a:solidFill>
                <a:latin typeface="+mn-lt"/>
                <a:ea typeface="Helvetica Neue"/>
                <a:cs typeface="Helvetica Neue"/>
                <a:sym typeface="Helvetica Neue"/>
              </a:rPr>
              <a:t>registracije</a:t>
            </a:r>
            <a:endParaRPr lang="de-DE" sz="2000" dirty="0">
              <a:solidFill>
                <a:schemeClr val="dk1"/>
              </a:solidFill>
              <a:latin typeface="+mn-lt"/>
              <a:ea typeface="Helvetica Neue"/>
              <a:cs typeface="Helvetica Neue"/>
              <a:sym typeface="Helvetica Neue"/>
            </a:endParaRPr>
          </a:p>
          <a:p>
            <a:pPr marL="1592262" lvl="0" indent="-342900">
              <a:buSzPct val="80000"/>
              <a:buFont typeface="Symbol" panose="05050102010706020507" pitchFamily="18" charset="2"/>
              <a:buChar char="-"/>
            </a:pPr>
            <a:r>
              <a:rPr lang="de-DE" sz="2000" dirty="0" err="1">
                <a:solidFill>
                  <a:schemeClr val="dk1"/>
                </a:solidFill>
                <a:latin typeface="+mn-lt"/>
                <a:ea typeface="Helvetica Neue"/>
                <a:cs typeface="Helvetica Neue"/>
                <a:sym typeface="Helvetica Neue"/>
              </a:rPr>
              <a:t>Članstva</a:t>
            </a:r>
            <a:r>
              <a:rPr lang="de-DE" sz="2000" dirty="0">
                <a:solidFill>
                  <a:schemeClr val="dk1"/>
                </a:solidFill>
                <a:latin typeface="+mn-lt"/>
                <a:ea typeface="Helvetica Neue"/>
                <a:cs typeface="Helvetica Neue"/>
                <a:sym typeface="Helvetica Neue"/>
              </a:rPr>
              <a:t> (</a:t>
            </a:r>
            <a:r>
              <a:rPr lang="de-DE" sz="2000" dirty="0" err="1">
                <a:solidFill>
                  <a:schemeClr val="dk1"/>
                </a:solidFill>
                <a:latin typeface="+mn-lt"/>
                <a:ea typeface="Helvetica Neue"/>
                <a:cs typeface="Helvetica Neue"/>
                <a:sym typeface="Helvetica Neue"/>
              </a:rPr>
              <a:t>npr</a:t>
            </a:r>
            <a:r>
              <a:rPr lang="de-DE" sz="2000" dirty="0">
                <a:solidFill>
                  <a:schemeClr val="dk1"/>
                </a:solidFill>
                <a:latin typeface="+mn-lt"/>
                <a:ea typeface="Helvetica Neue"/>
                <a:cs typeface="Helvetica Neue"/>
                <a:sym typeface="Helvetica Neue"/>
              </a:rPr>
              <a:t>. u </a:t>
            </a:r>
            <a:r>
              <a:rPr lang="de-DE" sz="2000" dirty="0" err="1">
                <a:solidFill>
                  <a:schemeClr val="dk1"/>
                </a:solidFill>
                <a:latin typeface="+mn-lt"/>
                <a:ea typeface="Helvetica Neue"/>
                <a:cs typeface="Helvetica Neue"/>
                <a:sym typeface="Helvetica Neue"/>
              </a:rPr>
              <a:t>klubu</a:t>
            </a:r>
            <a:r>
              <a:rPr lang="de-DE" sz="2000" dirty="0">
                <a:solidFill>
                  <a:schemeClr val="dk1"/>
                </a:solidFill>
                <a:latin typeface="+mn-lt"/>
                <a:ea typeface="Helvetica Neue"/>
                <a:cs typeface="Helvetica Neue"/>
                <a:sym typeface="Helvetica Neue"/>
              </a:rPr>
              <a:t> </a:t>
            </a:r>
            <a:r>
              <a:rPr lang="de-DE" sz="2000" dirty="0" err="1">
                <a:solidFill>
                  <a:schemeClr val="dk1"/>
                </a:solidFill>
                <a:latin typeface="+mn-lt"/>
                <a:ea typeface="Helvetica Neue"/>
                <a:cs typeface="Helvetica Neue"/>
                <a:sym typeface="Helvetica Neue"/>
              </a:rPr>
              <a:t>ili</a:t>
            </a:r>
            <a:r>
              <a:rPr lang="de-DE" sz="2000" dirty="0">
                <a:solidFill>
                  <a:schemeClr val="dk1"/>
                </a:solidFill>
                <a:latin typeface="+mn-lt"/>
                <a:ea typeface="Helvetica Neue"/>
                <a:cs typeface="Helvetica Neue"/>
                <a:sym typeface="Helvetica Neue"/>
              </a:rPr>
              <a:t> </a:t>
            </a:r>
            <a:r>
              <a:rPr lang="de-DE" sz="2000" dirty="0" err="1">
                <a:solidFill>
                  <a:schemeClr val="dk1"/>
                </a:solidFill>
                <a:latin typeface="+mn-lt"/>
                <a:ea typeface="Helvetica Neue"/>
                <a:cs typeface="Helvetica Neue"/>
                <a:sym typeface="Helvetica Neue"/>
              </a:rPr>
              <a:t>teretani</a:t>
            </a:r>
            <a:r>
              <a:rPr lang="de-DE" sz="2000" dirty="0">
                <a:solidFill>
                  <a:schemeClr val="dk1"/>
                </a:solidFill>
                <a:latin typeface="+mn-lt"/>
                <a:ea typeface="Helvetica Neue"/>
                <a:cs typeface="Helvetica Neue"/>
                <a:sym typeface="Helvetica Neue"/>
              </a:rPr>
              <a:t>)</a:t>
            </a:r>
          </a:p>
          <a:p>
            <a:pPr marL="1592262" lvl="0" indent="-342900">
              <a:buSzPct val="80000"/>
              <a:buFont typeface="Symbol" panose="05050102010706020507" pitchFamily="18" charset="2"/>
              <a:buChar char="-"/>
            </a:pPr>
            <a:r>
              <a:rPr lang="de-DE" sz="2000" dirty="0" err="1">
                <a:solidFill>
                  <a:schemeClr val="dk1"/>
                </a:solidFill>
                <a:latin typeface="+mn-lt"/>
                <a:ea typeface="Helvetica Neue"/>
                <a:cs typeface="Helvetica Neue"/>
                <a:sym typeface="Helvetica Neue"/>
              </a:rPr>
              <a:t>Putovnica</a:t>
            </a:r>
            <a:endParaRPr lang="de-DE" sz="2000" dirty="0">
              <a:solidFill>
                <a:schemeClr val="dk1"/>
              </a:solidFill>
              <a:latin typeface="+mn-lt"/>
              <a:ea typeface="Helvetica Neue"/>
              <a:cs typeface="Helvetica Neue"/>
              <a:sym typeface="Helvetica Neue"/>
            </a:endParaRPr>
          </a:p>
          <a:p>
            <a:pPr marL="1249362" lvl="0">
              <a:buSzPct val="80000"/>
            </a:pPr>
            <a:endParaRPr lang="de-DE" sz="2000" dirty="0">
              <a:solidFill>
                <a:schemeClr val="dk1"/>
              </a:solidFill>
              <a:latin typeface="+mn-lt"/>
              <a:ea typeface="Helvetica Neue"/>
              <a:cs typeface="Helvetica Neue"/>
              <a:sym typeface="Helvetica Neue"/>
            </a:endParaRPr>
          </a:p>
        </p:txBody>
      </p:sp>
      <p:pic>
        <p:nvPicPr>
          <p:cNvPr id="3" name="Grafik 2">
            <a:extLst>
              <a:ext uri="{FF2B5EF4-FFF2-40B4-BE49-F238E27FC236}">
                <a16:creationId xmlns:a16="http://schemas.microsoft.com/office/drawing/2014/main" id="{EABAB665-CF4E-54B3-8EF2-759624F5F444}"/>
              </a:ext>
            </a:extLst>
          </p:cNvPr>
          <p:cNvPicPr>
            <a:picLocks noChangeAspect="1"/>
          </p:cNvPicPr>
          <p:nvPr/>
        </p:nvPicPr>
        <p:blipFill rotWithShape="1">
          <a:blip r:embed="rId3" cstate="email">
            <a:clrChange>
              <a:clrFrom>
                <a:srgbClr val="F5F6F7"/>
              </a:clrFrom>
              <a:clrTo>
                <a:srgbClr val="F5F6F7">
                  <a:alpha val="0"/>
                </a:srgbClr>
              </a:clrTo>
            </a:clrChange>
            <a:extLst>
              <a:ext uri="{28A0092B-C50C-407E-A947-70E740481C1C}">
                <a14:useLocalDpi xmlns:a14="http://schemas.microsoft.com/office/drawing/2010/main"/>
              </a:ext>
            </a:extLst>
          </a:blip>
          <a:srcRect/>
          <a:stretch/>
        </p:blipFill>
        <p:spPr>
          <a:xfrm>
            <a:off x="1296000" y="4356000"/>
            <a:ext cx="1365909" cy="1944000"/>
          </a:xfrm>
          <a:prstGeom prst="rect">
            <a:avLst/>
          </a:prstGeom>
        </p:spPr>
      </p:pic>
      <p:sp>
        <p:nvSpPr>
          <p:cNvPr id="8" name="Textfeld 7">
            <a:extLst>
              <a:ext uri="{FF2B5EF4-FFF2-40B4-BE49-F238E27FC236}">
                <a16:creationId xmlns:a16="http://schemas.microsoft.com/office/drawing/2014/main" id="{CC0F5523-A8F8-1AA9-1AB3-4F0E826E4D59}"/>
              </a:ext>
            </a:extLst>
          </p:cNvPr>
          <p:cNvSpPr txBox="1"/>
          <p:nvPr/>
        </p:nvSpPr>
        <p:spPr>
          <a:xfrm>
            <a:off x="1080000" y="8928000"/>
            <a:ext cx="17100000" cy="360000"/>
          </a:xfrm>
          <a:prstGeom prst="rect">
            <a:avLst/>
          </a:prstGeom>
          <a:noFill/>
          <a:ln>
            <a:noFill/>
          </a:ln>
        </p:spPr>
        <p:txBody>
          <a:bodyPr wrap="square" anchor="b">
            <a:noAutofit/>
          </a:bodyPr>
          <a:lstStyle/>
          <a:p>
            <a:r>
              <a:rPr lang="hr-HR" sz="1000" dirty="0"/>
              <a:t>Izvor</a:t>
            </a:r>
            <a:r>
              <a:rPr lang="de-DE" sz="1000" dirty="0"/>
              <a:t>: Büro-Kaizen, Ideale Ordnerstruktur: Eine einheitliche Dateiablage mit dem 7-Ordner-System erstellen (für Unternehmen und Privatpersonen), in: buero-kaizen.de, https://www.buero-kaizen.de/ordnerstruktur/</a:t>
            </a:r>
          </a:p>
        </p:txBody>
      </p:sp>
      <p:sp>
        <p:nvSpPr>
          <p:cNvPr id="9" name="Google Shape;120;p6">
            <a:extLst>
              <a:ext uri="{FF2B5EF4-FFF2-40B4-BE49-F238E27FC236}">
                <a16:creationId xmlns:a16="http://schemas.microsoft.com/office/drawing/2014/main" id="{568D02C6-47F0-327B-EDC1-D9F206F813B5}"/>
              </a:ext>
            </a:extLst>
          </p:cNvPr>
          <p:cNvSpPr txBox="1"/>
          <p:nvPr/>
        </p:nvSpPr>
        <p:spPr>
          <a:xfrm>
            <a:off x="5616000" y="4068000"/>
            <a:ext cx="3744000" cy="1605406"/>
          </a:xfrm>
          <a:prstGeom prst="rect">
            <a:avLst/>
          </a:prstGeom>
          <a:noFill/>
          <a:ln>
            <a:noFill/>
          </a:ln>
        </p:spPr>
        <p:txBody>
          <a:bodyPr spcFirstLastPara="1" wrap="square" lIns="91425" tIns="45700" rIns="91425" bIns="45700" anchor="t" anchorCtr="0">
            <a:noAutofit/>
          </a:bodyPr>
          <a:lstStyle/>
          <a:p>
            <a:pPr lvl="0">
              <a:buSzPct val="80000"/>
            </a:pPr>
            <a:r>
              <a:rPr lang="en-GB" sz="2000" b="1" dirty="0">
                <a:solidFill>
                  <a:schemeClr val="dk1"/>
                </a:solidFill>
                <a:latin typeface="+mn-lt"/>
                <a:ea typeface="Helvetica Neue"/>
                <a:cs typeface="Helvetica Neue"/>
                <a:sym typeface="Helvetica Neue"/>
              </a:rPr>
              <a:t>2. </a:t>
            </a:r>
            <a:r>
              <a:rPr lang="en-GB" sz="2000" b="1" dirty="0" err="1">
                <a:solidFill>
                  <a:schemeClr val="dk1"/>
                </a:solidFill>
                <a:latin typeface="+mn-lt"/>
                <a:ea typeface="Helvetica Neue"/>
                <a:cs typeface="Helvetica Neue"/>
                <a:sym typeface="Helvetica Neue"/>
              </a:rPr>
              <a:t>Vozila</a:t>
            </a:r>
            <a:endParaRPr lang="en-GB" sz="2000" b="1" dirty="0">
              <a:solidFill>
                <a:schemeClr val="dk1"/>
              </a:solidFill>
              <a:latin typeface="+mn-lt"/>
              <a:ea typeface="Helvetica Neue"/>
              <a:cs typeface="Helvetica Neue"/>
              <a:sym typeface="Helvetica Neue"/>
            </a:endParaRPr>
          </a:p>
          <a:p>
            <a:pPr marL="1592262" lvl="0" indent="-342900">
              <a:buSzPct val="80000"/>
              <a:buFont typeface="Symbol" panose="05050102010706020507" pitchFamily="18" charset="2"/>
              <a:buChar char="-"/>
            </a:pPr>
            <a:r>
              <a:rPr lang="en-GB" sz="2000" dirty="0" err="1">
                <a:solidFill>
                  <a:schemeClr val="dk1"/>
                </a:solidFill>
                <a:latin typeface="+mn-lt"/>
                <a:ea typeface="Helvetica Neue"/>
                <a:cs typeface="Helvetica Neue"/>
                <a:sym typeface="Helvetica Neue"/>
              </a:rPr>
              <a:t>Dokumenti</a:t>
            </a:r>
            <a:r>
              <a:rPr lang="en-GB" sz="2000" dirty="0">
                <a:solidFill>
                  <a:schemeClr val="dk1"/>
                </a:solidFill>
                <a:latin typeface="+mn-lt"/>
                <a:ea typeface="Helvetica Neue"/>
                <a:cs typeface="Helvetica Neue"/>
                <a:sym typeface="Helvetica Neue"/>
              </a:rPr>
              <a:t> </a:t>
            </a:r>
            <a:r>
              <a:rPr lang="en-GB" sz="2000" dirty="0" err="1">
                <a:solidFill>
                  <a:schemeClr val="dk1"/>
                </a:solidFill>
                <a:latin typeface="+mn-lt"/>
                <a:ea typeface="Helvetica Neue"/>
                <a:cs typeface="Helvetica Neue"/>
                <a:sym typeface="Helvetica Neue"/>
              </a:rPr>
              <a:t>vozila</a:t>
            </a:r>
            <a:endParaRPr lang="en-GB" sz="2000" dirty="0">
              <a:solidFill>
                <a:schemeClr val="dk1"/>
              </a:solidFill>
              <a:latin typeface="+mn-lt"/>
              <a:ea typeface="Helvetica Neue"/>
              <a:cs typeface="Helvetica Neue"/>
              <a:sym typeface="Helvetica Neue"/>
            </a:endParaRPr>
          </a:p>
          <a:p>
            <a:pPr marL="1592262" lvl="0" indent="-342900">
              <a:buSzPct val="80000"/>
              <a:buFont typeface="Symbol" panose="05050102010706020507" pitchFamily="18" charset="2"/>
              <a:buChar char="-"/>
            </a:pPr>
            <a:r>
              <a:rPr lang="en-GB" sz="2000" dirty="0" err="1">
                <a:solidFill>
                  <a:schemeClr val="dk1"/>
                </a:solidFill>
                <a:latin typeface="+mn-lt"/>
                <a:ea typeface="Helvetica Neue"/>
                <a:cs typeface="Helvetica Neue"/>
                <a:sym typeface="Helvetica Neue"/>
              </a:rPr>
              <a:t>Popravci</a:t>
            </a:r>
            <a:endParaRPr lang="en-GB" sz="2000" dirty="0">
              <a:solidFill>
                <a:schemeClr val="dk1"/>
              </a:solidFill>
              <a:latin typeface="+mn-lt"/>
              <a:ea typeface="Helvetica Neue"/>
              <a:cs typeface="Helvetica Neue"/>
              <a:sym typeface="Helvetica Neue"/>
            </a:endParaRPr>
          </a:p>
          <a:p>
            <a:pPr marL="1592262" lvl="0" indent="-342900">
              <a:buSzPct val="80000"/>
              <a:buFont typeface="Symbol" panose="05050102010706020507" pitchFamily="18" charset="2"/>
              <a:buChar char="-"/>
            </a:pPr>
            <a:r>
              <a:rPr lang="en-GB" sz="2000" dirty="0" err="1">
                <a:solidFill>
                  <a:schemeClr val="dk1"/>
                </a:solidFill>
                <a:latin typeface="+mn-lt"/>
                <a:ea typeface="Helvetica Neue"/>
                <a:cs typeface="Helvetica Neue"/>
                <a:sym typeface="Helvetica Neue"/>
              </a:rPr>
              <a:t>Dokumenti</a:t>
            </a:r>
            <a:r>
              <a:rPr lang="en-GB" sz="2000" dirty="0">
                <a:solidFill>
                  <a:schemeClr val="dk1"/>
                </a:solidFill>
                <a:latin typeface="+mn-lt"/>
                <a:ea typeface="Helvetica Neue"/>
                <a:cs typeface="Helvetica Neue"/>
                <a:sym typeface="Helvetica Neue"/>
              </a:rPr>
              <a:t> o </a:t>
            </a:r>
            <a:r>
              <a:rPr lang="en-GB" sz="2000" dirty="0" err="1">
                <a:solidFill>
                  <a:schemeClr val="dk1"/>
                </a:solidFill>
                <a:latin typeface="+mn-lt"/>
                <a:ea typeface="Helvetica Neue"/>
                <a:cs typeface="Helvetica Neue"/>
                <a:sym typeface="Helvetica Neue"/>
              </a:rPr>
              <a:t>nesreći</a:t>
            </a:r>
            <a:endParaRPr lang="en-GB" sz="2000" dirty="0">
              <a:solidFill>
                <a:schemeClr val="dk1"/>
              </a:solidFill>
              <a:latin typeface="+mn-lt"/>
              <a:ea typeface="Helvetica Neue"/>
              <a:cs typeface="Helvetica Neue"/>
              <a:sym typeface="Helvetica Neue"/>
            </a:endParaRPr>
          </a:p>
        </p:txBody>
      </p:sp>
      <p:sp>
        <p:nvSpPr>
          <p:cNvPr id="11" name="Google Shape;120;p6">
            <a:extLst>
              <a:ext uri="{FF2B5EF4-FFF2-40B4-BE49-F238E27FC236}">
                <a16:creationId xmlns:a16="http://schemas.microsoft.com/office/drawing/2014/main" id="{554F5D85-67FD-1276-4E6D-1375F50BB4B8}"/>
              </a:ext>
            </a:extLst>
          </p:cNvPr>
          <p:cNvSpPr txBox="1"/>
          <p:nvPr/>
        </p:nvSpPr>
        <p:spPr>
          <a:xfrm>
            <a:off x="9432000" y="4068000"/>
            <a:ext cx="4392000" cy="1885507"/>
          </a:xfrm>
          <a:prstGeom prst="rect">
            <a:avLst/>
          </a:prstGeom>
          <a:noFill/>
          <a:ln>
            <a:noFill/>
          </a:ln>
        </p:spPr>
        <p:txBody>
          <a:bodyPr spcFirstLastPara="1" wrap="square" lIns="91425" tIns="45700" rIns="91425" bIns="45700" anchor="t" anchorCtr="0">
            <a:noAutofit/>
          </a:bodyPr>
          <a:lstStyle/>
          <a:p>
            <a:pPr lvl="0">
              <a:buSzPct val="80000"/>
            </a:pPr>
            <a:r>
              <a:rPr lang="en-GB" sz="2000" b="1" dirty="0">
                <a:solidFill>
                  <a:schemeClr val="dk1"/>
                </a:solidFill>
                <a:latin typeface="+mn-lt"/>
                <a:ea typeface="Helvetica Neue"/>
                <a:cs typeface="Helvetica Neue"/>
                <a:sym typeface="Helvetica Neue"/>
              </a:rPr>
              <a:t>3. </a:t>
            </a:r>
            <a:r>
              <a:rPr lang="en-GB" sz="2000" b="1" dirty="0" err="1">
                <a:solidFill>
                  <a:schemeClr val="dk1"/>
                </a:solidFill>
                <a:latin typeface="+mn-lt"/>
                <a:ea typeface="Helvetica Neue"/>
                <a:cs typeface="Helvetica Neue"/>
                <a:sym typeface="Helvetica Neue"/>
              </a:rPr>
              <a:t>Financije</a:t>
            </a:r>
            <a:r>
              <a:rPr lang="en-GB" sz="2000" b="1" dirty="0">
                <a:solidFill>
                  <a:schemeClr val="dk1"/>
                </a:solidFill>
                <a:latin typeface="+mn-lt"/>
                <a:ea typeface="Helvetica Neue"/>
                <a:cs typeface="Helvetica Neue"/>
                <a:sym typeface="Helvetica Neue"/>
              </a:rPr>
              <a:t> i </a:t>
            </a:r>
            <a:r>
              <a:rPr lang="en-GB" sz="2000" b="1" dirty="0" err="1">
                <a:solidFill>
                  <a:schemeClr val="dk1"/>
                </a:solidFill>
                <a:latin typeface="+mn-lt"/>
                <a:ea typeface="Helvetica Neue"/>
                <a:cs typeface="Helvetica Neue"/>
                <a:sym typeface="Helvetica Neue"/>
              </a:rPr>
              <a:t>osiguranja</a:t>
            </a:r>
            <a:endParaRPr lang="en-GB" sz="2000" b="1" dirty="0">
              <a:solidFill>
                <a:schemeClr val="dk1"/>
              </a:solidFill>
              <a:latin typeface="+mn-lt"/>
              <a:ea typeface="Helvetica Neue"/>
              <a:cs typeface="Helvetica Neue"/>
              <a:sym typeface="Helvetica Neue"/>
            </a:endParaRPr>
          </a:p>
          <a:p>
            <a:pPr marL="1592262" lvl="0" indent="-342900">
              <a:buSzPct val="80000"/>
              <a:buFont typeface="Symbol" panose="05050102010706020507" pitchFamily="18" charset="2"/>
              <a:buChar char="-"/>
            </a:pPr>
            <a:r>
              <a:rPr lang="en-GB" sz="2000" dirty="0" err="1">
                <a:solidFill>
                  <a:schemeClr val="dk1"/>
                </a:solidFill>
                <a:latin typeface="+mn-lt"/>
                <a:ea typeface="Helvetica Neue"/>
                <a:cs typeface="Helvetica Neue"/>
                <a:sym typeface="Helvetica Neue"/>
              </a:rPr>
              <a:t>Prilozi</a:t>
            </a:r>
            <a:endParaRPr lang="en-GB" sz="2000" dirty="0">
              <a:solidFill>
                <a:schemeClr val="dk1"/>
              </a:solidFill>
              <a:latin typeface="+mn-lt"/>
              <a:ea typeface="Helvetica Neue"/>
              <a:cs typeface="Helvetica Neue"/>
              <a:sym typeface="Helvetica Neue"/>
            </a:endParaRPr>
          </a:p>
          <a:p>
            <a:pPr marL="1592262" lvl="0" indent="-342900">
              <a:buSzPct val="80000"/>
              <a:buFont typeface="Symbol" panose="05050102010706020507" pitchFamily="18" charset="2"/>
              <a:buChar char="-"/>
            </a:pPr>
            <a:r>
              <a:rPr lang="en-GB" sz="2000" dirty="0" err="1">
                <a:solidFill>
                  <a:schemeClr val="dk1"/>
                </a:solidFill>
                <a:latin typeface="+mn-lt"/>
                <a:ea typeface="Helvetica Neue"/>
                <a:cs typeface="Helvetica Neue"/>
                <a:sym typeface="Helvetica Neue"/>
              </a:rPr>
              <a:t>Bankovni</a:t>
            </a:r>
            <a:r>
              <a:rPr lang="en-GB" sz="2000" dirty="0">
                <a:solidFill>
                  <a:schemeClr val="dk1"/>
                </a:solidFill>
                <a:latin typeface="+mn-lt"/>
                <a:ea typeface="Helvetica Neue"/>
                <a:cs typeface="Helvetica Neue"/>
                <a:sym typeface="Helvetica Neue"/>
              </a:rPr>
              <a:t> </a:t>
            </a:r>
            <a:r>
              <a:rPr lang="en-GB" sz="2000" dirty="0" err="1">
                <a:solidFill>
                  <a:schemeClr val="dk1"/>
                </a:solidFill>
                <a:latin typeface="+mn-lt"/>
                <a:ea typeface="Helvetica Neue"/>
                <a:cs typeface="Helvetica Neue"/>
                <a:sym typeface="Helvetica Neue"/>
              </a:rPr>
              <a:t>izvodi</a:t>
            </a:r>
            <a:endParaRPr lang="en-GB" sz="2000" dirty="0">
              <a:solidFill>
                <a:schemeClr val="dk1"/>
              </a:solidFill>
              <a:latin typeface="+mn-lt"/>
              <a:ea typeface="Helvetica Neue"/>
              <a:cs typeface="Helvetica Neue"/>
              <a:sym typeface="Helvetica Neue"/>
            </a:endParaRPr>
          </a:p>
          <a:p>
            <a:pPr marL="1592262" lvl="0" indent="-342900">
              <a:buSzPct val="80000"/>
              <a:buFont typeface="Symbol" panose="05050102010706020507" pitchFamily="18" charset="2"/>
              <a:buChar char="-"/>
            </a:pPr>
            <a:r>
              <a:rPr lang="en-GB" sz="2000" dirty="0" err="1">
                <a:solidFill>
                  <a:schemeClr val="dk1"/>
                </a:solidFill>
                <a:latin typeface="+mn-lt"/>
                <a:ea typeface="Helvetica Neue"/>
                <a:cs typeface="Helvetica Neue"/>
                <a:sym typeface="Helvetica Neue"/>
              </a:rPr>
              <a:t>Krediti</a:t>
            </a:r>
            <a:endParaRPr lang="en-GB" sz="2000" dirty="0">
              <a:solidFill>
                <a:schemeClr val="dk1"/>
              </a:solidFill>
              <a:latin typeface="+mn-lt"/>
              <a:ea typeface="Helvetica Neue"/>
              <a:cs typeface="Helvetica Neue"/>
              <a:sym typeface="Helvetica Neue"/>
            </a:endParaRPr>
          </a:p>
          <a:p>
            <a:pPr marL="1592262" lvl="0" indent="-342900">
              <a:buSzPct val="80000"/>
              <a:buFont typeface="Symbol" panose="05050102010706020507" pitchFamily="18" charset="2"/>
              <a:buChar char="-"/>
            </a:pPr>
            <a:r>
              <a:rPr lang="en-GB" sz="2000" dirty="0" err="1">
                <a:solidFill>
                  <a:schemeClr val="dk1"/>
                </a:solidFill>
                <a:latin typeface="+mn-lt"/>
                <a:ea typeface="Helvetica Neue"/>
                <a:cs typeface="Helvetica Neue"/>
                <a:sym typeface="Helvetica Neue"/>
              </a:rPr>
              <a:t>Povrat</a:t>
            </a:r>
            <a:r>
              <a:rPr lang="en-GB" sz="2000" dirty="0">
                <a:solidFill>
                  <a:schemeClr val="dk1"/>
                </a:solidFill>
                <a:latin typeface="+mn-lt"/>
                <a:ea typeface="Helvetica Neue"/>
                <a:cs typeface="Helvetica Neue"/>
                <a:sym typeface="Helvetica Neue"/>
              </a:rPr>
              <a:t> </a:t>
            </a:r>
            <a:r>
              <a:rPr lang="en-GB" sz="2000" dirty="0" err="1">
                <a:solidFill>
                  <a:schemeClr val="dk1"/>
                </a:solidFill>
                <a:latin typeface="+mn-lt"/>
                <a:ea typeface="Helvetica Neue"/>
                <a:cs typeface="Helvetica Neue"/>
                <a:sym typeface="Helvetica Neue"/>
              </a:rPr>
              <a:t>poreza</a:t>
            </a:r>
            <a:endParaRPr lang="en-GB" sz="2000" dirty="0">
              <a:solidFill>
                <a:schemeClr val="dk1"/>
              </a:solidFill>
              <a:latin typeface="+mn-lt"/>
              <a:ea typeface="Helvetica Neue"/>
              <a:cs typeface="Helvetica Neue"/>
              <a:sym typeface="Helvetica Neue"/>
            </a:endParaRPr>
          </a:p>
          <a:p>
            <a:pPr marL="1592262" lvl="0" indent="-342900">
              <a:buSzPct val="80000"/>
              <a:buFont typeface="Symbol" panose="05050102010706020507" pitchFamily="18" charset="2"/>
              <a:buChar char="-"/>
            </a:pPr>
            <a:r>
              <a:rPr lang="en-GB" sz="2000" dirty="0" err="1">
                <a:solidFill>
                  <a:schemeClr val="dk1"/>
                </a:solidFill>
                <a:latin typeface="+mn-lt"/>
                <a:ea typeface="Helvetica Neue"/>
                <a:cs typeface="Helvetica Neue"/>
                <a:sym typeface="Helvetica Neue"/>
              </a:rPr>
              <a:t>Ugovori</a:t>
            </a:r>
            <a:r>
              <a:rPr lang="en-GB" sz="2000" dirty="0">
                <a:solidFill>
                  <a:schemeClr val="dk1"/>
                </a:solidFill>
                <a:latin typeface="+mn-lt"/>
                <a:ea typeface="Helvetica Neue"/>
                <a:cs typeface="Helvetica Neue"/>
                <a:sym typeface="Helvetica Neue"/>
              </a:rPr>
              <a:t> o </a:t>
            </a:r>
            <a:r>
              <a:rPr lang="en-GB" sz="2000" dirty="0" err="1">
                <a:solidFill>
                  <a:schemeClr val="dk1"/>
                </a:solidFill>
                <a:latin typeface="+mn-lt"/>
                <a:ea typeface="Helvetica Neue"/>
                <a:cs typeface="Helvetica Neue"/>
                <a:sym typeface="Helvetica Neue"/>
              </a:rPr>
              <a:t>osiguranju</a:t>
            </a:r>
            <a:endParaRPr lang="en-GB" sz="2000" dirty="0">
              <a:solidFill>
                <a:schemeClr val="dk1"/>
              </a:solidFill>
              <a:latin typeface="+mn-lt"/>
              <a:ea typeface="Helvetica Neue"/>
              <a:cs typeface="Helvetica Neue"/>
              <a:sym typeface="Helvetica Neue"/>
            </a:endParaRPr>
          </a:p>
        </p:txBody>
      </p:sp>
      <p:sp>
        <p:nvSpPr>
          <p:cNvPr id="12" name="Google Shape;120;p6">
            <a:extLst>
              <a:ext uri="{FF2B5EF4-FFF2-40B4-BE49-F238E27FC236}">
                <a16:creationId xmlns:a16="http://schemas.microsoft.com/office/drawing/2014/main" id="{1C11F711-CA3C-D612-E863-FC953B358D0B}"/>
              </a:ext>
            </a:extLst>
          </p:cNvPr>
          <p:cNvSpPr txBox="1"/>
          <p:nvPr/>
        </p:nvSpPr>
        <p:spPr>
          <a:xfrm>
            <a:off x="13896000" y="4068000"/>
            <a:ext cx="4284000" cy="1618218"/>
          </a:xfrm>
          <a:prstGeom prst="rect">
            <a:avLst/>
          </a:prstGeom>
          <a:noFill/>
          <a:ln>
            <a:noFill/>
          </a:ln>
        </p:spPr>
        <p:txBody>
          <a:bodyPr spcFirstLastPara="1" wrap="square" lIns="91425" tIns="45700" rIns="91425" bIns="45700" anchor="t" anchorCtr="0">
            <a:noAutofit/>
          </a:bodyPr>
          <a:lstStyle/>
          <a:p>
            <a:pPr marR="0" lvl="0" algn="l" rtl="0">
              <a:spcBef>
                <a:spcPts val="0"/>
              </a:spcBef>
              <a:spcAft>
                <a:spcPts val="0"/>
              </a:spcAft>
              <a:buSzPct val="80000"/>
            </a:pPr>
            <a:r>
              <a:rPr lang="en-GB" sz="2000" b="1" dirty="0">
                <a:solidFill>
                  <a:schemeClr val="dk1"/>
                </a:solidFill>
                <a:latin typeface="+mn-lt"/>
                <a:ea typeface="Helvetica Neue"/>
                <a:cs typeface="Helvetica Neue"/>
                <a:sym typeface="Helvetica Neue"/>
              </a:rPr>
              <a:t>4. </a:t>
            </a:r>
            <a:r>
              <a:rPr lang="hr-HR" sz="2000" b="1" dirty="0">
                <a:solidFill>
                  <a:schemeClr val="dk1"/>
                </a:solidFill>
                <a:latin typeface="+mn-lt"/>
                <a:ea typeface="Helvetica Neue"/>
                <a:cs typeface="Helvetica Neue"/>
                <a:sym typeface="Helvetica Neue"/>
              </a:rPr>
              <a:t>Zdravlje</a:t>
            </a:r>
            <a:endParaRPr lang="en-GB" sz="2000" b="1" dirty="0">
              <a:solidFill>
                <a:schemeClr val="dk1"/>
              </a:solidFill>
              <a:latin typeface="+mn-lt"/>
              <a:ea typeface="Helvetica Neue"/>
              <a:cs typeface="Helvetica Neue"/>
              <a:sym typeface="Helvetica Neue"/>
            </a:endParaRPr>
          </a:p>
          <a:p>
            <a:pPr marL="1592262" lvl="0" indent="-342900">
              <a:buSzPct val="80000"/>
              <a:buFont typeface="Symbol" panose="05050102010706020507" pitchFamily="18" charset="2"/>
              <a:buChar char="-"/>
            </a:pPr>
            <a:r>
              <a:rPr lang="en-GB" sz="2000" dirty="0" err="1">
                <a:solidFill>
                  <a:schemeClr val="dk1"/>
                </a:solidFill>
                <a:latin typeface="+mn-lt"/>
                <a:ea typeface="Helvetica Neue"/>
                <a:cs typeface="Helvetica Neue"/>
                <a:sym typeface="Helvetica Neue"/>
              </a:rPr>
              <a:t>Zdravstveno</a:t>
            </a:r>
            <a:r>
              <a:rPr lang="en-GB" sz="2000" dirty="0">
                <a:solidFill>
                  <a:schemeClr val="dk1"/>
                </a:solidFill>
                <a:latin typeface="+mn-lt"/>
                <a:ea typeface="Helvetica Neue"/>
                <a:cs typeface="Helvetica Neue"/>
                <a:sym typeface="Helvetica Neue"/>
              </a:rPr>
              <a:t> </a:t>
            </a:r>
            <a:r>
              <a:rPr lang="en-GB" sz="2000" dirty="0" err="1">
                <a:solidFill>
                  <a:schemeClr val="dk1"/>
                </a:solidFill>
                <a:latin typeface="+mn-lt"/>
                <a:ea typeface="Helvetica Neue"/>
                <a:cs typeface="Helvetica Neue"/>
                <a:sym typeface="Helvetica Neue"/>
              </a:rPr>
              <a:t>osiguranje</a:t>
            </a:r>
            <a:r>
              <a:rPr lang="en-GB" sz="2000" dirty="0">
                <a:solidFill>
                  <a:schemeClr val="dk1"/>
                </a:solidFill>
                <a:latin typeface="+mn-lt"/>
                <a:ea typeface="Helvetica Neue"/>
                <a:cs typeface="Helvetica Neue"/>
                <a:sym typeface="Helvetica Neue"/>
              </a:rPr>
              <a:t> u </a:t>
            </a:r>
            <a:r>
              <a:rPr lang="en-GB" sz="2000" dirty="0" err="1">
                <a:solidFill>
                  <a:schemeClr val="dk1"/>
                </a:solidFill>
                <a:latin typeface="+mn-lt"/>
                <a:ea typeface="Helvetica Neue"/>
                <a:cs typeface="Helvetica Neue"/>
                <a:sym typeface="Helvetica Neue"/>
              </a:rPr>
              <a:t>inozemstvu</a:t>
            </a:r>
            <a:endParaRPr lang="en-GB" sz="2000" dirty="0">
              <a:solidFill>
                <a:schemeClr val="dk1"/>
              </a:solidFill>
              <a:latin typeface="+mn-lt"/>
              <a:ea typeface="Helvetica Neue"/>
              <a:cs typeface="Helvetica Neue"/>
              <a:sym typeface="Helvetica Neue"/>
            </a:endParaRPr>
          </a:p>
          <a:p>
            <a:pPr marL="1592262" lvl="0" indent="-342900">
              <a:buSzPct val="80000"/>
              <a:buFont typeface="Symbol" panose="05050102010706020507" pitchFamily="18" charset="2"/>
              <a:buChar char="-"/>
            </a:pPr>
            <a:r>
              <a:rPr lang="en-GB" sz="2000" dirty="0" err="1">
                <a:solidFill>
                  <a:schemeClr val="dk1"/>
                </a:solidFill>
                <a:latin typeface="+mn-lt"/>
                <a:ea typeface="Helvetica Neue"/>
                <a:cs typeface="Helvetica Neue"/>
                <a:sym typeface="Helvetica Neue"/>
              </a:rPr>
              <a:t>Dokumenti</a:t>
            </a:r>
            <a:endParaRPr lang="en-GB" sz="2000" dirty="0">
              <a:solidFill>
                <a:schemeClr val="dk1"/>
              </a:solidFill>
              <a:latin typeface="+mn-lt"/>
              <a:ea typeface="Helvetica Neue"/>
              <a:cs typeface="Helvetica Neue"/>
              <a:sym typeface="Helvetica Neue"/>
            </a:endParaRPr>
          </a:p>
          <a:p>
            <a:pPr marL="1592262" lvl="0" indent="-342900">
              <a:buSzPct val="80000"/>
              <a:buFont typeface="Symbol" panose="05050102010706020507" pitchFamily="18" charset="2"/>
              <a:buChar char="-"/>
            </a:pPr>
            <a:r>
              <a:rPr lang="en-GB" sz="2000" dirty="0" err="1">
                <a:solidFill>
                  <a:schemeClr val="dk1"/>
                </a:solidFill>
                <a:latin typeface="+mn-lt"/>
                <a:ea typeface="Helvetica Neue"/>
                <a:cs typeface="Helvetica Neue"/>
                <a:sym typeface="Helvetica Neue"/>
              </a:rPr>
              <a:t>Potvrda</a:t>
            </a:r>
            <a:r>
              <a:rPr lang="en-GB" sz="2000" dirty="0">
                <a:solidFill>
                  <a:schemeClr val="dk1"/>
                </a:solidFill>
                <a:latin typeface="+mn-lt"/>
                <a:ea typeface="Helvetica Neue"/>
                <a:cs typeface="Helvetica Neue"/>
                <a:sym typeface="Helvetica Neue"/>
              </a:rPr>
              <a:t> o </a:t>
            </a:r>
            <a:r>
              <a:rPr lang="en-GB" sz="2000" dirty="0" err="1">
                <a:solidFill>
                  <a:schemeClr val="dk1"/>
                </a:solidFill>
                <a:latin typeface="+mn-lt"/>
                <a:ea typeface="Helvetica Neue"/>
                <a:cs typeface="Helvetica Neue"/>
                <a:sym typeface="Helvetica Neue"/>
              </a:rPr>
              <a:t>cijepljenju</a:t>
            </a:r>
            <a:endParaRPr lang="en-GB" sz="2000" dirty="0">
              <a:solidFill>
                <a:schemeClr val="dk1"/>
              </a:solidFill>
              <a:latin typeface="+mn-lt"/>
              <a:ea typeface="Helvetica Neue"/>
              <a:cs typeface="Helvetica Neue"/>
              <a:sym typeface="Helvetica Neue"/>
            </a:endParaRPr>
          </a:p>
          <a:p>
            <a:pPr marL="1592262" lvl="0" indent="-342900">
              <a:buSzPct val="80000"/>
              <a:buFont typeface="Symbol" panose="05050102010706020507" pitchFamily="18" charset="2"/>
              <a:buChar char="-"/>
            </a:pPr>
            <a:r>
              <a:rPr lang="en-GB" sz="2000" dirty="0" err="1">
                <a:solidFill>
                  <a:schemeClr val="dk1"/>
                </a:solidFill>
                <a:latin typeface="+mn-lt"/>
                <a:ea typeface="Helvetica Neue"/>
                <a:cs typeface="Helvetica Neue"/>
                <a:sym typeface="Helvetica Neue"/>
              </a:rPr>
              <a:t>Zdravstveno</a:t>
            </a:r>
            <a:r>
              <a:rPr lang="en-GB" sz="2000" dirty="0">
                <a:solidFill>
                  <a:schemeClr val="dk1"/>
                </a:solidFill>
                <a:latin typeface="+mn-lt"/>
                <a:ea typeface="Helvetica Neue"/>
                <a:cs typeface="Helvetica Neue"/>
                <a:sym typeface="Helvetica Neue"/>
              </a:rPr>
              <a:t> </a:t>
            </a:r>
            <a:r>
              <a:rPr lang="en-GB" sz="2000" dirty="0" err="1">
                <a:solidFill>
                  <a:schemeClr val="dk1"/>
                </a:solidFill>
                <a:latin typeface="+mn-lt"/>
                <a:ea typeface="Helvetica Neue"/>
                <a:cs typeface="Helvetica Neue"/>
                <a:sym typeface="Helvetica Neue"/>
              </a:rPr>
              <a:t>osiguranje</a:t>
            </a:r>
            <a:endParaRPr lang="en-GB" sz="2000" dirty="0">
              <a:solidFill>
                <a:schemeClr val="dk1"/>
              </a:solidFill>
              <a:latin typeface="+mn-lt"/>
              <a:ea typeface="Helvetica Neue"/>
              <a:cs typeface="Helvetica Neue"/>
              <a:sym typeface="Helvetica Neue"/>
            </a:endParaRPr>
          </a:p>
        </p:txBody>
      </p:sp>
      <p:sp>
        <p:nvSpPr>
          <p:cNvPr id="13" name="Google Shape;120;p6">
            <a:extLst>
              <a:ext uri="{FF2B5EF4-FFF2-40B4-BE49-F238E27FC236}">
                <a16:creationId xmlns:a16="http://schemas.microsoft.com/office/drawing/2014/main" id="{B86BCD0C-8181-F005-5102-1373F91A90E7}"/>
              </a:ext>
            </a:extLst>
          </p:cNvPr>
          <p:cNvSpPr txBox="1"/>
          <p:nvPr/>
        </p:nvSpPr>
        <p:spPr>
          <a:xfrm>
            <a:off x="7452000" y="6732000"/>
            <a:ext cx="3924000" cy="1766399"/>
          </a:xfrm>
          <a:prstGeom prst="rect">
            <a:avLst/>
          </a:prstGeom>
          <a:noFill/>
          <a:ln>
            <a:noFill/>
          </a:ln>
        </p:spPr>
        <p:txBody>
          <a:bodyPr spcFirstLastPara="1" wrap="square" lIns="91425" tIns="45700" rIns="91425" bIns="45700" anchor="t" anchorCtr="0">
            <a:noAutofit/>
          </a:bodyPr>
          <a:lstStyle/>
          <a:p>
            <a:pPr marR="0" lvl="0" algn="l" rtl="0">
              <a:spcBef>
                <a:spcPts val="0"/>
              </a:spcBef>
              <a:spcAft>
                <a:spcPts val="0"/>
              </a:spcAft>
              <a:buSzPct val="80000"/>
            </a:pPr>
            <a:r>
              <a:rPr lang="en-GB" sz="2000" b="1" dirty="0">
                <a:solidFill>
                  <a:schemeClr val="dk1"/>
                </a:solidFill>
                <a:latin typeface="+mn-lt"/>
                <a:ea typeface="Helvetica Neue"/>
                <a:cs typeface="Helvetica Neue"/>
                <a:sym typeface="Helvetica Neue"/>
              </a:rPr>
              <a:t>6. </a:t>
            </a:r>
            <a:r>
              <a:rPr lang="hr-HR" sz="2000" b="1" dirty="0">
                <a:solidFill>
                  <a:schemeClr val="dk1"/>
                </a:solidFill>
                <a:latin typeface="+mn-lt"/>
                <a:ea typeface="Helvetica Neue"/>
                <a:cs typeface="Helvetica Neue"/>
                <a:sym typeface="Helvetica Neue"/>
              </a:rPr>
              <a:t>Nekretnine</a:t>
            </a:r>
            <a:endParaRPr lang="en-GB" sz="2000" b="1" dirty="0">
              <a:solidFill>
                <a:schemeClr val="dk1"/>
              </a:solidFill>
              <a:latin typeface="+mn-lt"/>
              <a:ea typeface="Helvetica Neue"/>
              <a:cs typeface="Helvetica Neue"/>
              <a:sym typeface="Helvetica Neue"/>
            </a:endParaRPr>
          </a:p>
          <a:p>
            <a:pPr marL="1592262" lvl="0" indent="-342900">
              <a:buSzPct val="80000"/>
              <a:buFont typeface="Symbol" panose="05050102010706020507" pitchFamily="18" charset="2"/>
              <a:buChar char="-"/>
            </a:pPr>
            <a:r>
              <a:rPr lang="en-GB" sz="2000" dirty="0" err="1">
                <a:solidFill>
                  <a:schemeClr val="dk1"/>
                </a:solidFill>
                <a:latin typeface="+mn-lt"/>
                <a:ea typeface="Helvetica Neue"/>
                <a:cs typeface="Helvetica Neue"/>
                <a:sym typeface="Helvetica Neue"/>
              </a:rPr>
              <a:t>Ugovori</a:t>
            </a:r>
            <a:r>
              <a:rPr lang="en-GB" sz="2000" dirty="0">
                <a:solidFill>
                  <a:schemeClr val="dk1"/>
                </a:solidFill>
                <a:latin typeface="+mn-lt"/>
                <a:ea typeface="Helvetica Neue"/>
                <a:cs typeface="Helvetica Neue"/>
                <a:sym typeface="Helvetica Neue"/>
              </a:rPr>
              <a:t> o </a:t>
            </a:r>
            <a:r>
              <a:rPr lang="en-GB" sz="2000" dirty="0" err="1">
                <a:solidFill>
                  <a:schemeClr val="dk1"/>
                </a:solidFill>
                <a:latin typeface="+mn-lt"/>
                <a:ea typeface="Helvetica Neue"/>
                <a:cs typeface="Helvetica Neue"/>
                <a:sym typeface="Helvetica Neue"/>
              </a:rPr>
              <a:t>najmu</a:t>
            </a:r>
            <a:endParaRPr lang="en-GB" sz="2000" dirty="0">
              <a:solidFill>
                <a:schemeClr val="dk1"/>
              </a:solidFill>
              <a:latin typeface="+mn-lt"/>
              <a:ea typeface="Helvetica Neue"/>
              <a:cs typeface="Helvetica Neue"/>
              <a:sym typeface="Helvetica Neue"/>
            </a:endParaRPr>
          </a:p>
          <a:p>
            <a:pPr marL="1592262" lvl="0" indent="-342900">
              <a:buSzPct val="80000"/>
              <a:buFont typeface="Symbol" panose="05050102010706020507" pitchFamily="18" charset="2"/>
              <a:buChar char="-"/>
            </a:pPr>
            <a:r>
              <a:rPr lang="hr-HR" sz="2000" dirty="0">
                <a:solidFill>
                  <a:schemeClr val="dk1"/>
                </a:solidFill>
                <a:latin typeface="+mn-lt"/>
                <a:ea typeface="Helvetica Neue"/>
                <a:cs typeface="Helvetica Neue"/>
                <a:sym typeface="Helvetica Neue"/>
              </a:rPr>
              <a:t>Opskrba</a:t>
            </a:r>
            <a:endParaRPr lang="en-GB" sz="2000" dirty="0">
              <a:solidFill>
                <a:schemeClr val="dk1"/>
              </a:solidFill>
              <a:latin typeface="+mn-lt"/>
              <a:ea typeface="Helvetica Neue"/>
              <a:cs typeface="Helvetica Neue"/>
              <a:sym typeface="Helvetica Neue"/>
            </a:endParaRPr>
          </a:p>
          <a:p>
            <a:pPr marL="1592262" lvl="0" indent="-342900">
              <a:buSzPct val="80000"/>
              <a:buFont typeface="Symbol" panose="05050102010706020507" pitchFamily="18" charset="2"/>
              <a:buChar char="-"/>
            </a:pPr>
            <a:r>
              <a:rPr lang="en-GB" sz="2000" dirty="0" err="1">
                <a:solidFill>
                  <a:schemeClr val="dk1"/>
                </a:solidFill>
                <a:latin typeface="+mn-lt"/>
                <a:ea typeface="Helvetica Neue"/>
                <a:cs typeface="Helvetica Neue"/>
                <a:sym typeface="Helvetica Neue"/>
              </a:rPr>
              <a:t>Naknade</a:t>
            </a:r>
            <a:r>
              <a:rPr lang="en-GB" sz="2000" dirty="0">
                <a:solidFill>
                  <a:schemeClr val="dk1"/>
                </a:solidFill>
                <a:latin typeface="+mn-lt"/>
                <a:ea typeface="Helvetica Neue"/>
                <a:cs typeface="Helvetica Neue"/>
                <a:sym typeface="Helvetica Neue"/>
              </a:rPr>
              <a:t> </a:t>
            </a:r>
            <a:r>
              <a:rPr lang="en-GB" sz="2000" dirty="0" err="1">
                <a:solidFill>
                  <a:schemeClr val="dk1"/>
                </a:solidFill>
                <a:latin typeface="+mn-lt"/>
                <a:ea typeface="Helvetica Neue"/>
                <a:cs typeface="Helvetica Neue"/>
                <a:sym typeface="Helvetica Neue"/>
              </a:rPr>
              <a:t>za</a:t>
            </a:r>
            <a:r>
              <a:rPr lang="en-GB" sz="2000" dirty="0">
                <a:solidFill>
                  <a:schemeClr val="dk1"/>
                </a:solidFill>
                <a:latin typeface="+mn-lt"/>
                <a:ea typeface="Helvetica Neue"/>
                <a:cs typeface="Helvetica Neue"/>
                <a:sym typeface="Helvetica Neue"/>
              </a:rPr>
              <a:t> </a:t>
            </a:r>
            <a:r>
              <a:rPr lang="en-GB" sz="2000" dirty="0" err="1">
                <a:solidFill>
                  <a:schemeClr val="dk1"/>
                </a:solidFill>
                <a:latin typeface="+mn-lt"/>
                <a:ea typeface="Helvetica Neue"/>
                <a:cs typeface="Helvetica Neue"/>
                <a:sym typeface="Helvetica Neue"/>
              </a:rPr>
              <a:t>emitiranje</a:t>
            </a:r>
            <a:endParaRPr lang="en-GB" sz="2000" dirty="0">
              <a:solidFill>
                <a:schemeClr val="dk1"/>
              </a:solidFill>
              <a:latin typeface="+mn-lt"/>
              <a:ea typeface="Helvetica Neue"/>
              <a:cs typeface="Helvetica Neue"/>
              <a:sym typeface="Helvetica Neue"/>
            </a:endParaRPr>
          </a:p>
        </p:txBody>
      </p:sp>
      <p:sp>
        <p:nvSpPr>
          <p:cNvPr id="14" name="Google Shape;120;p6">
            <a:extLst>
              <a:ext uri="{FF2B5EF4-FFF2-40B4-BE49-F238E27FC236}">
                <a16:creationId xmlns:a16="http://schemas.microsoft.com/office/drawing/2014/main" id="{DAB1F635-32D8-685A-9350-61A9E4289F72}"/>
              </a:ext>
            </a:extLst>
          </p:cNvPr>
          <p:cNvSpPr txBox="1"/>
          <p:nvPr/>
        </p:nvSpPr>
        <p:spPr>
          <a:xfrm>
            <a:off x="11448000" y="6732000"/>
            <a:ext cx="3636000" cy="1631666"/>
          </a:xfrm>
          <a:prstGeom prst="rect">
            <a:avLst/>
          </a:prstGeom>
          <a:noFill/>
          <a:ln>
            <a:noFill/>
          </a:ln>
        </p:spPr>
        <p:txBody>
          <a:bodyPr spcFirstLastPara="1" wrap="square" lIns="91425" tIns="45700" rIns="91425" bIns="45700" anchor="t" anchorCtr="0">
            <a:noAutofit/>
          </a:bodyPr>
          <a:lstStyle/>
          <a:p>
            <a:pPr marR="0" lvl="0" algn="l" rtl="0">
              <a:spcBef>
                <a:spcPts val="0"/>
              </a:spcBef>
              <a:spcAft>
                <a:spcPts val="0"/>
              </a:spcAft>
              <a:buSzPct val="80000"/>
            </a:pPr>
            <a:r>
              <a:rPr lang="en-GB" sz="2000" b="1" dirty="0">
                <a:solidFill>
                  <a:schemeClr val="dk1"/>
                </a:solidFill>
                <a:latin typeface="+mn-lt"/>
                <a:ea typeface="Helvetica Neue"/>
                <a:cs typeface="Helvetica Neue"/>
                <a:sym typeface="Helvetica Neue"/>
              </a:rPr>
              <a:t>7. </a:t>
            </a:r>
            <a:r>
              <a:rPr lang="hr-HR" sz="2000" b="1" dirty="0">
                <a:solidFill>
                  <a:schemeClr val="dk1"/>
                </a:solidFill>
                <a:latin typeface="+mn-lt"/>
                <a:ea typeface="Helvetica Neue"/>
                <a:cs typeface="Helvetica Neue"/>
                <a:sym typeface="Helvetica Neue"/>
              </a:rPr>
              <a:t>Baza znanja</a:t>
            </a:r>
            <a:endParaRPr lang="en-GB" sz="2000" b="1" dirty="0">
              <a:solidFill>
                <a:schemeClr val="dk1"/>
              </a:solidFill>
              <a:latin typeface="+mn-lt"/>
              <a:ea typeface="Helvetica Neue"/>
              <a:cs typeface="Helvetica Neue"/>
              <a:sym typeface="Helvetica Neue"/>
            </a:endParaRPr>
          </a:p>
          <a:p>
            <a:pPr marL="1592262" lvl="0" indent="-342900">
              <a:buSzPct val="80000"/>
              <a:buFont typeface="Symbol" panose="05050102010706020507" pitchFamily="18" charset="2"/>
              <a:buChar char="-"/>
            </a:pPr>
            <a:r>
              <a:rPr lang="en-GB" sz="2000" dirty="0" err="1">
                <a:solidFill>
                  <a:schemeClr val="dk1"/>
                </a:solidFill>
                <a:latin typeface="+mn-lt"/>
                <a:ea typeface="Helvetica Neue"/>
                <a:cs typeface="Helvetica Neue"/>
                <a:sym typeface="Helvetica Neue"/>
              </a:rPr>
              <a:t>Članak</a:t>
            </a:r>
            <a:endParaRPr lang="en-GB" sz="2000" dirty="0">
              <a:solidFill>
                <a:schemeClr val="dk1"/>
              </a:solidFill>
              <a:latin typeface="+mn-lt"/>
              <a:ea typeface="Helvetica Neue"/>
              <a:cs typeface="Helvetica Neue"/>
              <a:sym typeface="Helvetica Neue"/>
            </a:endParaRPr>
          </a:p>
          <a:p>
            <a:pPr marL="1592262" lvl="0" indent="-342900">
              <a:buSzPct val="80000"/>
              <a:buFont typeface="Symbol" panose="05050102010706020507" pitchFamily="18" charset="2"/>
              <a:buChar char="-"/>
            </a:pPr>
            <a:r>
              <a:rPr lang="hr-HR" sz="2000" dirty="0" err="1">
                <a:solidFill>
                  <a:schemeClr val="dk1"/>
                </a:solidFill>
                <a:latin typeface="+mn-lt"/>
                <a:ea typeface="Helvetica Neue"/>
                <a:cs typeface="Helvetica Neue"/>
                <a:sym typeface="Helvetica Neue"/>
              </a:rPr>
              <a:t>K</a:t>
            </a:r>
            <a:r>
              <a:rPr lang="en-GB" sz="2000" dirty="0" err="1">
                <a:solidFill>
                  <a:schemeClr val="dk1"/>
                </a:solidFill>
                <a:latin typeface="+mn-lt"/>
                <a:ea typeface="Helvetica Neue"/>
                <a:cs typeface="Helvetica Neue"/>
                <a:sym typeface="Helvetica Neue"/>
              </a:rPr>
              <a:t>njige</a:t>
            </a:r>
            <a:endParaRPr lang="en-GB" sz="2000" dirty="0">
              <a:solidFill>
                <a:schemeClr val="dk1"/>
              </a:solidFill>
              <a:latin typeface="+mn-lt"/>
              <a:ea typeface="Helvetica Neue"/>
              <a:cs typeface="Helvetica Neue"/>
              <a:sym typeface="Helvetica Neue"/>
            </a:endParaRPr>
          </a:p>
          <a:p>
            <a:pPr marL="1592262" lvl="0" indent="-342900">
              <a:buSzPct val="80000"/>
              <a:buFont typeface="Symbol" panose="05050102010706020507" pitchFamily="18" charset="2"/>
              <a:buChar char="-"/>
            </a:pPr>
            <a:r>
              <a:rPr lang="en-GB" sz="2000" dirty="0" err="1">
                <a:solidFill>
                  <a:schemeClr val="dk1"/>
                </a:solidFill>
                <a:latin typeface="+mn-lt"/>
                <a:ea typeface="Helvetica Neue"/>
                <a:cs typeface="Helvetica Neue"/>
                <a:sym typeface="Helvetica Neue"/>
              </a:rPr>
              <a:t>Zbirka</a:t>
            </a:r>
            <a:r>
              <a:rPr lang="en-GB" sz="2000" dirty="0">
                <a:solidFill>
                  <a:schemeClr val="dk1"/>
                </a:solidFill>
                <a:latin typeface="+mn-lt"/>
                <a:ea typeface="Helvetica Neue"/>
                <a:cs typeface="Helvetica Neue"/>
                <a:sym typeface="Helvetica Neue"/>
              </a:rPr>
              <a:t> </a:t>
            </a:r>
            <a:r>
              <a:rPr lang="en-GB" sz="2000" dirty="0" err="1">
                <a:solidFill>
                  <a:schemeClr val="dk1"/>
                </a:solidFill>
                <a:latin typeface="+mn-lt"/>
                <a:ea typeface="Helvetica Neue"/>
                <a:cs typeface="Helvetica Neue"/>
                <a:sym typeface="Helvetica Neue"/>
              </a:rPr>
              <a:t>ideja</a:t>
            </a:r>
            <a:endParaRPr lang="en-GB" sz="2000" dirty="0">
              <a:solidFill>
                <a:schemeClr val="dk1"/>
              </a:solidFill>
              <a:latin typeface="+mn-lt"/>
              <a:ea typeface="Helvetica Neue"/>
              <a:cs typeface="Helvetica Neue"/>
              <a:sym typeface="Helvetica Neue"/>
            </a:endParaRPr>
          </a:p>
          <a:p>
            <a:pPr marL="1592262" lvl="0" indent="-342900">
              <a:buSzPct val="80000"/>
              <a:buFont typeface="Symbol" panose="05050102010706020507" pitchFamily="18" charset="2"/>
              <a:buChar char="-"/>
            </a:pPr>
            <a:r>
              <a:rPr lang="en-GB" sz="2000" dirty="0" err="1">
                <a:solidFill>
                  <a:schemeClr val="dk1"/>
                </a:solidFill>
                <a:latin typeface="+mn-lt"/>
                <a:ea typeface="Helvetica Neue"/>
                <a:cs typeface="Helvetica Neue"/>
                <a:sym typeface="Helvetica Neue"/>
              </a:rPr>
              <a:t>Časopisi</a:t>
            </a:r>
            <a:endParaRPr lang="en-GB" sz="2000" dirty="0">
              <a:latin typeface="+mn-lt"/>
            </a:endParaRPr>
          </a:p>
        </p:txBody>
      </p:sp>
      <p:pic>
        <p:nvPicPr>
          <p:cNvPr id="16" name="Grafik 15">
            <a:extLst>
              <a:ext uri="{FF2B5EF4-FFF2-40B4-BE49-F238E27FC236}">
                <a16:creationId xmlns:a16="http://schemas.microsoft.com/office/drawing/2014/main" id="{F022579D-F6DD-DADD-3FA6-A779475F4449}"/>
              </a:ext>
            </a:extLst>
          </p:cNvPr>
          <p:cNvPicPr>
            <a:picLocks noChangeAspect="1"/>
          </p:cNvPicPr>
          <p:nvPr/>
        </p:nvPicPr>
        <p:blipFill rotWithShape="1">
          <a:blip r:embed="rId3" cstate="email">
            <a:clrChange>
              <a:clrFrom>
                <a:srgbClr val="F5F6F7"/>
              </a:clrFrom>
              <a:clrTo>
                <a:srgbClr val="F5F6F7">
                  <a:alpha val="0"/>
                </a:srgbClr>
              </a:clrTo>
            </a:clrChange>
            <a:extLst>
              <a:ext uri="{28A0092B-C50C-407E-A947-70E740481C1C}">
                <a14:useLocalDpi xmlns:a14="http://schemas.microsoft.com/office/drawing/2010/main"/>
              </a:ext>
            </a:extLst>
          </a:blip>
          <a:srcRect/>
          <a:stretch/>
        </p:blipFill>
        <p:spPr>
          <a:xfrm>
            <a:off x="5616000" y="4356000"/>
            <a:ext cx="1365909" cy="1944000"/>
          </a:xfrm>
          <a:prstGeom prst="rect">
            <a:avLst/>
          </a:prstGeom>
        </p:spPr>
      </p:pic>
      <p:pic>
        <p:nvPicPr>
          <p:cNvPr id="17" name="Grafik 16">
            <a:extLst>
              <a:ext uri="{FF2B5EF4-FFF2-40B4-BE49-F238E27FC236}">
                <a16:creationId xmlns:a16="http://schemas.microsoft.com/office/drawing/2014/main" id="{230F2358-ABBA-CBAD-3B1C-18AFBF46E356}"/>
              </a:ext>
            </a:extLst>
          </p:cNvPr>
          <p:cNvPicPr>
            <a:picLocks noChangeAspect="1"/>
          </p:cNvPicPr>
          <p:nvPr/>
        </p:nvPicPr>
        <p:blipFill rotWithShape="1">
          <a:blip r:embed="rId3" cstate="email">
            <a:clrChange>
              <a:clrFrom>
                <a:srgbClr val="F5F6F7"/>
              </a:clrFrom>
              <a:clrTo>
                <a:srgbClr val="F5F6F7">
                  <a:alpha val="0"/>
                </a:srgbClr>
              </a:clrTo>
            </a:clrChange>
            <a:extLst>
              <a:ext uri="{28A0092B-C50C-407E-A947-70E740481C1C}">
                <a14:useLocalDpi xmlns:a14="http://schemas.microsoft.com/office/drawing/2010/main"/>
              </a:ext>
            </a:extLst>
          </a:blip>
          <a:srcRect/>
          <a:stretch/>
        </p:blipFill>
        <p:spPr>
          <a:xfrm>
            <a:off x="9432000" y="4356000"/>
            <a:ext cx="1365909" cy="1944000"/>
          </a:xfrm>
          <a:prstGeom prst="rect">
            <a:avLst/>
          </a:prstGeom>
        </p:spPr>
      </p:pic>
      <p:pic>
        <p:nvPicPr>
          <p:cNvPr id="18" name="Grafik 17">
            <a:extLst>
              <a:ext uri="{FF2B5EF4-FFF2-40B4-BE49-F238E27FC236}">
                <a16:creationId xmlns:a16="http://schemas.microsoft.com/office/drawing/2014/main" id="{8809D343-2BFD-2738-9A6F-37B69D834976}"/>
              </a:ext>
            </a:extLst>
          </p:cNvPr>
          <p:cNvPicPr>
            <a:picLocks noChangeAspect="1"/>
          </p:cNvPicPr>
          <p:nvPr/>
        </p:nvPicPr>
        <p:blipFill rotWithShape="1">
          <a:blip r:embed="rId3" cstate="email">
            <a:clrChange>
              <a:clrFrom>
                <a:srgbClr val="F5F6F7"/>
              </a:clrFrom>
              <a:clrTo>
                <a:srgbClr val="F5F6F7">
                  <a:alpha val="0"/>
                </a:srgbClr>
              </a:clrTo>
            </a:clrChange>
            <a:extLst>
              <a:ext uri="{28A0092B-C50C-407E-A947-70E740481C1C}">
                <a14:useLocalDpi xmlns:a14="http://schemas.microsoft.com/office/drawing/2010/main"/>
              </a:ext>
            </a:extLst>
          </a:blip>
          <a:srcRect/>
          <a:stretch/>
        </p:blipFill>
        <p:spPr>
          <a:xfrm>
            <a:off x="13896000" y="4464102"/>
            <a:ext cx="1365909" cy="1944000"/>
          </a:xfrm>
          <a:prstGeom prst="rect">
            <a:avLst/>
          </a:prstGeom>
        </p:spPr>
      </p:pic>
      <p:pic>
        <p:nvPicPr>
          <p:cNvPr id="20" name="Grafik 19">
            <a:extLst>
              <a:ext uri="{FF2B5EF4-FFF2-40B4-BE49-F238E27FC236}">
                <a16:creationId xmlns:a16="http://schemas.microsoft.com/office/drawing/2014/main" id="{95C1747C-C880-5C36-82EE-6FA7ACB143B6}"/>
              </a:ext>
            </a:extLst>
          </p:cNvPr>
          <p:cNvPicPr>
            <a:picLocks noChangeAspect="1"/>
          </p:cNvPicPr>
          <p:nvPr/>
        </p:nvPicPr>
        <p:blipFill rotWithShape="1">
          <a:blip r:embed="rId3" cstate="email">
            <a:clrChange>
              <a:clrFrom>
                <a:srgbClr val="F5F6F7"/>
              </a:clrFrom>
              <a:clrTo>
                <a:srgbClr val="F5F6F7">
                  <a:alpha val="0"/>
                </a:srgbClr>
              </a:clrTo>
            </a:clrChange>
            <a:extLst>
              <a:ext uri="{28A0092B-C50C-407E-A947-70E740481C1C}">
                <a14:useLocalDpi xmlns:a14="http://schemas.microsoft.com/office/drawing/2010/main"/>
              </a:ext>
            </a:extLst>
          </a:blip>
          <a:srcRect/>
          <a:stretch/>
        </p:blipFill>
        <p:spPr>
          <a:xfrm>
            <a:off x="7452000" y="7020000"/>
            <a:ext cx="1365909" cy="1944000"/>
          </a:xfrm>
          <a:prstGeom prst="rect">
            <a:avLst/>
          </a:prstGeom>
        </p:spPr>
      </p:pic>
      <p:pic>
        <p:nvPicPr>
          <p:cNvPr id="21" name="Grafik 20">
            <a:extLst>
              <a:ext uri="{FF2B5EF4-FFF2-40B4-BE49-F238E27FC236}">
                <a16:creationId xmlns:a16="http://schemas.microsoft.com/office/drawing/2014/main" id="{5BF6BABF-2213-00FD-2FFD-391546726A13}"/>
              </a:ext>
            </a:extLst>
          </p:cNvPr>
          <p:cNvPicPr>
            <a:picLocks noChangeAspect="1"/>
          </p:cNvPicPr>
          <p:nvPr/>
        </p:nvPicPr>
        <p:blipFill rotWithShape="1">
          <a:blip r:embed="rId3" cstate="email">
            <a:clrChange>
              <a:clrFrom>
                <a:srgbClr val="F5F6F7"/>
              </a:clrFrom>
              <a:clrTo>
                <a:srgbClr val="F5F6F7">
                  <a:alpha val="0"/>
                </a:srgbClr>
              </a:clrTo>
            </a:clrChange>
            <a:extLst>
              <a:ext uri="{28A0092B-C50C-407E-A947-70E740481C1C}">
                <a14:useLocalDpi xmlns:a14="http://schemas.microsoft.com/office/drawing/2010/main"/>
              </a:ext>
            </a:extLst>
          </a:blip>
          <a:srcRect/>
          <a:stretch/>
        </p:blipFill>
        <p:spPr>
          <a:xfrm>
            <a:off x="11448000" y="7020000"/>
            <a:ext cx="1365909" cy="1944000"/>
          </a:xfrm>
          <a:prstGeom prst="rect">
            <a:avLst/>
          </a:prstGeom>
        </p:spPr>
      </p:pic>
      <p:pic>
        <p:nvPicPr>
          <p:cNvPr id="23" name="Grafik 22">
            <a:extLst>
              <a:ext uri="{FF2B5EF4-FFF2-40B4-BE49-F238E27FC236}">
                <a16:creationId xmlns:a16="http://schemas.microsoft.com/office/drawing/2014/main" id="{57FAEF63-6F9D-3111-D19E-C2718F0457A4}"/>
              </a:ext>
            </a:extLst>
          </p:cNvPr>
          <p:cNvPicPr>
            <a:picLocks noChangeAspect="1"/>
          </p:cNvPicPr>
          <p:nvPr/>
        </p:nvPicPr>
        <p:blipFill rotWithShape="1">
          <a:blip r:embed="rId3" cstate="email">
            <a:clrChange>
              <a:clrFrom>
                <a:srgbClr val="F5F6F7"/>
              </a:clrFrom>
              <a:clrTo>
                <a:srgbClr val="F5F6F7">
                  <a:alpha val="0"/>
                </a:srgbClr>
              </a:clrTo>
            </a:clrChange>
            <a:extLst>
              <a:ext uri="{28A0092B-C50C-407E-A947-70E740481C1C}">
                <a14:useLocalDpi xmlns:a14="http://schemas.microsoft.com/office/drawing/2010/main"/>
              </a:ext>
            </a:extLst>
          </a:blip>
          <a:srcRect/>
          <a:stretch/>
        </p:blipFill>
        <p:spPr>
          <a:xfrm>
            <a:off x="1296000" y="7020000"/>
            <a:ext cx="1365909" cy="1944000"/>
          </a:xfrm>
          <a:prstGeom prst="rect">
            <a:avLst/>
          </a:prstGeom>
        </p:spPr>
      </p:pic>
      <p:sp>
        <p:nvSpPr>
          <p:cNvPr id="4" name="Foliennummernplatzhalter 1">
            <a:extLst>
              <a:ext uri="{FF2B5EF4-FFF2-40B4-BE49-F238E27FC236}">
                <a16:creationId xmlns:a16="http://schemas.microsoft.com/office/drawing/2014/main" id="{1D59093A-BF3A-D778-C06D-D5388C4290D3}"/>
              </a:ext>
            </a:extLst>
          </p:cNvPr>
          <p:cNvSpPr txBox="1">
            <a:spLocks/>
          </p:cNvSpPr>
          <p:nvPr/>
        </p:nvSpPr>
        <p:spPr>
          <a:xfrm>
            <a:off x="14004589" y="9567020"/>
            <a:ext cx="4114800" cy="547688"/>
          </a:xfrm>
          <a:prstGeom prst="rect">
            <a:avLst/>
          </a:prstGeom>
        </p:spPr>
        <p:txBody>
          <a:bodyPr vert="horz" lIns="91440" tIns="45720" rIns="91440" bIns="45720" rtlCol="0" anchor="ct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defRPr sz="1200" b="0" i="0" u="none" strike="noStrike" cap="none">
                <a:solidFill>
                  <a:schemeClr val="tx1">
                    <a:tint val="75000"/>
                  </a:schemeClr>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fld id="{141F0399-9AC4-4E2F-9FF1-1AC0CE388A8D}" type="slidenum">
              <a:rPr lang="de-DE" smtClean="0"/>
              <a:t>32</a:t>
            </a:fld>
            <a:endParaRPr lang="de-DE"/>
          </a:p>
        </p:txBody>
      </p:sp>
    </p:spTree>
    <p:extLst>
      <p:ext uri="{BB962C8B-B14F-4D97-AF65-F5344CB8AC3E}">
        <p14:creationId xmlns:p14="http://schemas.microsoft.com/office/powerpoint/2010/main" val="45338233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6"/>
          <p:cNvSpPr txBox="1"/>
          <p:nvPr/>
        </p:nvSpPr>
        <p:spPr>
          <a:xfrm>
            <a:off x="1331998" y="2401311"/>
            <a:ext cx="16452000" cy="830956"/>
          </a:xfrm>
          <a:prstGeom prst="rect">
            <a:avLst/>
          </a:prstGeom>
          <a:noFill/>
          <a:ln>
            <a:noFill/>
          </a:ln>
        </p:spPr>
        <p:txBody>
          <a:bodyPr spcFirstLastPara="1" wrap="square" lIns="91425" tIns="45700" rIns="91425" bIns="45700" anchor="t" anchorCtr="0">
            <a:noAutofit/>
          </a:bodyPr>
          <a:lstStyle/>
          <a:p>
            <a:pPr lvl="0"/>
            <a:r>
              <a:rPr lang="pl-PL" sz="4800" b="1" dirty="0">
                <a:solidFill>
                  <a:schemeClr val="tx1"/>
                </a:solidFill>
                <a:latin typeface="+mn-lt"/>
                <a:ea typeface="Helvetica Neue"/>
                <a:cs typeface="Helvetica Neue"/>
                <a:sym typeface="Helvetica Neue"/>
              </a:rPr>
              <a:t>2. Digitalna struktura mape na računalu</a:t>
            </a:r>
            <a:endParaRPr lang="en-GB" sz="4800" b="1" dirty="0">
              <a:solidFill>
                <a:schemeClr val="tx1"/>
              </a:solidFill>
              <a:latin typeface="+mn-lt"/>
              <a:ea typeface="Helvetica Neue"/>
              <a:cs typeface="Helvetica Neue"/>
              <a:sym typeface="Helvetica Neue"/>
            </a:endParaRPr>
          </a:p>
        </p:txBody>
      </p:sp>
      <p:sp>
        <p:nvSpPr>
          <p:cNvPr id="119" name="Google Shape;119;p6"/>
          <p:cNvSpPr txBox="1"/>
          <p:nvPr/>
        </p:nvSpPr>
        <p:spPr>
          <a:xfrm>
            <a:off x="1295399" y="3390900"/>
            <a:ext cx="16451999" cy="523220"/>
          </a:xfrm>
          <a:prstGeom prst="rect">
            <a:avLst/>
          </a:prstGeom>
          <a:noFill/>
          <a:ln>
            <a:noFill/>
          </a:ln>
        </p:spPr>
        <p:txBody>
          <a:bodyPr spcFirstLastPara="1" wrap="square" lIns="91425" tIns="45700" rIns="91425" bIns="45700" anchor="t" anchorCtr="0">
            <a:noAutofit/>
          </a:bodyPr>
          <a:lstStyle/>
          <a:p>
            <a:pPr lvl="0"/>
            <a:r>
              <a:rPr lang="en-GB" sz="2800" b="1" dirty="0" err="1">
                <a:solidFill>
                  <a:srgbClr val="00CCFF"/>
                </a:solidFill>
                <a:latin typeface="+mn-lt"/>
                <a:ea typeface="Helvetica Neue"/>
                <a:cs typeface="Helvetica Neue"/>
                <a:sym typeface="Helvetica Neue"/>
              </a:rPr>
              <a:t>Prednosti</a:t>
            </a:r>
            <a:r>
              <a:rPr lang="en-GB" sz="2800" b="1" dirty="0">
                <a:solidFill>
                  <a:srgbClr val="00CCFF"/>
                </a:solidFill>
                <a:latin typeface="+mn-lt"/>
                <a:ea typeface="Helvetica Neue"/>
                <a:cs typeface="Helvetica Neue"/>
                <a:sym typeface="Helvetica Neue"/>
              </a:rPr>
              <a:t> </a:t>
            </a:r>
            <a:r>
              <a:rPr lang="en-GB" sz="2800" b="1" dirty="0" err="1">
                <a:solidFill>
                  <a:srgbClr val="00CCFF"/>
                </a:solidFill>
                <a:latin typeface="+mn-lt"/>
                <a:ea typeface="Helvetica Neue"/>
                <a:cs typeface="Helvetica Neue"/>
                <a:sym typeface="Helvetica Neue"/>
              </a:rPr>
              <a:t>sustava</a:t>
            </a:r>
            <a:r>
              <a:rPr lang="en-GB" sz="2800" b="1" dirty="0">
                <a:solidFill>
                  <a:srgbClr val="00CCFF"/>
                </a:solidFill>
                <a:latin typeface="+mn-lt"/>
                <a:ea typeface="Helvetica Neue"/>
                <a:cs typeface="Helvetica Neue"/>
                <a:sym typeface="Helvetica Neue"/>
              </a:rPr>
              <a:t> </a:t>
            </a:r>
            <a:r>
              <a:rPr lang="en-GB" sz="2800" b="1" dirty="0" err="1">
                <a:solidFill>
                  <a:srgbClr val="00CCFF"/>
                </a:solidFill>
                <a:latin typeface="+mn-lt"/>
                <a:ea typeface="Helvetica Neue"/>
                <a:cs typeface="Helvetica Neue"/>
                <a:sym typeface="Helvetica Neue"/>
              </a:rPr>
              <a:t>arhiviranja</a:t>
            </a:r>
            <a:r>
              <a:rPr lang="en-GB" sz="2800" b="1" dirty="0">
                <a:solidFill>
                  <a:srgbClr val="00CCFF"/>
                </a:solidFill>
                <a:latin typeface="+mn-lt"/>
                <a:ea typeface="Helvetica Neue"/>
                <a:cs typeface="Helvetica Neue"/>
                <a:sym typeface="Helvetica Neue"/>
              </a:rPr>
              <a:t> s </a:t>
            </a:r>
            <a:r>
              <a:rPr lang="en-GB" sz="2800" b="1" dirty="0" err="1">
                <a:solidFill>
                  <a:srgbClr val="00CCFF"/>
                </a:solidFill>
                <a:latin typeface="+mn-lt"/>
                <a:ea typeface="Helvetica Neue"/>
                <a:cs typeface="Helvetica Neue"/>
                <a:sym typeface="Helvetica Neue"/>
              </a:rPr>
              <a:t>jedinstvenom</a:t>
            </a:r>
            <a:r>
              <a:rPr lang="en-GB" sz="2800" b="1" dirty="0">
                <a:solidFill>
                  <a:srgbClr val="00CCFF"/>
                </a:solidFill>
                <a:latin typeface="+mn-lt"/>
                <a:ea typeface="Helvetica Neue"/>
                <a:cs typeface="Helvetica Neue"/>
                <a:sym typeface="Helvetica Neue"/>
              </a:rPr>
              <a:t> </a:t>
            </a:r>
            <a:r>
              <a:rPr lang="en-GB" sz="2800" b="1" dirty="0" err="1">
                <a:solidFill>
                  <a:srgbClr val="00CCFF"/>
                </a:solidFill>
                <a:latin typeface="+mn-lt"/>
                <a:ea typeface="Helvetica Neue"/>
                <a:cs typeface="Helvetica Neue"/>
                <a:sym typeface="Helvetica Neue"/>
              </a:rPr>
              <a:t>strukturom</a:t>
            </a:r>
            <a:r>
              <a:rPr lang="en-GB" sz="2800" b="1" dirty="0">
                <a:solidFill>
                  <a:srgbClr val="00CCFF"/>
                </a:solidFill>
                <a:latin typeface="+mn-lt"/>
                <a:ea typeface="Helvetica Neue"/>
                <a:cs typeface="Helvetica Neue"/>
                <a:sym typeface="Helvetica Neue"/>
              </a:rPr>
              <a:t> </a:t>
            </a:r>
            <a:r>
              <a:rPr lang="en-GB" sz="2800" b="1" dirty="0" err="1">
                <a:solidFill>
                  <a:srgbClr val="00CCFF"/>
                </a:solidFill>
                <a:latin typeface="+mn-lt"/>
                <a:ea typeface="Helvetica Neue"/>
                <a:cs typeface="Helvetica Neue"/>
                <a:sym typeface="Helvetica Neue"/>
              </a:rPr>
              <a:t>mapa</a:t>
            </a:r>
            <a:r>
              <a:rPr lang="en-GB" sz="2800" b="1" dirty="0">
                <a:solidFill>
                  <a:srgbClr val="00CCFF"/>
                </a:solidFill>
                <a:latin typeface="+mn-lt"/>
                <a:ea typeface="Helvetica Neue"/>
                <a:cs typeface="Helvetica Neue"/>
                <a:sym typeface="Helvetica Neue"/>
              </a:rPr>
              <a:t> - u </a:t>
            </a:r>
            <a:r>
              <a:rPr lang="en-GB" sz="2800" b="1" dirty="0" err="1">
                <a:solidFill>
                  <a:srgbClr val="00CCFF"/>
                </a:solidFill>
                <a:latin typeface="+mn-lt"/>
                <a:ea typeface="Helvetica Neue"/>
                <a:cs typeface="Helvetica Neue"/>
                <a:sym typeface="Helvetica Neue"/>
              </a:rPr>
              <a:t>svakodnevnom</a:t>
            </a:r>
            <a:r>
              <a:rPr lang="en-GB" sz="2800" b="1" dirty="0">
                <a:solidFill>
                  <a:srgbClr val="00CCFF"/>
                </a:solidFill>
                <a:latin typeface="+mn-lt"/>
                <a:ea typeface="Helvetica Neue"/>
                <a:cs typeface="Helvetica Neue"/>
                <a:sym typeface="Helvetica Neue"/>
              </a:rPr>
              <a:t> </a:t>
            </a:r>
            <a:r>
              <a:rPr lang="en-GB" sz="2800" b="1" dirty="0" err="1">
                <a:solidFill>
                  <a:srgbClr val="00CCFF"/>
                </a:solidFill>
                <a:latin typeface="+mn-lt"/>
                <a:ea typeface="Helvetica Neue"/>
                <a:cs typeface="Helvetica Neue"/>
                <a:sym typeface="Helvetica Neue"/>
              </a:rPr>
              <a:t>radnom</a:t>
            </a:r>
            <a:r>
              <a:rPr lang="en-GB" sz="2800" b="1" dirty="0">
                <a:solidFill>
                  <a:srgbClr val="00CCFF"/>
                </a:solidFill>
                <a:latin typeface="+mn-lt"/>
                <a:ea typeface="Helvetica Neue"/>
                <a:cs typeface="Helvetica Neue"/>
                <a:sym typeface="Helvetica Neue"/>
              </a:rPr>
              <a:t> </a:t>
            </a:r>
            <a:r>
              <a:rPr lang="en-GB" sz="2800" b="1" dirty="0" err="1">
                <a:solidFill>
                  <a:srgbClr val="00CCFF"/>
                </a:solidFill>
                <a:latin typeface="+mn-lt"/>
                <a:ea typeface="Helvetica Neue"/>
                <a:cs typeface="Helvetica Neue"/>
                <a:sym typeface="Helvetica Neue"/>
              </a:rPr>
              <a:t>životu</a:t>
            </a:r>
            <a:endParaRPr lang="en-GB" dirty="0">
              <a:solidFill>
                <a:srgbClr val="00CCFF"/>
              </a:solidFill>
              <a:latin typeface="+mn-lt"/>
            </a:endParaRPr>
          </a:p>
        </p:txBody>
      </p:sp>
      <p:grpSp>
        <p:nvGrpSpPr>
          <p:cNvPr id="7" name="Gruppieren 6">
            <a:extLst>
              <a:ext uri="{FF2B5EF4-FFF2-40B4-BE49-F238E27FC236}">
                <a16:creationId xmlns:a16="http://schemas.microsoft.com/office/drawing/2014/main" id="{08CA3620-94E9-D0F6-2263-CA1EADA9DFD1}"/>
              </a:ext>
            </a:extLst>
          </p:cNvPr>
          <p:cNvGrpSpPr/>
          <p:nvPr/>
        </p:nvGrpSpPr>
        <p:grpSpPr>
          <a:xfrm>
            <a:off x="1296000" y="4104000"/>
            <a:ext cx="5400000" cy="1858940"/>
            <a:chOff x="1369198" y="3649060"/>
            <a:chExt cx="5400000" cy="1858940"/>
          </a:xfrm>
        </p:grpSpPr>
        <p:sp>
          <p:nvSpPr>
            <p:cNvPr id="4" name="Google Shape;120;p6">
              <a:extLst>
                <a:ext uri="{FF2B5EF4-FFF2-40B4-BE49-F238E27FC236}">
                  <a16:creationId xmlns:a16="http://schemas.microsoft.com/office/drawing/2014/main" id="{3D1D9B4E-8C74-F693-F000-DC0843969C02}"/>
                </a:ext>
              </a:extLst>
            </p:cNvPr>
            <p:cNvSpPr txBox="1"/>
            <p:nvPr/>
          </p:nvSpPr>
          <p:spPr>
            <a:xfrm>
              <a:off x="1369198" y="4068000"/>
              <a:ext cx="5400000" cy="1440000"/>
            </a:xfrm>
            <a:custGeom>
              <a:avLst/>
              <a:gdLst>
                <a:gd name="connsiteX0" fmla="*/ 0 w 5400000"/>
                <a:gd name="connsiteY0" fmla="*/ 0 h 1440000"/>
                <a:gd name="connsiteX1" fmla="*/ 648000 w 5400000"/>
                <a:gd name="connsiteY1" fmla="*/ 0 h 1440000"/>
                <a:gd name="connsiteX2" fmla="*/ 1242000 w 5400000"/>
                <a:gd name="connsiteY2" fmla="*/ 0 h 1440000"/>
                <a:gd name="connsiteX3" fmla="*/ 1620000 w 5400000"/>
                <a:gd name="connsiteY3" fmla="*/ 0 h 1440000"/>
                <a:gd name="connsiteX4" fmla="*/ 2268000 w 5400000"/>
                <a:gd name="connsiteY4" fmla="*/ 0 h 1440000"/>
                <a:gd name="connsiteX5" fmla="*/ 2808000 w 5400000"/>
                <a:gd name="connsiteY5" fmla="*/ 0 h 1440000"/>
                <a:gd name="connsiteX6" fmla="*/ 3294000 w 5400000"/>
                <a:gd name="connsiteY6" fmla="*/ 0 h 1440000"/>
                <a:gd name="connsiteX7" fmla="*/ 3942000 w 5400000"/>
                <a:gd name="connsiteY7" fmla="*/ 0 h 1440000"/>
                <a:gd name="connsiteX8" fmla="*/ 4320000 w 5400000"/>
                <a:gd name="connsiteY8" fmla="*/ 0 h 1440000"/>
                <a:gd name="connsiteX9" fmla="*/ 4752000 w 5400000"/>
                <a:gd name="connsiteY9" fmla="*/ 0 h 1440000"/>
                <a:gd name="connsiteX10" fmla="*/ 5400000 w 5400000"/>
                <a:gd name="connsiteY10" fmla="*/ 0 h 1440000"/>
                <a:gd name="connsiteX11" fmla="*/ 5400000 w 5400000"/>
                <a:gd name="connsiteY11" fmla="*/ 465600 h 1440000"/>
                <a:gd name="connsiteX12" fmla="*/ 5400000 w 5400000"/>
                <a:gd name="connsiteY12" fmla="*/ 916800 h 1440000"/>
                <a:gd name="connsiteX13" fmla="*/ 5400000 w 5400000"/>
                <a:gd name="connsiteY13" fmla="*/ 1440000 h 1440000"/>
                <a:gd name="connsiteX14" fmla="*/ 4806000 w 5400000"/>
                <a:gd name="connsiteY14" fmla="*/ 1440000 h 1440000"/>
                <a:gd name="connsiteX15" fmla="*/ 4212000 w 5400000"/>
                <a:gd name="connsiteY15" fmla="*/ 1440000 h 1440000"/>
                <a:gd name="connsiteX16" fmla="*/ 3834000 w 5400000"/>
                <a:gd name="connsiteY16" fmla="*/ 1440000 h 1440000"/>
                <a:gd name="connsiteX17" fmla="*/ 3456000 w 5400000"/>
                <a:gd name="connsiteY17" fmla="*/ 1440000 h 1440000"/>
                <a:gd name="connsiteX18" fmla="*/ 3078000 w 5400000"/>
                <a:gd name="connsiteY18" fmla="*/ 1440000 h 1440000"/>
                <a:gd name="connsiteX19" fmla="*/ 2592000 w 5400000"/>
                <a:gd name="connsiteY19" fmla="*/ 1440000 h 1440000"/>
                <a:gd name="connsiteX20" fmla="*/ 2052000 w 5400000"/>
                <a:gd name="connsiteY20" fmla="*/ 1440000 h 1440000"/>
                <a:gd name="connsiteX21" fmla="*/ 1512000 w 5400000"/>
                <a:gd name="connsiteY21" fmla="*/ 1440000 h 1440000"/>
                <a:gd name="connsiteX22" fmla="*/ 972000 w 5400000"/>
                <a:gd name="connsiteY22" fmla="*/ 1440000 h 1440000"/>
                <a:gd name="connsiteX23" fmla="*/ 0 w 5400000"/>
                <a:gd name="connsiteY23" fmla="*/ 1440000 h 1440000"/>
                <a:gd name="connsiteX24" fmla="*/ 0 w 5400000"/>
                <a:gd name="connsiteY24" fmla="*/ 931200 h 1440000"/>
                <a:gd name="connsiteX25" fmla="*/ 0 w 5400000"/>
                <a:gd name="connsiteY25" fmla="*/ 436800 h 1440000"/>
                <a:gd name="connsiteX26" fmla="*/ 0 w 5400000"/>
                <a:gd name="connsiteY26" fmla="*/ 0 h 14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400000" h="1440000" fill="none" extrusionOk="0">
                  <a:moveTo>
                    <a:pt x="0" y="0"/>
                  </a:moveTo>
                  <a:cubicBezTo>
                    <a:pt x="240403" y="-66526"/>
                    <a:pt x="445065" y="61848"/>
                    <a:pt x="648000" y="0"/>
                  </a:cubicBezTo>
                  <a:cubicBezTo>
                    <a:pt x="850935" y="-61848"/>
                    <a:pt x="986332" y="21662"/>
                    <a:pt x="1242000" y="0"/>
                  </a:cubicBezTo>
                  <a:cubicBezTo>
                    <a:pt x="1497668" y="-21662"/>
                    <a:pt x="1521593" y="3393"/>
                    <a:pt x="1620000" y="0"/>
                  </a:cubicBezTo>
                  <a:cubicBezTo>
                    <a:pt x="1718407" y="-3393"/>
                    <a:pt x="1985414" y="27980"/>
                    <a:pt x="2268000" y="0"/>
                  </a:cubicBezTo>
                  <a:cubicBezTo>
                    <a:pt x="2550586" y="-27980"/>
                    <a:pt x="2683327" y="19072"/>
                    <a:pt x="2808000" y="0"/>
                  </a:cubicBezTo>
                  <a:cubicBezTo>
                    <a:pt x="2932673" y="-19072"/>
                    <a:pt x="3072538" y="26903"/>
                    <a:pt x="3294000" y="0"/>
                  </a:cubicBezTo>
                  <a:cubicBezTo>
                    <a:pt x="3515462" y="-26903"/>
                    <a:pt x="3718808" y="25581"/>
                    <a:pt x="3942000" y="0"/>
                  </a:cubicBezTo>
                  <a:cubicBezTo>
                    <a:pt x="4165192" y="-25581"/>
                    <a:pt x="4136170" y="45248"/>
                    <a:pt x="4320000" y="0"/>
                  </a:cubicBezTo>
                  <a:cubicBezTo>
                    <a:pt x="4503830" y="-45248"/>
                    <a:pt x="4539730" y="32627"/>
                    <a:pt x="4752000" y="0"/>
                  </a:cubicBezTo>
                  <a:cubicBezTo>
                    <a:pt x="4964270" y="-32627"/>
                    <a:pt x="5092974" y="3196"/>
                    <a:pt x="5400000" y="0"/>
                  </a:cubicBezTo>
                  <a:cubicBezTo>
                    <a:pt x="5418344" y="157103"/>
                    <a:pt x="5373757" y="288384"/>
                    <a:pt x="5400000" y="465600"/>
                  </a:cubicBezTo>
                  <a:cubicBezTo>
                    <a:pt x="5426243" y="642816"/>
                    <a:pt x="5383170" y="809815"/>
                    <a:pt x="5400000" y="916800"/>
                  </a:cubicBezTo>
                  <a:cubicBezTo>
                    <a:pt x="5416830" y="1023785"/>
                    <a:pt x="5382870" y="1272190"/>
                    <a:pt x="5400000" y="1440000"/>
                  </a:cubicBezTo>
                  <a:cubicBezTo>
                    <a:pt x="5147907" y="1465704"/>
                    <a:pt x="5006305" y="1381909"/>
                    <a:pt x="4806000" y="1440000"/>
                  </a:cubicBezTo>
                  <a:cubicBezTo>
                    <a:pt x="4605695" y="1498091"/>
                    <a:pt x="4507527" y="1373690"/>
                    <a:pt x="4212000" y="1440000"/>
                  </a:cubicBezTo>
                  <a:cubicBezTo>
                    <a:pt x="3916473" y="1506310"/>
                    <a:pt x="3918647" y="1403690"/>
                    <a:pt x="3834000" y="1440000"/>
                  </a:cubicBezTo>
                  <a:cubicBezTo>
                    <a:pt x="3749353" y="1476310"/>
                    <a:pt x="3617440" y="1414658"/>
                    <a:pt x="3456000" y="1440000"/>
                  </a:cubicBezTo>
                  <a:cubicBezTo>
                    <a:pt x="3294560" y="1465342"/>
                    <a:pt x="3209089" y="1426019"/>
                    <a:pt x="3078000" y="1440000"/>
                  </a:cubicBezTo>
                  <a:cubicBezTo>
                    <a:pt x="2946911" y="1453981"/>
                    <a:pt x="2829236" y="1404558"/>
                    <a:pt x="2592000" y="1440000"/>
                  </a:cubicBezTo>
                  <a:cubicBezTo>
                    <a:pt x="2354764" y="1475442"/>
                    <a:pt x="2261376" y="1393061"/>
                    <a:pt x="2052000" y="1440000"/>
                  </a:cubicBezTo>
                  <a:cubicBezTo>
                    <a:pt x="1842624" y="1486939"/>
                    <a:pt x="1655591" y="1428139"/>
                    <a:pt x="1512000" y="1440000"/>
                  </a:cubicBezTo>
                  <a:cubicBezTo>
                    <a:pt x="1368409" y="1451861"/>
                    <a:pt x="1098777" y="1430231"/>
                    <a:pt x="972000" y="1440000"/>
                  </a:cubicBezTo>
                  <a:cubicBezTo>
                    <a:pt x="845223" y="1449769"/>
                    <a:pt x="460389" y="1421416"/>
                    <a:pt x="0" y="1440000"/>
                  </a:cubicBezTo>
                  <a:cubicBezTo>
                    <a:pt x="-44889" y="1247693"/>
                    <a:pt x="30429" y="1110891"/>
                    <a:pt x="0" y="931200"/>
                  </a:cubicBezTo>
                  <a:cubicBezTo>
                    <a:pt x="-30429" y="751509"/>
                    <a:pt x="54676" y="590781"/>
                    <a:pt x="0" y="436800"/>
                  </a:cubicBezTo>
                  <a:cubicBezTo>
                    <a:pt x="-54676" y="282819"/>
                    <a:pt x="28119" y="92206"/>
                    <a:pt x="0" y="0"/>
                  </a:cubicBezTo>
                  <a:close/>
                </a:path>
                <a:path w="5400000" h="1440000" stroke="0" extrusionOk="0">
                  <a:moveTo>
                    <a:pt x="0" y="0"/>
                  </a:moveTo>
                  <a:cubicBezTo>
                    <a:pt x="304713" y="-35938"/>
                    <a:pt x="496165" y="30105"/>
                    <a:pt x="648000" y="0"/>
                  </a:cubicBezTo>
                  <a:cubicBezTo>
                    <a:pt x="799835" y="-30105"/>
                    <a:pt x="1057361" y="52672"/>
                    <a:pt x="1188000" y="0"/>
                  </a:cubicBezTo>
                  <a:cubicBezTo>
                    <a:pt x="1318639" y="-52672"/>
                    <a:pt x="1497224" y="9611"/>
                    <a:pt x="1620000" y="0"/>
                  </a:cubicBezTo>
                  <a:cubicBezTo>
                    <a:pt x="1742776" y="-9611"/>
                    <a:pt x="2041365" y="60748"/>
                    <a:pt x="2160000" y="0"/>
                  </a:cubicBezTo>
                  <a:cubicBezTo>
                    <a:pt x="2278635" y="-60748"/>
                    <a:pt x="2543723" y="63597"/>
                    <a:pt x="2808000" y="0"/>
                  </a:cubicBezTo>
                  <a:cubicBezTo>
                    <a:pt x="3072277" y="-63597"/>
                    <a:pt x="3048906" y="46953"/>
                    <a:pt x="3240000" y="0"/>
                  </a:cubicBezTo>
                  <a:cubicBezTo>
                    <a:pt x="3431094" y="-46953"/>
                    <a:pt x="3452924" y="942"/>
                    <a:pt x="3618000" y="0"/>
                  </a:cubicBezTo>
                  <a:cubicBezTo>
                    <a:pt x="3783076" y="-942"/>
                    <a:pt x="3896138" y="63330"/>
                    <a:pt x="4158000" y="0"/>
                  </a:cubicBezTo>
                  <a:cubicBezTo>
                    <a:pt x="4419862" y="-63330"/>
                    <a:pt x="4535588" y="60164"/>
                    <a:pt x="4698000" y="0"/>
                  </a:cubicBezTo>
                  <a:cubicBezTo>
                    <a:pt x="4860412" y="-60164"/>
                    <a:pt x="5066078" y="77068"/>
                    <a:pt x="5400000" y="0"/>
                  </a:cubicBezTo>
                  <a:cubicBezTo>
                    <a:pt x="5454736" y="103669"/>
                    <a:pt x="5362792" y="260684"/>
                    <a:pt x="5400000" y="465600"/>
                  </a:cubicBezTo>
                  <a:cubicBezTo>
                    <a:pt x="5437208" y="670516"/>
                    <a:pt x="5348750" y="812941"/>
                    <a:pt x="5400000" y="931200"/>
                  </a:cubicBezTo>
                  <a:cubicBezTo>
                    <a:pt x="5451250" y="1049459"/>
                    <a:pt x="5387219" y="1231083"/>
                    <a:pt x="5400000" y="1440000"/>
                  </a:cubicBezTo>
                  <a:cubicBezTo>
                    <a:pt x="5269533" y="1493626"/>
                    <a:pt x="5050190" y="1413155"/>
                    <a:pt x="4914000" y="1440000"/>
                  </a:cubicBezTo>
                  <a:cubicBezTo>
                    <a:pt x="4777810" y="1466845"/>
                    <a:pt x="4553217" y="1383503"/>
                    <a:pt x="4320000" y="1440000"/>
                  </a:cubicBezTo>
                  <a:cubicBezTo>
                    <a:pt x="4086783" y="1496497"/>
                    <a:pt x="3936241" y="1425817"/>
                    <a:pt x="3672000" y="1440000"/>
                  </a:cubicBezTo>
                  <a:cubicBezTo>
                    <a:pt x="3407759" y="1454183"/>
                    <a:pt x="3368764" y="1378868"/>
                    <a:pt x="3078000" y="1440000"/>
                  </a:cubicBezTo>
                  <a:cubicBezTo>
                    <a:pt x="2787236" y="1501132"/>
                    <a:pt x="2747355" y="1431671"/>
                    <a:pt x="2538000" y="1440000"/>
                  </a:cubicBezTo>
                  <a:cubicBezTo>
                    <a:pt x="2328645" y="1448329"/>
                    <a:pt x="2296872" y="1413665"/>
                    <a:pt x="2160000" y="1440000"/>
                  </a:cubicBezTo>
                  <a:cubicBezTo>
                    <a:pt x="2023128" y="1466335"/>
                    <a:pt x="1880366" y="1422606"/>
                    <a:pt x="1620000" y="1440000"/>
                  </a:cubicBezTo>
                  <a:cubicBezTo>
                    <a:pt x="1359634" y="1457394"/>
                    <a:pt x="1232151" y="1384925"/>
                    <a:pt x="972000" y="1440000"/>
                  </a:cubicBezTo>
                  <a:cubicBezTo>
                    <a:pt x="711849" y="1495075"/>
                    <a:pt x="385182" y="1392067"/>
                    <a:pt x="0" y="1440000"/>
                  </a:cubicBezTo>
                  <a:cubicBezTo>
                    <a:pt x="-24545" y="1283072"/>
                    <a:pt x="30159" y="1149211"/>
                    <a:pt x="0" y="960000"/>
                  </a:cubicBezTo>
                  <a:cubicBezTo>
                    <a:pt x="-30159" y="770789"/>
                    <a:pt x="8508" y="649079"/>
                    <a:pt x="0" y="465600"/>
                  </a:cubicBezTo>
                  <a:cubicBezTo>
                    <a:pt x="-8508" y="282121"/>
                    <a:pt x="33797" y="118944"/>
                    <a:pt x="0" y="0"/>
                  </a:cubicBezTo>
                  <a:close/>
                </a:path>
              </a:pathLst>
            </a:custGeom>
            <a:gradFill flip="none" rotWithShape="1">
              <a:gsLst>
                <a:gs pos="0">
                  <a:srgbClr val="00CCFF"/>
                </a:gs>
                <a:gs pos="90000">
                  <a:srgbClr val="7AC7F6"/>
                </a:gs>
              </a:gsLst>
              <a:path path="rect">
                <a:fillToRect l="50000" t="50000" r="50000" b="50000"/>
              </a:path>
              <a:tileRect/>
            </a:gradFill>
            <a:ln>
              <a:solidFill>
                <a:schemeClr val="bg1">
                  <a:lumMod val="50000"/>
                </a:schemeClr>
              </a:solidFill>
              <a:extLst>
                <a:ext uri="{C807C97D-BFC1-408E-A445-0C87EB9F89A2}">
                  <ask:lineSketchStyleProps xmlns:ask="http://schemas.microsoft.com/office/drawing/2018/sketchyshapes" sd="981765707">
                    <a:prstGeom prst="rect">
                      <a:avLst/>
                    </a:prstGeom>
                    <ask:type>
                      <ask:lineSketchScribble/>
                    </ask:type>
                  </ask:lineSketchStyleProps>
                </a:ext>
              </a:extLst>
            </a:ln>
          </p:spPr>
          <p:style>
            <a:lnRef idx="2">
              <a:schemeClr val="accent1"/>
            </a:lnRef>
            <a:fillRef idx="1">
              <a:schemeClr val="lt1"/>
            </a:fillRef>
            <a:effectRef idx="0">
              <a:schemeClr val="accent1"/>
            </a:effectRef>
            <a:fontRef idx="minor">
              <a:schemeClr val="dk1"/>
            </a:fontRef>
          </p:style>
          <p:txBody>
            <a:bodyPr spcFirstLastPara="1" wrap="square" lIns="91425" tIns="216000" rIns="91425" bIns="45700" anchor="ctr" anchorCtr="0">
              <a:noAutofit/>
            </a:bodyPr>
            <a:lstStyle/>
            <a:p>
              <a:pPr lvl="0" algn="ctr">
                <a:buSzPct val="80000"/>
              </a:pPr>
              <a:r>
                <a:rPr lang="en-GB" sz="2400" dirty="0" err="1">
                  <a:solidFill>
                    <a:schemeClr val="tx1"/>
                  </a:solidFill>
                  <a:ea typeface="Helvetica Neue"/>
                  <a:cs typeface="Helvetica Neue"/>
                  <a:sym typeface="Helvetica Neue"/>
                </a:rPr>
                <a:t>Kraće</a:t>
              </a:r>
              <a:r>
                <a:rPr lang="en-GB" sz="2400" dirty="0">
                  <a:solidFill>
                    <a:schemeClr val="tx1"/>
                  </a:solidFill>
                  <a:ea typeface="Helvetica Neue"/>
                  <a:cs typeface="Helvetica Neue"/>
                  <a:sym typeface="Helvetica Neue"/>
                </a:rPr>
                <a:t> </a:t>
              </a:r>
              <a:r>
                <a:rPr lang="en-GB" sz="2400" dirty="0" err="1">
                  <a:solidFill>
                    <a:schemeClr val="tx1"/>
                  </a:solidFill>
                  <a:ea typeface="Helvetica Neue"/>
                  <a:cs typeface="Helvetica Neue"/>
                  <a:sym typeface="Helvetica Neue"/>
                </a:rPr>
                <a:t>vrijeme</a:t>
              </a:r>
              <a:r>
                <a:rPr lang="en-GB" sz="2400" dirty="0">
                  <a:solidFill>
                    <a:schemeClr val="tx1"/>
                  </a:solidFill>
                  <a:ea typeface="Helvetica Neue"/>
                  <a:cs typeface="Helvetica Neue"/>
                  <a:sym typeface="Helvetica Neue"/>
                </a:rPr>
                <a:t> </a:t>
              </a:r>
              <a:r>
                <a:rPr lang="en-GB" sz="2400" dirty="0" err="1">
                  <a:solidFill>
                    <a:schemeClr val="tx1"/>
                  </a:solidFill>
                  <a:ea typeface="Helvetica Neue"/>
                  <a:cs typeface="Helvetica Neue"/>
                  <a:sym typeface="Helvetica Neue"/>
                </a:rPr>
                <a:t>traženja</a:t>
              </a:r>
              <a:r>
                <a:rPr lang="en-GB" sz="2400" dirty="0">
                  <a:solidFill>
                    <a:schemeClr val="tx1"/>
                  </a:solidFill>
                  <a:ea typeface="Helvetica Neue"/>
                  <a:cs typeface="Helvetica Neue"/>
                  <a:sym typeface="Helvetica Neue"/>
                </a:rPr>
                <a:t> </a:t>
              </a:r>
              <a:r>
                <a:rPr lang="en-GB" sz="2400" dirty="0" err="1">
                  <a:solidFill>
                    <a:schemeClr val="tx1"/>
                  </a:solidFill>
                  <a:ea typeface="Helvetica Neue"/>
                  <a:cs typeface="Helvetica Neue"/>
                  <a:sym typeface="Helvetica Neue"/>
                </a:rPr>
                <a:t>dokumenata</a:t>
              </a:r>
              <a:r>
                <a:rPr lang="en-GB" sz="2400" dirty="0">
                  <a:solidFill>
                    <a:schemeClr val="tx1"/>
                  </a:solidFill>
                  <a:ea typeface="Helvetica Neue"/>
                  <a:cs typeface="Helvetica Neue"/>
                  <a:sym typeface="Helvetica Neue"/>
                </a:rPr>
                <a:t> i </a:t>
              </a:r>
              <a:r>
                <a:rPr lang="en-GB" sz="2400" dirty="0" err="1">
                  <a:solidFill>
                    <a:schemeClr val="tx1"/>
                  </a:solidFill>
                  <a:ea typeface="Helvetica Neue"/>
                  <a:cs typeface="Helvetica Neue"/>
                  <a:sym typeface="Helvetica Neue"/>
                </a:rPr>
                <a:t>datoteka</a:t>
              </a:r>
              <a:endParaRPr lang="en-GB" sz="2400" dirty="0">
                <a:solidFill>
                  <a:schemeClr val="tx1"/>
                </a:solidFill>
                <a:latin typeface="+mn-lt"/>
                <a:ea typeface="Helvetica Neue"/>
                <a:cs typeface="Helvetica Neue"/>
                <a:sym typeface="Helvetica Neue"/>
              </a:endParaRPr>
            </a:p>
          </p:txBody>
        </p:sp>
        <p:pic>
          <p:nvPicPr>
            <p:cNvPr id="6" name="Grafik 5" descr="Anheften mit einfarbiger Füllung">
              <a:extLst>
                <a:ext uri="{FF2B5EF4-FFF2-40B4-BE49-F238E27FC236}">
                  <a16:creationId xmlns:a16="http://schemas.microsoft.com/office/drawing/2014/main" id="{4A84BAF9-C6E9-40A7-E4B1-FF8825C1678D}"/>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rot="5400000">
              <a:off x="3873713" y="3649060"/>
              <a:ext cx="684000" cy="684000"/>
            </a:xfrm>
            <a:prstGeom prst="rect">
              <a:avLst/>
            </a:prstGeom>
            <a:effectLst>
              <a:outerShdw blurRad="50800" dist="38100" dir="2700000" algn="tl" rotWithShape="0">
                <a:prstClr val="black">
                  <a:alpha val="40000"/>
                </a:prstClr>
              </a:outerShdw>
            </a:effectLst>
          </p:spPr>
        </p:pic>
      </p:grpSp>
      <p:grpSp>
        <p:nvGrpSpPr>
          <p:cNvPr id="8" name="Gruppieren 7">
            <a:extLst>
              <a:ext uri="{FF2B5EF4-FFF2-40B4-BE49-F238E27FC236}">
                <a16:creationId xmlns:a16="http://schemas.microsoft.com/office/drawing/2014/main" id="{117CC031-AE0C-6945-753E-4D4BF54762BE}"/>
              </a:ext>
            </a:extLst>
          </p:cNvPr>
          <p:cNvGrpSpPr/>
          <p:nvPr/>
        </p:nvGrpSpPr>
        <p:grpSpPr>
          <a:xfrm>
            <a:off x="6948000" y="4608000"/>
            <a:ext cx="5400000" cy="1858940"/>
            <a:chOff x="1369198" y="3649060"/>
            <a:chExt cx="5400000" cy="1858940"/>
          </a:xfrm>
        </p:grpSpPr>
        <p:sp>
          <p:nvSpPr>
            <p:cNvPr id="9" name="Google Shape;120;p6">
              <a:extLst>
                <a:ext uri="{FF2B5EF4-FFF2-40B4-BE49-F238E27FC236}">
                  <a16:creationId xmlns:a16="http://schemas.microsoft.com/office/drawing/2014/main" id="{0E5F9E59-CF3F-E5C8-F525-C259957FEA7D}"/>
                </a:ext>
              </a:extLst>
            </p:cNvPr>
            <p:cNvSpPr txBox="1"/>
            <p:nvPr/>
          </p:nvSpPr>
          <p:spPr>
            <a:xfrm>
              <a:off x="1369198" y="4068000"/>
              <a:ext cx="5400000" cy="1440000"/>
            </a:xfrm>
            <a:custGeom>
              <a:avLst/>
              <a:gdLst>
                <a:gd name="connsiteX0" fmla="*/ 0 w 5400000"/>
                <a:gd name="connsiteY0" fmla="*/ 0 h 1440000"/>
                <a:gd name="connsiteX1" fmla="*/ 648000 w 5400000"/>
                <a:gd name="connsiteY1" fmla="*/ 0 h 1440000"/>
                <a:gd name="connsiteX2" fmla="*/ 1242000 w 5400000"/>
                <a:gd name="connsiteY2" fmla="*/ 0 h 1440000"/>
                <a:gd name="connsiteX3" fmla="*/ 1620000 w 5400000"/>
                <a:gd name="connsiteY3" fmla="*/ 0 h 1440000"/>
                <a:gd name="connsiteX4" fmla="*/ 2268000 w 5400000"/>
                <a:gd name="connsiteY4" fmla="*/ 0 h 1440000"/>
                <a:gd name="connsiteX5" fmla="*/ 2808000 w 5400000"/>
                <a:gd name="connsiteY5" fmla="*/ 0 h 1440000"/>
                <a:gd name="connsiteX6" fmla="*/ 3294000 w 5400000"/>
                <a:gd name="connsiteY6" fmla="*/ 0 h 1440000"/>
                <a:gd name="connsiteX7" fmla="*/ 3942000 w 5400000"/>
                <a:gd name="connsiteY7" fmla="*/ 0 h 1440000"/>
                <a:gd name="connsiteX8" fmla="*/ 4320000 w 5400000"/>
                <a:gd name="connsiteY8" fmla="*/ 0 h 1440000"/>
                <a:gd name="connsiteX9" fmla="*/ 4752000 w 5400000"/>
                <a:gd name="connsiteY9" fmla="*/ 0 h 1440000"/>
                <a:gd name="connsiteX10" fmla="*/ 5400000 w 5400000"/>
                <a:gd name="connsiteY10" fmla="*/ 0 h 1440000"/>
                <a:gd name="connsiteX11" fmla="*/ 5400000 w 5400000"/>
                <a:gd name="connsiteY11" fmla="*/ 465600 h 1440000"/>
                <a:gd name="connsiteX12" fmla="*/ 5400000 w 5400000"/>
                <a:gd name="connsiteY12" fmla="*/ 916800 h 1440000"/>
                <a:gd name="connsiteX13" fmla="*/ 5400000 w 5400000"/>
                <a:gd name="connsiteY13" fmla="*/ 1440000 h 1440000"/>
                <a:gd name="connsiteX14" fmla="*/ 4806000 w 5400000"/>
                <a:gd name="connsiteY14" fmla="*/ 1440000 h 1440000"/>
                <a:gd name="connsiteX15" fmla="*/ 4212000 w 5400000"/>
                <a:gd name="connsiteY15" fmla="*/ 1440000 h 1440000"/>
                <a:gd name="connsiteX16" fmla="*/ 3834000 w 5400000"/>
                <a:gd name="connsiteY16" fmla="*/ 1440000 h 1440000"/>
                <a:gd name="connsiteX17" fmla="*/ 3456000 w 5400000"/>
                <a:gd name="connsiteY17" fmla="*/ 1440000 h 1440000"/>
                <a:gd name="connsiteX18" fmla="*/ 3078000 w 5400000"/>
                <a:gd name="connsiteY18" fmla="*/ 1440000 h 1440000"/>
                <a:gd name="connsiteX19" fmla="*/ 2592000 w 5400000"/>
                <a:gd name="connsiteY19" fmla="*/ 1440000 h 1440000"/>
                <a:gd name="connsiteX20" fmla="*/ 2052000 w 5400000"/>
                <a:gd name="connsiteY20" fmla="*/ 1440000 h 1440000"/>
                <a:gd name="connsiteX21" fmla="*/ 1512000 w 5400000"/>
                <a:gd name="connsiteY21" fmla="*/ 1440000 h 1440000"/>
                <a:gd name="connsiteX22" fmla="*/ 972000 w 5400000"/>
                <a:gd name="connsiteY22" fmla="*/ 1440000 h 1440000"/>
                <a:gd name="connsiteX23" fmla="*/ 0 w 5400000"/>
                <a:gd name="connsiteY23" fmla="*/ 1440000 h 1440000"/>
                <a:gd name="connsiteX24" fmla="*/ 0 w 5400000"/>
                <a:gd name="connsiteY24" fmla="*/ 931200 h 1440000"/>
                <a:gd name="connsiteX25" fmla="*/ 0 w 5400000"/>
                <a:gd name="connsiteY25" fmla="*/ 436800 h 1440000"/>
                <a:gd name="connsiteX26" fmla="*/ 0 w 5400000"/>
                <a:gd name="connsiteY26" fmla="*/ 0 h 14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400000" h="1440000" fill="none" extrusionOk="0">
                  <a:moveTo>
                    <a:pt x="0" y="0"/>
                  </a:moveTo>
                  <a:cubicBezTo>
                    <a:pt x="240403" y="-66526"/>
                    <a:pt x="445065" y="61848"/>
                    <a:pt x="648000" y="0"/>
                  </a:cubicBezTo>
                  <a:cubicBezTo>
                    <a:pt x="850935" y="-61848"/>
                    <a:pt x="986332" y="21662"/>
                    <a:pt x="1242000" y="0"/>
                  </a:cubicBezTo>
                  <a:cubicBezTo>
                    <a:pt x="1497668" y="-21662"/>
                    <a:pt x="1521593" y="3393"/>
                    <a:pt x="1620000" y="0"/>
                  </a:cubicBezTo>
                  <a:cubicBezTo>
                    <a:pt x="1718407" y="-3393"/>
                    <a:pt x="1985414" y="27980"/>
                    <a:pt x="2268000" y="0"/>
                  </a:cubicBezTo>
                  <a:cubicBezTo>
                    <a:pt x="2550586" y="-27980"/>
                    <a:pt x="2683327" y="19072"/>
                    <a:pt x="2808000" y="0"/>
                  </a:cubicBezTo>
                  <a:cubicBezTo>
                    <a:pt x="2932673" y="-19072"/>
                    <a:pt x="3072538" y="26903"/>
                    <a:pt x="3294000" y="0"/>
                  </a:cubicBezTo>
                  <a:cubicBezTo>
                    <a:pt x="3515462" y="-26903"/>
                    <a:pt x="3718808" y="25581"/>
                    <a:pt x="3942000" y="0"/>
                  </a:cubicBezTo>
                  <a:cubicBezTo>
                    <a:pt x="4165192" y="-25581"/>
                    <a:pt x="4136170" y="45248"/>
                    <a:pt x="4320000" y="0"/>
                  </a:cubicBezTo>
                  <a:cubicBezTo>
                    <a:pt x="4503830" y="-45248"/>
                    <a:pt x="4539730" y="32627"/>
                    <a:pt x="4752000" y="0"/>
                  </a:cubicBezTo>
                  <a:cubicBezTo>
                    <a:pt x="4964270" y="-32627"/>
                    <a:pt x="5092974" y="3196"/>
                    <a:pt x="5400000" y="0"/>
                  </a:cubicBezTo>
                  <a:cubicBezTo>
                    <a:pt x="5418344" y="157103"/>
                    <a:pt x="5373757" y="288384"/>
                    <a:pt x="5400000" y="465600"/>
                  </a:cubicBezTo>
                  <a:cubicBezTo>
                    <a:pt x="5426243" y="642816"/>
                    <a:pt x="5383170" y="809815"/>
                    <a:pt x="5400000" y="916800"/>
                  </a:cubicBezTo>
                  <a:cubicBezTo>
                    <a:pt x="5416830" y="1023785"/>
                    <a:pt x="5382870" y="1272190"/>
                    <a:pt x="5400000" y="1440000"/>
                  </a:cubicBezTo>
                  <a:cubicBezTo>
                    <a:pt x="5147907" y="1465704"/>
                    <a:pt x="5006305" y="1381909"/>
                    <a:pt x="4806000" y="1440000"/>
                  </a:cubicBezTo>
                  <a:cubicBezTo>
                    <a:pt x="4605695" y="1498091"/>
                    <a:pt x="4507527" y="1373690"/>
                    <a:pt x="4212000" y="1440000"/>
                  </a:cubicBezTo>
                  <a:cubicBezTo>
                    <a:pt x="3916473" y="1506310"/>
                    <a:pt x="3918647" y="1403690"/>
                    <a:pt x="3834000" y="1440000"/>
                  </a:cubicBezTo>
                  <a:cubicBezTo>
                    <a:pt x="3749353" y="1476310"/>
                    <a:pt x="3617440" y="1414658"/>
                    <a:pt x="3456000" y="1440000"/>
                  </a:cubicBezTo>
                  <a:cubicBezTo>
                    <a:pt x="3294560" y="1465342"/>
                    <a:pt x="3209089" y="1426019"/>
                    <a:pt x="3078000" y="1440000"/>
                  </a:cubicBezTo>
                  <a:cubicBezTo>
                    <a:pt x="2946911" y="1453981"/>
                    <a:pt x="2829236" y="1404558"/>
                    <a:pt x="2592000" y="1440000"/>
                  </a:cubicBezTo>
                  <a:cubicBezTo>
                    <a:pt x="2354764" y="1475442"/>
                    <a:pt x="2261376" y="1393061"/>
                    <a:pt x="2052000" y="1440000"/>
                  </a:cubicBezTo>
                  <a:cubicBezTo>
                    <a:pt x="1842624" y="1486939"/>
                    <a:pt x="1655591" y="1428139"/>
                    <a:pt x="1512000" y="1440000"/>
                  </a:cubicBezTo>
                  <a:cubicBezTo>
                    <a:pt x="1368409" y="1451861"/>
                    <a:pt x="1098777" y="1430231"/>
                    <a:pt x="972000" y="1440000"/>
                  </a:cubicBezTo>
                  <a:cubicBezTo>
                    <a:pt x="845223" y="1449769"/>
                    <a:pt x="460389" y="1421416"/>
                    <a:pt x="0" y="1440000"/>
                  </a:cubicBezTo>
                  <a:cubicBezTo>
                    <a:pt x="-44889" y="1247693"/>
                    <a:pt x="30429" y="1110891"/>
                    <a:pt x="0" y="931200"/>
                  </a:cubicBezTo>
                  <a:cubicBezTo>
                    <a:pt x="-30429" y="751509"/>
                    <a:pt x="54676" y="590781"/>
                    <a:pt x="0" y="436800"/>
                  </a:cubicBezTo>
                  <a:cubicBezTo>
                    <a:pt x="-54676" y="282819"/>
                    <a:pt x="28119" y="92206"/>
                    <a:pt x="0" y="0"/>
                  </a:cubicBezTo>
                  <a:close/>
                </a:path>
                <a:path w="5400000" h="1440000" stroke="0" extrusionOk="0">
                  <a:moveTo>
                    <a:pt x="0" y="0"/>
                  </a:moveTo>
                  <a:cubicBezTo>
                    <a:pt x="304713" y="-35938"/>
                    <a:pt x="496165" y="30105"/>
                    <a:pt x="648000" y="0"/>
                  </a:cubicBezTo>
                  <a:cubicBezTo>
                    <a:pt x="799835" y="-30105"/>
                    <a:pt x="1057361" y="52672"/>
                    <a:pt x="1188000" y="0"/>
                  </a:cubicBezTo>
                  <a:cubicBezTo>
                    <a:pt x="1318639" y="-52672"/>
                    <a:pt x="1497224" y="9611"/>
                    <a:pt x="1620000" y="0"/>
                  </a:cubicBezTo>
                  <a:cubicBezTo>
                    <a:pt x="1742776" y="-9611"/>
                    <a:pt x="2041365" y="60748"/>
                    <a:pt x="2160000" y="0"/>
                  </a:cubicBezTo>
                  <a:cubicBezTo>
                    <a:pt x="2278635" y="-60748"/>
                    <a:pt x="2543723" y="63597"/>
                    <a:pt x="2808000" y="0"/>
                  </a:cubicBezTo>
                  <a:cubicBezTo>
                    <a:pt x="3072277" y="-63597"/>
                    <a:pt x="3048906" y="46953"/>
                    <a:pt x="3240000" y="0"/>
                  </a:cubicBezTo>
                  <a:cubicBezTo>
                    <a:pt x="3431094" y="-46953"/>
                    <a:pt x="3452924" y="942"/>
                    <a:pt x="3618000" y="0"/>
                  </a:cubicBezTo>
                  <a:cubicBezTo>
                    <a:pt x="3783076" y="-942"/>
                    <a:pt x="3896138" y="63330"/>
                    <a:pt x="4158000" y="0"/>
                  </a:cubicBezTo>
                  <a:cubicBezTo>
                    <a:pt x="4419862" y="-63330"/>
                    <a:pt x="4535588" y="60164"/>
                    <a:pt x="4698000" y="0"/>
                  </a:cubicBezTo>
                  <a:cubicBezTo>
                    <a:pt x="4860412" y="-60164"/>
                    <a:pt x="5066078" y="77068"/>
                    <a:pt x="5400000" y="0"/>
                  </a:cubicBezTo>
                  <a:cubicBezTo>
                    <a:pt x="5454736" y="103669"/>
                    <a:pt x="5362792" y="260684"/>
                    <a:pt x="5400000" y="465600"/>
                  </a:cubicBezTo>
                  <a:cubicBezTo>
                    <a:pt x="5437208" y="670516"/>
                    <a:pt x="5348750" y="812941"/>
                    <a:pt x="5400000" y="931200"/>
                  </a:cubicBezTo>
                  <a:cubicBezTo>
                    <a:pt x="5451250" y="1049459"/>
                    <a:pt x="5387219" y="1231083"/>
                    <a:pt x="5400000" y="1440000"/>
                  </a:cubicBezTo>
                  <a:cubicBezTo>
                    <a:pt x="5269533" y="1493626"/>
                    <a:pt x="5050190" y="1413155"/>
                    <a:pt x="4914000" y="1440000"/>
                  </a:cubicBezTo>
                  <a:cubicBezTo>
                    <a:pt x="4777810" y="1466845"/>
                    <a:pt x="4553217" y="1383503"/>
                    <a:pt x="4320000" y="1440000"/>
                  </a:cubicBezTo>
                  <a:cubicBezTo>
                    <a:pt x="4086783" y="1496497"/>
                    <a:pt x="3936241" y="1425817"/>
                    <a:pt x="3672000" y="1440000"/>
                  </a:cubicBezTo>
                  <a:cubicBezTo>
                    <a:pt x="3407759" y="1454183"/>
                    <a:pt x="3368764" y="1378868"/>
                    <a:pt x="3078000" y="1440000"/>
                  </a:cubicBezTo>
                  <a:cubicBezTo>
                    <a:pt x="2787236" y="1501132"/>
                    <a:pt x="2747355" y="1431671"/>
                    <a:pt x="2538000" y="1440000"/>
                  </a:cubicBezTo>
                  <a:cubicBezTo>
                    <a:pt x="2328645" y="1448329"/>
                    <a:pt x="2296872" y="1413665"/>
                    <a:pt x="2160000" y="1440000"/>
                  </a:cubicBezTo>
                  <a:cubicBezTo>
                    <a:pt x="2023128" y="1466335"/>
                    <a:pt x="1880366" y="1422606"/>
                    <a:pt x="1620000" y="1440000"/>
                  </a:cubicBezTo>
                  <a:cubicBezTo>
                    <a:pt x="1359634" y="1457394"/>
                    <a:pt x="1232151" y="1384925"/>
                    <a:pt x="972000" y="1440000"/>
                  </a:cubicBezTo>
                  <a:cubicBezTo>
                    <a:pt x="711849" y="1495075"/>
                    <a:pt x="385182" y="1392067"/>
                    <a:pt x="0" y="1440000"/>
                  </a:cubicBezTo>
                  <a:cubicBezTo>
                    <a:pt x="-24545" y="1283072"/>
                    <a:pt x="30159" y="1149211"/>
                    <a:pt x="0" y="960000"/>
                  </a:cubicBezTo>
                  <a:cubicBezTo>
                    <a:pt x="-30159" y="770789"/>
                    <a:pt x="8508" y="649079"/>
                    <a:pt x="0" y="465600"/>
                  </a:cubicBezTo>
                  <a:cubicBezTo>
                    <a:pt x="-8508" y="282121"/>
                    <a:pt x="33797" y="118944"/>
                    <a:pt x="0" y="0"/>
                  </a:cubicBezTo>
                  <a:close/>
                </a:path>
              </a:pathLst>
            </a:custGeom>
            <a:gradFill flip="none" rotWithShape="1">
              <a:gsLst>
                <a:gs pos="0">
                  <a:srgbClr val="00CCFF"/>
                </a:gs>
                <a:gs pos="90000">
                  <a:srgbClr val="7AC7F6"/>
                </a:gs>
              </a:gsLst>
              <a:path path="rect">
                <a:fillToRect l="50000" t="50000" r="50000" b="50000"/>
              </a:path>
              <a:tileRect/>
            </a:gradFill>
            <a:ln>
              <a:solidFill>
                <a:schemeClr val="bg1">
                  <a:lumMod val="50000"/>
                </a:schemeClr>
              </a:solidFill>
              <a:extLst>
                <a:ext uri="{C807C97D-BFC1-408E-A445-0C87EB9F89A2}">
                  <ask:lineSketchStyleProps xmlns:ask="http://schemas.microsoft.com/office/drawing/2018/sketchyshapes" sd="981765707">
                    <a:prstGeom prst="rect">
                      <a:avLst/>
                    </a:prstGeom>
                    <ask:type>
                      <ask:lineSketchScribble/>
                    </ask:type>
                  </ask:lineSketchStyleProps>
                </a:ext>
              </a:extLst>
            </a:ln>
          </p:spPr>
          <p:style>
            <a:lnRef idx="2">
              <a:schemeClr val="accent1"/>
            </a:lnRef>
            <a:fillRef idx="1">
              <a:schemeClr val="lt1"/>
            </a:fillRef>
            <a:effectRef idx="0">
              <a:schemeClr val="accent1"/>
            </a:effectRef>
            <a:fontRef idx="minor">
              <a:schemeClr val="dk1"/>
            </a:fontRef>
          </p:style>
          <p:txBody>
            <a:bodyPr spcFirstLastPara="1" wrap="square" lIns="91425" tIns="216000" rIns="91425" bIns="45700" anchor="ctr" anchorCtr="0">
              <a:noAutofit/>
            </a:bodyPr>
            <a:lstStyle/>
            <a:p>
              <a:pPr lvl="0" algn="ctr">
                <a:buSzPct val="80000"/>
              </a:pPr>
              <a:r>
                <a:rPr lang="en-GB" sz="2400" dirty="0" err="1">
                  <a:solidFill>
                    <a:schemeClr val="tx1"/>
                  </a:solidFill>
                  <a:ea typeface="Helvetica Neue"/>
                  <a:cs typeface="Helvetica Neue"/>
                  <a:sym typeface="Helvetica Neue"/>
                </a:rPr>
                <a:t>Povećava</a:t>
              </a:r>
              <a:r>
                <a:rPr lang="en-GB" sz="2400" dirty="0">
                  <a:solidFill>
                    <a:schemeClr val="tx1"/>
                  </a:solidFill>
                  <a:ea typeface="Helvetica Neue"/>
                  <a:cs typeface="Helvetica Neue"/>
                  <a:sym typeface="Helvetica Neue"/>
                </a:rPr>
                <a:t> se </a:t>
              </a:r>
              <a:r>
                <a:rPr lang="en-GB" sz="2400" dirty="0" err="1">
                  <a:solidFill>
                    <a:schemeClr val="tx1"/>
                  </a:solidFill>
                  <a:ea typeface="Helvetica Neue"/>
                  <a:cs typeface="Helvetica Neue"/>
                  <a:sym typeface="Helvetica Neue"/>
                </a:rPr>
                <a:t>produktivnost</a:t>
              </a:r>
              <a:r>
                <a:rPr lang="en-GB" sz="2400" dirty="0">
                  <a:solidFill>
                    <a:schemeClr val="tx1"/>
                  </a:solidFill>
                  <a:ea typeface="Helvetica Neue"/>
                  <a:cs typeface="Helvetica Neue"/>
                  <a:sym typeface="Helvetica Neue"/>
                </a:rPr>
                <a:t> </a:t>
              </a:r>
              <a:r>
                <a:rPr lang="en-GB" sz="2400" dirty="0" err="1">
                  <a:solidFill>
                    <a:schemeClr val="tx1"/>
                  </a:solidFill>
                  <a:ea typeface="Helvetica Neue"/>
                  <a:cs typeface="Helvetica Neue"/>
                  <a:sym typeface="Helvetica Neue"/>
                </a:rPr>
                <a:t>zaposlenika</a:t>
              </a:r>
              <a:endParaRPr lang="en-GB" sz="2400" dirty="0">
                <a:solidFill>
                  <a:schemeClr val="tx1"/>
                </a:solidFill>
                <a:latin typeface="+mn-lt"/>
                <a:ea typeface="Helvetica Neue"/>
                <a:cs typeface="Helvetica Neue"/>
                <a:sym typeface="Helvetica Neue"/>
              </a:endParaRPr>
            </a:p>
          </p:txBody>
        </p:sp>
        <p:pic>
          <p:nvPicPr>
            <p:cNvPr id="10" name="Grafik 9" descr="Anheften mit einfarbiger Füllung">
              <a:extLst>
                <a:ext uri="{FF2B5EF4-FFF2-40B4-BE49-F238E27FC236}">
                  <a16:creationId xmlns:a16="http://schemas.microsoft.com/office/drawing/2014/main" id="{7EF5C56F-D033-E0BC-D961-F1D8D76BB2F3}"/>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rot="5400000">
              <a:off x="3873713" y="3649060"/>
              <a:ext cx="684000" cy="684000"/>
            </a:xfrm>
            <a:prstGeom prst="rect">
              <a:avLst/>
            </a:prstGeom>
            <a:effectLst>
              <a:outerShdw blurRad="50800" dist="38100" dir="2700000" algn="tl" rotWithShape="0">
                <a:prstClr val="black">
                  <a:alpha val="40000"/>
                </a:prstClr>
              </a:outerShdw>
            </a:effectLst>
          </p:spPr>
        </p:pic>
      </p:grpSp>
      <p:grpSp>
        <p:nvGrpSpPr>
          <p:cNvPr id="11" name="Gruppieren 10">
            <a:extLst>
              <a:ext uri="{FF2B5EF4-FFF2-40B4-BE49-F238E27FC236}">
                <a16:creationId xmlns:a16="http://schemas.microsoft.com/office/drawing/2014/main" id="{C3A5BD60-CE94-CFBE-59F7-6F84C5004CD3}"/>
              </a:ext>
            </a:extLst>
          </p:cNvPr>
          <p:cNvGrpSpPr/>
          <p:nvPr/>
        </p:nvGrpSpPr>
        <p:grpSpPr>
          <a:xfrm>
            <a:off x="12600000" y="4104000"/>
            <a:ext cx="5400000" cy="1858940"/>
            <a:chOff x="1369198" y="3649060"/>
            <a:chExt cx="5400000" cy="1858940"/>
          </a:xfrm>
          <a:gradFill>
            <a:gsLst>
              <a:gs pos="0">
                <a:srgbClr val="00CCFF"/>
              </a:gs>
              <a:gs pos="90000">
                <a:srgbClr val="7AC7F6"/>
              </a:gs>
            </a:gsLst>
          </a:gradFill>
        </p:grpSpPr>
        <p:sp>
          <p:nvSpPr>
            <p:cNvPr id="12" name="Google Shape;120;p6">
              <a:extLst>
                <a:ext uri="{FF2B5EF4-FFF2-40B4-BE49-F238E27FC236}">
                  <a16:creationId xmlns:a16="http://schemas.microsoft.com/office/drawing/2014/main" id="{70DB41B6-4900-E34D-F3D0-BB19D761032D}"/>
                </a:ext>
              </a:extLst>
            </p:cNvPr>
            <p:cNvSpPr txBox="1"/>
            <p:nvPr/>
          </p:nvSpPr>
          <p:spPr>
            <a:xfrm>
              <a:off x="1369198" y="4068000"/>
              <a:ext cx="5400000" cy="1440000"/>
            </a:xfrm>
            <a:custGeom>
              <a:avLst/>
              <a:gdLst>
                <a:gd name="connsiteX0" fmla="*/ 0 w 5400000"/>
                <a:gd name="connsiteY0" fmla="*/ 0 h 1440000"/>
                <a:gd name="connsiteX1" fmla="*/ 648000 w 5400000"/>
                <a:gd name="connsiteY1" fmla="*/ 0 h 1440000"/>
                <a:gd name="connsiteX2" fmla="*/ 1242000 w 5400000"/>
                <a:gd name="connsiteY2" fmla="*/ 0 h 1440000"/>
                <a:gd name="connsiteX3" fmla="*/ 1620000 w 5400000"/>
                <a:gd name="connsiteY3" fmla="*/ 0 h 1440000"/>
                <a:gd name="connsiteX4" fmla="*/ 2268000 w 5400000"/>
                <a:gd name="connsiteY4" fmla="*/ 0 h 1440000"/>
                <a:gd name="connsiteX5" fmla="*/ 2808000 w 5400000"/>
                <a:gd name="connsiteY5" fmla="*/ 0 h 1440000"/>
                <a:gd name="connsiteX6" fmla="*/ 3294000 w 5400000"/>
                <a:gd name="connsiteY6" fmla="*/ 0 h 1440000"/>
                <a:gd name="connsiteX7" fmla="*/ 3942000 w 5400000"/>
                <a:gd name="connsiteY7" fmla="*/ 0 h 1440000"/>
                <a:gd name="connsiteX8" fmla="*/ 4320000 w 5400000"/>
                <a:gd name="connsiteY8" fmla="*/ 0 h 1440000"/>
                <a:gd name="connsiteX9" fmla="*/ 4752000 w 5400000"/>
                <a:gd name="connsiteY9" fmla="*/ 0 h 1440000"/>
                <a:gd name="connsiteX10" fmla="*/ 5400000 w 5400000"/>
                <a:gd name="connsiteY10" fmla="*/ 0 h 1440000"/>
                <a:gd name="connsiteX11" fmla="*/ 5400000 w 5400000"/>
                <a:gd name="connsiteY11" fmla="*/ 465600 h 1440000"/>
                <a:gd name="connsiteX12" fmla="*/ 5400000 w 5400000"/>
                <a:gd name="connsiteY12" fmla="*/ 916800 h 1440000"/>
                <a:gd name="connsiteX13" fmla="*/ 5400000 w 5400000"/>
                <a:gd name="connsiteY13" fmla="*/ 1440000 h 1440000"/>
                <a:gd name="connsiteX14" fmla="*/ 4806000 w 5400000"/>
                <a:gd name="connsiteY14" fmla="*/ 1440000 h 1440000"/>
                <a:gd name="connsiteX15" fmla="*/ 4212000 w 5400000"/>
                <a:gd name="connsiteY15" fmla="*/ 1440000 h 1440000"/>
                <a:gd name="connsiteX16" fmla="*/ 3834000 w 5400000"/>
                <a:gd name="connsiteY16" fmla="*/ 1440000 h 1440000"/>
                <a:gd name="connsiteX17" fmla="*/ 3456000 w 5400000"/>
                <a:gd name="connsiteY17" fmla="*/ 1440000 h 1440000"/>
                <a:gd name="connsiteX18" fmla="*/ 3078000 w 5400000"/>
                <a:gd name="connsiteY18" fmla="*/ 1440000 h 1440000"/>
                <a:gd name="connsiteX19" fmla="*/ 2592000 w 5400000"/>
                <a:gd name="connsiteY19" fmla="*/ 1440000 h 1440000"/>
                <a:gd name="connsiteX20" fmla="*/ 2052000 w 5400000"/>
                <a:gd name="connsiteY20" fmla="*/ 1440000 h 1440000"/>
                <a:gd name="connsiteX21" fmla="*/ 1512000 w 5400000"/>
                <a:gd name="connsiteY21" fmla="*/ 1440000 h 1440000"/>
                <a:gd name="connsiteX22" fmla="*/ 972000 w 5400000"/>
                <a:gd name="connsiteY22" fmla="*/ 1440000 h 1440000"/>
                <a:gd name="connsiteX23" fmla="*/ 0 w 5400000"/>
                <a:gd name="connsiteY23" fmla="*/ 1440000 h 1440000"/>
                <a:gd name="connsiteX24" fmla="*/ 0 w 5400000"/>
                <a:gd name="connsiteY24" fmla="*/ 931200 h 1440000"/>
                <a:gd name="connsiteX25" fmla="*/ 0 w 5400000"/>
                <a:gd name="connsiteY25" fmla="*/ 436800 h 1440000"/>
                <a:gd name="connsiteX26" fmla="*/ 0 w 5400000"/>
                <a:gd name="connsiteY26" fmla="*/ 0 h 14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400000" h="1440000" fill="none" extrusionOk="0">
                  <a:moveTo>
                    <a:pt x="0" y="0"/>
                  </a:moveTo>
                  <a:cubicBezTo>
                    <a:pt x="240403" y="-66526"/>
                    <a:pt x="445065" y="61848"/>
                    <a:pt x="648000" y="0"/>
                  </a:cubicBezTo>
                  <a:cubicBezTo>
                    <a:pt x="850935" y="-61848"/>
                    <a:pt x="986332" y="21662"/>
                    <a:pt x="1242000" y="0"/>
                  </a:cubicBezTo>
                  <a:cubicBezTo>
                    <a:pt x="1497668" y="-21662"/>
                    <a:pt x="1521593" y="3393"/>
                    <a:pt x="1620000" y="0"/>
                  </a:cubicBezTo>
                  <a:cubicBezTo>
                    <a:pt x="1718407" y="-3393"/>
                    <a:pt x="1985414" y="27980"/>
                    <a:pt x="2268000" y="0"/>
                  </a:cubicBezTo>
                  <a:cubicBezTo>
                    <a:pt x="2550586" y="-27980"/>
                    <a:pt x="2683327" y="19072"/>
                    <a:pt x="2808000" y="0"/>
                  </a:cubicBezTo>
                  <a:cubicBezTo>
                    <a:pt x="2932673" y="-19072"/>
                    <a:pt x="3072538" y="26903"/>
                    <a:pt x="3294000" y="0"/>
                  </a:cubicBezTo>
                  <a:cubicBezTo>
                    <a:pt x="3515462" y="-26903"/>
                    <a:pt x="3718808" y="25581"/>
                    <a:pt x="3942000" y="0"/>
                  </a:cubicBezTo>
                  <a:cubicBezTo>
                    <a:pt x="4165192" y="-25581"/>
                    <a:pt x="4136170" y="45248"/>
                    <a:pt x="4320000" y="0"/>
                  </a:cubicBezTo>
                  <a:cubicBezTo>
                    <a:pt x="4503830" y="-45248"/>
                    <a:pt x="4539730" y="32627"/>
                    <a:pt x="4752000" y="0"/>
                  </a:cubicBezTo>
                  <a:cubicBezTo>
                    <a:pt x="4964270" y="-32627"/>
                    <a:pt x="5092974" y="3196"/>
                    <a:pt x="5400000" y="0"/>
                  </a:cubicBezTo>
                  <a:cubicBezTo>
                    <a:pt x="5418344" y="157103"/>
                    <a:pt x="5373757" y="288384"/>
                    <a:pt x="5400000" y="465600"/>
                  </a:cubicBezTo>
                  <a:cubicBezTo>
                    <a:pt x="5426243" y="642816"/>
                    <a:pt x="5383170" y="809815"/>
                    <a:pt x="5400000" y="916800"/>
                  </a:cubicBezTo>
                  <a:cubicBezTo>
                    <a:pt x="5416830" y="1023785"/>
                    <a:pt x="5382870" y="1272190"/>
                    <a:pt x="5400000" y="1440000"/>
                  </a:cubicBezTo>
                  <a:cubicBezTo>
                    <a:pt x="5147907" y="1465704"/>
                    <a:pt x="5006305" y="1381909"/>
                    <a:pt x="4806000" y="1440000"/>
                  </a:cubicBezTo>
                  <a:cubicBezTo>
                    <a:pt x="4605695" y="1498091"/>
                    <a:pt x="4507527" y="1373690"/>
                    <a:pt x="4212000" y="1440000"/>
                  </a:cubicBezTo>
                  <a:cubicBezTo>
                    <a:pt x="3916473" y="1506310"/>
                    <a:pt x="3918647" y="1403690"/>
                    <a:pt x="3834000" y="1440000"/>
                  </a:cubicBezTo>
                  <a:cubicBezTo>
                    <a:pt x="3749353" y="1476310"/>
                    <a:pt x="3617440" y="1414658"/>
                    <a:pt x="3456000" y="1440000"/>
                  </a:cubicBezTo>
                  <a:cubicBezTo>
                    <a:pt x="3294560" y="1465342"/>
                    <a:pt x="3209089" y="1426019"/>
                    <a:pt x="3078000" y="1440000"/>
                  </a:cubicBezTo>
                  <a:cubicBezTo>
                    <a:pt x="2946911" y="1453981"/>
                    <a:pt x="2829236" y="1404558"/>
                    <a:pt x="2592000" y="1440000"/>
                  </a:cubicBezTo>
                  <a:cubicBezTo>
                    <a:pt x="2354764" y="1475442"/>
                    <a:pt x="2261376" y="1393061"/>
                    <a:pt x="2052000" y="1440000"/>
                  </a:cubicBezTo>
                  <a:cubicBezTo>
                    <a:pt x="1842624" y="1486939"/>
                    <a:pt x="1655591" y="1428139"/>
                    <a:pt x="1512000" y="1440000"/>
                  </a:cubicBezTo>
                  <a:cubicBezTo>
                    <a:pt x="1368409" y="1451861"/>
                    <a:pt x="1098777" y="1430231"/>
                    <a:pt x="972000" y="1440000"/>
                  </a:cubicBezTo>
                  <a:cubicBezTo>
                    <a:pt x="845223" y="1449769"/>
                    <a:pt x="460389" y="1421416"/>
                    <a:pt x="0" y="1440000"/>
                  </a:cubicBezTo>
                  <a:cubicBezTo>
                    <a:pt x="-44889" y="1247693"/>
                    <a:pt x="30429" y="1110891"/>
                    <a:pt x="0" y="931200"/>
                  </a:cubicBezTo>
                  <a:cubicBezTo>
                    <a:pt x="-30429" y="751509"/>
                    <a:pt x="54676" y="590781"/>
                    <a:pt x="0" y="436800"/>
                  </a:cubicBezTo>
                  <a:cubicBezTo>
                    <a:pt x="-54676" y="282819"/>
                    <a:pt x="28119" y="92206"/>
                    <a:pt x="0" y="0"/>
                  </a:cubicBezTo>
                  <a:close/>
                </a:path>
                <a:path w="5400000" h="1440000" stroke="0" extrusionOk="0">
                  <a:moveTo>
                    <a:pt x="0" y="0"/>
                  </a:moveTo>
                  <a:cubicBezTo>
                    <a:pt x="304713" y="-35938"/>
                    <a:pt x="496165" y="30105"/>
                    <a:pt x="648000" y="0"/>
                  </a:cubicBezTo>
                  <a:cubicBezTo>
                    <a:pt x="799835" y="-30105"/>
                    <a:pt x="1057361" y="52672"/>
                    <a:pt x="1188000" y="0"/>
                  </a:cubicBezTo>
                  <a:cubicBezTo>
                    <a:pt x="1318639" y="-52672"/>
                    <a:pt x="1497224" y="9611"/>
                    <a:pt x="1620000" y="0"/>
                  </a:cubicBezTo>
                  <a:cubicBezTo>
                    <a:pt x="1742776" y="-9611"/>
                    <a:pt x="2041365" y="60748"/>
                    <a:pt x="2160000" y="0"/>
                  </a:cubicBezTo>
                  <a:cubicBezTo>
                    <a:pt x="2278635" y="-60748"/>
                    <a:pt x="2543723" y="63597"/>
                    <a:pt x="2808000" y="0"/>
                  </a:cubicBezTo>
                  <a:cubicBezTo>
                    <a:pt x="3072277" y="-63597"/>
                    <a:pt x="3048906" y="46953"/>
                    <a:pt x="3240000" y="0"/>
                  </a:cubicBezTo>
                  <a:cubicBezTo>
                    <a:pt x="3431094" y="-46953"/>
                    <a:pt x="3452924" y="942"/>
                    <a:pt x="3618000" y="0"/>
                  </a:cubicBezTo>
                  <a:cubicBezTo>
                    <a:pt x="3783076" y="-942"/>
                    <a:pt x="3896138" y="63330"/>
                    <a:pt x="4158000" y="0"/>
                  </a:cubicBezTo>
                  <a:cubicBezTo>
                    <a:pt x="4419862" y="-63330"/>
                    <a:pt x="4535588" y="60164"/>
                    <a:pt x="4698000" y="0"/>
                  </a:cubicBezTo>
                  <a:cubicBezTo>
                    <a:pt x="4860412" y="-60164"/>
                    <a:pt x="5066078" y="77068"/>
                    <a:pt x="5400000" y="0"/>
                  </a:cubicBezTo>
                  <a:cubicBezTo>
                    <a:pt x="5454736" y="103669"/>
                    <a:pt x="5362792" y="260684"/>
                    <a:pt x="5400000" y="465600"/>
                  </a:cubicBezTo>
                  <a:cubicBezTo>
                    <a:pt x="5437208" y="670516"/>
                    <a:pt x="5348750" y="812941"/>
                    <a:pt x="5400000" y="931200"/>
                  </a:cubicBezTo>
                  <a:cubicBezTo>
                    <a:pt x="5451250" y="1049459"/>
                    <a:pt x="5387219" y="1231083"/>
                    <a:pt x="5400000" y="1440000"/>
                  </a:cubicBezTo>
                  <a:cubicBezTo>
                    <a:pt x="5269533" y="1493626"/>
                    <a:pt x="5050190" y="1413155"/>
                    <a:pt x="4914000" y="1440000"/>
                  </a:cubicBezTo>
                  <a:cubicBezTo>
                    <a:pt x="4777810" y="1466845"/>
                    <a:pt x="4553217" y="1383503"/>
                    <a:pt x="4320000" y="1440000"/>
                  </a:cubicBezTo>
                  <a:cubicBezTo>
                    <a:pt x="4086783" y="1496497"/>
                    <a:pt x="3936241" y="1425817"/>
                    <a:pt x="3672000" y="1440000"/>
                  </a:cubicBezTo>
                  <a:cubicBezTo>
                    <a:pt x="3407759" y="1454183"/>
                    <a:pt x="3368764" y="1378868"/>
                    <a:pt x="3078000" y="1440000"/>
                  </a:cubicBezTo>
                  <a:cubicBezTo>
                    <a:pt x="2787236" y="1501132"/>
                    <a:pt x="2747355" y="1431671"/>
                    <a:pt x="2538000" y="1440000"/>
                  </a:cubicBezTo>
                  <a:cubicBezTo>
                    <a:pt x="2328645" y="1448329"/>
                    <a:pt x="2296872" y="1413665"/>
                    <a:pt x="2160000" y="1440000"/>
                  </a:cubicBezTo>
                  <a:cubicBezTo>
                    <a:pt x="2023128" y="1466335"/>
                    <a:pt x="1880366" y="1422606"/>
                    <a:pt x="1620000" y="1440000"/>
                  </a:cubicBezTo>
                  <a:cubicBezTo>
                    <a:pt x="1359634" y="1457394"/>
                    <a:pt x="1232151" y="1384925"/>
                    <a:pt x="972000" y="1440000"/>
                  </a:cubicBezTo>
                  <a:cubicBezTo>
                    <a:pt x="711849" y="1495075"/>
                    <a:pt x="385182" y="1392067"/>
                    <a:pt x="0" y="1440000"/>
                  </a:cubicBezTo>
                  <a:cubicBezTo>
                    <a:pt x="-24545" y="1283072"/>
                    <a:pt x="30159" y="1149211"/>
                    <a:pt x="0" y="960000"/>
                  </a:cubicBezTo>
                  <a:cubicBezTo>
                    <a:pt x="-30159" y="770789"/>
                    <a:pt x="8508" y="649079"/>
                    <a:pt x="0" y="465600"/>
                  </a:cubicBezTo>
                  <a:cubicBezTo>
                    <a:pt x="-8508" y="282121"/>
                    <a:pt x="33797" y="118944"/>
                    <a:pt x="0" y="0"/>
                  </a:cubicBezTo>
                  <a:close/>
                </a:path>
              </a:pathLst>
            </a:custGeom>
            <a:gradFill>
              <a:gsLst>
                <a:gs pos="0">
                  <a:srgbClr val="00CCFF"/>
                </a:gs>
                <a:gs pos="90000">
                  <a:srgbClr val="7AC7F6"/>
                </a:gs>
              </a:gsLst>
              <a:path path="rect">
                <a:fillToRect l="50000" t="50000" r="50000" b="50000"/>
              </a:path>
            </a:gradFill>
            <a:ln>
              <a:solidFill>
                <a:schemeClr val="bg1">
                  <a:lumMod val="50000"/>
                </a:schemeClr>
              </a:solidFill>
              <a:extLst>
                <a:ext uri="{C807C97D-BFC1-408E-A445-0C87EB9F89A2}">
                  <ask:lineSketchStyleProps xmlns:ask="http://schemas.microsoft.com/office/drawing/2018/sketchyshapes" sd="981765707">
                    <a:prstGeom prst="rect">
                      <a:avLst/>
                    </a:prstGeom>
                    <ask:type>
                      <ask:lineSketchScribble/>
                    </ask:type>
                  </ask:lineSketchStyleProps>
                </a:ext>
              </a:extLst>
            </a:ln>
          </p:spPr>
          <p:style>
            <a:lnRef idx="2">
              <a:schemeClr val="accent1"/>
            </a:lnRef>
            <a:fillRef idx="1">
              <a:schemeClr val="lt1"/>
            </a:fillRef>
            <a:effectRef idx="0">
              <a:schemeClr val="accent1"/>
            </a:effectRef>
            <a:fontRef idx="minor">
              <a:schemeClr val="dk1"/>
            </a:fontRef>
          </p:style>
          <p:txBody>
            <a:bodyPr spcFirstLastPara="1" wrap="square" lIns="91425" tIns="216000" rIns="91425" bIns="45700" anchor="ctr" anchorCtr="0">
              <a:noAutofit/>
            </a:bodyPr>
            <a:lstStyle/>
            <a:p>
              <a:pPr lvl="0" algn="ctr">
                <a:buSzPct val="80000"/>
              </a:pPr>
              <a:endParaRPr lang="en-GB" sz="2400" dirty="0">
                <a:solidFill>
                  <a:schemeClr val="tx1"/>
                </a:solidFill>
                <a:ea typeface="Helvetica Neue"/>
                <a:cs typeface="Helvetica Neue"/>
                <a:sym typeface="Helvetica Neue"/>
              </a:endParaRPr>
            </a:p>
            <a:p>
              <a:pPr lvl="0" algn="ctr">
                <a:buSzPct val="80000"/>
              </a:pPr>
              <a:r>
                <a:rPr lang="en-GB" sz="2400" dirty="0" err="1">
                  <a:solidFill>
                    <a:schemeClr val="tx1"/>
                  </a:solidFill>
                  <a:ea typeface="Helvetica Neue"/>
                  <a:cs typeface="Helvetica Neue"/>
                  <a:sym typeface="Helvetica Neue"/>
                </a:rPr>
                <a:t>Bolja</a:t>
              </a:r>
              <a:r>
                <a:rPr lang="en-GB" sz="2400" dirty="0">
                  <a:solidFill>
                    <a:schemeClr val="tx1"/>
                  </a:solidFill>
                  <a:ea typeface="Helvetica Neue"/>
                  <a:cs typeface="Helvetica Neue"/>
                  <a:sym typeface="Helvetica Neue"/>
                </a:rPr>
                <a:t> </a:t>
              </a:r>
              <a:r>
                <a:rPr lang="en-GB" sz="2400" dirty="0" err="1">
                  <a:solidFill>
                    <a:schemeClr val="tx1"/>
                  </a:solidFill>
                  <a:ea typeface="Helvetica Neue"/>
                  <a:cs typeface="Helvetica Neue"/>
                  <a:sym typeface="Helvetica Neue"/>
                </a:rPr>
                <a:t>suradnja</a:t>
              </a:r>
              <a:r>
                <a:rPr lang="en-GB" sz="2400" dirty="0">
                  <a:solidFill>
                    <a:schemeClr val="tx1"/>
                  </a:solidFill>
                  <a:ea typeface="Helvetica Neue"/>
                  <a:cs typeface="Helvetica Neue"/>
                  <a:sym typeface="Helvetica Neue"/>
                </a:rPr>
                <a:t> u </a:t>
              </a:r>
              <a:r>
                <a:rPr lang="en-GB" sz="2400" dirty="0" err="1">
                  <a:solidFill>
                    <a:schemeClr val="tx1"/>
                  </a:solidFill>
                  <a:ea typeface="Helvetica Neue"/>
                  <a:cs typeface="Helvetica Neue"/>
                  <a:sym typeface="Helvetica Neue"/>
                </a:rPr>
                <a:t>timu</a:t>
              </a:r>
              <a:endParaRPr lang="en-GB" sz="2400" dirty="0">
                <a:solidFill>
                  <a:schemeClr val="tx1"/>
                </a:solidFill>
                <a:latin typeface="+mn-lt"/>
                <a:ea typeface="Helvetica Neue"/>
                <a:cs typeface="Helvetica Neue"/>
                <a:sym typeface="Helvetica Neue"/>
              </a:endParaRPr>
            </a:p>
          </p:txBody>
        </p:sp>
        <p:pic>
          <p:nvPicPr>
            <p:cNvPr id="13" name="Grafik 12" descr="Anheften mit einfarbiger Füllung">
              <a:extLst>
                <a:ext uri="{FF2B5EF4-FFF2-40B4-BE49-F238E27FC236}">
                  <a16:creationId xmlns:a16="http://schemas.microsoft.com/office/drawing/2014/main" id="{3E5F078C-D107-7675-E896-ED750C5C4ED0}"/>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rot="5400000">
              <a:off x="3873713" y="3649060"/>
              <a:ext cx="684000" cy="684000"/>
            </a:xfrm>
            <a:prstGeom prst="rect">
              <a:avLst/>
            </a:prstGeom>
            <a:effectLst>
              <a:outerShdw blurRad="50800" dist="38100" dir="2700000" algn="tl" rotWithShape="0">
                <a:prstClr val="black">
                  <a:alpha val="40000"/>
                </a:prstClr>
              </a:outerShdw>
            </a:effectLst>
          </p:spPr>
        </p:pic>
      </p:grpSp>
      <p:grpSp>
        <p:nvGrpSpPr>
          <p:cNvPr id="14" name="Gruppieren 13">
            <a:extLst>
              <a:ext uri="{FF2B5EF4-FFF2-40B4-BE49-F238E27FC236}">
                <a16:creationId xmlns:a16="http://schemas.microsoft.com/office/drawing/2014/main" id="{08724C8B-7C8E-9B4B-5321-7D6E84B2E812}"/>
              </a:ext>
            </a:extLst>
          </p:cNvPr>
          <p:cNvGrpSpPr/>
          <p:nvPr/>
        </p:nvGrpSpPr>
        <p:grpSpPr>
          <a:xfrm>
            <a:off x="1296000" y="6408000"/>
            <a:ext cx="5400000" cy="1858940"/>
            <a:chOff x="1369198" y="3649060"/>
            <a:chExt cx="5400000" cy="1858940"/>
          </a:xfrm>
          <a:gradFill>
            <a:gsLst>
              <a:gs pos="0">
                <a:srgbClr val="00CCFF"/>
              </a:gs>
              <a:gs pos="90000">
                <a:srgbClr val="7AC7F6"/>
              </a:gs>
            </a:gsLst>
          </a:gradFill>
        </p:grpSpPr>
        <p:sp>
          <p:nvSpPr>
            <p:cNvPr id="15" name="Google Shape;120;p6">
              <a:extLst>
                <a:ext uri="{FF2B5EF4-FFF2-40B4-BE49-F238E27FC236}">
                  <a16:creationId xmlns:a16="http://schemas.microsoft.com/office/drawing/2014/main" id="{3032058C-7672-3219-1EBA-1D5919F19F53}"/>
                </a:ext>
              </a:extLst>
            </p:cNvPr>
            <p:cNvSpPr txBox="1"/>
            <p:nvPr/>
          </p:nvSpPr>
          <p:spPr>
            <a:xfrm>
              <a:off x="1369198" y="4068000"/>
              <a:ext cx="5400000" cy="1440000"/>
            </a:xfrm>
            <a:custGeom>
              <a:avLst/>
              <a:gdLst>
                <a:gd name="connsiteX0" fmla="*/ 0 w 5400000"/>
                <a:gd name="connsiteY0" fmla="*/ 0 h 1440000"/>
                <a:gd name="connsiteX1" fmla="*/ 648000 w 5400000"/>
                <a:gd name="connsiteY1" fmla="*/ 0 h 1440000"/>
                <a:gd name="connsiteX2" fmla="*/ 1242000 w 5400000"/>
                <a:gd name="connsiteY2" fmla="*/ 0 h 1440000"/>
                <a:gd name="connsiteX3" fmla="*/ 1620000 w 5400000"/>
                <a:gd name="connsiteY3" fmla="*/ 0 h 1440000"/>
                <a:gd name="connsiteX4" fmla="*/ 2268000 w 5400000"/>
                <a:gd name="connsiteY4" fmla="*/ 0 h 1440000"/>
                <a:gd name="connsiteX5" fmla="*/ 2808000 w 5400000"/>
                <a:gd name="connsiteY5" fmla="*/ 0 h 1440000"/>
                <a:gd name="connsiteX6" fmla="*/ 3294000 w 5400000"/>
                <a:gd name="connsiteY6" fmla="*/ 0 h 1440000"/>
                <a:gd name="connsiteX7" fmla="*/ 3942000 w 5400000"/>
                <a:gd name="connsiteY7" fmla="*/ 0 h 1440000"/>
                <a:gd name="connsiteX8" fmla="*/ 4320000 w 5400000"/>
                <a:gd name="connsiteY8" fmla="*/ 0 h 1440000"/>
                <a:gd name="connsiteX9" fmla="*/ 4752000 w 5400000"/>
                <a:gd name="connsiteY9" fmla="*/ 0 h 1440000"/>
                <a:gd name="connsiteX10" fmla="*/ 5400000 w 5400000"/>
                <a:gd name="connsiteY10" fmla="*/ 0 h 1440000"/>
                <a:gd name="connsiteX11" fmla="*/ 5400000 w 5400000"/>
                <a:gd name="connsiteY11" fmla="*/ 465600 h 1440000"/>
                <a:gd name="connsiteX12" fmla="*/ 5400000 w 5400000"/>
                <a:gd name="connsiteY12" fmla="*/ 916800 h 1440000"/>
                <a:gd name="connsiteX13" fmla="*/ 5400000 w 5400000"/>
                <a:gd name="connsiteY13" fmla="*/ 1440000 h 1440000"/>
                <a:gd name="connsiteX14" fmla="*/ 4806000 w 5400000"/>
                <a:gd name="connsiteY14" fmla="*/ 1440000 h 1440000"/>
                <a:gd name="connsiteX15" fmla="*/ 4212000 w 5400000"/>
                <a:gd name="connsiteY15" fmla="*/ 1440000 h 1440000"/>
                <a:gd name="connsiteX16" fmla="*/ 3834000 w 5400000"/>
                <a:gd name="connsiteY16" fmla="*/ 1440000 h 1440000"/>
                <a:gd name="connsiteX17" fmla="*/ 3456000 w 5400000"/>
                <a:gd name="connsiteY17" fmla="*/ 1440000 h 1440000"/>
                <a:gd name="connsiteX18" fmla="*/ 3078000 w 5400000"/>
                <a:gd name="connsiteY18" fmla="*/ 1440000 h 1440000"/>
                <a:gd name="connsiteX19" fmla="*/ 2592000 w 5400000"/>
                <a:gd name="connsiteY19" fmla="*/ 1440000 h 1440000"/>
                <a:gd name="connsiteX20" fmla="*/ 2052000 w 5400000"/>
                <a:gd name="connsiteY20" fmla="*/ 1440000 h 1440000"/>
                <a:gd name="connsiteX21" fmla="*/ 1512000 w 5400000"/>
                <a:gd name="connsiteY21" fmla="*/ 1440000 h 1440000"/>
                <a:gd name="connsiteX22" fmla="*/ 972000 w 5400000"/>
                <a:gd name="connsiteY22" fmla="*/ 1440000 h 1440000"/>
                <a:gd name="connsiteX23" fmla="*/ 0 w 5400000"/>
                <a:gd name="connsiteY23" fmla="*/ 1440000 h 1440000"/>
                <a:gd name="connsiteX24" fmla="*/ 0 w 5400000"/>
                <a:gd name="connsiteY24" fmla="*/ 931200 h 1440000"/>
                <a:gd name="connsiteX25" fmla="*/ 0 w 5400000"/>
                <a:gd name="connsiteY25" fmla="*/ 436800 h 1440000"/>
                <a:gd name="connsiteX26" fmla="*/ 0 w 5400000"/>
                <a:gd name="connsiteY26" fmla="*/ 0 h 14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400000" h="1440000" fill="none" extrusionOk="0">
                  <a:moveTo>
                    <a:pt x="0" y="0"/>
                  </a:moveTo>
                  <a:cubicBezTo>
                    <a:pt x="240403" y="-66526"/>
                    <a:pt x="445065" y="61848"/>
                    <a:pt x="648000" y="0"/>
                  </a:cubicBezTo>
                  <a:cubicBezTo>
                    <a:pt x="850935" y="-61848"/>
                    <a:pt x="986332" y="21662"/>
                    <a:pt x="1242000" y="0"/>
                  </a:cubicBezTo>
                  <a:cubicBezTo>
                    <a:pt x="1497668" y="-21662"/>
                    <a:pt x="1521593" y="3393"/>
                    <a:pt x="1620000" y="0"/>
                  </a:cubicBezTo>
                  <a:cubicBezTo>
                    <a:pt x="1718407" y="-3393"/>
                    <a:pt x="1985414" y="27980"/>
                    <a:pt x="2268000" y="0"/>
                  </a:cubicBezTo>
                  <a:cubicBezTo>
                    <a:pt x="2550586" y="-27980"/>
                    <a:pt x="2683327" y="19072"/>
                    <a:pt x="2808000" y="0"/>
                  </a:cubicBezTo>
                  <a:cubicBezTo>
                    <a:pt x="2932673" y="-19072"/>
                    <a:pt x="3072538" y="26903"/>
                    <a:pt x="3294000" y="0"/>
                  </a:cubicBezTo>
                  <a:cubicBezTo>
                    <a:pt x="3515462" y="-26903"/>
                    <a:pt x="3718808" y="25581"/>
                    <a:pt x="3942000" y="0"/>
                  </a:cubicBezTo>
                  <a:cubicBezTo>
                    <a:pt x="4165192" y="-25581"/>
                    <a:pt x="4136170" y="45248"/>
                    <a:pt x="4320000" y="0"/>
                  </a:cubicBezTo>
                  <a:cubicBezTo>
                    <a:pt x="4503830" y="-45248"/>
                    <a:pt x="4539730" y="32627"/>
                    <a:pt x="4752000" y="0"/>
                  </a:cubicBezTo>
                  <a:cubicBezTo>
                    <a:pt x="4964270" y="-32627"/>
                    <a:pt x="5092974" y="3196"/>
                    <a:pt x="5400000" y="0"/>
                  </a:cubicBezTo>
                  <a:cubicBezTo>
                    <a:pt x="5418344" y="157103"/>
                    <a:pt x="5373757" y="288384"/>
                    <a:pt x="5400000" y="465600"/>
                  </a:cubicBezTo>
                  <a:cubicBezTo>
                    <a:pt x="5426243" y="642816"/>
                    <a:pt x="5383170" y="809815"/>
                    <a:pt x="5400000" y="916800"/>
                  </a:cubicBezTo>
                  <a:cubicBezTo>
                    <a:pt x="5416830" y="1023785"/>
                    <a:pt x="5382870" y="1272190"/>
                    <a:pt x="5400000" y="1440000"/>
                  </a:cubicBezTo>
                  <a:cubicBezTo>
                    <a:pt x="5147907" y="1465704"/>
                    <a:pt x="5006305" y="1381909"/>
                    <a:pt x="4806000" y="1440000"/>
                  </a:cubicBezTo>
                  <a:cubicBezTo>
                    <a:pt x="4605695" y="1498091"/>
                    <a:pt x="4507527" y="1373690"/>
                    <a:pt x="4212000" y="1440000"/>
                  </a:cubicBezTo>
                  <a:cubicBezTo>
                    <a:pt x="3916473" y="1506310"/>
                    <a:pt x="3918647" y="1403690"/>
                    <a:pt x="3834000" y="1440000"/>
                  </a:cubicBezTo>
                  <a:cubicBezTo>
                    <a:pt x="3749353" y="1476310"/>
                    <a:pt x="3617440" y="1414658"/>
                    <a:pt x="3456000" y="1440000"/>
                  </a:cubicBezTo>
                  <a:cubicBezTo>
                    <a:pt x="3294560" y="1465342"/>
                    <a:pt x="3209089" y="1426019"/>
                    <a:pt x="3078000" y="1440000"/>
                  </a:cubicBezTo>
                  <a:cubicBezTo>
                    <a:pt x="2946911" y="1453981"/>
                    <a:pt x="2829236" y="1404558"/>
                    <a:pt x="2592000" y="1440000"/>
                  </a:cubicBezTo>
                  <a:cubicBezTo>
                    <a:pt x="2354764" y="1475442"/>
                    <a:pt x="2261376" y="1393061"/>
                    <a:pt x="2052000" y="1440000"/>
                  </a:cubicBezTo>
                  <a:cubicBezTo>
                    <a:pt x="1842624" y="1486939"/>
                    <a:pt x="1655591" y="1428139"/>
                    <a:pt x="1512000" y="1440000"/>
                  </a:cubicBezTo>
                  <a:cubicBezTo>
                    <a:pt x="1368409" y="1451861"/>
                    <a:pt x="1098777" y="1430231"/>
                    <a:pt x="972000" y="1440000"/>
                  </a:cubicBezTo>
                  <a:cubicBezTo>
                    <a:pt x="845223" y="1449769"/>
                    <a:pt x="460389" y="1421416"/>
                    <a:pt x="0" y="1440000"/>
                  </a:cubicBezTo>
                  <a:cubicBezTo>
                    <a:pt x="-44889" y="1247693"/>
                    <a:pt x="30429" y="1110891"/>
                    <a:pt x="0" y="931200"/>
                  </a:cubicBezTo>
                  <a:cubicBezTo>
                    <a:pt x="-30429" y="751509"/>
                    <a:pt x="54676" y="590781"/>
                    <a:pt x="0" y="436800"/>
                  </a:cubicBezTo>
                  <a:cubicBezTo>
                    <a:pt x="-54676" y="282819"/>
                    <a:pt x="28119" y="92206"/>
                    <a:pt x="0" y="0"/>
                  </a:cubicBezTo>
                  <a:close/>
                </a:path>
                <a:path w="5400000" h="1440000" stroke="0" extrusionOk="0">
                  <a:moveTo>
                    <a:pt x="0" y="0"/>
                  </a:moveTo>
                  <a:cubicBezTo>
                    <a:pt x="304713" y="-35938"/>
                    <a:pt x="496165" y="30105"/>
                    <a:pt x="648000" y="0"/>
                  </a:cubicBezTo>
                  <a:cubicBezTo>
                    <a:pt x="799835" y="-30105"/>
                    <a:pt x="1057361" y="52672"/>
                    <a:pt x="1188000" y="0"/>
                  </a:cubicBezTo>
                  <a:cubicBezTo>
                    <a:pt x="1318639" y="-52672"/>
                    <a:pt x="1497224" y="9611"/>
                    <a:pt x="1620000" y="0"/>
                  </a:cubicBezTo>
                  <a:cubicBezTo>
                    <a:pt x="1742776" y="-9611"/>
                    <a:pt x="2041365" y="60748"/>
                    <a:pt x="2160000" y="0"/>
                  </a:cubicBezTo>
                  <a:cubicBezTo>
                    <a:pt x="2278635" y="-60748"/>
                    <a:pt x="2543723" y="63597"/>
                    <a:pt x="2808000" y="0"/>
                  </a:cubicBezTo>
                  <a:cubicBezTo>
                    <a:pt x="3072277" y="-63597"/>
                    <a:pt x="3048906" y="46953"/>
                    <a:pt x="3240000" y="0"/>
                  </a:cubicBezTo>
                  <a:cubicBezTo>
                    <a:pt x="3431094" y="-46953"/>
                    <a:pt x="3452924" y="942"/>
                    <a:pt x="3618000" y="0"/>
                  </a:cubicBezTo>
                  <a:cubicBezTo>
                    <a:pt x="3783076" y="-942"/>
                    <a:pt x="3896138" y="63330"/>
                    <a:pt x="4158000" y="0"/>
                  </a:cubicBezTo>
                  <a:cubicBezTo>
                    <a:pt x="4419862" y="-63330"/>
                    <a:pt x="4535588" y="60164"/>
                    <a:pt x="4698000" y="0"/>
                  </a:cubicBezTo>
                  <a:cubicBezTo>
                    <a:pt x="4860412" y="-60164"/>
                    <a:pt x="5066078" y="77068"/>
                    <a:pt x="5400000" y="0"/>
                  </a:cubicBezTo>
                  <a:cubicBezTo>
                    <a:pt x="5454736" y="103669"/>
                    <a:pt x="5362792" y="260684"/>
                    <a:pt x="5400000" y="465600"/>
                  </a:cubicBezTo>
                  <a:cubicBezTo>
                    <a:pt x="5437208" y="670516"/>
                    <a:pt x="5348750" y="812941"/>
                    <a:pt x="5400000" y="931200"/>
                  </a:cubicBezTo>
                  <a:cubicBezTo>
                    <a:pt x="5451250" y="1049459"/>
                    <a:pt x="5387219" y="1231083"/>
                    <a:pt x="5400000" y="1440000"/>
                  </a:cubicBezTo>
                  <a:cubicBezTo>
                    <a:pt x="5269533" y="1493626"/>
                    <a:pt x="5050190" y="1413155"/>
                    <a:pt x="4914000" y="1440000"/>
                  </a:cubicBezTo>
                  <a:cubicBezTo>
                    <a:pt x="4777810" y="1466845"/>
                    <a:pt x="4553217" y="1383503"/>
                    <a:pt x="4320000" y="1440000"/>
                  </a:cubicBezTo>
                  <a:cubicBezTo>
                    <a:pt x="4086783" y="1496497"/>
                    <a:pt x="3936241" y="1425817"/>
                    <a:pt x="3672000" y="1440000"/>
                  </a:cubicBezTo>
                  <a:cubicBezTo>
                    <a:pt x="3407759" y="1454183"/>
                    <a:pt x="3368764" y="1378868"/>
                    <a:pt x="3078000" y="1440000"/>
                  </a:cubicBezTo>
                  <a:cubicBezTo>
                    <a:pt x="2787236" y="1501132"/>
                    <a:pt x="2747355" y="1431671"/>
                    <a:pt x="2538000" y="1440000"/>
                  </a:cubicBezTo>
                  <a:cubicBezTo>
                    <a:pt x="2328645" y="1448329"/>
                    <a:pt x="2296872" y="1413665"/>
                    <a:pt x="2160000" y="1440000"/>
                  </a:cubicBezTo>
                  <a:cubicBezTo>
                    <a:pt x="2023128" y="1466335"/>
                    <a:pt x="1880366" y="1422606"/>
                    <a:pt x="1620000" y="1440000"/>
                  </a:cubicBezTo>
                  <a:cubicBezTo>
                    <a:pt x="1359634" y="1457394"/>
                    <a:pt x="1232151" y="1384925"/>
                    <a:pt x="972000" y="1440000"/>
                  </a:cubicBezTo>
                  <a:cubicBezTo>
                    <a:pt x="711849" y="1495075"/>
                    <a:pt x="385182" y="1392067"/>
                    <a:pt x="0" y="1440000"/>
                  </a:cubicBezTo>
                  <a:cubicBezTo>
                    <a:pt x="-24545" y="1283072"/>
                    <a:pt x="30159" y="1149211"/>
                    <a:pt x="0" y="960000"/>
                  </a:cubicBezTo>
                  <a:cubicBezTo>
                    <a:pt x="-30159" y="770789"/>
                    <a:pt x="8508" y="649079"/>
                    <a:pt x="0" y="465600"/>
                  </a:cubicBezTo>
                  <a:cubicBezTo>
                    <a:pt x="-8508" y="282121"/>
                    <a:pt x="33797" y="118944"/>
                    <a:pt x="0" y="0"/>
                  </a:cubicBezTo>
                  <a:close/>
                </a:path>
              </a:pathLst>
            </a:custGeom>
            <a:gradFill>
              <a:gsLst>
                <a:gs pos="0">
                  <a:srgbClr val="00CCFF"/>
                </a:gs>
                <a:gs pos="90000">
                  <a:srgbClr val="7AC7F6"/>
                </a:gs>
              </a:gsLst>
              <a:path path="rect">
                <a:fillToRect l="50000" t="50000" r="50000" b="50000"/>
              </a:path>
            </a:gradFill>
            <a:ln>
              <a:solidFill>
                <a:schemeClr val="bg1">
                  <a:lumMod val="50000"/>
                </a:schemeClr>
              </a:solidFill>
              <a:extLst>
                <a:ext uri="{C807C97D-BFC1-408E-A445-0C87EB9F89A2}">
                  <ask:lineSketchStyleProps xmlns:ask="http://schemas.microsoft.com/office/drawing/2018/sketchyshapes" sd="981765707">
                    <a:prstGeom prst="rect">
                      <a:avLst/>
                    </a:prstGeom>
                    <ask:type>
                      <ask:lineSketchScribble/>
                    </ask:type>
                  </ask:lineSketchStyleProps>
                </a:ext>
              </a:extLst>
            </a:ln>
          </p:spPr>
          <p:style>
            <a:lnRef idx="2">
              <a:schemeClr val="accent1"/>
            </a:lnRef>
            <a:fillRef idx="1">
              <a:schemeClr val="lt1"/>
            </a:fillRef>
            <a:effectRef idx="0">
              <a:schemeClr val="accent1"/>
            </a:effectRef>
            <a:fontRef idx="minor">
              <a:schemeClr val="dk1"/>
            </a:fontRef>
          </p:style>
          <p:txBody>
            <a:bodyPr spcFirstLastPara="1" wrap="square" lIns="91425" tIns="216000" rIns="91425" bIns="45700" anchor="ctr" anchorCtr="0">
              <a:noAutofit/>
            </a:bodyPr>
            <a:lstStyle/>
            <a:p>
              <a:pPr lvl="0" algn="ctr">
                <a:buSzPct val="80000"/>
              </a:pPr>
              <a:r>
                <a:rPr lang="en-GB" sz="2400" dirty="0" err="1">
                  <a:solidFill>
                    <a:schemeClr val="tx1"/>
                  </a:solidFill>
                  <a:ea typeface="Helvetica Neue"/>
                  <a:cs typeface="Helvetica Neue"/>
                  <a:sym typeface="Helvetica Neue"/>
                </a:rPr>
                <a:t>Manje</a:t>
              </a:r>
              <a:r>
                <a:rPr lang="en-GB" sz="2400" dirty="0">
                  <a:solidFill>
                    <a:schemeClr val="tx1"/>
                  </a:solidFill>
                  <a:ea typeface="Helvetica Neue"/>
                  <a:cs typeface="Helvetica Neue"/>
                  <a:sym typeface="Helvetica Neue"/>
                </a:rPr>
                <a:t> </a:t>
              </a:r>
              <a:r>
                <a:rPr lang="en-GB" sz="2400" dirty="0" err="1">
                  <a:solidFill>
                    <a:schemeClr val="tx1"/>
                  </a:solidFill>
                  <a:ea typeface="Helvetica Neue"/>
                  <a:cs typeface="Helvetica Neue"/>
                  <a:sym typeface="Helvetica Neue"/>
                </a:rPr>
                <a:t>dvostrukog</a:t>
              </a:r>
              <a:r>
                <a:rPr lang="en-GB" sz="2400" dirty="0">
                  <a:solidFill>
                    <a:schemeClr val="tx1"/>
                  </a:solidFill>
                  <a:ea typeface="Helvetica Neue"/>
                  <a:cs typeface="Helvetica Neue"/>
                  <a:sym typeface="Helvetica Neue"/>
                </a:rPr>
                <a:t> </a:t>
              </a:r>
              <a:r>
                <a:rPr lang="en-GB" sz="2400" dirty="0" err="1">
                  <a:solidFill>
                    <a:schemeClr val="tx1"/>
                  </a:solidFill>
                  <a:ea typeface="Helvetica Neue"/>
                  <a:cs typeface="Helvetica Neue"/>
                  <a:sym typeface="Helvetica Neue"/>
                </a:rPr>
                <a:t>arhiviranja</a:t>
              </a:r>
              <a:r>
                <a:rPr lang="en-GB" sz="2400" dirty="0">
                  <a:solidFill>
                    <a:schemeClr val="tx1"/>
                  </a:solidFill>
                  <a:ea typeface="Helvetica Neue"/>
                  <a:cs typeface="Helvetica Neue"/>
                  <a:sym typeface="Helvetica Neue"/>
                </a:rPr>
                <a:t> </a:t>
              </a:r>
              <a:r>
                <a:rPr lang="en-GB" sz="2400" dirty="0" err="1">
                  <a:solidFill>
                    <a:schemeClr val="tx1"/>
                  </a:solidFill>
                  <a:ea typeface="Helvetica Neue"/>
                  <a:cs typeface="Helvetica Neue"/>
                  <a:sym typeface="Helvetica Neue"/>
                </a:rPr>
                <a:t>dokumenata</a:t>
              </a:r>
              <a:endParaRPr lang="en-GB" sz="2400" dirty="0">
                <a:solidFill>
                  <a:schemeClr val="tx1"/>
                </a:solidFill>
                <a:latin typeface="+mn-lt"/>
                <a:ea typeface="Helvetica Neue"/>
                <a:cs typeface="Helvetica Neue"/>
                <a:sym typeface="Helvetica Neue"/>
              </a:endParaRPr>
            </a:p>
          </p:txBody>
        </p:sp>
        <p:pic>
          <p:nvPicPr>
            <p:cNvPr id="16" name="Grafik 15" descr="Anheften mit einfarbiger Füllung">
              <a:extLst>
                <a:ext uri="{FF2B5EF4-FFF2-40B4-BE49-F238E27FC236}">
                  <a16:creationId xmlns:a16="http://schemas.microsoft.com/office/drawing/2014/main" id="{6995A3F4-C33E-4083-EB46-F3A1F4A4C601}"/>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rot="5400000">
              <a:off x="3873713" y="3649060"/>
              <a:ext cx="684000" cy="684000"/>
            </a:xfrm>
            <a:prstGeom prst="rect">
              <a:avLst/>
            </a:prstGeom>
            <a:effectLst>
              <a:outerShdw blurRad="50800" dist="38100" dir="2700000" algn="tl" rotWithShape="0">
                <a:prstClr val="black">
                  <a:alpha val="40000"/>
                </a:prstClr>
              </a:outerShdw>
            </a:effectLst>
          </p:spPr>
        </p:pic>
      </p:grpSp>
      <p:grpSp>
        <p:nvGrpSpPr>
          <p:cNvPr id="17" name="Gruppieren 16">
            <a:extLst>
              <a:ext uri="{FF2B5EF4-FFF2-40B4-BE49-F238E27FC236}">
                <a16:creationId xmlns:a16="http://schemas.microsoft.com/office/drawing/2014/main" id="{2556A75F-A8D1-CB9D-474B-80F4164C6C90}"/>
              </a:ext>
            </a:extLst>
          </p:cNvPr>
          <p:cNvGrpSpPr/>
          <p:nvPr/>
        </p:nvGrpSpPr>
        <p:grpSpPr>
          <a:xfrm>
            <a:off x="6948000" y="6912000"/>
            <a:ext cx="5400000" cy="1858940"/>
            <a:chOff x="1369198" y="3649060"/>
            <a:chExt cx="5400000" cy="1858940"/>
          </a:xfrm>
          <a:gradFill>
            <a:gsLst>
              <a:gs pos="0">
                <a:srgbClr val="00CCFF"/>
              </a:gs>
              <a:gs pos="90000">
                <a:srgbClr val="7AC7F6"/>
              </a:gs>
            </a:gsLst>
          </a:gradFill>
        </p:grpSpPr>
        <p:sp>
          <p:nvSpPr>
            <p:cNvPr id="18" name="Google Shape;120;p6">
              <a:extLst>
                <a:ext uri="{FF2B5EF4-FFF2-40B4-BE49-F238E27FC236}">
                  <a16:creationId xmlns:a16="http://schemas.microsoft.com/office/drawing/2014/main" id="{9E1B2CBC-3D36-D97C-6D7A-0C39EA9167EE}"/>
                </a:ext>
              </a:extLst>
            </p:cNvPr>
            <p:cNvSpPr txBox="1"/>
            <p:nvPr/>
          </p:nvSpPr>
          <p:spPr>
            <a:xfrm>
              <a:off x="1369198" y="4068000"/>
              <a:ext cx="5400000" cy="1440000"/>
            </a:xfrm>
            <a:custGeom>
              <a:avLst/>
              <a:gdLst>
                <a:gd name="connsiteX0" fmla="*/ 0 w 5400000"/>
                <a:gd name="connsiteY0" fmla="*/ 0 h 1440000"/>
                <a:gd name="connsiteX1" fmla="*/ 648000 w 5400000"/>
                <a:gd name="connsiteY1" fmla="*/ 0 h 1440000"/>
                <a:gd name="connsiteX2" fmla="*/ 1242000 w 5400000"/>
                <a:gd name="connsiteY2" fmla="*/ 0 h 1440000"/>
                <a:gd name="connsiteX3" fmla="*/ 1620000 w 5400000"/>
                <a:gd name="connsiteY3" fmla="*/ 0 h 1440000"/>
                <a:gd name="connsiteX4" fmla="*/ 2268000 w 5400000"/>
                <a:gd name="connsiteY4" fmla="*/ 0 h 1440000"/>
                <a:gd name="connsiteX5" fmla="*/ 2808000 w 5400000"/>
                <a:gd name="connsiteY5" fmla="*/ 0 h 1440000"/>
                <a:gd name="connsiteX6" fmla="*/ 3294000 w 5400000"/>
                <a:gd name="connsiteY6" fmla="*/ 0 h 1440000"/>
                <a:gd name="connsiteX7" fmla="*/ 3942000 w 5400000"/>
                <a:gd name="connsiteY7" fmla="*/ 0 h 1440000"/>
                <a:gd name="connsiteX8" fmla="*/ 4320000 w 5400000"/>
                <a:gd name="connsiteY8" fmla="*/ 0 h 1440000"/>
                <a:gd name="connsiteX9" fmla="*/ 4752000 w 5400000"/>
                <a:gd name="connsiteY9" fmla="*/ 0 h 1440000"/>
                <a:gd name="connsiteX10" fmla="*/ 5400000 w 5400000"/>
                <a:gd name="connsiteY10" fmla="*/ 0 h 1440000"/>
                <a:gd name="connsiteX11" fmla="*/ 5400000 w 5400000"/>
                <a:gd name="connsiteY11" fmla="*/ 465600 h 1440000"/>
                <a:gd name="connsiteX12" fmla="*/ 5400000 w 5400000"/>
                <a:gd name="connsiteY12" fmla="*/ 916800 h 1440000"/>
                <a:gd name="connsiteX13" fmla="*/ 5400000 w 5400000"/>
                <a:gd name="connsiteY13" fmla="*/ 1440000 h 1440000"/>
                <a:gd name="connsiteX14" fmla="*/ 4806000 w 5400000"/>
                <a:gd name="connsiteY14" fmla="*/ 1440000 h 1440000"/>
                <a:gd name="connsiteX15" fmla="*/ 4212000 w 5400000"/>
                <a:gd name="connsiteY15" fmla="*/ 1440000 h 1440000"/>
                <a:gd name="connsiteX16" fmla="*/ 3834000 w 5400000"/>
                <a:gd name="connsiteY16" fmla="*/ 1440000 h 1440000"/>
                <a:gd name="connsiteX17" fmla="*/ 3456000 w 5400000"/>
                <a:gd name="connsiteY17" fmla="*/ 1440000 h 1440000"/>
                <a:gd name="connsiteX18" fmla="*/ 3078000 w 5400000"/>
                <a:gd name="connsiteY18" fmla="*/ 1440000 h 1440000"/>
                <a:gd name="connsiteX19" fmla="*/ 2592000 w 5400000"/>
                <a:gd name="connsiteY19" fmla="*/ 1440000 h 1440000"/>
                <a:gd name="connsiteX20" fmla="*/ 2052000 w 5400000"/>
                <a:gd name="connsiteY20" fmla="*/ 1440000 h 1440000"/>
                <a:gd name="connsiteX21" fmla="*/ 1512000 w 5400000"/>
                <a:gd name="connsiteY21" fmla="*/ 1440000 h 1440000"/>
                <a:gd name="connsiteX22" fmla="*/ 972000 w 5400000"/>
                <a:gd name="connsiteY22" fmla="*/ 1440000 h 1440000"/>
                <a:gd name="connsiteX23" fmla="*/ 0 w 5400000"/>
                <a:gd name="connsiteY23" fmla="*/ 1440000 h 1440000"/>
                <a:gd name="connsiteX24" fmla="*/ 0 w 5400000"/>
                <a:gd name="connsiteY24" fmla="*/ 931200 h 1440000"/>
                <a:gd name="connsiteX25" fmla="*/ 0 w 5400000"/>
                <a:gd name="connsiteY25" fmla="*/ 436800 h 1440000"/>
                <a:gd name="connsiteX26" fmla="*/ 0 w 5400000"/>
                <a:gd name="connsiteY26" fmla="*/ 0 h 14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400000" h="1440000" fill="none" extrusionOk="0">
                  <a:moveTo>
                    <a:pt x="0" y="0"/>
                  </a:moveTo>
                  <a:cubicBezTo>
                    <a:pt x="240403" y="-66526"/>
                    <a:pt x="445065" y="61848"/>
                    <a:pt x="648000" y="0"/>
                  </a:cubicBezTo>
                  <a:cubicBezTo>
                    <a:pt x="850935" y="-61848"/>
                    <a:pt x="986332" y="21662"/>
                    <a:pt x="1242000" y="0"/>
                  </a:cubicBezTo>
                  <a:cubicBezTo>
                    <a:pt x="1497668" y="-21662"/>
                    <a:pt x="1521593" y="3393"/>
                    <a:pt x="1620000" y="0"/>
                  </a:cubicBezTo>
                  <a:cubicBezTo>
                    <a:pt x="1718407" y="-3393"/>
                    <a:pt x="1985414" y="27980"/>
                    <a:pt x="2268000" y="0"/>
                  </a:cubicBezTo>
                  <a:cubicBezTo>
                    <a:pt x="2550586" y="-27980"/>
                    <a:pt x="2683327" y="19072"/>
                    <a:pt x="2808000" y="0"/>
                  </a:cubicBezTo>
                  <a:cubicBezTo>
                    <a:pt x="2932673" y="-19072"/>
                    <a:pt x="3072538" y="26903"/>
                    <a:pt x="3294000" y="0"/>
                  </a:cubicBezTo>
                  <a:cubicBezTo>
                    <a:pt x="3515462" y="-26903"/>
                    <a:pt x="3718808" y="25581"/>
                    <a:pt x="3942000" y="0"/>
                  </a:cubicBezTo>
                  <a:cubicBezTo>
                    <a:pt x="4165192" y="-25581"/>
                    <a:pt x="4136170" y="45248"/>
                    <a:pt x="4320000" y="0"/>
                  </a:cubicBezTo>
                  <a:cubicBezTo>
                    <a:pt x="4503830" y="-45248"/>
                    <a:pt x="4539730" y="32627"/>
                    <a:pt x="4752000" y="0"/>
                  </a:cubicBezTo>
                  <a:cubicBezTo>
                    <a:pt x="4964270" y="-32627"/>
                    <a:pt x="5092974" y="3196"/>
                    <a:pt x="5400000" y="0"/>
                  </a:cubicBezTo>
                  <a:cubicBezTo>
                    <a:pt x="5418344" y="157103"/>
                    <a:pt x="5373757" y="288384"/>
                    <a:pt x="5400000" y="465600"/>
                  </a:cubicBezTo>
                  <a:cubicBezTo>
                    <a:pt x="5426243" y="642816"/>
                    <a:pt x="5383170" y="809815"/>
                    <a:pt x="5400000" y="916800"/>
                  </a:cubicBezTo>
                  <a:cubicBezTo>
                    <a:pt x="5416830" y="1023785"/>
                    <a:pt x="5382870" y="1272190"/>
                    <a:pt x="5400000" y="1440000"/>
                  </a:cubicBezTo>
                  <a:cubicBezTo>
                    <a:pt x="5147907" y="1465704"/>
                    <a:pt x="5006305" y="1381909"/>
                    <a:pt x="4806000" y="1440000"/>
                  </a:cubicBezTo>
                  <a:cubicBezTo>
                    <a:pt x="4605695" y="1498091"/>
                    <a:pt x="4507527" y="1373690"/>
                    <a:pt x="4212000" y="1440000"/>
                  </a:cubicBezTo>
                  <a:cubicBezTo>
                    <a:pt x="3916473" y="1506310"/>
                    <a:pt x="3918647" y="1403690"/>
                    <a:pt x="3834000" y="1440000"/>
                  </a:cubicBezTo>
                  <a:cubicBezTo>
                    <a:pt x="3749353" y="1476310"/>
                    <a:pt x="3617440" y="1414658"/>
                    <a:pt x="3456000" y="1440000"/>
                  </a:cubicBezTo>
                  <a:cubicBezTo>
                    <a:pt x="3294560" y="1465342"/>
                    <a:pt x="3209089" y="1426019"/>
                    <a:pt x="3078000" y="1440000"/>
                  </a:cubicBezTo>
                  <a:cubicBezTo>
                    <a:pt x="2946911" y="1453981"/>
                    <a:pt x="2829236" y="1404558"/>
                    <a:pt x="2592000" y="1440000"/>
                  </a:cubicBezTo>
                  <a:cubicBezTo>
                    <a:pt x="2354764" y="1475442"/>
                    <a:pt x="2261376" y="1393061"/>
                    <a:pt x="2052000" y="1440000"/>
                  </a:cubicBezTo>
                  <a:cubicBezTo>
                    <a:pt x="1842624" y="1486939"/>
                    <a:pt x="1655591" y="1428139"/>
                    <a:pt x="1512000" y="1440000"/>
                  </a:cubicBezTo>
                  <a:cubicBezTo>
                    <a:pt x="1368409" y="1451861"/>
                    <a:pt x="1098777" y="1430231"/>
                    <a:pt x="972000" y="1440000"/>
                  </a:cubicBezTo>
                  <a:cubicBezTo>
                    <a:pt x="845223" y="1449769"/>
                    <a:pt x="460389" y="1421416"/>
                    <a:pt x="0" y="1440000"/>
                  </a:cubicBezTo>
                  <a:cubicBezTo>
                    <a:pt x="-44889" y="1247693"/>
                    <a:pt x="30429" y="1110891"/>
                    <a:pt x="0" y="931200"/>
                  </a:cubicBezTo>
                  <a:cubicBezTo>
                    <a:pt x="-30429" y="751509"/>
                    <a:pt x="54676" y="590781"/>
                    <a:pt x="0" y="436800"/>
                  </a:cubicBezTo>
                  <a:cubicBezTo>
                    <a:pt x="-54676" y="282819"/>
                    <a:pt x="28119" y="92206"/>
                    <a:pt x="0" y="0"/>
                  </a:cubicBezTo>
                  <a:close/>
                </a:path>
                <a:path w="5400000" h="1440000" stroke="0" extrusionOk="0">
                  <a:moveTo>
                    <a:pt x="0" y="0"/>
                  </a:moveTo>
                  <a:cubicBezTo>
                    <a:pt x="304713" y="-35938"/>
                    <a:pt x="496165" y="30105"/>
                    <a:pt x="648000" y="0"/>
                  </a:cubicBezTo>
                  <a:cubicBezTo>
                    <a:pt x="799835" y="-30105"/>
                    <a:pt x="1057361" y="52672"/>
                    <a:pt x="1188000" y="0"/>
                  </a:cubicBezTo>
                  <a:cubicBezTo>
                    <a:pt x="1318639" y="-52672"/>
                    <a:pt x="1497224" y="9611"/>
                    <a:pt x="1620000" y="0"/>
                  </a:cubicBezTo>
                  <a:cubicBezTo>
                    <a:pt x="1742776" y="-9611"/>
                    <a:pt x="2041365" y="60748"/>
                    <a:pt x="2160000" y="0"/>
                  </a:cubicBezTo>
                  <a:cubicBezTo>
                    <a:pt x="2278635" y="-60748"/>
                    <a:pt x="2543723" y="63597"/>
                    <a:pt x="2808000" y="0"/>
                  </a:cubicBezTo>
                  <a:cubicBezTo>
                    <a:pt x="3072277" y="-63597"/>
                    <a:pt x="3048906" y="46953"/>
                    <a:pt x="3240000" y="0"/>
                  </a:cubicBezTo>
                  <a:cubicBezTo>
                    <a:pt x="3431094" y="-46953"/>
                    <a:pt x="3452924" y="942"/>
                    <a:pt x="3618000" y="0"/>
                  </a:cubicBezTo>
                  <a:cubicBezTo>
                    <a:pt x="3783076" y="-942"/>
                    <a:pt x="3896138" y="63330"/>
                    <a:pt x="4158000" y="0"/>
                  </a:cubicBezTo>
                  <a:cubicBezTo>
                    <a:pt x="4419862" y="-63330"/>
                    <a:pt x="4535588" y="60164"/>
                    <a:pt x="4698000" y="0"/>
                  </a:cubicBezTo>
                  <a:cubicBezTo>
                    <a:pt x="4860412" y="-60164"/>
                    <a:pt x="5066078" y="77068"/>
                    <a:pt x="5400000" y="0"/>
                  </a:cubicBezTo>
                  <a:cubicBezTo>
                    <a:pt x="5454736" y="103669"/>
                    <a:pt x="5362792" y="260684"/>
                    <a:pt x="5400000" y="465600"/>
                  </a:cubicBezTo>
                  <a:cubicBezTo>
                    <a:pt x="5437208" y="670516"/>
                    <a:pt x="5348750" y="812941"/>
                    <a:pt x="5400000" y="931200"/>
                  </a:cubicBezTo>
                  <a:cubicBezTo>
                    <a:pt x="5451250" y="1049459"/>
                    <a:pt x="5387219" y="1231083"/>
                    <a:pt x="5400000" y="1440000"/>
                  </a:cubicBezTo>
                  <a:cubicBezTo>
                    <a:pt x="5269533" y="1493626"/>
                    <a:pt x="5050190" y="1413155"/>
                    <a:pt x="4914000" y="1440000"/>
                  </a:cubicBezTo>
                  <a:cubicBezTo>
                    <a:pt x="4777810" y="1466845"/>
                    <a:pt x="4553217" y="1383503"/>
                    <a:pt x="4320000" y="1440000"/>
                  </a:cubicBezTo>
                  <a:cubicBezTo>
                    <a:pt x="4086783" y="1496497"/>
                    <a:pt x="3936241" y="1425817"/>
                    <a:pt x="3672000" y="1440000"/>
                  </a:cubicBezTo>
                  <a:cubicBezTo>
                    <a:pt x="3407759" y="1454183"/>
                    <a:pt x="3368764" y="1378868"/>
                    <a:pt x="3078000" y="1440000"/>
                  </a:cubicBezTo>
                  <a:cubicBezTo>
                    <a:pt x="2787236" y="1501132"/>
                    <a:pt x="2747355" y="1431671"/>
                    <a:pt x="2538000" y="1440000"/>
                  </a:cubicBezTo>
                  <a:cubicBezTo>
                    <a:pt x="2328645" y="1448329"/>
                    <a:pt x="2296872" y="1413665"/>
                    <a:pt x="2160000" y="1440000"/>
                  </a:cubicBezTo>
                  <a:cubicBezTo>
                    <a:pt x="2023128" y="1466335"/>
                    <a:pt x="1880366" y="1422606"/>
                    <a:pt x="1620000" y="1440000"/>
                  </a:cubicBezTo>
                  <a:cubicBezTo>
                    <a:pt x="1359634" y="1457394"/>
                    <a:pt x="1232151" y="1384925"/>
                    <a:pt x="972000" y="1440000"/>
                  </a:cubicBezTo>
                  <a:cubicBezTo>
                    <a:pt x="711849" y="1495075"/>
                    <a:pt x="385182" y="1392067"/>
                    <a:pt x="0" y="1440000"/>
                  </a:cubicBezTo>
                  <a:cubicBezTo>
                    <a:pt x="-24545" y="1283072"/>
                    <a:pt x="30159" y="1149211"/>
                    <a:pt x="0" y="960000"/>
                  </a:cubicBezTo>
                  <a:cubicBezTo>
                    <a:pt x="-30159" y="770789"/>
                    <a:pt x="8508" y="649079"/>
                    <a:pt x="0" y="465600"/>
                  </a:cubicBezTo>
                  <a:cubicBezTo>
                    <a:pt x="-8508" y="282121"/>
                    <a:pt x="33797" y="118944"/>
                    <a:pt x="0" y="0"/>
                  </a:cubicBezTo>
                  <a:close/>
                </a:path>
              </a:pathLst>
            </a:custGeom>
            <a:gradFill>
              <a:gsLst>
                <a:gs pos="0">
                  <a:srgbClr val="00CCFF"/>
                </a:gs>
                <a:gs pos="90000">
                  <a:srgbClr val="7AC7F6"/>
                </a:gs>
              </a:gsLst>
              <a:path path="rect">
                <a:fillToRect l="50000" t="50000" r="50000" b="50000"/>
              </a:path>
            </a:gradFill>
            <a:ln>
              <a:solidFill>
                <a:schemeClr val="bg1">
                  <a:lumMod val="50000"/>
                </a:schemeClr>
              </a:solidFill>
              <a:extLst>
                <a:ext uri="{C807C97D-BFC1-408E-A445-0C87EB9F89A2}">
                  <ask:lineSketchStyleProps xmlns:ask="http://schemas.microsoft.com/office/drawing/2018/sketchyshapes" sd="981765707">
                    <a:prstGeom prst="rect">
                      <a:avLst/>
                    </a:prstGeom>
                    <ask:type>
                      <ask:lineSketchScribble/>
                    </ask:type>
                  </ask:lineSketchStyleProps>
                </a:ext>
              </a:extLst>
            </a:ln>
          </p:spPr>
          <p:style>
            <a:lnRef idx="2">
              <a:schemeClr val="accent1"/>
            </a:lnRef>
            <a:fillRef idx="1">
              <a:schemeClr val="lt1"/>
            </a:fillRef>
            <a:effectRef idx="0">
              <a:schemeClr val="accent1"/>
            </a:effectRef>
            <a:fontRef idx="minor">
              <a:schemeClr val="dk1"/>
            </a:fontRef>
          </p:style>
          <p:txBody>
            <a:bodyPr spcFirstLastPara="1" wrap="square" lIns="91425" tIns="216000" rIns="91425" bIns="45700" anchor="ctr" anchorCtr="0">
              <a:noAutofit/>
            </a:bodyPr>
            <a:lstStyle/>
            <a:p>
              <a:pPr lvl="0" algn="ctr">
                <a:buSzPct val="80000"/>
              </a:pPr>
              <a:r>
                <a:rPr lang="en-GB" sz="2400" dirty="0" err="1">
                  <a:solidFill>
                    <a:schemeClr val="tx1"/>
                  </a:solidFill>
                  <a:ea typeface="Helvetica Neue"/>
                  <a:cs typeface="Helvetica Neue"/>
                  <a:sym typeface="Helvetica Neue"/>
                </a:rPr>
                <a:t>Lakše</a:t>
              </a:r>
              <a:r>
                <a:rPr lang="en-GB" sz="2400" dirty="0">
                  <a:solidFill>
                    <a:schemeClr val="tx1"/>
                  </a:solidFill>
                  <a:ea typeface="Helvetica Neue"/>
                  <a:cs typeface="Helvetica Neue"/>
                  <a:sym typeface="Helvetica Neue"/>
                </a:rPr>
                <a:t> </a:t>
              </a:r>
              <a:r>
                <a:rPr lang="en-GB" sz="2400" dirty="0" err="1">
                  <a:solidFill>
                    <a:schemeClr val="tx1"/>
                  </a:solidFill>
                  <a:ea typeface="Helvetica Neue"/>
                  <a:cs typeface="Helvetica Neue"/>
                  <a:sym typeface="Helvetica Neue"/>
                </a:rPr>
                <a:t>zastupanje</a:t>
              </a:r>
              <a:r>
                <a:rPr lang="en-GB" sz="2400" dirty="0">
                  <a:solidFill>
                    <a:schemeClr val="tx1"/>
                  </a:solidFill>
                  <a:ea typeface="Helvetica Neue"/>
                  <a:cs typeface="Helvetica Neue"/>
                  <a:sym typeface="Helvetica Neue"/>
                </a:rPr>
                <a:t> </a:t>
              </a:r>
              <a:r>
                <a:rPr lang="en-GB" sz="2400" dirty="0" err="1">
                  <a:solidFill>
                    <a:schemeClr val="tx1"/>
                  </a:solidFill>
                  <a:ea typeface="Helvetica Neue"/>
                  <a:cs typeface="Helvetica Neue"/>
                  <a:sym typeface="Helvetica Neue"/>
                </a:rPr>
                <a:t>kolega</a:t>
              </a:r>
              <a:endParaRPr lang="en-GB" sz="2400" dirty="0">
                <a:solidFill>
                  <a:schemeClr val="tx1"/>
                </a:solidFill>
                <a:latin typeface="+mn-lt"/>
                <a:ea typeface="Helvetica Neue"/>
                <a:cs typeface="Helvetica Neue"/>
                <a:sym typeface="Helvetica Neue"/>
              </a:endParaRPr>
            </a:p>
          </p:txBody>
        </p:sp>
        <p:pic>
          <p:nvPicPr>
            <p:cNvPr id="19" name="Grafik 18" descr="Anheften mit einfarbiger Füllung">
              <a:extLst>
                <a:ext uri="{FF2B5EF4-FFF2-40B4-BE49-F238E27FC236}">
                  <a16:creationId xmlns:a16="http://schemas.microsoft.com/office/drawing/2014/main" id="{05032644-4297-4106-F87F-C6213D74C7DA}"/>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rot="5400000">
              <a:off x="3873713" y="3649060"/>
              <a:ext cx="684000" cy="684000"/>
            </a:xfrm>
            <a:prstGeom prst="rect">
              <a:avLst/>
            </a:prstGeom>
            <a:effectLst>
              <a:outerShdw blurRad="50800" dist="38100" dir="2700000" algn="tl" rotWithShape="0">
                <a:prstClr val="black">
                  <a:alpha val="40000"/>
                </a:prstClr>
              </a:outerShdw>
            </a:effectLst>
          </p:spPr>
        </p:pic>
      </p:grpSp>
      <p:grpSp>
        <p:nvGrpSpPr>
          <p:cNvPr id="20" name="Gruppieren 19">
            <a:extLst>
              <a:ext uri="{FF2B5EF4-FFF2-40B4-BE49-F238E27FC236}">
                <a16:creationId xmlns:a16="http://schemas.microsoft.com/office/drawing/2014/main" id="{043C4DC6-1253-9AEC-7C87-8F76FEA24277}"/>
              </a:ext>
            </a:extLst>
          </p:cNvPr>
          <p:cNvGrpSpPr/>
          <p:nvPr/>
        </p:nvGrpSpPr>
        <p:grpSpPr>
          <a:xfrm>
            <a:off x="12600000" y="6408000"/>
            <a:ext cx="5400000" cy="1858940"/>
            <a:chOff x="1369198" y="3649060"/>
            <a:chExt cx="5400000" cy="1858940"/>
          </a:xfrm>
          <a:gradFill>
            <a:gsLst>
              <a:gs pos="0">
                <a:srgbClr val="00CCFF"/>
              </a:gs>
              <a:gs pos="90000">
                <a:srgbClr val="7AC7F6"/>
              </a:gs>
            </a:gsLst>
          </a:gradFill>
        </p:grpSpPr>
        <p:sp>
          <p:nvSpPr>
            <p:cNvPr id="21" name="Google Shape;120;p6">
              <a:extLst>
                <a:ext uri="{FF2B5EF4-FFF2-40B4-BE49-F238E27FC236}">
                  <a16:creationId xmlns:a16="http://schemas.microsoft.com/office/drawing/2014/main" id="{CA1B80C7-3D44-C8E5-80C7-08C98E52F547}"/>
                </a:ext>
              </a:extLst>
            </p:cNvPr>
            <p:cNvSpPr txBox="1"/>
            <p:nvPr/>
          </p:nvSpPr>
          <p:spPr>
            <a:xfrm>
              <a:off x="1369198" y="4068000"/>
              <a:ext cx="5400000" cy="1440000"/>
            </a:xfrm>
            <a:custGeom>
              <a:avLst/>
              <a:gdLst>
                <a:gd name="connsiteX0" fmla="*/ 0 w 5400000"/>
                <a:gd name="connsiteY0" fmla="*/ 0 h 1440000"/>
                <a:gd name="connsiteX1" fmla="*/ 648000 w 5400000"/>
                <a:gd name="connsiteY1" fmla="*/ 0 h 1440000"/>
                <a:gd name="connsiteX2" fmla="*/ 1242000 w 5400000"/>
                <a:gd name="connsiteY2" fmla="*/ 0 h 1440000"/>
                <a:gd name="connsiteX3" fmla="*/ 1620000 w 5400000"/>
                <a:gd name="connsiteY3" fmla="*/ 0 h 1440000"/>
                <a:gd name="connsiteX4" fmla="*/ 2268000 w 5400000"/>
                <a:gd name="connsiteY4" fmla="*/ 0 h 1440000"/>
                <a:gd name="connsiteX5" fmla="*/ 2808000 w 5400000"/>
                <a:gd name="connsiteY5" fmla="*/ 0 h 1440000"/>
                <a:gd name="connsiteX6" fmla="*/ 3294000 w 5400000"/>
                <a:gd name="connsiteY6" fmla="*/ 0 h 1440000"/>
                <a:gd name="connsiteX7" fmla="*/ 3942000 w 5400000"/>
                <a:gd name="connsiteY7" fmla="*/ 0 h 1440000"/>
                <a:gd name="connsiteX8" fmla="*/ 4320000 w 5400000"/>
                <a:gd name="connsiteY8" fmla="*/ 0 h 1440000"/>
                <a:gd name="connsiteX9" fmla="*/ 4752000 w 5400000"/>
                <a:gd name="connsiteY9" fmla="*/ 0 h 1440000"/>
                <a:gd name="connsiteX10" fmla="*/ 5400000 w 5400000"/>
                <a:gd name="connsiteY10" fmla="*/ 0 h 1440000"/>
                <a:gd name="connsiteX11" fmla="*/ 5400000 w 5400000"/>
                <a:gd name="connsiteY11" fmla="*/ 465600 h 1440000"/>
                <a:gd name="connsiteX12" fmla="*/ 5400000 w 5400000"/>
                <a:gd name="connsiteY12" fmla="*/ 916800 h 1440000"/>
                <a:gd name="connsiteX13" fmla="*/ 5400000 w 5400000"/>
                <a:gd name="connsiteY13" fmla="*/ 1440000 h 1440000"/>
                <a:gd name="connsiteX14" fmla="*/ 4806000 w 5400000"/>
                <a:gd name="connsiteY14" fmla="*/ 1440000 h 1440000"/>
                <a:gd name="connsiteX15" fmla="*/ 4212000 w 5400000"/>
                <a:gd name="connsiteY15" fmla="*/ 1440000 h 1440000"/>
                <a:gd name="connsiteX16" fmla="*/ 3834000 w 5400000"/>
                <a:gd name="connsiteY16" fmla="*/ 1440000 h 1440000"/>
                <a:gd name="connsiteX17" fmla="*/ 3456000 w 5400000"/>
                <a:gd name="connsiteY17" fmla="*/ 1440000 h 1440000"/>
                <a:gd name="connsiteX18" fmla="*/ 3078000 w 5400000"/>
                <a:gd name="connsiteY18" fmla="*/ 1440000 h 1440000"/>
                <a:gd name="connsiteX19" fmla="*/ 2592000 w 5400000"/>
                <a:gd name="connsiteY19" fmla="*/ 1440000 h 1440000"/>
                <a:gd name="connsiteX20" fmla="*/ 2052000 w 5400000"/>
                <a:gd name="connsiteY20" fmla="*/ 1440000 h 1440000"/>
                <a:gd name="connsiteX21" fmla="*/ 1512000 w 5400000"/>
                <a:gd name="connsiteY21" fmla="*/ 1440000 h 1440000"/>
                <a:gd name="connsiteX22" fmla="*/ 972000 w 5400000"/>
                <a:gd name="connsiteY22" fmla="*/ 1440000 h 1440000"/>
                <a:gd name="connsiteX23" fmla="*/ 0 w 5400000"/>
                <a:gd name="connsiteY23" fmla="*/ 1440000 h 1440000"/>
                <a:gd name="connsiteX24" fmla="*/ 0 w 5400000"/>
                <a:gd name="connsiteY24" fmla="*/ 931200 h 1440000"/>
                <a:gd name="connsiteX25" fmla="*/ 0 w 5400000"/>
                <a:gd name="connsiteY25" fmla="*/ 436800 h 1440000"/>
                <a:gd name="connsiteX26" fmla="*/ 0 w 5400000"/>
                <a:gd name="connsiteY26" fmla="*/ 0 h 14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400000" h="1440000" fill="none" extrusionOk="0">
                  <a:moveTo>
                    <a:pt x="0" y="0"/>
                  </a:moveTo>
                  <a:cubicBezTo>
                    <a:pt x="240403" y="-66526"/>
                    <a:pt x="445065" y="61848"/>
                    <a:pt x="648000" y="0"/>
                  </a:cubicBezTo>
                  <a:cubicBezTo>
                    <a:pt x="850935" y="-61848"/>
                    <a:pt x="986332" y="21662"/>
                    <a:pt x="1242000" y="0"/>
                  </a:cubicBezTo>
                  <a:cubicBezTo>
                    <a:pt x="1497668" y="-21662"/>
                    <a:pt x="1521593" y="3393"/>
                    <a:pt x="1620000" y="0"/>
                  </a:cubicBezTo>
                  <a:cubicBezTo>
                    <a:pt x="1718407" y="-3393"/>
                    <a:pt x="1985414" y="27980"/>
                    <a:pt x="2268000" y="0"/>
                  </a:cubicBezTo>
                  <a:cubicBezTo>
                    <a:pt x="2550586" y="-27980"/>
                    <a:pt x="2683327" y="19072"/>
                    <a:pt x="2808000" y="0"/>
                  </a:cubicBezTo>
                  <a:cubicBezTo>
                    <a:pt x="2932673" y="-19072"/>
                    <a:pt x="3072538" y="26903"/>
                    <a:pt x="3294000" y="0"/>
                  </a:cubicBezTo>
                  <a:cubicBezTo>
                    <a:pt x="3515462" y="-26903"/>
                    <a:pt x="3718808" y="25581"/>
                    <a:pt x="3942000" y="0"/>
                  </a:cubicBezTo>
                  <a:cubicBezTo>
                    <a:pt x="4165192" y="-25581"/>
                    <a:pt x="4136170" y="45248"/>
                    <a:pt x="4320000" y="0"/>
                  </a:cubicBezTo>
                  <a:cubicBezTo>
                    <a:pt x="4503830" y="-45248"/>
                    <a:pt x="4539730" y="32627"/>
                    <a:pt x="4752000" y="0"/>
                  </a:cubicBezTo>
                  <a:cubicBezTo>
                    <a:pt x="4964270" y="-32627"/>
                    <a:pt x="5092974" y="3196"/>
                    <a:pt x="5400000" y="0"/>
                  </a:cubicBezTo>
                  <a:cubicBezTo>
                    <a:pt x="5418344" y="157103"/>
                    <a:pt x="5373757" y="288384"/>
                    <a:pt x="5400000" y="465600"/>
                  </a:cubicBezTo>
                  <a:cubicBezTo>
                    <a:pt x="5426243" y="642816"/>
                    <a:pt x="5383170" y="809815"/>
                    <a:pt x="5400000" y="916800"/>
                  </a:cubicBezTo>
                  <a:cubicBezTo>
                    <a:pt x="5416830" y="1023785"/>
                    <a:pt x="5382870" y="1272190"/>
                    <a:pt x="5400000" y="1440000"/>
                  </a:cubicBezTo>
                  <a:cubicBezTo>
                    <a:pt x="5147907" y="1465704"/>
                    <a:pt x="5006305" y="1381909"/>
                    <a:pt x="4806000" y="1440000"/>
                  </a:cubicBezTo>
                  <a:cubicBezTo>
                    <a:pt x="4605695" y="1498091"/>
                    <a:pt x="4507527" y="1373690"/>
                    <a:pt x="4212000" y="1440000"/>
                  </a:cubicBezTo>
                  <a:cubicBezTo>
                    <a:pt x="3916473" y="1506310"/>
                    <a:pt x="3918647" y="1403690"/>
                    <a:pt x="3834000" y="1440000"/>
                  </a:cubicBezTo>
                  <a:cubicBezTo>
                    <a:pt x="3749353" y="1476310"/>
                    <a:pt x="3617440" y="1414658"/>
                    <a:pt x="3456000" y="1440000"/>
                  </a:cubicBezTo>
                  <a:cubicBezTo>
                    <a:pt x="3294560" y="1465342"/>
                    <a:pt x="3209089" y="1426019"/>
                    <a:pt x="3078000" y="1440000"/>
                  </a:cubicBezTo>
                  <a:cubicBezTo>
                    <a:pt x="2946911" y="1453981"/>
                    <a:pt x="2829236" y="1404558"/>
                    <a:pt x="2592000" y="1440000"/>
                  </a:cubicBezTo>
                  <a:cubicBezTo>
                    <a:pt x="2354764" y="1475442"/>
                    <a:pt x="2261376" y="1393061"/>
                    <a:pt x="2052000" y="1440000"/>
                  </a:cubicBezTo>
                  <a:cubicBezTo>
                    <a:pt x="1842624" y="1486939"/>
                    <a:pt x="1655591" y="1428139"/>
                    <a:pt x="1512000" y="1440000"/>
                  </a:cubicBezTo>
                  <a:cubicBezTo>
                    <a:pt x="1368409" y="1451861"/>
                    <a:pt x="1098777" y="1430231"/>
                    <a:pt x="972000" y="1440000"/>
                  </a:cubicBezTo>
                  <a:cubicBezTo>
                    <a:pt x="845223" y="1449769"/>
                    <a:pt x="460389" y="1421416"/>
                    <a:pt x="0" y="1440000"/>
                  </a:cubicBezTo>
                  <a:cubicBezTo>
                    <a:pt x="-44889" y="1247693"/>
                    <a:pt x="30429" y="1110891"/>
                    <a:pt x="0" y="931200"/>
                  </a:cubicBezTo>
                  <a:cubicBezTo>
                    <a:pt x="-30429" y="751509"/>
                    <a:pt x="54676" y="590781"/>
                    <a:pt x="0" y="436800"/>
                  </a:cubicBezTo>
                  <a:cubicBezTo>
                    <a:pt x="-54676" y="282819"/>
                    <a:pt x="28119" y="92206"/>
                    <a:pt x="0" y="0"/>
                  </a:cubicBezTo>
                  <a:close/>
                </a:path>
                <a:path w="5400000" h="1440000" stroke="0" extrusionOk="0">
                  <a:moveTo>
                    <a:pt x="0" y="0"/>
                  </a:moveTo>
                  <a:cubicBezTo>
                    <a:pt x="304713" y="-35938"/>
                    <a:pt x="496165" y="30105"/>
                    <a:pt x="648000" y="0"/>
                  </a:cubicBezTo>
                  <a:cubicBezTo>
                    <a:pt x="799835" y="-30105"/>
                    <a:pt x="1057361" y="52672"/>
                    <a:pt x="1188000" y="0"/>
                  </a:cubicBezTo>
                  <a:cubicBezTo>
                    <a:pt x="1318639" y="-52672"/>
                    <a:pt x="1497224" y="9611"/>
                    <a:pt x="1620000" y="0"/>
                  </a:cubicBezTo>
                  <a:cubicBezTo>
                    <a:pt x="1742776" y="-9611"/>
                    <a:pt x="2041365" y="60748"/>
                    <a:pt x="2160000" y="0"/>
                  </a:cubicBezTo>
                  <a:cubicBezTo>
                    <a:pt x="2278635" y="-60748"/>
                    <a:pt x="2543723" y="63597"/>
                    <a:pt x="2808000" y="0"/>
                  </a:cubicBezTo>
                  <a:cubicBezTo>
                    <a:pt x="3072277" y="-63597"/>
                    <a:pt x="3048906" y="46953"/>
                    <a:pt x="3240000" y="0"/>
                  </a:cubicBezTo>
                  <a:cubicBezTo>
                    <a:pt x="3431094" y="-46953"/>
                    <a:pt x="3452924" y="942"/>
                    <a:pt x="3618000" y="0"/>
                  </a:cubicBezTo>
                  <a:cubicBezTo>
                    <a:pt x="3783076" y="-942"/>
                    <a:pt x="3896138" y="63330"/>
                    <a:pt x="4158000" y="0"/>
                  </a:cubicBezTo>
                  <a:cubicBezTo>
                    <a:pt x="4419862" y="-63330"/>
                    <a:pt x="4535588" y="60164"/>
                    <a:pt x="4698000" y="0"/>
                  </a:cubicBezTo>
                  <a:cubicBezTo>
                    <a:pt x="4860412" y="-60164"/>
                    <a:pt x="5066078" y="77068"/>
                    <a:pt x="5400000" y="0"/>
                  </a:cubicBezTo>
                  <a:cubicBezTo>
                    <a:pt x="5454736" y="103669"/>
                    <a:pt x="5362792" y="260684"/>
                    <a:pt x="5400000" y="465600"/>
                  </a:cubicBezTo>
                  <a:cubicBezTo>
                    <a:pt x="5437208" y="670516"/>
                    <a:pt x="5348750" y="812941"/>
                    <a:pt x="5400000" y="931200"/>
                  </a:cubicBezTo>
                  <a:cubicBezTo>
                    <a:pt x="5451250" y="1049459"/>
                    <a:pt x="5387219" y="1231083"/>
                    <a:pt x="5400000" y="1440000"/>
                  </a:cubicBezTo>
                  <a:cubicBezTo>
                    <a:pt x="5269533" y="1493626"/>
                    <a:pt x="5050190" y="1413155"/>
                    <a:pt x="4914000" y="1440000"/>
                  </a:cubicBezTo>
                  <a:cubicBezTo>
                    <a:pt x="4777810" y="1466845"/>
                    <a:pt x="4553217" y="1383503"/>
                    <a:pt x="4320000" y="1440000"/>
                  </a:cubicBezTo>
                  <a:cubicBezTo>
                    <a:pt x="4086783" y="1496497"/>
                    <a:pt x="3936241" y="1425817"/>
                    <a:pt x="3672000" y="1440000"/>
                  </a:cubicBezTo>
                  <a:cubicBezTo>
                    <a:pt x="3407759" y="1454183"/>
                    <a:pt x="3368764" y="1378868"/>
                    <a:pt x="3078000" y="1440000"/>
                  </a:cubicBezTo>
                  <a:cubicBezTo>
                    <a:pt x="2787236" y="1501132"/>
                    <a:pt x="2747355" y="1431671"/>
                    <a:pt x="2538000" y="1440000"/>
                  </a:cubicBezTo>
                  <a:cubicBezTo>
                    <a:pt x="2328645" y="1448329"/>
                    <a:pt x="2296872" y="1413665"/>
                    <a:pt x="2160000" y="1440000"/>
                  </a:cubicBezTo>
                  <a:cubicBezTo>
                    <a:pt x="2023128" y="1466335"/>
                    <a:pt x="1880366" y="1422606"/>
                    <a:pt x="1620000" y="1440000"/>
                  </a:cubicBezTo>
                  <a:cubicBezTo>
                    <a:pt x="1359634" y="1457394"/>
                    <a:pt x="1232151" y="1384925"/>
                    <a:pt x="972000" y="1440000"/>
                  </a:cubicBezTo>
                  <a:cubicBezTo>
                    <a:pt x="711849" y="1495075"/>
                    <a:pt x="385182" y="1392067"/>
                    <a:pt x="0" y="1440000"/>
                  </a:cubicBezTo>
                  <a:cubicBezTo>
                    <a:pt x="-24545" y="1283072"/>
                    <a:pt x="30159" y="1149211"/>
                    <a:pt x="0" y="960000"/>
                  </a:cubicBezTo>
                  <a:cubicBezTo>
                    <a:pt x="-30159" y="770789"/>
                    <a:pt x="8508" y="649079"/>
                    <a:pt x="0" y="465600"/>
                  </a:cubicBezTo>
                  <a:cubicBezTo>
                    <a:pt x="-8508" y="282121"/>
                    <a:pt x="33797" y="118944"/>
                    <a:pt x="0" y="0"/>
                  </a:cubicBezTo>
                  <a:close/>
                </a:path>
              </a:pathLst>
            </a:custGeom>
            <a:gradFill>
              <a:gsLst>
                <a:gs pos="0">
                  <a:srgbClr val="00CCFF"/>
                </a:gs>
                <a:gs pos="90000">
                  <a:srgbClr val="7AC7F6"/>
                </a:gs>
              </a:gsLst>
              <a:path path="rect">
                <a:fillToRect l="50000" t="50000" r="50000" b="50000"/>
              </a:path>
            </a:gradFill>
            <a:ln>
              <a:solidFill>
                <a:schemeClr val="bg1">
                  <a:lumMod val="50000"/>
                </a:schemeClr>
              </a:solidFill>
              <a:extLst>
                <a:ext uri="{C807C97D-BFC1-408E-A445-0C87EB9F89A2}">
                  <ask:lineSketchStyleProps xmlns:ask="http://schemas.microsoft.com/office/drawing/2018/sketchyshapes" sd="981765707">
                    <a:prstGeom prst="rect">
                      <a:avLst/>
                    </a:prstGeom>
                    <ask:type>
                      <ask:lineSketchScribble/>
                    </ask:type>
                  </ask:lineSketchStyleProps>
                </a:ext>
              </a:extLst>
            </a:ln>
          </p:spPr>
          <p:style>
            <a:lnRef idx="2">
              <a:schemeClr val="accent1"/>
            </a:lnRef>
            <a:fillRef idx="1">
              <a:schemeClr val="lt1"/>
            </a:fillRef>
            <a:effectRef idx="0">
              <a:schemeClr val="accent1"/>
            </a:effectRef>
            <a:fontRef idx="minor">
              <a:schemeClr val="dk1"/>
            </a:fontRef>
          </p:style>
          <p:txBody>
            <a:bodyPr spcFirstLastPara="1" wrap="square" lIns="91425" tIns="216000" rIns="91425" bIns="45700" anchor="ctr" anchorCtr="0">
              <a:noAutofit/>
            </a:bodyPr>
            <a:lstStyle/>
            <a:p>
              <a:pPr lvl="0" algn="ctr">
                <a:buSzPct val="80000"/>
              </a:pPr>
              <a:r>
                <a:rPr lang="en-GB" sz="2400" dirty="0" err="1">
                  <a:solidFill>
                    <a:schemeClr val="tx1"/>
                  </a:solidFill>
                  <a:ea typeface="Helvetica Neue"/>
                  <a:cs typeface="Helvetica Neue"/>
                  <a:sym typeface="Helvetica Neue"/>
                </a:rPr>
                <a:t>Ogromna</a:t>
              </a:r>
              <a:r>
                <a:rPr lang="en-GB" sz="2400" dirty="0">
                  <a:solidFill>
                    <a:schemeClr val="tx1"/>
                  </a:solidFill>
                  <a:ea typeface="Helvetica Neue"/>
                  <a:cs typeface="Helvetica Neue"/>
                  <a:sym typeface="Helvetica Neue"/>
                </a:rPr>
                <a:t> </a:t>
              </a:r>
              <a:r>
                <a:rPr lang="en-GB" sz="2400" dirty="0" err="1">
                  <a:solidFill>
                    <a:schemeClr val="tx1"/>
                  </a:solidFill>
                  <a:ea typeface="Helvetica Neue"/>
                  <a:cs typeface="Helvetica Neue"/>
                  <a:sym typeface="Helvetica Neue"/>
                </a:rPr>
                <a:t>ušteda</a:t>
              </a:r>
              <a:r>
                <a:rPr lang="en-GB" sz="2400" dirty="0">
                  <a:solidFill>
                    <a:schemeClr val="tx1"/>
                  </a:solidFill>
                  <a:ea typeface="Helvetica Neue"/>
                  <a:cs typeface="Helvetica Neue"/>
                  <a:sym typeface="Helvetica Neue"/>
                </a:rPr>
                <a:t> </a:t>
              </a:r>
              <a:r>
                <a:rPr lang="en-GB" sz="2400" dirty="0" err="1">
                  <a:solidFill>
                    <a:schemeClr val="tx1"/>
                  </a:solidFill>
                  <a:ea typeface="Helvetica Neue"/>
                  <a:cs typeface="Helvetica Neue"/>
                  <a:sym typeface="Helvetica Neue"/>
                </a:rPr>
                <a:t>vremena</a:t>
              </a:r>
              <a:endParaRPr lang="en-GB" sz="2400" dirty="0">
                <a:solidFill>
                  <a:schemeClr val="tx1"/>
                </a:solidFill>
                <a:latin typeface="+mn-lt"/>
              </a:endParaRPr>
            </a:p>
          </p:txBody>
        </p:sp>
        <p:pic>
          <p:nvPicPr>
            <p:cNvPr id="22" name="Grafik 21" descr="Anheften mit einfarbiger Füllung">
              <a:extLst>
                <a:ext uri="{FF2B5EF4-FFF2-40B4-BE49-F238E27FC236}">
                  <a16:creationId xmlns:a16="http://schemas.microsoft.com/office/drawing/2014/main" id="{C29C5615-F98D-40BC-F2AF-2215FA5B0F7A}"/>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rot="5400000">
              <a:off x="3873713" y="3649060"/>
              <a:ext cx="684000" cy="684000"/>
            </a:xfrm>
            <a:prstGeom prst="rect">
              <a:avLst/>
            </a:prstGeom>
            <a:effectLst>
              <a:outerShdw blurRad="50800" dist="38100" dir="2700000" algn="tl" rotWithShape="0">
                <a:prstClr val="black">
                  <a:alpha val="40000"/>
                </a:prstClr>
              </a:outerShdw>
            </a:effectLst>
          </p:spPr>
        </p:pic>
      </p:grpSp>
      <p:sp>
        <p:nvSpPr>
          <p:cNvPr id="23" name="Foliennummernplatzhalter 1">
            <a:extLst>
              <a:ext uri="{FF2B5EF4-FFF2-40B4-BE49-F238E27FC236}">
                <a16:creationId xmlns:a16="http://schemas.microsoft.com/office/drawing/2014/main" id="{50302813-BA13-BEDA-466A-30149E175C51}"/>
              </a:ext>
            </a:extLst>
          </p:cNvPr>
          <p:cNvSpPr txBox="1">
            <a:spLocks/>
          </p:cNvSpPr>
          <p:nvPr/>
        </p:nvSpPr>
        <p:spPr>
          <a:xfrm>
            <a:off x="14004589" y="9567020"/>
            <a:ext cx="4114800" cy="547688"/>
          </a:xfrm>
          <a:prstGeom prst="rect">
            <a:avLst/>
          </a:prstGeom>
        </p:spPr>
        <p:txBody>
          <a:bodyPr vert="horz" lIns="91440" tIns="45720" rIns="91440" bIns="45720" rtlCol="0" anchor="ct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defRPr sz="1200" b="0" i="0" u="none" strike="noStrike" cap="none">
                <a:solidFill>
                  <a:schemeClr val="tx1">
                    <a:tint val="75000"/>
                  </a:schemeClr>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fld id="{141F0399-9AC4-4E2F-9FF1-1AC0CE388A8D}" type="slidenum">
              <a:rPr lang="de-DE" smtClean="0"/>
              <a:t>33</a:t>
            </a:fld>
            <a:endParaRPr lang="de-DE"/>
          </a:p>
        </p:txBody>
      </p:sp>
      <p:sp>
        <p:nvSpPr>
          <p:cNvPr id="5" name="Textfeld 4">
            <a:extLst>
              <a:ext uri="{FF2B5EF4-FFF2-40B4-BE49-F238E27FC236}">
                <a16:creationId xmlns:a16="http://schemas.microsoft.com/office/drawing/2014/main" id="{1918BC4E-54AE-BC1D-A846-3CD5252243C1}"/>
              </a:ext>
            </a:extLst>
          </p:cNvPr>
          <p:cNvSpPr txBox="1"/>
          <p:nvPr/>
        </p:nvSpPr>
        <p:spPr>
          <a:xfrm>
            <a:off x="1080000" y="8928000"/>
            <a:ext cx="17100000" cy="360000"/>
          </a:xfrm>
          <a:prstGeom prst="rect">
            <a:avLst/>
          </a:prstGeom>
          <a:noFill/>
          <a:ln>
            <a:noFill/>
          </a:ln>
        </p:spPr>
        <p:txBody>
          <a:bodyPr wrap="square" anchor="b">
            <a:noAutofit/>
          </a:bodyPr>
          <a:lstStyle/>
          <a:p>
            <a:r>
              <a:rPr lang="hr-HR" sz="1000" dirty="0"/>
              <a:t>Izvor</a:t>
            </a:r>
            <a:r>
              <a:rPr lang="de-DE" sz="1000" dirty="0"/>
              <a:t>: Büro-Kaizen, Ideale Ordnerstruktur: Eine einheitliche Dateiablage mit dem 7-Ordner-System erstellen (für Unternehmen und Privatpersonen), in: buero-kaizen.de, https://www.buero-kaizen.de/ordnerstruktur/</a:t>
            </a:r>
          </a:p>
        </p:txBody>
      </p:sp>
    </p:spTree>
    <p:extLst>
      <p:ext uri="{BB962C8B-B14F-4D97-AF65-F5344CB8AC3E}">
        <p14:creationId xmlns:p14="http://schemas.microsoft.com/office/powerpoint/2010/main" val="270073416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6"/>
          <p:cNvSpPr txBox="1"/>
          <p:nvPr/>
        </p:nvSpPr>
        <p:spPr>
          <a:xfrm>
            <a:off x="1332000" y="2401311"/>
            <a:ext cx="16452000" cy="646290"/>
          </a:xfrm>
          <a:prstGeom prst="rect">
            <a:avLst/>
          </a:prstGeom>
          <a:noFill/>
          <a:ln>
            <a:noFill/>
          </a:ln>
        </p:spPr>
        <p:txBody>
          <a:bodyPr spcFirstLastPara="1" wrap="square" lIns="91425" tIns="45700" rIns="91425" bIns="45700" anchor="t" anchorCtr="0">
            <a:noAutofit/>
          </a:bodyPr>
          <a:lstStyle/>
          <a:p>
            <a:pPr lvl="0"/>
            <a:r>
              <a:rPr lang="pl-PL" sz="4800" b="1" dirty="0">
                <a:solidFill>
                  <a:schemeClr val="tx1"/>
                </a:solidFill>
                <a:latin typeface="+mn-lt"/>
                <a:ea typeface="Helvetica Neue"/>
                <a:cs typeface="Helvetica Neue"/>
                <a:sym typeface="Helvetica Neue"/>
              </a:rPr>
              <a:t>3. Pohrana datoteke lokalno na računalu ili u oblaku</a:t>
            </a:r>
            <a:endParaRPr lang="en-GB" sz="4800" b="1" dirty="0">
              <a:solidFill>
                <a:schemeClr val="tx1"/>
              </a:solidFill>
              <a:latin typeface="+mn-lt"/>
              <a:ea typeface="Helvetica Neue"/>
              <a:cs typeface="Helvetica Neue"/>
              <a:sym typeface="Helvetica Neue"/>
            </a:endParaRPr>
          </a:p>
        </p:txBody>
      </p:sp>
      <p:sp>
        <p:nvSpPr>
          <p:cNvPr id="120" name="Google Shape;120;p6"/>
          <p:cNvSpPr txBox="1"/>
          <p:nvPr/>
        </p:nvSpPr>
        <p:spPr>
          <a:xfrm>
            <a:off x="5109029" y="4024780"/>
            <a:ext cx="9231085" cy="3740363"/>
          </a:xfrm>
          <a:prstGeom prst="foldedCorner">
            <a:avLst/>
          </a:prstGeom>
          <a:gradFill>
            <a:gsLst>
              <a:gs pos="0">
                <a:schemeClr val="bg1">
                  <a:lumMod val="50000"/>
                </a:schemeClr>
              </a:gs>
              <a:gs pos="100000">
                <a:schemeClr val="bg1">
                  <a:lumMod val="65000"/>
                </a:schemeClr>
              </a:gs>
            </a:gsLst>
          </a:gradFill>
          <a:ln/>
        </p:spPr>
        <p:style>
          <a:lnRef idx="0">
            <a:schemeClr val="dk1"/>
          </a:lnRef>
          <a:fillRef idx="3">
            <a:schemeClr val="dk1"/>
          </a:fillRef>
          <a:effectRef idx="3">
            <a:schemeClr val="dk1"/>
          </a:effectRef>
          <a:fontRef idx="minor">
            <a:schemeClr val="lt1"/>
          </a:fontRef>
        </p:style>
        <p:txBody>
          <a:bodyPr spcFirstLastPara="1" wrap="square" lIns="91425" tIns="45700" rIns="91425" bIns="45700" anchor="ctr" anchorCtr="0">
            <a:noAutofit/>
          </a:bodyPr>
          <a:lstStyle/>
          <a:p>
            <a:pPr lvl="0" algn="ctr">
              <a:lnSpc>
                <a:spcPct val="200000"/>
              </a:lnSpc>
              <a:buSzPct val="80000"/>
            </a:pPr>
            <a:r>
              <a:rPr lang="en-GB" sz="2800" b="1" i="1" dirty="0" err="1">
                <a:solidFill>
                  <a:schemeClr val="bg1"/>
                </a:solidFill>
                <a:ea typeface="Helvetica Neue"/>
                <a:cs typeface="Helvetica Neue"/>
                <a:sym typeface="Helvetica Neue"/>
              </a:rPr>
              <a:t>Usluge</a:t>
            </a:r>
            <a:r>
              <a:rPr lang="en-GB" sz="2800" b="1" i="1" dirty="0">
                <a:solidFill>
                  <a:schemeClr val="bg1"/>
                </a:solidFill>
                <a:ea typeface="Helvetica Neue"/>
                <a:cs typeface="Helvetica Neue"/>
                <a:sym typeface="Helvetica Neue"/>
              </a:rPr>
              <a:t> u </a:t>
            </a:r>
            <a:r>
              <a:rPr lang="en-GB" sz="2800" b="1" i="1" dirty="0" err="1">
                <a:solidFill>
                  <a:schemeClr val="bg1"/>
                </a:solidFill>
                <a:ea typeface="Helvetica Neue"/>
                <a:cs typeface="Helvetica Neue"/>
                <a:sym typeface="Helvetica Neue"/>
              </a:rPr>
              <a:t>oblaku</a:t>
            </a:r>
            <a:r>
              <a:rPr lang="en-GB" sz="2800" b="1" i="1" dirty="0">
                <a:solidFill>
                  <a:schemeClr val="bg1"/>
                </a:solidFill>
                <a:ea typeface="Helvetica Neue"/>
                <a:cs typeface="Helvetica Neue"/>
                <a:sym typeface="Helvetica Neue"/>
              </a:rPr>
              <a:t> </a:t>
            </a:r>
            <a:r>
              <a:rPr lang="en-GB" sz="2800" b="1" i="1" dirty="0" err="1">
                <a:solidFill>
                  <a:schemeClr val="bg1"/>
                </a:solidFill>
                <a:ea typeface="Helvetica Neue"/>
                <a:cs typeface="Helvetica Neue"/>
                <a:sym typeface="Helvetica Neue"/>
              </a:rPr>
              <a:t>omogućuju</a:t>
            </a:r>
            <a:r>
              <a:rPr lang="en-GB" sz="2800" b="1" i="1" dirty="0">
                <a:solidFill>
                  <a:schemeClr val="bg1"/>
                </a:solidFill>
                <a:ea typeface="Helvetica Neue"/>
                <a:cs typeface="Helvetica Neue"/>
                <a:sym typeface="Helvetica Neue"/>
              </a:rPr>
              <a:t> </a:t>
            </a:r>
            <a:r>
              <a:rPr lang="en-GB" sz="2800" b="1" i="1" dirty="0" err="1">
                <a:solidFill>
                  <a:schemeClr val="bg1"/>
                </a:solidFill>
                <a:ea typeface="Helvetica Neue"/>
                <a:cs typeface="Helvetica Neue"/>
                <a:sym typeface="Helvetica Neue"/>
              </a:rPr>
              <a:t>ljudima</a:t>
            </a:r>
            <a:r>
              <a:rPr lang="en-GB" sz="2800" b="1" i="1" dirty="0">
                <a:solidFill>
                  <a:schemeClr val="bg1"/>
                </a:solidFill>
                <a:ea typeface="Helvetica Neue"/>
                <a:cs typeface="Helvetica Neue"/>
                <a:sym typeface="Helvetica Neue"/>
              </a:rPr>
              <a:t> </a:t>
            </a:r>
            <a:r>
              <a:rPr lang="en-GB" sz="2800" b="1" i="1" dirty="0" err="1">
                <a:solidFill>
                  <a:schemeClr val="bg1"/>
                </a:solidFill>
                <a:ea typeface="Helvetica Neue"/>
                <a:cs typeface="Helvetica Neue"/>
                <a:sym typeface="Helvetica Neue"/>
              </a:rPr>
              <a:t>pohranjivanje</a:t>
            </a:r>
            <a:r>
              <a:rPr lang="en-GB" sz="2800" b="1" i="1" dirty="0">
                <a:solidFill>
                  <a:schemeClr val="bg1"/>
                </a:solidFill>
                <a:ea typeface="Helvetica Neue"/>
                <a:cs typeface="Helvetica Neue"/>
                <a:sym typeface="Helvetica Neue"/>
              </a:rPr>
              <a:t> </a:t>
            </a:r>
            <a:r>
              <a:rPr lang="en-GB" sz="2800" b="1" i="1" dirty="0" err="1">
                <a:solidFill>
                  <a:schemeClr val="bg1"/>
                </a:solidFill>
                <a:ea typeface="Helvetica Neue"/>
                <a:cs typeface="Helvetica Neue"/>
                <a:sym typeface="Helvetica Neue"/>
              </a:rPr>
              <a:t>datoteka</a:t>
            </a:r>
            <a:r>
              <a:rPr lang="en-GB" sz="2800" b="1" i="1" dirty="0">
                <a:solidFill>
                  <a:schemeClr val="bg1"/>
                </a:solidFill>
                <a:ea typeface="Helvetica Neue"/>
                <a:cs typeface="Helvetica Neue"/>
                <a:sym typeface="Helvetica Neue"/>
              </a:rPr>
              <a:t> na </a:t>
            </a:r>
            <a:r>
              <a:rPr lang="en-GB" sz="2800" b="1" i="1" dirty="0" err="1">
                <a:solidFill>
                  <a:schemeClr val="bg1"/>
                </a:solidFill>
                <a:ea typeface="Helvetica Neue"/>
                <a:cs typeface="Helvetica Neue"/>
                <a:sym typeface="Helvetica Neue"/>
              </a:rPr>
              <a:t>mreži</a:t>
            </a:r>
            <a:r>
              <a:rPr lang="en-GB" sz="2800" b="1" i="1" dirty="0">
                <a:solidFill>
                  <a:schemeClr val="bg1"/>
                </a:solidFill>
                <a:ea typeface="Helvetica Neue"/>
                <a:cs typeface="Helvetica Neue"/>
                <a:sym typeface="Helvetica Neue"/>
              </a:rPr>
              <a:t> na </a:t>
            </a:r>
            <a:r>
              <a:rPr lang="en-GB" sz="2800" b="1" i="1" dirty="0" err="1">
                <a:solidFill>
                  <a:schemeClr val="bg1"/>
                </a:solidFill>
                <a:ea typeface="Helvetica Neue"/>
                <a:cs typeface="Helvetica Neue"/>
                <a:sym typeface="Helvetica Neue"/>
              </a:rPr>
              <a:t>takav</a:t>
            </a:r>
            <a:r>
              <a:rPr lang="en-GB" sz="2800" b="1" i="1" dirty="0">
                <a:solidFill>
                  <a:schemeClr val="bg1"/>
                </a:solidFill>
                <a:ea typeface="Helvetica Neue"/>
                <a:cs typeface="Helvetica Neue"/>
                <a:sym typeface="Helvetica Neue"/>
              </a:rPr>
              <a:t> </a:t>
            </a:r>
            <a:r>
              <a:rPr lang="en-GB" sz="2800" b="1" i="1" dirty="0" err="1">
                <a:solidFill>
                  <a:schemeClr val="bg1"/>
                </a:solidFill>
                <a:ea typeface="Helvetica Neue"/>
                <a:cs typeface="Helvetica Neue"/>
                <a:sym typeface="Helvetica Neue"/>
              </a:rPr>
              <a:t>način</a:t>
            </a:r>
            <a:r>
              <a:rPr lang="en-GB" sz="2800" b="1" i="1" dirty="0">
                <a:solidFill>
                  <a:schemeClr val="bg1"/>
                </a:solidFill>
                <a:ea typeface="Helvetica Neue"/>
                <a:cs typeface="Helvetica Neue"/>
                <a:sym typeface="Helvetica Neue"/>
              </a:rPr>
              <a:t> da </a:t>
            </a:r>
            <a:r>
              <a:rPr lang="en-GB" sz="2800" b="1" i="1" dirty="0" err="1">
                <a:solidFill>
                  <a:schemeClr val="bg1"/>
                </a:solidFill>
                <a:ea typeface="Helvetica Neue"/>
                <a:cs typeface="Helvetica Neue"/>
                <a:sym typeface="Helvetica Neue"/>
              </a:rPr>
              <a:t>im</a:t>
            </a:r>
            <a:r>
              <a:rPr lang="en-GB" sz="2800" b="1" i="1" dirty="0">
                <a:solidFill>
                  <a:schemeClr val="bg1"/>
                </a:solidFill>
                <a:ea typeface="Helvetica Neue"/>
                <a:cs typeface="Helvetica Neue"/>
                <a:sym typeface="Helvetica Neue"/>
              </a:rPr>
              <a:t> </a:t>
            </a:r>
            <a:r>
              <a:rPr lang="en-GB" sz="2800" b="1" i="1" dirty="0" err="1">
                <a:solidFill>
                  <a:schemeClr val="bg1"/>
                </a:solidFill>
                <a:ea typeface="Helvetica Neue"/>
                <a:cs typeface="Helvetica Neue"/>
                <a:sym typeface="Helvetica Neue"/>
              </a:rPr>
              <a:t>mogu</a:t>
            </a:r>
            <a:r>
              <a:rPr lang="en-GB" sz="2800" b="1" i="1" dirty="0">
                <a:solidFill>
                  <a:schemeClr val="bg1"/>
                </a:solidFill>
                <a:ea typeface="Helvetica Neue"/>
                <a:cs typeface="Helvetica Neue"/>
                <a:sym typeface="Helvetica Neue"/>
              </a:rPr>
              <a:t> </a:t>
            </a:r>
            <a:r>
              <a:rPr lang="en-GB" sz="2800" b="1" i="1" dirty="0" err="1">
                <a:solidFill>
                  <a:schemeClr val="bg1"/>
                </a:solidFill>
                <a:ea typeface="Helvetica Neue"/>
                <a:cs typeface="Helvetica Neue"/>
                <a:sym typeface="Helvetica Neue"/>
              </a:rPr>
              <a:t>pristupiti</a:t>
            </a:r>
            <a:r>
              <a:rPr lang="en-GB" sz="2800" b="1" i="1" dirty="0">
                <a:solidFill>
                  <a:schemeClr val="bg1"/>
                </a:solidFill>
                <a:ea typeface="Helvetica Neue"/>
                <a:cs typeface="Helvetica Neue"/>
                <a:sym typeface="Helvetica Neue"/>
              </a:rPr>
              <a:t> s </a:t>
            </a:r>
            <a:r>
              <a:rPr lang="en-GB" sz="2800" b="1" i="1" dirty="0" err="1">
                <a:solidFill>
                  <a:schemeClr val="bg1"/>
                </a:solidFill>
                <a:ea typeface="Helvetica Neue"/>
                <a:cs typeface="Helvetica Neue"/>
                <a:sym typeface="Helvetica Neue"/>
              </a:rPr>
              <a:t>bilo</a:t>
            </a:r>
            <a:r>
              <a:rPr lang="en-GB" sz="2800" b="1" i="1" dirty="0">
                <a:solidFill>
                  <a:schemeClr val="bg1"/>
                </a:solidFill>
                <a:ea typeface="Helvetica Neue"/>
                <a:cs typeface="Helvetica Neue"/>
                <a:sym typeface="Helvetica Neue"/>
              </a:rPr>
              <a:t> </a:t>
            </a:r>
            <a:r>
              <a:rPr lang="en-GB" sz="2800" b="1" i="1" dirty="0" err="1">
                <a:solidFill>
                  <a:schemeClr val="bg1"/>
                </a:solidFill>
                <a:ea typeface="Helvetica Neue"/>
                <a:cs typeface="Helvetica Neue"/>
                <a:sym typeface="Helvetica Neue"/>
              </a:rPr>
              <a:t>kojeg</a:t>
            </a:r>
            <a:r>
              <a:rPr lang="en-GB" sz="2800" b="1" i="1" dirty="0">
                <a:solidFill>
                  <a:schemeClr val="bg1"/>
                </a:solidFill>
                <a:ea typeface="Helvetica Neue"/>
                <a:cs typeface="Helvetica Neue"/>
                <a:sym typeface="Helvetica Neue"/>
              </a:rPr>
              <a:t> </a:t>
            </a:r>
            <a:r>
              <a:rPr lang="en-GB" sz="2800" b="1" i="1" dirty="0" err="1">
                <a:solidFill>
                  <a:schemeClr val="bg1"/>
                </a:solidFill>
                <a:ea typeface="Helvetica Neue"/>
                <a:cs typeface="Helvetica Neue"/>
                <a:sym typeface="Helvetica Neue"/>
              </a:rPr>
              <a:t>mjesta</a:t>
            </a:r>
            <a:r>
              <a:rPr lang="en-GB" sz="2800" b="1" i="1" dirty="0">
                <a:solidFill>
                  <a:schemeClr val="bg1"/>
                </a:solidFill>
                <a:ea typeface="Helvetica Neue"/>
                <a:cs typeface="Helvetica Neue"/>
                <a:sym typeface="Helvetica Neue"/>
              </a:rPr>
              <a:t> u </a:t>
            </a:r>
            <a:r>
              <a:rPr lang="en-GB" sz="2800" b="1" i="1" dirty="0" err="1">
                <a:solidFill>
                  <a:schemeClr val="bg1"/>
                </a:solidFill>
                <a:ea typeface="Helvetica Neue"/>
                <a:cs typeface="Helvetica Neue"/>
                <a:sym typeface="Helvetica Neue"/>
              </a:rPr>
              <a:t>svijetu</a:t>
            </a:r>
            <a:r>
              <a:rPr lang="en-GB" sz="2800" b="1" i="1" dirty="0">
                <a:solidFill>
                  <a:schemeClr val="bg1"/>
                </a:solidFill>
                <a:ea typeface="Helvetica Neue"/>
                <a:cs typeface="Helvetica Neue"/>
                <a:sym typeface="Helvetica Neue"/>
              </a:rPr>
              <a:t> </a:t>
            </a:r>
            <a:r>
              <a:rPr lang="en-GB" sz="2800" b="1" i="1" dirty="0" err="1">
                <a:solidFill>
                  <a:schemeClr val="bg1"/>
                </a:solidFill>
                <a:ea typeface="Helvetica Neue"/>
                <a:cs typeface="Helvetica Neue"/>
                <a:sym typeface="Helvetica Neue"/>
              </a:rPr>
              <a:t>putem</a:t>
            </a:r>
            <a:r>
              <a:rPr lang="en-GB" sz="2800" b="1" i="1" dirty="0">
                <a:solidFill>
                  <a:schemeClr val="bg1"/>
                </a:solidFill>
                <a:ea typeface="Helvetica Neue"/>
                <a:cs typeface="Helvetica Neue"/>
                <a:sym typeface="Helvetica Neue"/>
              </a:rPr>
              <a:t> </a:t>
            </a:r>
            <a:r>
              <a:rPr lang="en-GB" sz="2800" b="1" i="1" dirty="0" err="1">
                <a:solidFill>
                  <a:schemeClr val="bg1"/>
                </a:solidFill>
                <a:ea typeface="Helvetica Neue"/>
                <a:cs typeface="Helvetica Neue"/>
                <a:sym typeface="Helvetica Neue"/>
              </a:rPr>
              <a:t>mreže</a:t>
            </a:r>
            <a:r>
              <a:rPr lang="en-GB" sz="2800" b="1" i="1" dirty="0">
                <a:solidFill>
                  <a:schemeClr val="bg1"/>
                </a:solidFill>
                <a:ea typeface="Helvetica Neue"/>
                <a:cs typeface="Helvetica Neue"/>
                <a:sym typeface="Helvetica Neue"/>
              </a:rPr>
              <a:t>.</a:t>
            </a:r>
            <a:endParaRPr lang="en-GB" sz="2800" b="1" i="1" dirty="0">
              <a:solidFill>
                <a:schemeClr val="bg1"/>
              </a:solidFill>
              <a:latin typeface="+mn-lt"/>
            </a:endParaRPr>
          </a:p>
        </p:txBody>
      </p:sp>
      <p:sp>
        <p:nvSpPr>
          <p:cNvPr id="2" name="Foliennummernplatzhalter 1">
            <a:extLst>
              <a:ext uri="{FF2B5EF4-FFF2-40B4-BE49-F238E27FC236}">
                <a16:creationId xmlns:a16="http://schemas.microsoft.com/office/drawing/2014/main" id="{A2F861DD-AAE5-62A5-7BE1-DAAE0B415890}"/>
              </a:ext>
            </a:extLst>
          </p:cNvPr>
          <p:cNvSpPr txBox="1">
            <a:spLocks/>
          </p:cNvSpPr>
          <p:nvPr/>
        </p:nvSpPr>
        <p:spPr>
          <a:xfrm>
            <a:off x="14004589" y="9567020"/>
            <a:ext cx="4114800" cy="547688"/>
          </a:xfrm>
          <a:prstGeom prst="rect">
            <a:avLst/>
          </a:prstGeom>
        </p:spPr>
        <p:txBody>
          <a:bodyPr vert="horz" lIns="91440" tIns="45720" rIns="91440" bIns="45720" rtlCol="0" anchor="ct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defRPr sz="1200" b="0" i="0" u="none" strike="noStrike" cap="none">
                <a:solidFill>
                  <a:schemeClr val="tx1">
                    <a:tint val="75000"/>
                  </a:schemeClr>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fld id="{141F0399-9AC4-4E2F-9FF1-1AC0CE388A8D}" type="slidenum">
              <a:rPr lang="de-DE" smtClean="0"/>
              <a:t>34</a:t>
            </a:fld>
            <a:endParaRPr lang="de-DE"/>
          </a:p>
        </p:txBody>
      </p:sp>
    </p:spTree>
    <p:extLst>
      <p:ext uri="{BB962C8B-B14F-4D97-AF65-F5344CB8AC3E}">
        <p14:creationId xmlns:p14="http://schemas.microsoft.com/office/powerpoint/2010/main" val="224611494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6"/>
          <p:cNvSpPr txBox="1"/>
          <p:nvPr/>
        </p:nvSpPr>
        <p:spPr>
          <a:xfrm>
            <a:off x="1332000" y="2401311"/>
            <a:ext cx="16452000" cy="646290"/>
          </a:xfrm>
          <a:prstGeom prst="rect">
            <a:avLst/>
          </a:prstGeom>
          <a:noFill/>
          <a:ln>
            <a:noFill/>
          </a:ln>
        </p:spPr>
        <p:txBody>
          <a:bodyPr spcFirstLastPara="1" wrap="square" lIns="91425" tIns="45700" rIns="91425" bIns="45700" anchor="t" anchorCtr="0">
            <a:noAutofit/>
          </a:bodyPr>
          <a:lstStyle/>
          <a:p>
            <a:pPr lvl="0"/>
            <a:r>
              <a:rPr lang="pl-PL" sz="4800" b="1" dirty="0">
                <a:solidFill>
                  <a:schemeClr val="tx1"/>
                </a:solidFill>
                <a:latin typeface="+mn-lt"/>
                <a:ea typeface="Helvetica Neue"/>
                <a:cs typeface="Helvetica Neue"/>
                <a:sym typeface="Helvetica Neue"/>
              </a:rPr>
              <a:t>3. Pohrana datoteke lokalno na računalu ili u oblaku</a:t>
            </a:r>
          </a:p>
        </p:txBody>
      </p:sp>
      <p:sp>
        <p:nvSpPr>
          <p:cNvPr id="119" name="Google Shape;119;p6"/>
          <p:cNvSpPr txBox="1"/>
          <p:nvPr/>
        </p:nvSpPr>
        <p:spPr>
          <a:xfrm>
            <a:off x="1295399" y="3390900"/>
            <a:ext cx="16451999" cy="523220"/>
          </a:xfrm>
          <a:prstGeom prst="rect">
            <a:avLst/>
          </a:prstGeom>
          <a:noFill/>
          <a:ln>
            <a:noFill/>
          </a:ln>
        </p:spPr>
        <p:txBody>
          <a:bodyPr spcFirstLastPara="1" wrap="square" lIns="91425" tIns="45700" rIns="91425" bIns="45700" anchor="t" anchorCtr="0">
            <a:noAutofit/>
          </a:bodyPr>
          <a:lstStyle/>
          <a:p>
            <a:pPr lvl="0"/>
            <a:r>
              <a:rPr lang="pl-PL" sz="2800" b="1" dirty="0">
                <a:solidFill>
                  <a:srgbClr val="00CCFF"/>
                </a:solidFill>
                <a:latin typeface="+mn-lt"/>
                <a:ea typeface="Helvetica Neue"/>
                <a:cs typeface="Helvetica Neue"/>
                <a:sym typeface="Helvetica Neue"/>
              </a:rPr>
              <a:t>Prednosti i nedostaci pohrane podataka u oblaku naspram pohrane na licu mjesta</a:t>
            </a:r>
            <a:endParaRPr lang="en-GB" dirty="0">
              <a:solidFill>
                <a:srgbClr val="00CCFF"/>
              </a:solidFill>
              <a:latin typeface="+mn-lt"/>
            </a:endParaRPr>
          </a:p>
        </p:txBody>
      </p:sp>
      <p:sp>
        <p:nvSpPr>
          <p:cNvPr id="120" name="Google Shape;120;p6"/>
          <p:cNvSpPr txBox="1"/>
          <p:nvPr/>
        </p:nvSpPr>
        <p:spPr>
          <a:xfrm>
            <a:off x="1295400" y="4032000"/>
            <a:ext cx="7344000" cy="540000"/>
          </a:xfrm>
          <a:prstGeom prst="rect">
            <a:avLst/>
          </a:prstGeom>
          <a:noFill/>
          <a:ln>
            <a:noFill/>
          </a:ln>
        </p:spPr>
        <p:txBody>
          <a:bodyPr spcFirstLastPara="1" wrap="square" lIns="91425" tIns="45700" rIns="91425" bIns="45700" anchor="ctr" anchorCtr="0">
            <a:noAutofit/>
          </a:bodyPr>
          <a:lstStyle/>
          <a:p>
            <a:pPr lvl="0" algn="ctr">
              <a:buSzPct val="80000"/>
            </a:pPr>
            <a:r>
              <a:rPr lang="en-GB" sz="2400" b="1" dirty="0" err="1">
                <a:solidFill>
                  <a:schemeClr val="dk1"/>
                </a:solidFill>
                <a:latin typeface="+mn-lt"/>
                <a:ea typeface="Helvetica Neue"/>
                <a:cs typeface="Helvetica Neue"/>
                <a:sym typeface="Helvetica Neue"/>
              </a:rPr>
              <a:t>Pohrana</a:t>
            </a:r>
            <a:r>
              <a:rPr lang="en-GB" sz="2400" b="1" dirty="0">
                <a:solidFill>
                  <a:schemeClr val="dk1"/>
                </a:solidFill>
                <a:latin typeface="+mn-lt"/>
                <a:ea typeface="Helvetica Neue"/>
                <a:cs typeface="Helvetica Neue"/>
                <a:sym typeface="Helvetica Neue"/>
              </a:rPr>
              <a:t> u </a:t>
            </a:r>
            <a:r>
              <a:rPr lang="en-GB" sz="2400" b="1" dirty="0" err="1">
                <a:solidFill>
                  <a:schemeClr val="dk1"/>
                </a:solidFill>
                <a:latin typeface="+mn-lt"/>
                <a:ea typeface="Helvetica Neue"/>
                <a:cs typeface="Helvetica Neue"/>
                <a:sym typeface="Helvetica Neue"/>
              </a:rPr>
              <a:t>oblaku</a:t>
            </a:r>
            <a:endParaRPr lang="en-GB" sz="2400" b="1" dirty="0">
              <a:solidFill>
                <a:schemeClr val="dk1"/>
              </a:solidFill>
              <a:latin typeface="+mn-lt"/>
              <a:ea typeface="Helvetica Neue"/>
              <a:cs typeface="Helvetica Neue"/>
              <a:sym typeface="Helvetica Neue"/>
            </a:endParaRPr>
          </a:p>
        </p:txBody>
      </p:sp>
      <p:sp>
        <p:nvSpPr>
          <p:cNvPr id="3" name="Google Shape;120;p6">
            <a:extLst>
              <a:ext uri="{FF2B5EF4-FFF2-40B4-BE49-F238E27FC236}">
                <a16:creationId xmlns:a16="http://schemas.microsoft.com/office/drawing/2014/main" id="{3042C4C0-17F6-324E-D895-1404BD9A697F}"/>
              </a:ext>
            </a:extLst>
          </p:cNvPr>
          <p:cNvSpPr txBox="1"/>
          <p:nvPr/>
        </p:nvSpPr>
        <p:spPr>
          <a:xfrm>
            <a:off x="10152000" y="4032000"/>
            <a:ext cx="7344000" cy="540000"/>
          </a:xfrm>
          <a:prstGeom prst="rect">
            <a:avLst/>
          </a:prstGeom>
          <a:noFill/>
          <a:ln>
            <a:noFill/>
          </a:ln>
        </p:spPr>
        <p:txBody>
          <a:bodyPr spcFirstLastPara="1" wrap="square" lIns="91425" tIns="45700" rIns="91425" bIns="45700" anchor="ctr" anchorCtr="0">
            <a:noAutofit/>
          </a:bodyPr>
          <a:lstStyle/>
          <a:p>
            <a:pPr marR="0" lvl="0" algn="ctr" rtl="0">
              <a:spcBef>
                <a:spcPts val="0"/>
              </a:spcBef>
              <a:spcAft>
                <a:spcPts val="0"/>
              </a:spcAft>
              <a:buSzPct val="80000"/>
            </a:pPr>
            <a:r>
              <a:rPr lang="hr-HR" sz="2400" b="1" dirty="0">
                <a:solidFill>
                  <a:schemeClr val="dk1"/>
                </a:solidFill>
                <a:latin typeface="+mn-lt"/>
                <a:ea typeface="Helvetica Neue"/>
                <a:cs typeface="Helvetica Neue"/>
                <a:sym typeface="Helvetica Neue"/>
              </a:rPr>
              <a:t>Pohrana na licu mjesta</a:t>
            </a:r>
            <a:endParaRPr lang="en-GB" sz="2400" b="1" dirty="0">
              <a:solidFill>
                <a:schemeClr val="dk1"/>
              </a:solidFill>
              <a:latin typeface="+mn-lt"/>
              <a:ea typeface="Helvetica Neue"/>
              <a:cs typeface="Helvetica Neue"/>
              <a:sym typeface="Helvetica Neue"/>
            </a:endParaRPr>
          </a:p>
        </p:txBody>
      </p:sp>
      <p:sp>
        <p:nvSpPr>
          <p:cNvPr id="4" name="Textfeld 3">
            <a:extLst>
              <a:ext uri="{FF2B5EF4-FFF2-40B4-BE49-F238E27FC236}">
                <a16:creationId xmlns:a16="http://schemas.microsoft.com/office/drawing/2014/main" id="{E624ED52-7C2A-64F8-AC9B-178C47B2FD6A}"/>
              </a:ext>
            </a:extLst>
          </p:cNvPr>
          <p:cNvSpPr txBox="1"/>
          <p:nvPr/>
        </p:nvSpPr>
        <p:spPr>
          <a:xfrm>
            <a:off x="1080000" y="8928000"/>
            <a:ext cx="17100000" cy="360000"/>
          </a:xfrm>
          <a:prstGeom prst="rect">
            <a:avLst/>
          </a:prstGeom>
          <a:noFill/>
          <a:ln>
            <a:noFill/>
          </a:ln>
        </p:spPr>
        <p:txBody>
          <a:bodyPr wrap="square" anchor="b">
            <a:noAutofit/>
          </a:bodyPr>
          <a:lstStyle/>
          <a:p>
            <a:r>
              <a:rPr lang="hr-HR" sz="1000" dirty="0"/>
              <a:t>Izvor: </a:t>
            </a:r>
            <a:r>
              <a:rPr lang="de-DE" sz="1000" dirty="0"/>
              <a:t>Hagel, Jens. Vor-Ort vs. Cloud-Speicher: Was ist besser? Ein Vergleich, in: hagel-it.de, https://www.hagel-it.de/cloud/vor-ort-vs-cloud-speicher-was-ist-besser-ein-vergleich.html + Kristian (2019), Je 5 Vor- und Nachteile von Cloud Speichern, in: cloudzzer.com, 17. März 2018, https://www.cloudzzer.com/pro-und-contra-von-cloudspeicher</a:t>
            </a:r>
          </a:p>
        </p:txBody>
      </p:sp>
      <p:sp>
        <p:nvSpPr>
          <p:cNvPr id="5" name="Google Shape;120;p6">
            <a:extLst>
              <a:ext uri="{FF2B5EF4-FFF2-40B4-BE49-F238E27FC236}">
                <a16:creationId xmlns:a16="http://schemas.microsoft.com/office/drawing/2014/main" id="{BC8BD822-C0A4-6E72-0282-B7467CC46454}"/>
              </a:ext>
            </a:extLst>
          </p:cNvPr>
          <p:cNvSpPr txBox="1"/>
          <p:nvPr/>
        </p:nvSpPr>
        <p:spPr>
          <a:xfrm>
            <a:off x="1296000" y="4644000"/>
            <a:ext cx="7344000" cy="1872000"/>
          </a:xfrm>
          <a:prstGeom prst="rect">
            <a:avLst/>
          </a:prstGeom>
          <a:solidFill>
            <a:srgbClr val="00B050">
              <a:alpha val="10000"/>
            </a:srgbClr>
          </a:solidFill>
          <a:ln w="12700">
            <a:solidFill>
              <a:schemeClr val="bg1"/>
            </a:solidFill>
          </a:ln>
        </p:spPr>
        <p:txBody>
          <a:bodyPr spcFirstLastPara="1" wrap="square" lIns="91425" tIns="90000" rIns="91425" bIns="90000" anchor="ctr" anchorCtr="0">
            <a:noAutofit/>
          </a:bodyPr>
          <a:lstStyle/>
          <a:p>
            <a:pPr marL="342900" lvl="0" indent="-342900">
              <a:spcAft>
                <a:spcPts val="1200"/>
              </a:spcAft>
              <a:buSzPct val="80000"/>
              <a:buBlip>
                <a:blip r:embed="rId3"/>
              </a:buBlip>
            </a:pPr>
            <a:r>
              <a:rPr lang="en-GB" sz="2000" dirty="0" err="1">
                <a:solidFill>
                  <a:schemeClr val="dk1"/>
                </a:solidFill>
                <a:latin typeface="+mn-lt"/>
                <a:sym typeface="Helvetica Neue"/>
              </a:rPr>
              <a:t>Smanjeni</a:t>
            </a:r>
            <a:r>
              <a:rPr lang="en-GB" sz="2000" dirty="0">
                <a:solidFill>
                  <a:schemeClr val="dk1"/>
                </a:solidFill>
                <a:latin typeface="+mn-lt"/>
                <a:sym typeface="Helvetica Neue"/>
              </a:rPr>
              <a:t> </a:t>
            </a:r>
            <a:r>
              <a:rPr lang="en-GB" sz="2000" dirty="0" err="1">
                <a:solidFill>
                  <a:schemeClr val="dk1"/>
                </a:solidFill>
                <a:latin typeface="+mn-lt"/>
                <a:sym typeface="Helvetica Neue"/>
              </a:rPr>
              <a:t>troškovi</a:t>
            </a:r>
            <a:r>
              <a:rPr lang="en-GB" sz="2000" dirty="0">
                <a:solidFill>
                  <a:schemeClr val="dk1"/>
                </a:solidFill>
                <a:latin typeface="+mn-lt"/>
                <a:sym typeface="Helvetica Neue"/>
              </a:rPr>
              <a:t>, </a:t>
            </a:r>
            <a:r>
              <a:rPr lang="en-GB" sz="2000" dirty="0" err="1">
                <a:solidFill>
                  <a:schemeClr val="dk1"/>
                </a:solidFill>
                <a:latin typeface="+mn-lt"/>
                <a:sym typeface="Helvetica Neue"/>
              </a:rPr>
              <a:t>jer</a:t>
            </a:r>
            <a:r>
              <a:rPr lang="en-GB" sz="2000" dirty="0">
                <a:solidFill>
                  <a:schemeClr val="dk1"/>
                </a:solidFill>
                <a:latin typeface="+mn-lt"/>
                <a:sym typeface="Helvetica Neue"/>
              </a:rPr>
              <a:t> </a:t>
            </a:r>
            <a:r>
              <a:rPr lang="en-GB" sz="2000" dirty="0" err="1">
                <a:solidFill>
                  <a:schemeClr val="dk1"/>
                </a:solidFill>
                <a:latin typeface="+mn-lt"/>
                <a:sym typeface="Helvetica Neue"/>
              </a:rPr>
              <a:t>nije</a:t>
            </a:r>
            <a:r>
              <a:rPr lang="en-GB" sz="2000" dirty="0">
                <a:solidFill>
                  <a:schemeClr val="dk1"/>
                </a:solidFill>
                <a:latin typeface="+mn-lt"/>
                <a:sym typeface="Helvetica Neue"/>
              </a:rPr>
              <a:t> </a:t>
            </a:r>
            <a:r>
              <a:rPr lang="en-GB" sz="2000" dirty="0" err="1">
                <a:solidFill>
                  <a:schemeClr val="dk1"/>
                </a:solidFill>
                <a:latin typeface="+mn-lt"/>
                <a:sym typeface="Helvetica Neue"/>
              </a:rPr>
              <a:t>potrebno</a:t>
            </a:r>
            <a:r>
              <a:rPr lang="en-GB" sz="2000" dirty="0">
                <a:solidFill>
                  <a:schemeClr val="dk1"/>
                </a:solidFill>
                <a:latin typeface="+mn-lt"/>
                <a:sym typeface="Helvetica Neue"/>
              </a:rPr>
              <a:t> </a:t>
            </a:r>
            <a:r>
              <a:rPr lang="en-GB" sz="2000" dirty="0" err="1">
                <a:solidFill>
                  <a:schemeClr val="dk1"/>
                </a:solidFill>
                <a:latin typeface="+mn-lt"/>
                <a:sym typeface="Helvetica Neue"/>
              </a:rPr>
              <a:t>kupovati</a:t>
            </a:r>
            <a:r>
              <a:rPr lang="en-GB" sz="2000" dirty="0">
                <a:solidFill>
                  <a:schemeClr val="dk1"/>
                </a:solidFill>
                <a:latin typeface="+mn-lt"/>
                <a:sym typeface="Helvetica Neue"/>
              </a:rPr>
              <a:t> </a:t>
            </a:r>
            <a:r>
              <a:rPr lang="en-GB" sz="2000" dirty="0" err="1">
                <a:solidFill>
                  <a:schemeClr val="dk1"/>
                </a:solidFill>
                <a:latin typeface="+mn-lt"/>
                <a:sym typeface="Helvetica Neue"/>
              </a:rPr>
              <a:t>vlastiti</a:t>
            </a:r>
            <a:r>
              <a:rPr lang="en-GB" sz="2000" dirty="0">
                <a:solidFill>
                  <a:schemeClr val="dk1"/>
                </a:solidFill>
                <a:latin typeface="+mn-lt"/>
                <a:sym typeface="Helvetica Neue"/>
              </a:rPr>
              <a:t> </a:t>
            </a:r>
            <a:r>
              <a:rPr lang="en-GB" sz="2000" dirty="0" err="1">
                <a:solidFill>
                  <a:schemeClr val="dk1"/>
                </a:solidFill>
                <a:latin typeface="+mn-lt"/>
                <a:sym typeface="Helvetica Neue"/>
              </a:rPr>
              <a:t>hardver</a:t>
            </a:r>
            <a:endParaRPr lang="en-GB" sz="2000" dirty="0">
              <a:solidFill>
                <a:schemeClr val="dk1"/>
              </a:solidFill>
              <a:latin typeface="+mn-lt"/>
              <a:sym typeface="Helvetica Neue"/>
            </a:endParaRPr>
          </a:p>
          <a:p>
            <a:pPr marL="342900" lvl="0" indent="-342900">
              <a:spcAft>
                <a:spcPts val="1200"/>
              </a:spcAft>
              <a:buSzPct val="80000"/>
              <a:buBlip>
                <a:blip r:embed="rId3"/>
              </a:buBlip>
            </a:pPr>
            <a:r>
              <a:rPr lang="en-GB" sz="2000" dirty="0" err="1">
                <a:solidFill>
                  <a:schemeClr val="dk1"/>
                </a:solidFill>
                <a:latin typeface="+mn-lt"/>
                <a:sym typeface="Helvetica Neue"/>
              </a:rPr>
              <a:t>Prilagodljiv</a:t>
            </a:r>
            <a:r>
              <a:rPr lang="en-GB" sz="2000" dirty="0">
                <a:solidFill>
                  <a:schemeClr val="dk1"/>
                </a:solidFill>
                <a:latin typeface="+mn-lt"/>
                <a:sym typeface="Helvetica Neue"/>
              </a:rPr>
              <a:t> </a:t>
            </a:r>
            <a:r>
              <a:rPr lang="en-GB" sz="2000" dirty="0" err="1">
                <a:solidFill>
                  <a:schemeClr val="dk1"/>
                </a:solidFill>
                <a:latin typeface="+mn-lt"/>
                <a:sym typeface="Helvetica Neue"/>
              </a:rPr>
              <a:t>vlastitom</a:t>
            </a:r>
            <a:r>
              <a:rPr lang="en-GB" sz="2000" dirty="0">
                <a:solidFill>
                  <a:schemeClr val="dk1"/>
                </a:solidFill>
                <a:latin typeface="+mn-lt"/>
                <a:sym typeface="Helvetica Neue"/>
              </a:rPr>
              <a:t> </a:t>
            </a:r>
            <a:r>
              <a:rPr lang="en-GB" sz="2000" dirty="0" err="1">
                <a:solidFill>
                  <a:schemeClr val="dk1"/>
                </a:solidFill>
                <a:latin typeface="+mn-lt"/>
                <a:sym typeface="Helvetica Neue"/>
              </a:rPr>
              <a:t>poslovnom</a:t>
            </a:r>
            <a:r>
              <a:rPr lang="en-GB" sz="2000" dirty="0">
                <a:solidFill>
                  <a:schemeClr val="dk1"/>
                </a:solidFill>
                <a:latin typeface="+mn-lt"/>
                <a:sym typeface="Helvetica Neue"/>
              </a:rPr>
              <a:t> </a:t>
            </a:r>
            <a:r>
              <a:rPr lang="en-GB" sz="2000" dirty="0" err="1">
                <a:solidFill>
                  <a:schemeClr val="dk1"/>
                </a:solidFill>
                <a:latin typeface="+mn-lt"/>
                <a:sym typeface="Helvetica Neue"/>
              </a:rPr>
              <a:t>razvoju</a:t>
            </a:r>
            <a:endParaRPr lang="en-GB" sz="2000" dirty="0">
              <a:solidFill>
                <a:schemeClr val="dk1"/>
              </a:solidFill>
              <a:latin typeface="+mn-lt"/>
              <a:sym typeface="Helvetica Neue"/>
            </a:endParaRPr>
          </a:p>
          <a:p>
            <a:pPr marL="342900" lvl="0" indent="-342900">
              <a:spcAft>
                <a:spcPts val="1200"/>
              </a:spcAft>
              <a:buSzPct val="80000"/>
              <a:buBlip>
                <a:blip r:embed="rId3"/>
              </a:buBlip>
            </a:pPr>
            <a:r>
              <a:rPr lang="en-GB" sz="2000" dirty="0" err="1">
                <a:solidFill>
                  <a:schemeClr val="dk1"/>
                </a:solidFill>
                <a:latin typeface="+mn-lt"/>
                <a:sym typeface="Helvetica Neue"/>
              </a:rPr>
              <a:t>Učinkovito</a:t>
            </a:r>
            <a:r>
              <a:rPr lang="en-GB" sz="2000" dirty="0">
                <a:solidFill>
                  <a:schemeClr val="dk1"/>
                </a:solidFill>
                <a:latin typeface="+mn-lt"/>
                <a:sym typeface="Helvetica Neue"/>
              </a:rPr>
              <a:t> </a:t>
            </a:r>
            <a:r>
              <a:rPr lang="en-GB" sz="2000" dirty="0" err="1">
                <a:solidFill>
                  <a:schemeClr val="dk1"/>
                </a:solidFill>
                <a:latin typeface="+mn-lt"/>
                <a:sym typeface="Helvetica Neue"/>
              </a:rPr>
              <a:t>sigurnosno</a:t>
            </a:r>
            <a:r>
              <a:rPr lang="en-GB" sz="2000" dirty="0">
                <a:solidFill>
                  <a:schemeClr val="dk1"/>
                </a:solidFill>
                <a:latin typeface="+mn-lt"/>
                <a:sym typeface="Helvetica Neue"/>
              </a:rPr>
              <a:t> </a:t>
            </a:r>
            <a:r>
              <a:rPr lang="en-GB" sz="2000" dirty="0" err="1">
                <a:solidFill>
                  <a:schemeClr val="dk1"/>
                </a:solidFill>
                <a:latin typeface="+mn-lt"/>
                <a:sym typeface="Helvetica Neue"/>
              </a:rPr>
              <a:t>kopiranje</a:t>
            </a:r>
            <a:r>
              <a:rPr lang="en-GB" sz="2000" dirty="0">
                <a:solidFill>
                  <a:schemeClr val="dk1"/>
                </a:solidFill>
                <a:latin typeface="+mn-lt"/>
                <a:sym typeface="Helvetica Neue"/>
              </a:rPr>
              <a:t> </a:t>
            </a:r>
            <a:r>
              <a:rPr lang="en-GB" sz="2000" dirty="0" err="1">
                <a:solidFill>
                  <a:schemeClr val="dk1"/>
                </a:solidFill>
                <a:latin typeface="+mn-lt"/>
                <a:sym typeface="Helvetica Neue"/>
              </a:rPr>
              <a:t>podataka</a:t>
            </a:r>
            <a:endParaRPr lang="en-GB" sz="2000" dirty="0">
              <a:latin typeface="+mn-lt"/>
            </a:endParaRPr>
          </a:p>
        </p:txBody>
      </p:sp>
      <p:sp>
        <p:nvSpPr>
          <p:cNvPr id="6" name="Google Shape;120;p6">
            <a:extLst>
              <a:ext uri="{FF2B5EF4-FFF2-40B4-BE49-F238E27FC236}">
                <a16:creationId xmlns:a16="http://schemas.microsoft.com/office/drawing/2014/main" id="{988F4D04-B64F-5842-7C3E-4F0208842B89}"/>
              </a:ext>
            </a:extLst>
          </p:cNvPr>
          <p:cNvSpPr txBox="1"/>
          <p:nvPr/>
        </p:nvSpPr>
        <p:spPr>
          <a:xfrm>
            <a:off x="10152000" y="4644000"/>
            <a:ext cx="7344000" cy="1872000"/>
          </a:xfrm>
          <a:prstGeom prst="rect">
            <a:avLst/>
          </a:prstGeom>
          <a:solidFill>
            <a:srgbClr val="00B050">
              <a:alpha val="10000"/>
            </a:srgbClr>
          </a:solidFill>
          <a:ln w="12700">
            <a:solidFill>
              <a:schemeClr val="bg1"/>
            </a:solidFill>
          </a:ln>
        </p:spPr>
        <p:txBody>
          <a:bodyPr spcFirstLastPara="1" wrap="square" lIns="91425" tIns="90000" rIns="91425" bIns="90000" anchor="ctr" anchorCtr="0">
            <a:noAutofit/>
          </a:bodyPr>
          <a:lstStyle/>
          <a:p>
            <a:pPr marL="342900" lvl="0" indent="-342900">
              <a:spcAft>
                <a:spcPts val="1200"/>
              </a:spcAft>
              <a:buSzPct val="80000"/>
              <a:buBlip>
                <a:blip r:embed="rId3"/>
              </a:buBlip>
            </a:pPr>
            <a:r>
              <a:rPr lang="en-GB" sz="2000" dirty="0" err="1">
                <a:solidFill>
                  <a:schemeClr val="dk1"/>
                </a:solidFill>
                <a:latin typeface="+mn-lt"/>
                <a:sym typeface="Helvetica Neue"/>
              </a:rPr>
              <a:t>Podaci</a:t>
            </a:r>
            <a:r>
              <a:rPr lang="en-GB" sz="2000" dirty="0">
                <a:solidFill>
                  <a:schemeClr val="dk1"/>
                </a:solidFill>
                <a:latin typeface="+mn-lt"/>
                <a:sym typeface="Helvetica Neue"/>
              </a:rPr>
              <a:t> se </a:t>
            </a:r>
            <a:r>
              <a:rPr lang="en-GB" sz="2000" dirty="0" err="1">
                <a:solidFill>
                  <a:schemeClr val="dk1"/>
                </a:solidFill>
                <a:latin typeface="+mn-lt"/>
                <a:sym typeface="Helvetica Neue"/>
              </a:rPr>
              <a:t>mogu</a:t>
            </a:r>
            <a:r>
              <a:rPr lang="en-GB" sz="2000" dirty="0">
                <a:solidFill>
                  <a:schemeClr val="dk1"/>
                </a:solidFill>
                <a:latin typeface="+mn-lt"/>
                <a:sym typeface="Helvetica Neue"/>
              </a:rPr>
              <a:t> </a:t>
            </a:r>
            <a:r>
              <a:rPr lang="en-GB" sz="2000" dirty="0" err="1">
                <a:solidFill>
                  <a:schemeClr val="dk1"/>
                </a:solidFill>
                <a:latin typeface="+mn-lt"/>
                <a:sym typeface="Helvetica Neue"/>
              </a:rPr>
              <a:t>koristiti</a:t>
            </a:r>
            <a:r>
              <a:rPr lang="en-GB" sz="2000" dirty="0">
                <a:solidFill>
                  <a:schemeClr val="dk1"/>
                </a:solidFill>
                <a:latin typeface="+mn-lt"/>
                <a:sym typeface="Helvetica Neue"/>
              </a:rPr>
              <a:t> </a:t>
            </a:r>
            <a:r>
              <a:rPr lang="en-GB" sz="2000" dirty="0" err="1">
                <a:solidFill>
                  <a:schemeClr val="dk1"/>
                </a:solidFill>
                <a:latin typeface="+mn-lt"/>
                <a:sym typeface="Helvetica Neue"/>
              </a:rPr>
              <a:t>bez</a:t>
            </a:r>
            <a:r>
              <a:rPr lang="en-GB" sz="2000" dirty="0">
                <a:solidFill>
                  <a:schemeClr val="dk1"/>
                </a:solidFill>
                <a:latin typeface="+mn-lt"/>
                <a:sym typeface="Helvetica Neue"/>
              </a:rPr>
              <a:t> </a:t>
            </a:r>
            <a:r>
              <a:rPr lang="en-GB" sz="2000" dirty="0" err="1">
                <a:solidFill>
                  <a:schemeClr val="dk1"/>
                </a:solidFill>
                <a:latin typeface="+mn-lt"/>
                <a:sym typeface="Helvetica Neue"/>
              </a:rPr>
              <a:t>internetske</a:t>
            </a:r>
            <a:r>
              <a:rPr lang="en-GB" sz="2000" dirty="0">
                <a:solidFill>
                  <a:schemeClr val="dk1"/>
                </a:solidFill>
                <a:latin typeface="+mn-lt"/>
                <a:sym typeface="Helvetica Neue"/>
              </a:rPr>
              <a:t> </a:t>
            </a:r>
            <a:r>
              <a:rPr lang="en-GB" sz="2000" dirty="0" err="1">
                <a:solidFill>
                  <a:schemeClr val="dk1"/>
                </a:solidFill>
                <a:latin typeface="+mn-lt"/>
                <a:sym typeface="Helvetica Neue"/>
              </a:rPr>
              <a:t>veze</a:t>
            </a:r>
            <a:endParaRPr lang="en-GB" sz="2000" dirty="0">
              <a:solidFill>
                <a:schemeClr val="dk1"/>
              </a:solidFill>
              <a:latin typeface="+mn-lt"/>
              <a:sym typeface="Helvetica Neue"/>
            </a:endParaRPr>
          </a:p>
          <a:p>
            <a:pPr marL="342900" lvl="0" indent="-342900">
              <a:spcAft>
                <a:spcPts val="1200"/>
              </a:spcAft>
              <a:buSzPct val="80000"/>
              <a:buBlip>
                <a:blip r:embed="rId3"/>
              </a:buBlip>
            </a:pPr>
            <a:r>
              <a:rPr lang="en-GB" sz="2000" dirty="0" err="1">
                <a:solidFill>
                  <a:schemeClr val="dk1"/>
                </a:solidFill>
                <a:latin typeface="+mn-lt"/>
                <a:sym typeface="Helvetica Neue"/>
              </a:rPr>
              <a:t>Smanjeni</a:t>
            </a:r>
            <a:r>
              <a:rPr lang="en-GB" sz="2000" dirty="0">
                <a:solidFill>
                  <a:schemeClr val="dk1"/>
                </a:solidFill>
                <a:latin typeface="+mn-lt"/>
                <a:sym typeface="Helvetica Neue"/>
              </a:rPr>
              <a:t> </a:t>
            </a:r>
            <a:r>
              <a:rPr lang="en-GB" sz="2000" dirty="0" err="1">
                <a:solidFill>
                  <a:schemeClr val="dk1"/>
                </a:solidFill>
                <a:latin typeface="+mn-lt"/>
                <a:sym typeface="Helvetica Neue"/>
              </a:rPr>
              <a:t>internetski</a:t>
            </a:r>
            <a:r>
              <a:rPr lang="en-GB" sz="2000" dirty="0">
                <a:solidFill>
                  <a:schemeClr val="dk1"/>
                </a:solidFill>
                <a:latin typeface="+mn-lt"/>
                <a:sym typeface="Helvetica Neue"/>
              </a:rPr>
              <a:t> </a:t>
            </a:r>
            <a:r>
              <a:rPr lang="en-GB" sz="2000" dirty="0" err="1">
                <a:solidFill>
                  <a:schemeClr val="dk1"/>
                </a:solidFill>
                <a:latin typeface="+mn-lt"/>
                <a:sym typeface="Helvetica Neue"/>
              </a:rPr>
              <a:t>troškovi</a:t>
            </a:r>
            <a:r>
              <a:rPr lang="en-GB" sz="2000" dirty="0">
                <a:solidFill>
                  <a:schemeClr val="dk1"/>
                </a:solidFill>
                <a:latin typeface="+mn-lt"/>
                <a:sym typeface="Helvetica Neue"/>
              </a:rPr>
              <a:t>, </a:t>
            </a:r>
            <a:r>
              <a:rPr lang="en-GB" sz="2000" dirty="0" err="1">
                <a:solidFill>
                  <a:schemeClr val="dk1"/>
                </a:solidFill>
                <a:latin typeface="+mn-lt"/>
                <a:sym typeface="Helvetica Neue"/>
              </a:rPr>
              <a:t>jer</a:t>
            </a:r>
            <a:r>
              <a:rPr lang="en-GB" sz="2000" dirty="0">
                <a:solidFill>
                  <a:schemeClr val="dk1"/>
                </a:solidFill>
                <a:latin typeface="+mn-lt"/>
                <a:sym typeface="Helvetica Neue"/>
              </a:rPr>
              <a:t> je </a:t>
            </a:r>
            <a:r>
              <a:rPr lang="en-GB" sz="2000" dirty="0" err="1">
                <a:solidFill>
                  <a:schemeClr val="dk1"/>
                </a:solidFill>
                <a:latin typeface="+mn-lt"/>
                <a:sym typeface="Helvetica Neue"/>
              </a:rPr>
              <a:t>potreban</a:t>
            </a:r>
            <a:r>
              <a:rPr lang="en-GB" sz="2000" dirty="0">
                <a:solidFill>
                  <a:schemeClr val="dk1"/>
                </a:solidFill>
                <a:latin typeface="+mn-lt"/>
                <a:sym typeface="Helvetica Neue"/>
              </a:rPr>
              <a:t> </a:t>
            </a:r>
            <a:r>
              <a:rPr lang="en-GB" sz="2000" dirty="0" err="1">
                <a:solidFill>
                  <a:schemeClr val="dk1"/>
                </a:solidFill>
                <a:latin typeface="+mn-lt"/>
                <a:sym typeface="Helvetica Neue"/>
              </a:rPr>
              <a:t>manji</a:t>
            </a:r>
            <a:r>
              <a:rPr lang="en-GB" sz="2000" dirty="0">
                <a:solidFill>
                  <a:schemeClr val="dk1"/>
                </a:solidFill>
                <a:latin typeface="+mn-lt"/>
                <a:sym typeface="Helvetica Neue"/>
              </a:rPr>
              <a:t> </a:t>
            </a:r>
            <a:r>
              <a:rPr lang="en-GB" sz="2000" dirty="0" err="1">
                <a:solidFill>
                  <a:schemeClr val="dk1"/>
                </a:solidFill>
                <a:latin typeface="+mn-lt"/>
                <a:sym typeface="Helvetica Neue"/>
              </a:rPr>
              <a:t>prijenos</a:t>
            </a:r>
            <a:r>
              <a:rPr lang="en-GB" sz="2000" dirty="0">
                <a:solidFill>
                  <a:schemeClr val="dk1"/>
                </a:solidFill>
                <a:latin typeface="+mn-lt"/>
                <a:sym typeface="Helvetica Neue"/>
              </a:rPr>
              <a:t> </a:t>
            </a:r>
            <a:r>
              <a:rPr lang="en-GB" sz="2000" dirty="0" err="1">
                <a:solidFill>
                  <a:schemeClr val="dk1"/>
                </a:solidFill>
                <a:latin typeface="+mn-lt"/>
                <a:sym typeface="Helvetica Neue"/>
              </a:rPr>
              <a:t>podataka</a:t>
            </a:r>
            <a:endParaRPr lang="en-GB" sz="2000" dirty="0">
              <a:solidFill>
                <a:schemeClr val="dk1"/>
              </a:solidFill>
              <a:latin typeface="+mn-lt"/>
              <a:sym typeface="Helvetica Neue"/>
            </a:endParaRPr>
          </a:p>
          <a:p>
            <a:pPr marL="342900" lvl="0" indent="-342900">
              <a:spcAft>
                <a:spcPts val="1200"/>
              </a:spcAft>
              <a:buSzPct val="80000"/>
              <a:buBlip>
                <a:blip r:embed="rId3"/>
              </a:buBlip>
            </a:pPr>
            <a:r>
              <a:rPr lang="en-GB" sz="2000" dirty="0" err="1">
                <a:solidFill>
                  <a:schemeClr val="dk1"/>
                </a:solidFill>
                <a:latin typeface="+mn-lt"/>
                <a:sym typeface="Helvetica Neue"/>
              </a:rPr>
              <a:t>Osigurana</a:t>
            </a:r>
            <a:r>
              <a:rPr lang="en-GB" sz="2000" dirty="0">
                <a:solidFill>
                  <a:schemeClr val="dk1"/>
                </a:solidFill>
                <a:latin typeface="+mn-lt"/>
                <a:sym typeface="Helvetica Neue"/>
              </a:rPr>
              <a:t> je </a:t>
            </a:r>
            <a:r>
              <a:rPr lang="en-GB" sz="2000" dirty="0" err="1">
                <a:solidFill>
                  <a:schemeClr val="dk1"/>
                </a:solidFill>
                <a:latin typeface="+mn-lt"/>
                <a:sym typeface="Helvetica Neue"/>
              </a:rPr>
              <a:t>sigurnost</a:t>
            </a:r>
            <a:r>
              <a:rPr lang="en-GB" sz="2000" dirty="0">
                <a:solidFill>
                  <a:schemeClr val="dk1"/>
                </a:solidFill>
                <a:latin typeface="+mn-lt"/>
                <a:sym typeface="Helvetica Neue"/>
              </a:rPr>
              <a:t> i </a:t>
            </a:r>
            <a:r>
              <a:rPr lang="en-GB" sz="2000" dirty="0" err="1">
                <a:solidFill>
                  <a:schemeClr val="dk1"/>
                </a:solidFill>
                <a:latin typeface="+mn-lt"/>
                <a:sym typeface="Helvetica Neue"/>
              </a:rPr>
              <a:t>zaštita</a:t>
            </a:r>
            <a:r>
              <a:rPr lang="en-GB" sz="2000" dirty="0">
                <a:solidFill>
                  <a:schemeClr val="dk1"/>
                </a:solidFill>
                <a:latin typeface="+mn-lt"/>
                <a:sym typeface="Helvetica Neue"/>
              </a:rPr>
              <a:t> </a:t>
            </a:r>
            <a:r>
              <a:rPr lang="en-GB" sz="2000" dirty="0" err="1">
                <a:solidFill>
                  <a:schemeClr val="dk1"/>
                </a:solidFill>
                <a:latin typeface="+mn-lt"/>
                <a:sym typeface="Helvetica Neue"/>
              </a:rPr>
              <a:t>podataka</a:t>
            </a:r>
            <a:endParaRPr lang="en-GB" sz="2000" dirty="0">
              <a:latin typeface="+mn-lt"/>
            </a:endParaRPr>
          </a:p>
        </p:txBody>
      </p:sp>
      <p:sp>
        <p:nvSpPr>
          <p:cNvPr id="7" name="Google Shape;120;p6">
            <a:extLst>
              <a:ext uri="{FF2B5EF4-FFF2-40B4-BE49-F238E27FC236}">
                <a16:creationId xmlns:a16="http://schemas.microsoft.com/office/drawing/2014/main" id="{B704A85B-3C4C-CE35-37E7-71268885DDB5}"/>
              </a:ext>
            </a:extLst>
          </p:cNvPr>
          <p:cNvSpPr txBox="1"/>
          <p:nvPr/>
        </p:nvSpPr>
        <p:spPr>
          <a:xfrm>
            <a:off x="1296000" y="6732000"/>
            <a:ext cx="7344000" cy="1872000"/>
          </a:xfrm>
          <a:prstGeom prst="rect">
            <a:avLst/>
          </a:prstGeom>
          <a:solidFill>
            <a:srgbClr val="FF0000">
              <a:alpha val="10000"/>
            </a:srgbClr>
          </a:solidFill>
          <a:ln w="12700">
            <a:solidFill>
              <a:schemeClr val="bg1"/>
            </a:solidFill>
          </a:ln>
        </p:spPr>
        <p:txBody>
          <a:bodyPr spcFirstLastPara="1" wrap="square" lIns="91425" tIns="90000" rIns="91425" bIns="90000" anchor="ctr" anchorCtr="0">
            <a:noAutofit/>
          </a:bodyPr>
          <a:lstStyle/>
          <a:p>
            <a:pPr marL="342900" lvl="0" indent="-342900">
              <a:spcAft>
                <a:spcPts val="1200"/>
              </a:spcAft>
              <a:buSzPct val="80000"/>
              <a:buBlip>
                <a:blip r:embed="rId3"/>
              </a:buBlip>
            </a:pPr>
            <a:r>
              <a:rPr lang="en-GB" sz="2000" dirty="0" err="1">
                <a:solidFill>
                  <a:schemeClr val="dk1"/>
                </a:solidFill>
                <a:latin typeface="+mn-lt"/>
                <a:sym typeface="Helvetica Neue"/>
              </a:rPr>
              <a:t>Moguć</a:t>
            </a:r>
            <a:r>
              <a:rPr lang="en-GB" sz="2000" dirty="0">
                <a:solidFill>
                  <a:schemeClr val="dk1"/>
                </a:solidFill>
                <a:latin typeface="+mn-lt"/>
                <a:sym typeface="Helvetica Neue"/>
              </a:rPr>
              <a:t> </a:t>
            </a:r>
            <a:r>
              <a:rPr lang="en-GB" sz="2000" dirty="0" err="1">
                <a:solidFill>
                  <a:schemeClr val="dk1"/>
                </a:solidFill>
                <a:latin typeface="+mn-lt"/>
                <a:sym typeface="Helvetica Neue"/>
              </a:rPr>
              <a:t>samo</a:t>
            </a:r>
            <a:r>
              <a:rPr lang="en-GB" sz="2000" dirty="0">
                <a:solidFill>
                  <a:schemeClr val="dk1"/>
                </a:solidFill>
                <a:latin typeface="+mn-lt"/>
                <a:sym typeface="Helvetica Neue"/>
              </a:rPr>
              <a:t> online </a:t>
            </a:r>
            <a:r>
              <a:rPr lang="en-GB" sz="2000" dirty="0" err="1">
                <a:solidFill>
                  <a:schemeClr val="dk1"/>
                </a:solidFill>
                <a:latin typeface="+mn-lt"/>
                <a:sym typeface="Helvetica Neue"/>
              </a:rPr>
              <a:t>pristup</a:t>
            </a:r>
            <a:endParaRPr lang="en-GB" sz="2000" dirty="0">
              <a:solidFill>
                <a:schemeClr val="dk1"/>
              </a:solidFill>
              <a:latin typeface="+mn-lt"/>
              <a:sym typeface="Helvetica Neue"/>
            </a:endParaRPr>
          </a:p>
          <a:p>
            <a:pPr marL="342900" lvl="0" indent="-342900">
              <a:spcAft>
                <a:spcPts val="1200"/>
              </a:spcAft>
              <a:buSzPct val="80000"/>
              <a:buBlip>
                <a:blip r:embed="rId3"/>
              </a:buBlip>
            </a:pPr>
            <a:r>
              <a:rPr lang="en-GB" sz="2000" dirty="0" err="1">
                <a:solidFill>
                  <a:schemeClr val="dk1"/>
                </a:solidFill>
                <a:latin typeface="+mn-lt"/>
                <a:sym typeface="Helvetica Neue"/>
              </a:rPr>
              <a:t>Što</a:t>
            </a:r>
            <a:r>
              <a:rPr lang="en-GB" sz="2000" dirty="0">
                <a:solidFill>
                  <a:schemeClr val="dk1"/>
                </a:solidFill>
                <a:latin typeface="+mn-lt"/>
                <a:sym typeface="Helvetica Neue"/>
              </a:rPr>
              <a:t> se </a:t>
            </a:r>
            <a:r>
              <a:rPr lang="en-GB" sz="2000" dirty="0" err="1">
                <a:solidFill>
                  <a:schemeClr val="dk1"/>
                </a:solidFill>
                <a:latin typeface="+mn-lt"/>
                <a:sym typeface="Helvetica Neue"/>
              </a:rPr>
              <a:t>više</a:t>
            </a:r>
            <a:r>
              <a:rPr lang="en-GB" sz="2000" dirty="0">
                <a:solidFill>
                  <a:schemeClr val="dk1"/>
                </a:solidFill>
                <a:latin typeface="+mn-lt"/>
                <a:sym typeface="Helvetica Neue"/>
              </a:rPr>
              <a:t> </a:t>
            </a:r>
            <a:r>
              <a:rPr lang="en-GB" sz="2000" dirty="0" err="1">
                <a:solidFill>
                  <a:schemeClr val="dk1"/>
                </a:solidFill>
                <a:latin typeface="+mn-lt"/>
                <a:sym typeface="Helvetica Neue"/>
              </a:rPr>
              <a:t>usluga</a:t>
            </a:r>
            <a:r>
              <a:rPr lang="hr-HR" sz="2000" dirty="0">
                <a:solidFill>
                  <a:schemeClr val="dk1"/>
                </a:solidFill>
                <a:latin typeface="+mn-lt"/>
                <a:sym typeface="Helvetica Neue"/>
              </a:rPr>
              <a:t> </a:t>
            </a:r>
            <a:r>
              <a:rPr lang="en-GB" sz="2000" dirty="0" err="1">
                <a:solidFill>
                  <a:schemeClr val="dk1"/>
                </a:solidFill>
                <a:latin typeface="+mn-lt"/>
                <a:sym typeface="Helvetica Neue"/>
              </a:rPr>
              <a:t>zahtijeva</a:t>
            </a:r>
            <a:r>
              <a:rPr lang="en-GB" sz="2000" dirty="0">
                <a:solidFill>
                  <a:schemeClr val="dk1"/>
                </a:solidFill>
                <a:latin typeface="+mn-lt"/>
                <a:sym typeface="Helvetica Neue"/>
              </a:rPr>
              <a:t>, to </a:t>
            </a:r>
            <a:r>
              <a:rPr lang="en-GB" sz="2000" dirty="0" err="1">
                <a:solidFill>
                  <a:schemeClr val="dk1"/>
                </a:solidFill>
                <a:latin typeface="+mn-lt"/>
                <a:sym typeface="Helvetica Neue"/>
              </a:rPr>
              <a:t>više</a:t>
            </a:r>
            <a:r>
              <a:rPr lang="en-GB" sz="2000" dirty="0">
                <a:solidFill>
                  <a:schemeClr val="dk1"/>
                </a:solidFill>
                <a:latin typeface="+mn-lt"/>
                <a:sym typeface="Helvetica Neue"/>
              </a:rPr>
              <a:t> </a:t>
            </a:r>
            <a:r>
              <a:rPr lang="en-GB" sz="2000" dirty="0" err="1">
                <a:solidFill>
                  <a:schemeClr val="dk1"/>
                </a:solidFill>
                <a:latin typeface="+mn-lt"/>
                <a:sym typeface="Helvetica Neue"/>
              </a:rPr>
              <a:t>rastu</a:t>
            </a:r>
            <a:r>
              <a:rPr lang="en-GB" sz="2000" dirty="0">
                <a:solidFill>
                  <a:schemeClr val="dk1"/>
                </a:solidFill>
                <a:latin typeface="+mn-lt"/>
                <a:sym typeface="Helvetica Neue"/>
              </a:rPr>
              <a:t> </a:t>
            </a:r>
            <a:r>
              <a:rPr lang="en-GB" sz="2000" dirty="0" err="1">
                <a:solidFill>
                  <a:schemeClr val="dk1"/>
                </a:solidFill>
                <a:latin typeface="+mn-lt"/>
                <a:sym typeface="Helvetica Neue"/>
              </a:rPr>
              <a:t>troškovi</a:t>
            </a:r>
            <a:endParaRPr lang="en-GB" sz="2000" dirty="0">
              <a:latin typeface="+mn-lt"/>
            </a:endParaRPr>
          </a:p>
        </p:txBody>
      </p:sp>
      <p:sp>
        <p:nvSpPr>
          <p:cNvPr id="8" name="Google Shape;120;p6">
            <a:extLst>
              <a:ext uri="{FF2B5EF4-FFF2-40B4-BE49-F238E27FC236}">
                <a16:creationId xmlns:a16="http://schemas.microsoft.com/office/drawing/2014/main" id="{33A382CE-24BE-F16F-1881-3CCFE7F6AB43}"/>
              </a:ext>
            </a:extLst>
          </p:cNvPr>
          <p:cNvSpPr txBox="1"/>
          <p:nvPr/>
        </p:nvSpPr>
        <p:spPr>
          <a:xfrm>
            <a:off x="10152000" y="6732000"/>
            <a:ext cx="7344000" cy="1872000"/>
          </a:xfrm>
          <a:prstGeom prst="rect">
            <a:avLst/>
          </a:prstGeom>
          <a:solidFill>
            <a:srgbClr val="FF0000">
              <a:alpha val="10000"/>
            </a:srgbClr>
          </a:solidFill>
          <a:ln w="12700">
            <a:solidFill>
              <a:schemeClr val="bg1"/>
            </a:solidFill>
          </a:ln>
        </p:spPr>
        <p:txBody>
          <a:bodyPr spcFirstLastPara="1" wrap="square" lIns="91425" tIns="90000" rIns="91425" bIns="90000" anchor="ctr" anchorCtr="0">
            <a:noAutofit/>
          </a:bodyPr>
          <a:lstStyle/>
          <a:p>
            <a:pPr marL="342900" lvl="0" indent="-342900">
              <a:spcAft>
                <a:spcPts val="1200"/>
              </a:spcAft>
              <a:buSzPct val="80000"/>
              <a:buBlip>
                <a:blip r:embed="rId3"/>
              </a:buBlip>
            </a:pPr>
            <a:r>
              <a:rPr lang="en-GB" sz="2000" dirty="0" err="1">
                <a:solidFill>
                  <a:schemeClr val="dk1"/>
                </a:solidFill>
                <a:latin typeface="+mn-lt"/>
                <a:sym typeface="Helvetica Neue"/>
              </a:rPr>
              <a:t>Više</a:t>
            </a:r>
            <a:r>
              <a:rPr lang="en-GB" sz="2000" dirty="0">
                <a:solidFill>
                  <a:schemeClr val="dk1"/>
                </a:solidFill>
                <a:latin typeface="+mn-lt"/>
                <a:sym typeface="Helvetica Neue"/>
              </a:rPr>
              <a:t> </a:t>
            </a:r>
            <a:r>
              <a:rPr lang="en-GB" sz="2000" dirty="0" err="1">
                <a:solidFill>
                  <a:schemeClr val="dk1"/>
                </a:solidFill>
                <a:latin typeface="+mn-lt"/>
                <a:sym typeface="Helvetica Neue"/>
              </a:rPr>
              <a:t>prostora</a:t>
            </a:r>
            <a:r>
              <a:rPr lang="en-GB" sz="2000" dirty="0">
                <a:solidFill>
                  <a:schemeClr val="dk1"/>
                </a:solidFill>
                <a:latin typeface="+mn-lt"/>
                <a:sym typeface="Helvetica Neue"/>
              </a:rPr>
              <a:t> </a:t>
            </a:r>
            <a:r>
              <a:rPr lang="en-GB" sz="2000" dirty="0" err="1">
                <a:solidFill>
                  <a:schemeClr val="dk1"/>
                </a:solidFill>
                <a:latin typeface="+mn-lt"/>
                <a:sym typeface="Helvetica Neue"/>
              </a:rPr>
              <a:t>za</a:t>
            </a:r>
            <a:r>
              <a:rPr lang="en-GB" sz="2000" dirty="0">
                <a:solidFill>
                  <a:schemeClr val="dk1"/>
                </a:solidFill>
                <a:latin typeface="+mn-lt"/>
                <a:sym typeface="Helvetica Neue"/>
              </a:rPr>
              <a:t> </a:t>
            </a:r>
            <a:r>
              <a:rPr lang="en-GB" sz="2000" dirty="0" err="1">
                <a:solidFill>
                  <a:schemeClr val="dk1"/>
                </a:solidFill>
                <a:latin typeface="+mn-lt"/>
                <a:sym typeface="Helvetica Neue"/>
              </a:rPr>
              <a:t>pohranu</a:t>
            </a:r>
            <a:r>
              <a:rPr lang="en-GB" sz="2000" dirty="0">
                <a:solidFill>
                  <a:schemeClr val="dk1"/>
                </a:solidFill>
                <a:latin typeface="+mn-lt"/>
                <a:sym typeface="Helvetica Neue"/>
              </a:rPr>
              <a:t> </a:t>
            </a:r>
            <a:r>
              <a:rPr lang="en-GB" sz="2000" dirty="0" err="1">
                <a:solidFill>
                  <a:schemeClr val="dk1"/>
                </a:solidFill>
                <a:latin typeface="+mn-lt"/>
                <a:sym typeface="Helvetica Neue"/>
              </a:rPr>
              <a:t>znači</a:t>
            </a:r>
            <a:r>
              <a:rPr lang="en-GB" sz="2000" dirty="0">
                <a:solidFill>
                  <a:schemeClr val="dk1"/>
                </a:solidFill>
                <a:latin typeface="+mn-lt"/>
                <a:sym typeface="Helvetica Neue"/>
              </a:rPr>
              <a:t> nova </a:t>
            </a:r>
            <a:r>
              <a:rPr lang="en-GB" sz="2000" dirty="0" err="1">
                <a:solidFill>
                  <a:schemeClr val="dk1"/>
                </a:solidFill>
                <a:latin typeface="+mn-lt"/>
                <a:sym typeface="Helvetica Neue"/>
              </a:rPr>
              <a:t>ulaganja</a:t>
            </a:r>
            <a:r>
              <a:rPr lang="en-GB" sz="2000" dirty="0">
                <a:solidFill>
                  <a:schemeClr val="dk1"/>
                </a:solidFill>
                <a:latin typeface="+mn-lt"/>
                <a:sym typeface="Helvetica Neue"/>
              </a:rPr>
              <a:t> u </a:t>
            </a:r>
            <a:r>
              <a:rPr lang="en-GB" sz="2000" dirty="0" err="1">
                <a:solidFill>
                  <a:schemeClr val="dk1"/>
                </a:solidFill>
                <a:latin typeface="+mn-lt"/>
                <a:sym typeface="Helvetica Neue"/>
              </a:rPr>
              <a:t>hardver</a:t>
            </a:r>
            <a:endParaRPr lang="en-GB" sz="2000" dirty="0">
              <a:solidFill>
                <a:schemeClr val="dk1"/>
              </a:solidFill>
              <a:latin typeface="+mn-lt"/>
              <a:sym typeface="Helvetica Neue"/>
            </a:endParaRPr>
          </a:p>
          <a:p>
            <a:pPr marL="342900" lvl="0" indent="-342900">
              <a:spcAft>
                <a:spcPts val="1200"/>
              </a:spcAft>
              <a:buSzPct val="80000"/>
              <a:buBlip>
                <a:blip r:embed="rId3"/>
              </a:buBlip>
            </a:pPr>
            <a:r>
              <a:rPr lang="en-GB" sz="2000" dirty="0" err="1">
                <a:solidFill>
                  <a:schemeClr val="dk1"/>
                </a:solidFill>
                <a:latin typeface="+mn-lt"/>
                <a:sym typeface="Helvetica Neue"/>
              </a:rPr>
              <a:t>Povećani</a:t>
            </a:r>
            <a:r>
              <a:rPr lang="en-GB" sz="2000" dirty="0">
                <a:solidFill>
                  <a:schemeClr val="dk1"/>
                </a:solidFill>
                <a:latin typeface="+mn-lt"/>
                <a:sym typeface="Helvetica Neue"/>
              </a:rPr>
              <a:t> </a:t>
            </a:r>
            <a:r>
              <a:rPr lang="en-GB" sz="2000" dirty="0" err="1">
                <a:solidFill>
                  <a:schemeClr val="dk1"/>
                </a:solidFill>
                <a:latin typeface="+mn-lt"/>
                <a:sym typeface="Helvetica Neue"/>
              </a:rPr>
              <a:t>rizik</a:t>
            </a:r>
            <a:r>
              <a:rPr lang="en-GB" sz="2000" dirty="0">
                <a:solidFill>
                  <a:schemeClr val="dk1"/>
                </a:solidFill>
                <a:latin typeface="+mn-lt"/>
                <a:sym typeface="Helvetica Neue"/>
              </a:rPr>
              <a:t> od </a:t>
            </a:r>
            <a:r>
              <a:rPr lang="en-GB" sz="2000" dirty="0" err="1">
                <a:solidFill>
                  <a:schemeClr val="dk1"/>
                </a:solidFill>
                <a:latin typeface="+mn-lt"/>
                <a:sym typeface="Helvetica Neue"/>
              </a:rPr>
              <a:t>gubitka</a:t>
            </a:r>
            <a:r>
              <a:rPr lang="en-GB" sz="2000" dirty="0">
                <a:solidFill>
                  <a:schemeClr val="dk1"/>
                </a:solidFill>
                <a:latin typeface="+mn-lt"/>
                <a:sym typeface="Helvetica Neue"/>
              </a:rPr>
              <a:t> </a:t>
            </a:r>
            <a:r>
              <a:rPr lang="en-GB" sz="2000" dirty="0" err="1">
                <a:solidFill>
                  <a:schemeClr val="dk1"/>
                </a:solidFill>
                <a:latin typeface="+mn-lt"/>
                <a:sym typeface="Helvetica Neue"/>
              </a:rPr>
              <a:t>podataka</a:t>
            </a:r>
            <a:endParaRPr lang="en-GB" sz="2000" dirty="0">
              <a:solidFill>
                <a:schemeClr val="dk1"/>
              </a:solidFill>
              <a:latin typeface="+mn-lt"/>
              <a:sym typeface="Helvetica Neue"/>
            </a:endParaRPr>
          </a:p>
          <a:p>
            <a:pPr marL="342900" lvl="0" indent="-342900">
              <a:spcAft>
                <a:spcPts val="1200"/>
              </a:spcAft>
              <a:buSzPct val="80000"/>
              <a:buBlip>
                <a:blip r:embed="rId3"/>
              </a:buBlip>
            </a:pPr>
            <a:r>
              <a:rPr lang="en-GB" sz="2000" dirty="0" err="1">
                <a:solidFill>
                  <a:schemeClr val="dk1"/>
                </a:solidFill>
                <a:latin typeface="+mn-lt"/>
                <a:sym typeface="Helvetica Neue"/>
              </a:rPr>
              <a:t>Oporavak</a:t>
            </a:r>
            <a:r>
              <a:rPr lang="en-GB" sz="2000" dirty="0">
                <a:solidFill>
                  <a:schemeClr val="dk1"/>
                </a:solidFill>
                <a:latin typeface="+mn-lt"/>
                <a:sym typeface="Helvetica Neue"/>
              </a:rPr>
              <a:t> </a:t>
            </a:r>
            <a:r>
              <a:rPr lang="en-GB" sz="2000" dirty="0" err="1">
                <a:solidFill>
                  <a:schemeClr val="dk1"/>
                </a:solidFill>
                <a:latin typeface="+mn-lt"/>
                <a:sym typeface="Helvetica Neue"/>
              </a:rPr>
              <a:t>izgubljenih</a:t>
            </a:r>
            <a:r>
              <a:rPr lang="en-GB" sz="2000" dirty="0">
                <a:solidFill>
                  <a:schemeClr val="dk1"/>
                </a:solidFill>
                <a:latin typeface="+mn-lt"/>
                <a:sym typeface="Helvetica Neue"/>
              </a:rPr>
              <a:t> </a:t>
            </a:r>
            <a:r>
              <a:rPr lang="en-GB" sz="2000" dirty="0" err="1">
                <a:solidFill>
                  <a:schemeClr val="dk1"/>
                </a:solidFill>
                <a:latin typeface="+mn-lt"/>
                <a:sym typeface="Helvetica Neue"/>
              </a:rPr>
              <a:t>datoteka</a:t>
            </a:r>
            <a:r>
              <a:rPr lang="en-GB" sz="2000" dirty="0">
                <a:solidFill>
                  <a:schemeClr val="dk1"/>
                </a:solidFill>
                <a:latin typeface="+mn-lt"/>
                <a:sym typeface="Helvetica Neue"/>
              </a:rPr>
              <a:t> </a:t>
            </a:r>
            <a:r>
              <a:rPr lang="en-GB" sz="2000" dirty="0" err="1">
                <a:solidFill>
                  <a:schemeClr val="dk1"/>
                </a:solidFill>
                <a:latin typeface="+mn-lt"/>
                <a:sym typeface="Helvetica Neue"/>
              </a:rPr>
              <a:t>može</a:t>
            </a:r>
            <a:r>
              <a:rPr lang="en-GB" sz="2000" dirty="0">
                <a:solidFill>
                  <a:schemeClr val="dk1"/>
                </a:solidFill>
                <a:latin typeface="+mn-lt"/>
                <a:sym typeface="Helvetica Neue"/>
              </a:rPr>
              <a:t> </a:t>
            </a:r>
            <a:r>
              <a:rPr lang="en-GB" sz="2000" dirty="0" err="1">
                <a:solidFill>
                  <a:schemeClr val="dk1"/>
                </a:solidFill>
                <a:latin typeface="+mn-lt"/>
                <a:sym typeface="Helvetica Neue"/>
              </a:rPr>
              <a:t>biti</a:t>
            </a:r>
            <a:r>
              <a:rPr lang="en-GB" sz="2000" dirty="0">
                <a:solidFill>
                  <a:schemeClr val="dk1"/>
                </a:solidFill>
                <a:latin typeface="+mn-lt"/>
                <a:sym typeface="Helvetica Neue"/>
              </a:rPr>
              <a:t> </a:t>
            </a:r>
            <a:r>
              <a:rPr lang="en-GB" sz="2000" dirty="0" err="1">
                <a:solidFill>
                  <a:schemeClr val="dk1"/>
                </a:solidFill>
                <a:latin typeface="+mn-lt"/>
                <a:sym typeface="Helvetica Neue"/>
              </a:rPr>
              <a:t>skup</a:t>
            </a:r>
            <a:r>
              <a:rPr lang="en-GB" sz="2000" dirty="0">
                <a:solidFill>
                  <a:schemeClr val="dk1"/>
                </a:solidFill>
                <a:latin typeface="+mn-lt"/>
                <a:sym typeface="Helvetica Neue"/>
              </a:rPr>
              <a:t> i </a:t>
            </a:r>
            <a:r>
              <a:rPr lang="en-GB" sz="2000" dirty="0" err="1">
                <a:solidFill>
                  <a:schemeClr val="dk1"/>
                </a:solidFill>
                <a:latin typeface="+mn-lt"/>
                <a:sym typeface="Helvetica Neue"/>
              </a:rPr>
              <a:t>dugotrajan</a:t>
            </a:r>
            <a:endParaRPr lang="en-GB" sz="2000" dirty="0">
              <a:latin typeface="+mn-lt"/>
            </a:endParaRPr>
          </a:p>
        </p:txBody>
      </p:sp>
      <p:pic>
        <p:nvPicPr>
          <p:cNvPr id="10" name="Grafik 9" descr="Daumen hoch-Zeichen mit einfarbiger Füllung">
            <a:extLst>
              <a:ext uri="{FF2B5EF4-FFF2-40B4-BE49-F238E27FC236}">
                <a16:creationId xmlns:a16="http://schemas.microsoft.com/office/drawing/2014/main" id="{9F25B135-54E2-67E9-9D34-14C29593BF6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856000" y="5040000"/>
            <a:ext cx="1080000" cy="1080000"/>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pic>
        <p:nvPicPr>
          <p:cNvPr id="12" name="Grafik 11" descr="Daumen runter mit einfarbiger Füllung">
            <a:extLst>
              <a:ext uri="{FF2B5EF4-FFF2-40B4-BE49-F238E27FC236}">
                <a16:creationId xmlns:a16="http://schemas.microsoft.com/office/drawing/2014/main" id="{68E60F7A-E55D-C88D-5FA4-D75398B9AB6F}"/>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856000" y="7128000"/>
            <a:ext cx="1080000" cy="1080000"/>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
        <p:nvSpPr>
          <p:cNvPr id="9" name="Foliennummernplatzhalter 1">
            <a:extLst>
              <a:ext uri="{FF2B5EF4-FFF2-40B4-BE49-F238E27FC236}">
                <a16:creationId xmlns:a16="http://schemas.microsoft.com/office/drawing/2014/main" id="{9EA82E72-AEBC-1F3D-33D2-DD89421E4BFF}"/>
              </a:ext>
            </a:extLst>
          </p:cNvPr>
          <p:cNvSpPr txBox="1">
            <a:spLocks/>
          </p:cNvSpPr>
          <p:nvPr/>
        </p:nvSpPr>
        <p:spPr>
          <a:xfrm>
            <a:off x="14004589" y="9567020"/>
            <a:ext cx="4114800" cy="547688"/>
          </a:xfrm>
          <a:prstGeom prst="rect">
            <a:avLst/>
          </a:prstGeom>
        </p:spPr>
        <p:txBody>
          <a:bodyPr vert="horz" lIns="91440" tIns="45720" rIns="91440" bIns="45720" rtlCol="0" anchor="ct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defRPr sz="1200" b="0" i="0" u="none" strike="noStrike" cap="none">
                <a:solidFill>
                  <a:schemeClr val="tx1">
                    <a:tint val="75000"/>
                  </a:schemeClr>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fld id="{141F0399-9AC4-4E2F-9FF1-1AC0CE388A8D}" type="slidenum">
              <a:rPr lang="de-DE" smtClean="0"/>
              <a:t>35</a:t>
            </a:fld>
            <a:endParaRPr lang="de-DE"/>
          </a:p>
        </p:txBody>
      </p:sp>
    </p:spTree>
    <p:extLst>
      <p:ext uri="{BB962C8B-B14F-4D97-AF65-F5344CB8AC3E}">
        <p14:creationId xmlns:p14="http://schemas.microsoft.com/office/powerpoint/2010/main" val="147602855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pic>
        <p:nvPicPr>
          <p:cNvPr id="2050" name="Picture 2" descr="https://www.digital-boomer.eu/images/training.pn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2493169" y="3724674"/>
            <a:ext cx="5162550" cy="5095876"/>
          </a:xfrm>
          <a:prstGeom prst="rect">
            <a:avLst/>
          </a:prstGeom>
          <a:noFill/>
          <a:extLst>
            <a:ext uri="{909E8E84-426E-40DD-AFC4-6F175D3DCCD1}">
              <a14:hiddenFill xmlns:a14="http://schemas.microsoft.com/office/drawing/2010/main">
                <a:solidFill>
                  <a:srgbClr val="FFFFFF"/>
                </a:solidFill>
              </a14:hiddenFill>
            </a:ext>
          </a:extLst>
        </p:spPr>
      </p:pic>
      <p:sp>
        <p:nvSpPr>
          <p:cNvPr id="112" name="Google Shape;112;p5"/>
          <p:cNvSpPr txBox="1"/>
          <p:nvPr/>
        </p:nvSpPr>
        <p:spPr>
          <a:xfrm>
            <a:off x="3208683" y="3855303"/>
            <a:ext cx="10164417" cy="3785611"/>
          </a:xfrm>
          <a:prstGeom prst="rect">
            <a:avLst/>
          </a:prstGeom>
          <a:noFill/>
          <a:ln>
            <a:noFill/>
          </a:ln>
        </p:spPr>
        <p:txBody>
          <a:bodyPr spcFirstLastPara="1" wrap="square" lIns="91425" tIns="45700" rIns="91425" bIns="45700" anchor="t" anchorCtr="0">
            <a:noAutofit/>
          </a:bodyPr>
          <a:lstStyle/>
          <a:p>
            <a:pPr lvl="0" algn="ctr">
              <a:buClr>
                <a:srgbClr val="4D94B7"/>
              </a:buClr>
              <a:buSzPts val="4800"/>
            </a:pPr>
            <a:r>
              <a:rPr lang="en-GB" sz="4800" b="1" dirty="0" err="1">
                <a:solidFill>
                  <a:schemeClr val="tx1"/>
                </a:solidFill>
                <a:latin typeface="+mn-lt"/>
                <a:ea typeface="Helvetica Neue"/>
                <a:cs typeface="Helvetica Neue"/>
                <a:sym typeface="Helvetica Neue"/>
              </a:rPr>
              <a:t>Preuzimanje</a:t>
            </a:r>
            <a:r>
              <a:rPr lang="en-GB" sz="4800" b="1" dirty="0">
                <a:solidFill>
                  <a:schemeClr val="tx1"/>
                </a:solidFill>
                <a:latin typeface="+mn-lt"/>
                <a:ea typeface="Helvetica Neue"/>
                <a:cs typeface="Helvetica Neue"/>
                <a:sym typeface="Helvetica Neue"/>
              </a:rPr>
              <a:t> </a:t>
            </a:r>
            <a:r>
              <a:rPr lang="en-GB" sz="4800" b="1" dirty="0" err="1">
                <a:solidFill>
                  <a:schemeClr val="tx1"/>
                </a:solidFill>
                <a:latin typeface="+mn-lt"/>
                <a:ea typeface="Helvetica Neue"/>
                <a:cs typeface="Helvetica Neue"/>
                <a:sym typeface="Helvetica Neue"/>
              </a:rPr>
              <a:t>iz</a:t>
            </a:r>
            <a:endParaRPr lang="en-GB" sz="4800" b="1" dirty="0">
              <a:solidFill>
                <a:schemeClr val="tx1"/>
              </a:solidFill>
              <a:latin typeface="+mn-lt"/>
              <a:ea typeface="Helvetica Neue"/>
              <a:cs typeface="Helvetica Neue"/>
              <a:sym typeface="Helvetica Neue"/>
            </a:endParaRPr>
          </a:p>
          <a:p>
            <a:pPr lvl="0" algn="ctr">
              <a:buClr>
                <a:srgbClr val="4D94B7"/>
              </a:buClr>
              <a:buSzPts val="4800"/>
            </a:pPr>
            <a:r>
              <a:rPr lang="hr-HR" sz="4800" b="1" dirty="0">
                <a:solidFill>
                  <a:schemeClr val="tx1"/>
                </a:solidFill>
                <a:latin typeface="+mn-lt"/>
                <a:ea typeface="Helvetica Neue"/>
                <a:cs typeface="Helvetica Neue"/>
                <a:sym typeface="Helvetica Neue"/>
              </a:rPr>
              <a:t>d</a:t>
            </a:r>
            <a:r>
              <a:rPr lang="en-GB" sz="4800" b="1" dirty="0" err="1">
                <a:solidFill>
                  <a:schemeClr val="tx1"/>
                </a:solidFill>
                <a:latin typeface="+mn-lt"/>
                <a:ea typeface="Helvetica Neue"/>
                <a:cs typeface="Helvetica Neue"/>
                <a:sym typeface="Helvetica Neue"/>
              </a:rPr>
              <a:t>atoteke</a:t>
            </a:r>
            <a:r>
              <a:rPr lang="en-GB" sz="4800" b="1" dirty="0">
                <a:solidFill>
                  <a:schemeClr val="tx1"/>
                </a:solidFill>
                <a:latin typeface="+mn-lt"/>
                <a:ea typeface="Helvetica Neue"/>
                <a:cs typeface="Helvetica Neue"/>
                <a:sym typeface="Helvetica Neue"/>
              </a:rPr>
              <a:t> - </a:t>
            </a:r>
            <a:r>
              <a:rPr lang="en-GB" sz="4800" b="1" dirty="0" err="1">
                <a:solidFill>
                  <a:schemeClr val="tx1"/>
                </a:solidFill>
                <a:latin typeface="+mn-lt"/>
                <a:ea typeface="Helvetica Neue"/>
                <a:cs typeface="Helvetica Neue"/>
                <a:sym typeface="Helvetica Neue"/>
              </a:rPr>
              <a:t>ili</a:t>
            </a:r>
            <a:r>
              <a:rPr lang="en-GB" sz="4800" b="1" dirty="0">
                <a:solidFill>
                  <a:schemeClr val="tx1"/>
                </a:solidFill>
                <a:latin typeface="+mn-lt"/>
                <a:ea typeface="Helvetica Neue"/>
                <a:cs typeface="Helvetica Neue"/>
                <a:sym typeface="Helvetica Neue"/>
              </a:rPr>
              <a:t>:</a:t>
            </a:r>
          </a:p>
          <a:p>
            <a:pPr lvl="0" algn="ctr">
              <a:buClr>
                <a:srgbClr val="4D94B7"/>
              </a:buClr>
              <a:buSzPts val="4800"/>
            </a:pPr>
            <a:r>
              <a:rPr lang="en-GB" sz="4800" b="1" dirty="0" err="1">
                <a:solidFill>
                  <a:schemeClr val="tx1"/>
                </a:solidFill>
                <a:latin typeface="+mn-lt"/>
                <a:ea typeface="Helvetica Neue"/>
                <a:cs typeface="Helvetica Neue"/>
                <a:sym typeface="Helvetica Neue"/>
              </a:rPr>
              <a:t>Kako</a:t>
            </a:r>
            <a:r>
              <a:rPr lang="en-GB" sz="4800" b="1" dirty="0">
                <a:solidFill>
                  <a:schemeClr val="tx1"/>
                </a:solidFill>
                <a:latin typeface="+mn-lt"/>
                <a:ea typeface="Helvetica Neue"/>
                <a:cs typeface="Helvetica Neue"/>
                <a:sym typeface="Helvetica Neue"/>
              </a:rPr>
              <a:t> da </a:t>
            </a:r>
            <a:r>
              <a:rPr lang="en-GB" sz="4800" b="1" dirty="0" err="1">
                <a:solidFill>
                  <a:schemeClr val="tx1"/>
                </a:solidFill>
                <a:latin typeface="+mn-lt"/>
                <a:ea typeface="Helvetica Neue"/>
                <a:cs typeface="Helvetica Neue"/>
                <a:sym typeface="Helvetica Neue"/>
              </a:rPr>
              <a:t>zadržim</a:t>
            </a:r>
            <a:endParaRPr lang="en-GB" sz="4800" b="1" dirty="0">
              <a:solidFill>
                <a:schemeClr val="tx1"/>
              </a:solidFill>
              <a:latin typeface="+mn-lt"/>
              <a:ea typeface="Helvetica Neue"/>
              <a:cs typeface="Helvetica Neue"/>
              <a:sym typeface="Helvetica Neue"/>
            </a:endParaRPr>
          </a:p>
          <a:p>
            <a:pPr lvl="0" algn="ctr">
              <a:buClr>
                <a:srgbClr val="4D94B7"/>
              </a:buClr>
              <a:buSzPts val="4800"/>
            </a:pPr>
            <a:r>
              <a:rPr lang="hr-HR" sz="4800" b="1" dirty="0" err="1">
                <a:solidFill>
                  <a:schemeClr val="tx1"/>
                </a:solidFill>
                <a:latin typeface="+mn-lt"/>
                <a:ea typeface="Helvetica Neue"/>
                <a:cs typeface="Helvetica Neue"/>
                <a:sym typeface="Helvetica Neue"/>
              </a:rPr>
              <a:t>p</a:t>
            </a:r>
            <a:r>
              <a:rPr lang="en-GB" sz="4800" b="1" dirty="0" err="1">
                <a:solidFill>
                  <a:schemeClr val="tx1"/>
                </a:solidFill>
                <a:latin typeface="+mn-lt"/>
                <a:ea typeface="Helvetica Neue"/>
                <a:cs typeface="Helvetica Neue"/>
                <a:sym typeface="Helvetica Neue"/>
              </a:rPr>
              <a:t>regled</a:t>
            </a:r>
            <a:r>
              <a:rPr lang="en-GB" sz="4800" b="1" dirty="0">
                <a:solidFill>
                  <a:schemeClr val="tx1"/>
                </a:solidFill>
                <a:latin typeface="+mn-lt"/>
                <a:ea typeface="Helvetica Neue"/>
                <a:cs typeface="Helvetica Neue"/>
                <a:sym typeface="Helvetica Neue"/>
              </a:rPr>
              <a:t> </a:t>
            </a:r>
            <a:r>
              <a:rPr lang="en-GB" sz="4800" b="1" dirty="0" err="1">
                <a:solidFill>
                  <a:schemeClr val="tx1"/>
                </a:solidFill>
                <a:latin typeface="+mn-lt"/>
                <a:ea typeface="Helvetica Neue"/>
                <a:cs typeface="Helvetica Neue"/>
                <a:sym typeface="Helvetica Neue"/>
              </a:rPr>
              <a:t>spremljenih</a:t>
            </a:r>
            <a:r>
              <a:rPr lang="en-GB" sz="4800" b="1" dirty="0">
                <a:solidFill>
                  <a:schemeClr val="tx1"/>
                </a:solidFill>
                <a:latin typeface="+mn-lt"/>
                <a:ea typeface="Helvetica Neue"/>
                <a:cs typeface="Helvetica Neue"/>
                <a:sym typeface="Helvetica Neue"/>
              </a:rPr>
              <a:t> </a:t>
            </a:r>
            <a:r>
              <a:rPr lang="en-GB" sz="4800" b="1" dirty="0" err="1">
                <a:solidFill>
                  <a:schemeClr val="tx1"/>
                </a:solidFill>
                <a:latin typeface="+mn-lt"/>
                <a:ea typeface="Helvetica Neue"/>
                <a:cs typeface="Helvetica Neue"/>
                <a:sym typeface="Helvetica Neue"/>
              </a:rPr>
              <a:t>datoteka</a:t>
            </a:r>
            <a:r>
              <a:rPr lang="en-GB" sz="4800" b="1" dirty="0">
                <a:solidFill>
                  <a:schemeClr val="tx1"/>
                </a:solidFill>
                <a:latin typeface="+mn-lt"/>
                <a:ea typeface="Helvetica Neue"/>
                <a:cs typeface="Helvetica Neue"/>
                <a:sym typeface="Helvetica Neue"/>
              </a:rPr>
              <a:t>?</a:t>
            </a:r>
          </a:p>
        </p:txBody>
      </p:sp>
      <p:sp>
        <p:nvSpPr>
          <p:cNvPr id="113" name="Google Shape;113;p5"/>
          <p:cNvSpPr txBox="1"/>
          <p:nvPr/>
        </p:nvSpPr>
        <p:spPr>
          <a:xfrm>
            <a:off x="7918774" y="2604875"/>
            <a:ext cx="3473125" cy="10158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AED633"/>
              </a:buClr>
              <a:buSzPts val="6000"/>
              <a:buFont typeface="Helvetica Neue"/>
              <a:buNone/>
            </a:pPr>
            <a:r>
              <a:rPr lang="hr-HR" sz="6000" b="1" dirty="0">
                <a:solidFill>
                  <a:srgbClr val="00CCFF"/>
                </a:solidFill>
                <a:latin typeface="+mn-lt"/>
                <a:ea typeface="Helvetica Neue"/>
                <a:cs typeface="Helvetica Neue"/>
                <a:sym typeface="Helvetica Neue"/>
              </a:rPr>
              <a:t>Cjelina</a:t>
            </a:r>
            <a:r>
              <a:rPr lang="en-GB" sz="6000" b="1" dirty="0">
                <a:solidFill>
                  <a:srgbClr val="00CCFF"/>
                </a:solidFill>
                <a:latin typeface="+mn-lt"/>
                <a:ea typeface="Helvetica Neue"/>
                <a:cs typeface="Helvetica Neue"/>
                <a:sym typeface="Helvetica Neue"/>
              </a:rPr>
              <a:t> 3</a:t>
            </a:r>
            <a:endParaRPr lang="en-GB" sz="6000" b="1" i="0" u="none" strike="noStrike" cap="none" dirty="0">
              <a:solidFill>
                <a:srgbClr val="00CCFF"/>
              </a:solidFill>
              <a:latin typeface="+mn-lt"/>
              <a:ea typeface="Helvetica Neue"/>
              <a:cs typeface="Helvetica Neue"/>
              <a:sym typeface="Helvetica Neue"/>
            </a:endParaRPr>
          </a:p>
        </p:txBody>
      </p:sp>
      <p:sp>
        <p:nvSpPr>
          <p:cNvPr id="2" name="Foliennummernplatzhalter 1">
            <a:extLst>
              <a:ext uri="{FF2B5EF4-FFF2-40B4-BE49-F238E27FC236}">
                <a16:creationId xmlns:a16="http://schemas.microsoft.com/office/drawing/2014/main" id="{36109FBC-6507-C673-AD43-C09F3CA01B20}"/>
              </a:ext>
            </a:extLst>
          </p:cNvPr>
          <p:cNvSpPr txBox="1">
            <a:spLocks/>
          </p:cNvSpPr>
          <p:nvPr/>
        </p:nvSpPr>
        <p:spPr>
          <a:xfrm>
            <a:off x="14004589" y="9567020"/>
            <a:ext cx="4114800" cy="547688"/>
          </a:xfrm>
          <a:prstGeom prst="rect">
            <a:avLst/>
          </a:prstGeom>
        </p:spPr>
        <p:txBody>
          <a:bodyPr vert="horz" lIns="91440" tIns="45720" rIns="91440" bIns="45720" rtlCol="0" anchor="ct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defRPr sz="1200" b="0" i="0" u="none" strike="noStrike" cap="none">
                <a:solidFill>
                  <a:schemeClr val="tx1">
                    <a:tint val="75000"/>
                  </a:schemeClr>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fld id="{141F0399-9AC4-4E2F-9FF1-1AC0CE388A8D}" type="slidenum">
              <a:rPr lang="de-DE" smtClean="0"/>
              <a:t>36</a:t>
            </a:fld>
            <a:endParaRPr lang="de-DE"/>
          </a:p>
        </p:txBody>
      </p:sp>
    </p:spTree>
    <p:extLst>
      <p:ext uri="{BB962C8B-B14F-4D97-AF65-F5344CB8AC3E}">
        <p14:creationId xmlns:p14="http://schemas.microsoft.com/office/powerpoint/2010/main" val="44714277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pic>
        <p:nvPicPr>
          <p:cNvPr id="58" name="Grafik 57" descr="Ordner mit einfarbiger Füllung">
            <a:extLst>
              <a:ext uri="{FF2B5EF4-FFF2-40B4-BE49-F238E27FC236}">
                <a16:creationId xmlns:a16="http://schemas.microsoft.com/office/drawing/2014/main" id="{41F41497-E163-416D-8DEE-E05B7D49F410}"/>
              </a:ext>
            </a:extLst>
          </p:cNvPr>
          <p:cNvPicPr>
            <a:picLocks noChangeAspect="1"/>
          </p:cNvPicPr>
          <p:nvPr/>
        </p:nvPicPr>
        <p:blipFill rotWithShape="1">
          <a:blip r:embed="rId3" cstate="email">
            <a:alphaModFix amt="69000"/>
            <a:extLst>
              <a:ext uri="{28A0092B-C50C-407E-A947-70E740481C1C}">
                <a14:useLocalDpi xmlns:a14="http://schemas.microsoft.com/office/drawing/2010/main"/>
              </a:ext>
              <a:ext uri="{96DAC541-7B7A-43D3-8B79-37D633B846F1}">
                <asvg:svgBlip xmlns:asvg="http://schemas.microsoft.com/office/drawing/2016/SVG/main" r:embed="rId4"/>
              </a:ext>
            </a:extLst>
          </a:blip>
          <a:srcRect l="9998" t="19430" r="9940" b="19409"/>
          <a:stretch/>
        </p:blipFill>
        <p:spPr>
          <a:xfrm>
            <a:off x="7092000" y="4446000"/>
            <a:ext cx="4815740" cy="3672000"/>
          </a:xfrm>
          <a:prstGeom prst="rect">
            <a:avLst/>
          </a:prstGeom>
        </p:spPr>
      </p:pic>
      <p:sp>
        <p:nvSpPr>
          <p:cNvPr id="118" name="Google Shape;118;p6"/>
          <p:cNvSpPr txBox="1"/>
          <p:nvPr/>
        </p:nvSpPr>
        <p:spPr>
          <a:xfrm>
            <a:off x="1332000" y="2401311"/>
            <a:ext cx="16452000" cy="646290"/>
          </a:xfrm>
          <a:prstGeom prst="rect">
            <a:avLst/>
          </a:prstGeom>
          <a:noFill/>
          <a:ln>
            <a:noFill/>
          </a:ln>
        </p:spPr>
        <p:txBody>
          <a:bodyPr spcFirstLastPara="1" wrap="square" lIns="91425" tIns="45700" rIns="91425" bIns="45700" anchor="t" anchorCtr="0">
            <a:noAutofit/>
          </a:bodyPr>
          <a:lstStyle/>
          <a:p>
            <a:pPr lvl="0"/>
            <a:r>
              <a:rPr lang="en-GB" sz="4800" b="1" dirty="0">
                <a:solidFill>
                  <a:schemeClr val="tx1"/>
                </a:solidFill>
                <a:latin typeface="+mn-lt"/>
                <a:ea typeface="Helvetica Neue"/>
                <a:cs typeface="Helvetica Neue"/>
                <a:sym typeface="Helvetica Neue"/>
              </a:rPr>
              <a:t>1. </a:t>
            </a:r>
            <a:r>
              <a:rPr lang="en-GB" sz="4800" b="1" dirty="0" err="1">
                <a:solidFill>
                  <a:schemeClr val="tx1"/>
                </a:solidFill>
                <a:latin typeface="+mn-lt"/>
                <a:ea typeface="Helvetica Neue"/>
                <a:cs typeface="Helvetica Neue"/>
                <a:sym typeface="Helvetica Neue"/>
              </a:rPr>
              <a:t>Problemi</a:t>
            </a:r>
            <a:r>
              <a:rPr lang="en-GB" sz="4800" b="1" dirty="0">
                <a:solidFill>
                  <a:schemeClr val="tx1"/>
                </a:solidFill>
                <a:latin typeface="+mn-lt"/>
                <a:ea typeface="Helvetica Neue"/>
                <a:cs typeface="Helvetica Neue"/>
                <a:sym typeface="Helvetica Neue"/>
              </a:rPr>
              <a:t> </a:t>
            </a:r>
            <a:r>
              <a:rPr lang="en-GB" sz="4800" b="1" dirty="0" err="1">
                <a:solidFill>
                  <a:schemeClr val="tx1"/>
                </a:solidFill>
                <a:latin typeface="+mn-lt"/>
                <a:ea typeface="Helvetica Neue"/>
                <a:cs typeface="Helvetica Neue"/>
                <a:sym typeface="Helvetica Neue"/>
              </a:rPr>
              <a:t>manjkave</a:t>
            </a:r>
            <a:r>
              <a:rPr lang="en-GB" sz="4800" b="1" dirty="0">
                <a:solidFill>
                  <a:schemeClr val="tx1"/>
                </a:solidFill>
                <a:latin typeface="+mn-lt"/>
                <a:ea typeface="Helvetica Neue"/>
                <a:cs typeface="Helvetica Neue"/>
                <a:sym typeface="Helvetica Neue"/>
              </a:rPr>
              <a:t> </a:t>
            </a:r>
            <a:r>
              <a:rPr lang="en-GB" sz="4800" b="1" dirty="0" err="1">
                <a:solidFill>
                  <a:schemeClr val="tx1"/>
                </a:solidFill>
                <a:latin typeface="+mn-lt"/>
                <a:ea typeface="Helvetica Neue"/>
                <a:cs typeface="Helvetica Neue"/>
                <a:sym typeface="Helvetica Neue"/>
              </a:rPr>
              <a:t>strukture</a:t>
            </a:r>
            <a:r>
              <a:rPr lang="en-GB" sz="4800" b="1" dirty="0">
                <a:solidFill>
                  <a:schemeClr val="tx1"/>
                </a:solidFill>
                <a:latin typeface="+mn-lt"/>
                <a:ea typeface="Helvetica Neue"/>
                <a:cs typeface="Helvetica Neue"/>
                <a:sym typeface="Helvetica Neue"/>
              </a:rPr>
              <a:t> </a:t>
            </a:r>
            <a:r>
              <a:rPr lang="hr-HR" sz="4800" b="1" dirty="0">
                <a:solidFill>
                  <a:schemeClr val="tx1"/>
                </a:solidFill>
                <a:latin typeface="+mn-lt"/>
                <a:ea typeface="Helvetica Neue"/>
                <a:cs typeface="Helvetica Neue"/>
                <a:sym typeface="Helvetica Neue"/>
              </a:rPr>
              <a:t>da</a:t>
            </a:r>
            <a:r>
              <a:rPr lang="en-GB" sz="4800" b="1" dirty="0" err="1">
                <a:solidFill>
                  <a:schemeClr val="tx1"/>
                </a:solidFill>
                <a:latin typeface="+mn-lt"/>
                <a:ea typeface="Helvetica Neue"/>
                <a:cs typeface="Helvetica Neue"/>
                <a:sym typeface="Helvetica Neue"/>
              </a:rPr>
              <a:t>toteke</a:t>
            </a:r>
            <a:endParaRPr lang="en-GB" sz="4800" b="1" dirty="0">
              <a:solidFill>
                <a:schemeClr val="tx1"/>
              </a:solidFill>
              <a:latin typeface="+mn-lt"/>
              <a:ea typeface="Helvetica Neue"/>
              <a:cs typeface="Helvetica Neue"/>
              <a:sym typeface="Helvetica Neue"/>
            </a:endParaRPr>
          </a:p>
        </p:txBody>
      </p:sp>
      <p:sp>
        <p:nvSpPr>
          <p:cNvPr id="119" name="Google Shape;119;p6"/>
          <p:cNvSpPr txBox="1"/>
          <p:nvPr/>
        </p:nvSpPr>
        <p:spPr>
          <a:xfrm>
            <a:off x="1295400" y="3390900"/>
            <a:ext cx="16452000" cy="523220"/>
          </a:xfrm>
          <a:prstGeom prst="rect">
            <a:avLst/>
          </a:prstGeom>
          <a:noFill/>
          <a:ln>
            <a:noFill/>
          </a:ln>
        </p:spPr>
        <p:txBody>
          <a:bodyPr spcFirstLastPara="1" wrap="square" lIns="91425" tIns="45700" rIns="91425" bIns="45700" anchor="t" anchorCtr="0">
            <a:noAutofit/>
          </a:bodyPr>
          <a:lstStyle/>
          <a:p>
            <a:pPr lvl="0"/>
            <a:r>
              <a:rPr lang="en-GB" sz="2800" b="1" dirty="0" err="1">
                <a:solidFill>
                  <a:srgbClr val="00CCFF"/>
                </a:solidFill>
                <a:latin typeface="+mn-lt"/>
                <a:ea typeface="Helvetica Neue"/>
                <a:cs typeface="Helvetica Neue"/>
                <a:sym typeface="Helvetica Neue"/>
              </a:rPr>
              <a:t>Zašto</a:t>
            </a:r>
            <a:r>
              <a:rPr lang="en-GB" sz="2800" b="1" dirty="0">
                <a:solidFill>
                  <a:srgbClr val="00CCFF"/>
                </a:solidFill>
                <a:latin typeface="+mn-lt"/>
                <a:ea typeface="Helvetica Neue"/>
                <a:cs typeface="Helvetica Neue"/>
                <a:sym typeface="Helvetica Neue"/>
              </a:rPr>
              <a:t> </a:t>
            </a:r>
            <a:r>
              <a:rPr lang="en-GB" sz="2800" b="1" dirty="0" err="1">
                <a:solidFill>
                  <a:srgbClr val="00CCFF"/>
                </a:solidFill>
                <a:latin typeface="+mn-lt"/>
                <a:ea typeface="Helvetica Neue"/>
                <a:cs typeface="Helvetica Neue"/>
                <a:sym typeface="Helvetica Neue"/>
              </a:rPr>
              <a:t>datoteke</a:t>
            </a:r>
            <a:r>
              <a:rPr lang="en-GB" sz="2800" b="1" dirty="0">
                <a:solidFill>
                  <a:srgbClr val="00CCFF"/>
                </a:solidFill>
                <a:latin typeface="+mn-lt"/>
                <a:ea typeface="Helvetica Neue"/>
                <a:cs typeface="Helvetica Neue"/>
                <a:sym typeface="Helvetica Neue"/>
              </a:rPr>
              <a:t> </a:t>
            </a:r>
            <a:r>
              <a:rPr lang="en-GB" sz="2800" b="1" dirty="0" err="1">
                <a:solidFill>
                  <a:srgbClr val="00CCFF"/>
                </a:solidFill>
                <a:latin typeface="+mn-lt"/>
                <a:ea typeface="Helvetica Neue"/>
                <a:cs typeface="Helvetica Neue"/>
                <a:sym typeface="Helvetica Neue"/>
              </a:rPr>
              <a:t>nestaju</a:t>
            </a:r>
            <a:r>
              <a:rPr lang="en-GB" sz="2800" b="1" dirty="0">
                <a:solidFill>
                  <a:srgbClr val="00CCFF"/>
                </a:solidFill>
                <a:latin typeface="+mn-lt"/>
                <a:ea typeface="Helvetica Neue"/>
                <a:cs typeface="Helvetica Neue"/>
                <a:sym typeface="Helvetica Neue"/>
              </a:rPr>
              <a:t> na </a:t>
            </a:r>
            <a:r>
              <a:rPr lang="en-GB" sz="2800" b="1" dirty="0" err="1">
                <a:solidFill>
                  <a:srgbClr val="00CCFF"/>
                </a:solidFill>
                <a:latin typeface="+mn-lt"/>
                <a:ea typeface="Helvetica Neue"/>
                <a:cs typeface="Helvetica Neue"/>
                <a:sym typeface="Helvetica Neue"/>
              </a:rPr>
              <a:t>računalu</a:t>
            </a:r>
            <a:r>
              <a:rPr lang="en-GB" sz="2800" b="1" dirty="0">
                <a:solidFill>
                  <a:srgbClr val="00CCFF"/>
                </a:solidFill>
                <a:latin typeface="+mn-lt"/>
                <a:ea typeface="Helvetica Neue"/>
                <a:cs typeface="Helvetica Neue"/>
                <a:sym typeface="Helvetica Neue"/>
              </a:rPr>
              <a:t>?</a:t>
            </a:r>
            <a:endParaRPr lang="en-GB" dirty="0">
              <a:solidFill>
                <a:srgbClr val="00CCFF"/>
              </a:solidFill>
              <a:latin typeface="+mn-lt"/>
            </a:endParaRPr>
          </a:p>
        </p:txBody>
      </p:sp>
      <p:cxnSp>
        <p:nvCxnSpPr>
          <p:cNvPr id="21" name="Gerade Verbindung mit Pfeil 20">
            <a:extLst>
              <a:ext uri="{FF2B5EF4-FFF2-40B4-BE49-F238E27FC236}">
                <a16:creationId xmlns:a16="http://schemas.microsoft.com/office/drawing/2014/main" id="{F94A94A0-F614-3C43-6B78-063011046A8A}"/>
              </a:ext>
            </a:extLst>
          </p:cNvPr>
          <p:cNvCxnSpPr>
            <a:cxnSpLocks/>
            <a:stCxn id="58" idx="1"/>
            <a:endCxn id="92" idx="3"/>
          </p:cNvCxnSpPr>
          <p:nvPr/>
        </p:nvCxnSpPr>
        <p:spPr>
          <a:xfrm flipH="1">
            <a:off x="6300000" y="6282000"/>
            <a:ext cx="792000" cy="0"/>
          </a:xfrm>
          <a:prstGeom prst="straightConnector1">
            <a:avLst/>
          </a:prstGeom>
          <a:ln w="76200">
            <a:solidFill>
              <a:srgbClr val="6B6B6B"/>
            </a:solidFill>
            <a:tailEnd type="triangle"/>
          </a:ln>
        </p:spPr>
        <p:style>
          <a:lnRef idx="1">
            <a:schemeClr val="accent1"/>
          </a:lnRef>
          <a:fillRef idx="0">
            <a:schemeClr val="accent1"/>
          </a:fillRef>
          <a:effectRef idx="0">
            <a:schemeClr val="accent1"/>
          </a:effectRef>
          <a:fontRef idx="minor">
            <a:schemeClr val="tx1"/>
          </a:fontRef>
        </p:style>
      </p:cxnSp>
      <p:cxnSp>
        <p:nvCxnSpPr>
          <p:cNvPr id="24" name="Gerade Verbindung mit Pfeil 23">
            <a:extLst>
              <a:ext uri="{FF2B5EF4-FFF2-40B4-BE49-F238E27FC236}">
                <a16:creationId xmlns:a16="http://schemas.microsoft.com/office/drawing/2014/main" id="{3E38937A-E7C5-1C38-A2B9-3DBCD4930BEF}"/>
              </a:ext>
            </a:extLst>
          </p:cNvPr>
          <p:cNvCxnSpPr>
            <a:cxnSpLocks/>
            <a:stCxn id="58" idx="3"/>
            <a:endCxn id="95" idx="1"/>
          </p:cNvCxnSpPr>
          <p:nvPr/>
        </p:nvCxnSpPr>
        <p:spPr>
          <a:xfrm>
            <a:off x="11907740" y="6282000"/>
            <a:ext cx="792000" cy="0"/>
          </a:xfrm>
          <a:prstGeom prst="straightConnector1">
            <a:avLst/>
          </a:prstGeom>
          <a:ln w="76200">
            <a:solidFill>
              <a:srgbClr val="6B6B6B"/>
            </a:solidFill>
            <a:tailEnd type="triangle"/>
          </a:ln>
        </p:spPr>
        <p:style>
          <a:lnRef idx="1">
            <a:schemeClr val="accent1"/>
          </a:lnRef>
          <a:fillRef idx="0">
            <a:schemeClr val="accent1"/>
          </a:fillRef>
          <a:effectRef idx="0">
            <a:schemeClr val="accent1"/>
          </a:effectRef>
          <a:fontRef idx="minor">
            <a:schemeClr val="tx1"/>
          </a:fontRef>
        </p:style>
      </p:cxnSp>
      <p:pic>
        <p:nvPicPr>
          <p:cNvPr id="45" name="Grafik 44">
            <a:extLst>
              <a:ext uri="{FF2B5EF4-FFF2-40B4-BE49-F238E27FC236}">
                <a16:creationId xmlns:a16="http://schemas.microsoft.com/office/drawing/2014/main" id="{74877B75-AF60-612C-92AB-5C0C981D65DA}"/>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640000" y="5256000"/>
            <a:ext cx="1468630" cy="2376000"/>
          </a:xfrm>
          <a:prstGeom prst="rect">
            <a:avLst/>
          </a:prstGeom>
        </p:spPr>
      </p:pic>
      <p:graphicFrame>
        <p:nvGraphicFramePr>
          <p:cNvPr id="92" name="Tabelle 92">
            <a:extLst>
              <a:ext uri="{FF2B5EF4-FFF2-40B4-BE49-F238E27FC236}">
                <a16:creationId xmlns:a16="http://schemas.microsoft.com/office/drawing/2014/main" id="{67921D3F-4D2E-465B-AC15-D17635FAB18A}"/>
              </a:ext>
            </a:extLst>
          </p:cNvPr>
          <p:cNvGraphicFramePr>
            <a:graphicFrameLocks noGrp="1"/>
          </p:cNvGraphicFramePr>
          <p:nvPr>
            <p:extLst>
              <p:ext uri="{D42A27DB-BD31-4B8C-83A1-F6EECF244321}">
                <p14:modId xmlns:p14="http://schemas.microsoft.com/office/powerpoint/2010/main" val="1818686083"/>
              </p:ext>
            </p:extLst>
          </p:nvPr>
        </p:nvGraphicFramePr>
        <p:xfrm>
          <a:off x="1296000" y="4068000"/>
          <a:ext cx="5004000" cy="4428000"/>
        </p:xfrm>
        <a:graphic>
          <a:graphicData uri="http://schemas.openxmlformats.org/drawingml/2006/table">
            <a:tbl>
              <a:tblPr firstRow="1" bandRow="1">
                <a:tableStyleId>{5940675A-B579-460E-94D1-54222C63F5DA}</a:tableStyleId>
              </a:tblPr>
              <a:tblGrid>
                <a:gridCol w="5004000">
                  <a:extLst>
                    <a:ext uri="{9D8B030D-6E8A-4147-A177-3AD203B41FA5}">
                      <a16:colId xmlns:a16="http://schemas.microsoft.com/office/drawing/2014/main" val="875311729"/>
                    </a:ext>
                  </a:extLst>
                </a:gridCol>
              </a:tblGrid>
              <a:tr h="1476000">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s-ES" sz="2400" dirty="0" err="1">
                          <a:solidFill>
                            <a:schemeClr val="dk1"/>
                          </a:solidFill>
                          <a:latin typeface="+mn-lt"/>
                          <a:ea typeface="Helvetica Neue"/>
                          <a:cs typeface="Helvetica Neue"/>
                          <a:sym typeface="Helvetica Neue"/>
                        </a:rPr>
                        <a:t>Datoteke</a:t>
                      </a:r>
                      <a:r>
                        <a:rPr lang="es-ES" sz="2400" dirty="0">
                          <a:solidFill>
                            <a:schemeClr val="dk1"/>
                          </a:solidFill>
                          <a:latin typeface="+mn-lt"/>
                          <a:ea typeface="Helvetica Neue"/>
                          <a:cs typeface="Helvetica Neue"/>
                          <a:sym typeface="Helvetica Neue"/>
                        </a:rPr>
                        <a:t> su </a:t>
                      </a:r>
                      <a:r>
                        <a:rPr lang="es-ES" sz="2400" dirty="0" err="1">
                          <a:solidFill>
                            <a:schemeClr val="dk1"/>
                          </a:solidFill>
                          <a:latin typeface="+mn-lt"/>
                          <a:ea typeface="Helvetica Neue"/>
                          <a:cs typeface="Helvetica Neue"/>
                          <a:sym typeface="Helvetica Neue"/>
                        </a:rPr>
                        <a:t>slučajno</a:t>
                      </a:r>
                      <a:r>
                        <a:rPr lang="es-ES" sz="2400" dirty="0">
                          <a:solidFill>
                            <a:schemeClr val="dk1"/>
                          </a:solidFill>
                          <a:latin typeface="+mn-lt"/>
                          <a:ea typeface="Helvetica Neue"/>
                          <a:cs typeface="Helvetica Neue"/>
                          <a:sym typeface="Helvetica Neue"/>
                        </a:rPr>
                        <a:t> </a:t>
                      </a:r>
                      <a:r>
                        <a:rPr lang="es-ES" sz="2400" dirty="0" err="1">
                          <a:solidFill>
                            <a:schemeClr val="dk1"/>
                          </a:solidFill>
                          <a:latin typeface="+mn-lt"/>
                          <a:ea typeface="Helvetica Neue"/>
                          <a:cs typeface="Helvetica Neue"/>
                          <a:sym typeface="Helvetica Neue"/>
                        </a:rPr>
                        <a:t>izbrisane</a:t>
                      </a:r>
                      <a:r>
                        <a:rPr lang="es-ES" sz="2400" dirty="0">
                          <a:solidFill>
                            <a:schemeClr val="dk1"/>
                          </a:solidFill>
                          <a:latin typeface="+mn-lt"/>
                          <a:ea typeface="Helvetica Neue"/>
                          <a:cs typeface="Helvetica Neue"/>
                          <a:sym typeface="Helvetica Neue"/>
                        </a:rPr>
                        <a:t> s </a:t>
                      </a:r>
                      <a:r>
                        <a:rPr lang="es-ES" sz="2400" dirty="0" err="1">
                          <a:solidFill>
                            <a:schemeClr val="dk1"/>
                          </a:solidFill>
                          <a:latin typeface="+mn-lt"/>
                          <a:ea typeface="Helvetica Neue"/>
                          <a:cs typeface="Helvetica Neue"/>
                          <a:sym typeface="Helvetica Neue"/>
                        </a:rPr>
                        <a:t>radne</a:t>
                      </a:r>
                      <a:r>
                        <a:rPr lang="es-ES" sz="2400" dirty="0">
                          <a:solidFill>
                            <a:schemeClr val="dk1"/>
                          </a:solidFill>
                          <a:latin typeface="+mn-lt"/>
                          <a:ea typeface="Helvetica Neue"/>
                          <a:cs typeface="Helvetica Neue"/>
                          <a:sym typeface="Helvetica Neue"/>
                        </a:rPr>
                        <a:t> </a:t>
                      </a:r>
                      <a:r>
                        <a:rPr lang="es-ES" sz="2400" dirty="0" err="1">
                          <a:solidFill>
                            <a:schemeClr val="dk1"/>
                          </a:solidFill>
                          <a:latin typeface="+mn-lt"/>
                          <a:ea typeface="Helvetica Neue"/>
                          <a:cs typeface="Helvetica Neue"/>
                          <a:sym typeface="Helvetica Neue"/>
                        </a:rPr>
                        <a:t>površine</a:t>
                      </a:r>
                      <a:r>
                        <a:rPr lang="es-ES" sz="2400" dirty="0">
                          <a:solidFill>
                            <a:schemeClr val="dk1"/>
                          </a:solidFill>
                          <a:latin typeface="+mn-lt"/>
                          <a:ea typeface="Helvetica Neue"/>
                          <a:cs typeface="Helvetica Neue"/>
                          <a:sym typeface="Helvetica Neue"/>
                        </a:rPr>
                        <a:t> na </a:t>
                      </a:r>
                      <a:r>
                        <a:rPr lang="es-ES" sz="2400" dirty="0" err="1">
                          <a:solidFill>
                            <a:schemeClr val="dk1"/>
                          </a:solidFill>
                          <a:latin typeface="+mn-lt"/>
                          <a:ea typeface="Helvetica Neue"/>
                          <a:cs typeface="Helvetica Neue"/>
                          <a:sym typeface="Helvetica Neue"/>
                        </a:rPr>
                        <a:t>računalu</a:t>
                      </a:r>
                      <a:endParaRPr lang="es-ES" sz="2400" dirty="0">
                        <a:solidFill>
                          <a:schemeClr val="dk1"/>
                        </a:solidFill>
                        <a:latin typeface="+mn-lt"/>
                        <a:ea typeface="Helvetica Neue"/>
                        <a:cs typeface="Helvetica Neue"/>
                        <a:sym typeface="Helvetica Neue"/>
                      </a:endParaRP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823849151"/>
                  </a:ext>
                </a:extLst>
              </a:tr>
              <a:tr h="1476000">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s-ES" sz="2400" dirty="0" err="1">
                          <a:solidFill>
                            <a:schemeClr val="dk1"/>
                          </a:solidFill>
                          <a:latin typeface="+mn-lt"/>
                          <a:sym typeface="Helvetica Neue"/>
                        </a:rPr>
                        <a:t>Datoteke</a:t>
                      </a:r>
                      <a:r>
                        <a:rPr lang="es-ES" sz="2400" dirty="0">
                          <a:solidFill>
                            <a:schemeClr val="dk1"/>
                          </a:solidFill>
                          <a:latin typeface="+mn-lt"/>
                          <a:sym typeface="Helvetica Neue"/>
                        </a:rPr>
                        <a:t> se </a:t>
                      </a:r>
                      <a:r>
                        <a:rPr lang="es-ES" sz="2400" dirty="0" err="1">
                          <a:solidFill>
                            <a:schemeClr val="dk1"/>
                          </a:solidFill>
                          <a:latin typeface="+mn-lt"/>
                          <a:sym typeface="Helvetica Neue"/>
                        </a:rPr>
                        <a:t>premještaju</a:t>
                      </a:r>
                      <a:r>
                        <a:rPr lang="es-ES" sz="2400" dirty="0">
                          <a:solidFill>
                            <a:schemeClr val="dk1"/>
                          </a:solidFill>
                          <a:latin typeface="+mn-lt"/>
                          <a:sym typeface="Helvetica Neue"/>
                        </a:rPr>
                        <a:t> na </a:t>
                      </a:r>
                      <a:r>
                        <a:rPr lang="es-ES" sz="2400" dirty="0" err="1">
                          <a:solidFill>
                            <a:schemeClr val="dk1"/>
                          </a:solidFill>
                          <a:latin typeface="+mn-lt"/>
                          <a:sym typeface="Helvetica Neue"/>
                        </a:rPr>
                        <a:t>radnu</a:t>
                      </a:r>
                      <a:r>
                        <a:rPr lang="es-ES" sz="2400" dirty="0">
                          <a:solidFill>
                            <a:schemeClr val="dk1"/>
                          </a:solidFill>
                          <a:latin typeface="+mn-lt"/>
                          <a:sym typeface="Helvetica Neue"/>
                        </a:rPr>
                        <a:t> </a:t>
                      </a:r>
                      <a:r>
                        <a:rPr lang="es-ES" sz="2400" dirty="0" err="1">
                          <a:solidFill>
                            <a:schemeClr val="dk1"/>
                          </a:solidFill>
                          <a:latin typeface="+mn-lt"/>
                          <a:sym typeface="Helvetica Neue"/>
                        </a:rPr>
                        <a:t>površinu</a:t>
                      </a:r>
                      <a:endParaRPr lang="es-ES" sz="2400" dirty="0">
                        <a:solidFill>
                          <a:schemeClr val="dk1"/>
                        </a:solidFill>
                        <a:latin typeface="+mn-lt"/>
                        <a:sym typeface="Helvetica Neue"/>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92476353"/>
                  </a:ext>
                </a:extLst>
              </a:tr>
              <a:tr h="1476000">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pl-PL" sz="2400" dirty="0">
                          <a:solidFill>
                            <a:schemeClr val="dk1"/>
                          </a:solidFill>
                          <a:latin typeface="+mn-lt"/>
                          <a:sym typeface="Helvetica Neue"/>
                        </a:rPr>
                        <a:t>Postoje problemi sinkronizacije s oblakom</a:t>
                      </a:r>
                      <a:endParaRPr lang="es-ES" sz="2400" dirty="0">
                        <a:solidFill>
                          <a:schemeClr val="dk1"/>
                        </a:solidFill>
                        <a:latin typeface="+mn-lt"/>
                        <a:sym typeface="Helvetica Neue"/>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973443825"/>
                  </a:ext>
                </a:extLst>
              </a:tr>
            </a:tbl>
          </a:graphicData>
        </a:graphic>
      </p:graphicFrame>
      <p:graphicFrame>
        <p:nvGraphicFramePr>
          <p:cNvPr id="95" name="Tabelle 92">
            <a:extLst>
              <a:ext uri="{FF2B5EF4-FFF2-40B4-BE49-F238E27FC236}">
                <a16:creationId xmlns:a16="http://schemas.microsoft.com/office/drawing/2014/main" id="{F1B182A7-90D7-7478-6B83-4587DC86CA2B}"/>
              </a:ext>
            </a:extLst>
          </p:cNvPr>
          <p:cNvGraphicFramePr>
            <a:graphicFrameLocks noGrp="1"/>
          </p:cNvGraphicFramePr>
          <p:nvPr>
            <p:extLst>
              <p:ext uri="{D42A27DB-BD31-4B8C-83A1-F6EECF244321}">
                <p14:modId xmlns:p14="http://schemas.microsoft.com/office/powerpoint/2010/main" val="2267982492"/>
              </p:ext>
            </p:extLst>
          </p:nvPr>
        </p:nvGraphicFramePr>
        <p:xfrm>
          <a:off x="12672000" y="4068000"/>
          <a:ext cx="5004000" cy="4428000"/>
        </p:xfrm>
        <a:graphic>
          <a:graphicData uri="http://schemas.openxmlformats.org/drawingml/2006/table">
            <a:tbl>
              <a:tblPr firstRow="1" bandRow="1">
                <a:tableStyleId>{5940675A-B579-460E-94D1-54222C63F5DA}</a:tableStyleId>
              </a:tblPr>
              <a:tblGrid>
                <a:gridCol w="5004000">
                  <a:extLst>
                    <a:ext uri="{9D8B030D-6E8A-4147-A177-3AD203B41FA5}">
                      <a16:colId xmlns:a16="http://schemas.microsoft.com/office/drawing/2014/main" val="875311729"/>
                    </a:ext>
                  </a:extLst>
                </a:gridCol>
              </a:tblGrid>
              <a:tr h="1476000">
                <a:tc>
                  <a:txBody>
                    <a:bodyPr/>
                    <a:lstStyle/>
                    <a:p>
                      <a:pPr marR="0" lvl="0" algn="ctr" rtl="0">
                        <a:spcBef>
                          <a:spcPts val="0"/>
                        </a:spcBef>
                        <a:spcAft>
                          <a:spcPts val="0"/>
                        </a:spcAft>
                        <a:buSzPct val="80000"/>
                      </a:pPr>
                      <a:r>
                        <a:rPr lang="de-DE" sz="2400" dirty="0" err="1">
                          <a:solidFill>
                            <a:schemeClr val="dk1"/>
                          </a:solidFill>
                          <a:latin typeface="+mn-lt"/>
                          <a:sym typeface="Helvetica Neue"/>
                        </a:rPr>
                        <a:t>Struktura</a:t>
                      </a:r>
                      <a:r>
                        <a:rPr lang="de-DE" sz="2400" dirty="0">
                          <a:solidFill>
                            <a:schemeClr val="dk1"/>
                          </a:solidFill>
                          <a:latin typeface="+mn-lt"/>
                          <a:sym typeface="Helvetica Neue"/>
                        </a:rPr>
                        <a:t> </a:t>
                      </a:r>
                      <a:r>
                        <a:rPr lang="de-DE" sz="2400" dirty="0" err="1">
                          <a:solidFill>
                            <a:schemeClr val="dk1"/>
                          </a:solidFill>
                          <a:latin typeface="+mn-lt"/>
                          <a:sym typeface="Helvetica Neue"/>
                        </a:rPr>
                        <a:t>mape</a:t>
                      </a:r>
                      <a:r>
                        <a:rPr lang="de-DE" sz="2400" dirty="0">
                          <a:solidFill>
                            <a:schemeClr val="dk1"/>
                          </a:solidFill>
                          <a:latin typeface="+mn-lt"/>
                          <a:sym typeface="Helvetica Neue"/>
                        </a:rPr>
                        <a:t> </a:t>
                      </a:r>
                      <a:r>
                        <a:rPr lang="de-DE" sz="2400" dirty="0" err="1">
                          <a:solidFill>
                            <a:schemeClr val="dk1"/>
                          </a:solidFill>
                          <a:latin typeface="+mn-lt"/>
                          <a:sym typeface="Helvetica Neue"/>
                        </a:rPr>
                        <a:t>presložena</a:t>
                      </a:r>
                      <a:r>
                        <a:rPr lang="de-DE" sz="2400" dirty="0">
                          <a:solidFill>
                            <a:schemeClr val="dk1"/>
                          </a:solidFill>
                          <a:latin typeface="+mn-lt"/>
                          <a:sym typeface="Helvetica Neue"/>
                        </a:rPr>
                        <a:t> </a:t>
                      </a:r>
                      <a:r>
                        <a:rPr lang="de-DE" sz="2400" dirty="0" err="1">
                          <a:solidFill>
                            <a:schemeClr val="dk1"/>
                          </a:solidFill>
                          <a:latin typeface="+mn-lt"/>
                          <a:sym typeface="Helvetica Neue"/>
                        </a:rPr>
                        <a:t>za</a:t>
                      </a:r>
                      <a:r>
                        <a:rPr lang="de-DE" sz="2400" dirty="0">
                          <a:solidFill>
                            <a:schemeClr val="dk1"/>
                          </a:solidFill>
                          <a:latin typeface="+mn-lt"/>
                          <a:sym typeface="Helvetica Neue"/>
                        </a:rPr>
                        <a:t> </a:t>
                      </a:r>
                      <a:r>
                        <a:rPr lang="de-DE" sz="2400" dirty="0" err="1">
                          <a:solidFill>
                            <a:schemeClr val="dk1"/>
                          </a:solidFill>
                          <a:latin typeface="+mn-lt"/>
                          <a:sym typeface="Helvetica Neue"/>
                        </a:rPr>
                        <a:t>ponovno</a:t>
                      </a:r>
                      <a:r>
                        <a:rPr lang="de-DE" sz="2400" dirty="0">
                          <a:solidFill>
                            <a:schemeClr val="dk1"/>
                          </a:solidFill>
                          <a:latin typeface="+mn-lt"/>
                          <a:sym typeface="Helvetica Neue"/>
                        </a:rPr>
                        <a:t> </a:t>
                      </a:r>
                      <a:r>
                        <a:rPr lang="de-DE" sz="2400" dirty="0" err="1">
                          <a:solidFill>
                            <a:schemeClr val="dk1"/>
                          </a:solidFill>
                          <a:latin typeface="+mn-lt"/>
                          <a:sym typeface="Helvetica Neue"/>
                        </a:rPr>
                        <a:t>pronalaženje</a:t>
                      </a:r>
                      <a:r>
                        <a:rPr lang="de-DE" sz="2400" dirty="0">
                          <a:solidFill>
                            <a:schemeClr val="dk1"/>
                          </a:solidFill>
                          <a:latin typeface="+mn-lt"/>
                          <a:sym typeface="Helvetica Neue"/>
                        </a:rPr>
                        <a:t> </a:t>
                      </a:r>
                      <a:r>
                        <a:rPr lang="de-DE" sz="2400" dirty="0" err="1">
                          <a:solidFill>
                            <a:schemeClr val="dk1"/>
                          </a:solidFill>
                          <a:latin typeface="+mn-lt"/>
                          <a:sym typeface="Helvetica Neue"/>
                        </a:rPr>
                        <a:t>datoteka</a:t>
                      </a:r>
                      <a:endParaRPr lang="de-DE" sz="2400" dirty="0">
                        <a:latin typeface="+mn-lt"/>
                      </a:endParaRPr>
                    </a:p>
                  </a:txBody>
                  <a:tcPr marL="18000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823849151"/>
                  </a:ext>
                </a:extLst>
              </a:tr>
              <a:tr h="1476000">
                <a:tc>
                  <a:txBody>
                    <a:bodyPr/>
                    <a:lstStyle/>
                    <a:p>
                      <a:pPr marR="0" lvl="0" algn="ctr" rtl="0">
                        <a:spcBef>
                          <a:spcPts val="0"/>
                        </a:spcBef>
                        <a:spcAft>
                          <a:spcPts val="0"/>
                        </a:spcAft>
                        <a:buSzPct val="80000"/>
                      </a:pPr>
                      <a:endParaRPr lang="pl-PL" sz="2400" dirty="0">
                        <a:solidFill>
                          <a:schemeClr val="dk1"/>
                        </a:solidFill>
                        <a:latin typeface="+mn-lt"/>
                        <a:sym typeface="Helvetica Neue"/>
                      </a:endParaRPr>
                    </a:p>
                    <a:p>
                      <a:pPr marR="0" lvl="0" algn="ctr" rtl="0">
                        <a:spcBef>
                          <a:spcPts val="0"/>
                        </a:spcBef>
                        <a:spcAft>
                          <a:spcPts val="0"/>
                        </a:spcAft>
                        <a:buSzPct val="80000"/>
                      </a:pPr>
                      <a:r>
                        <a:rPr lang="pl-PL" sz="2400" dirty="0">
                          <a:solidFill>
                            <a:schemeClr val="dk1"/>
                          </a:solidFill>
                          <a:latin typeface="+mn-lt"/>
                          <a:sym typeface="Helvetica Neue"/>
                        </a:rPr>
                        <a:t>Gubitak podataka zbog nestanka struje</a:t>
                      </a:r>
                      <a:endParaRPr lang="es-ES" sz="2400" dirty="0">
                        <a:solidFill>
                          <a:schemeClr val="dk1"/>
                        </a:solidFill>
                        <a:latin typeface="+mn-lt"/>
                        <a:sym typeface="Helvetica Neue"/>
                      </a:endParaRPr>
                    </a:p>
                  </a:txBody>
                  <a:tcPr marL="18000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92476353"/>
                  </a:ext>
                </a:extLst>
              </a:tr>
              <a:tr h="1476000">
                <a:tc>
                  <a:txBody>
                    <a:bodyPr/>
                    <a:lstStyle/>
                    <a:p>
                      <a:pPr marR="0" lvl="0" algn="ctr" rtl="0">
                        <a:spcBef>
                          <a:spcPts val="0"/>
                        </a:spcBef>
                        <a:spcAft>
                          <a:spcPts val="0"/>
                        </a:spcAft>
                        <a:buSzPct val="80000"/>
                      </a:pPr>
                      <a:r>
                        <a:rPr lang="pl-PL" sz="2400" dirty="0">
                          <a:solidFill>
                            <a:schemeClr val="dk1"/>
                          </a:solidFill>
                          <a:latin typeface="+mn-lt"/>
                          <a:sym typeface="Helvetica Neue"/>
                        </a:rPr>
                        <a:t>Na računalu postoje virusne infekcije</a:t>
                      </a:r>
                      <a:endParaRPr lang="es-ES" sz="2400" dirty="0">
                        <a:solidFill>
                          <a:schemeClr val="dk1"/>
                        </a:solidFill>
                        <a:latin typeface="+mn-lt"/>
                        <a:sym typeface="Helvetica Neue"/>
                      </a:endParaRPr>
                    </a:p>
                  </a:txBody>
                  <a:tcPr marL="18000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973443825"/>
                  </a:ext>
                </a:extLst>
              </a:tr>
            </a:tbl>
          </a:graphicData>
        </a:graphic>
      </p:graphicFrame>
      <p:sp>
        <p:nvSpPr>
          <p:cNvPr id="2" name="Foliennummernplatzhalter 1">
            <a:extLst>
              <a:ext uri="{FF2B5EF4-FFF2-40B4-BE49-F238E27FC236}">
                <a16:creationId xmlns:a16="http://schemas.microsoft.com/office/drawing/2014/main" id="{86526AA7-3B97-FDB9-98FE-A0F5DCCDF2D6}"/>
              </a:ext>
            </a:extLst>
          </p:cNvPr>
          <p:cNvSpPr txBox="1">
            <a:spLocks/>
          </p:cNvSpPr>
          <p:nvPr/>
        </p:nvSpPr>
        <p:spPr>
          <a:xfrm>
            <a:off x="14004589" y="9567020"/>
            <a:ext cx="4114800" cy="547688"/>
          </a:xfrm>
          <a:prstGeom prst="rect">
            <a:avLst/>
          </a:prstGeom>
        </p:spPr>
        <p:txBody>
          <a:bodyPr vert="horz" lIns="91440" tIns="45720" rIns="91440" bIns="45720" rtlCol="0" anchor="ct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defRPr sz="1200" b="0" i="0" u="none" strike="noStrike" cap="none">
                <a:solidFill>
                  <a:schemeClr val="tx1">
                    <a:tint val="75000"/>
                  </a:schemeClr>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fld id="{141F0399-9AC4-4E2F-9FF1-1AC0CE388A8D}" type="slidenum">
              <a:rPr lang="de-DE" smtClean="0"/>
              <a:t>37</a:t>
            </a:fld>
            <a:endParaRPr lang="de-DE"/>
          </a:p>
        </p:txBody>
      </p:sp>
    </p:spTree>
    <p:extLst>
      <p:ext uri="{BB962C8B-B14F-4D97-AF65-F5344CB8AC3E}">
        <p14:creationId xmlns:p14="http://schemas.microsoft.com/office/powerpoint/2010/main" val="13014995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6" name="Google Shape;120;p6">
            <a:extLst>
              <a:ext uri="{FF2B5EF4-FFF2-40B4-BE49-F238E27FC236}">
                <a16:creationId xmlns:a16="http://schemas.microsoft.com/office/drawing/2014/main" id="{3901678A-F1D2-FE74-79F1-CAF0D1F0C20C}"/>
              </a:ext>
            </a:extLst>
          </p:cNvPr>
          <p:cNvSpPr txBox="1"/>
          <p:nvPr/>
        </p:nvSpPr>
        <p:spPr>
          <a:xfrm>
            <a:off x="12312000" y="6948000"/>
            <a:ext cx="5508000" cy="1944000"/>
          </a:xfrm>
          <a:prstGeom prst="round2DiagRect">
            <a:avLst/>
          </a:prstGeom>
          <a:gradFill>
            <a:gsLst>
              <a:gs pos="0">
                <a:schemeClr val="bg1">
                  <a:lumMod val="65000"/>
                </a:schemeClr>
              </a:gs>
              <a:gs pos="73000">
                <a:schemeClr val="bg1">
                  <a:lumMod val="95000"/>
                </a:schemeClr>
              </a:gs>
            </a:gsLst>
          </a:gradFill>
          <a:ln>
            <a:solidFill>
              <a:schemeClr val="bg1">
                <a:lumMod val="50000"/>
              </a:schemeClr>
            </a:solidFill>
          </a:ln>
        </p:spPr>
        <p:style>
          <a:lnRef idx="0">
            <a:schemeClr val="accent4"/>
          </a:lnRef>
          <a:fillRef idx="3">
            <a:schemeClr val="accent4"/>
          </a:fillRef>
          <a:effectRef idx="3">
            <a:schemeClr val="accent4"/>
          </a:effectRef>
          <a:fontRef idx="minor">
            <a:schemeClr val="lt1"/>
          </a:fontRef>
        </p:style>
        <p:txBody>
          <a:bodyPr spcFirstLastPara="1" wrap="square" lIns="91425" tIns="45700" rIns="91425" bIns="45700" anchor="ctr" anchorCtr="0">
            <a:noAutofit/>
          </a:bodyPr>
          <a:lstStyle/>
          <a:p>
            <a:pPr lvl="0" algn="ctr">
              <a:buSzPct val="80000"/>
            </a:pPr>
            <a:r>
              <a:rPr lang="en-GB" sz="2200" dirty="0" err="1">
                <a:solidFill>
                  <a:schemeClr val="dk1"/>
                </a:solidFill>
                <a:ea typeface="Helvetica Neue"/>
                <a:cs typeface="Helvetica Neue"/>
                <a:sym typeface="Helvetica Neue"/>
              </a:rPr>
              <a:t>Postoji</a:t>
            </a:r>
            <a:r>
              <a:rPr lang="en-GB" sz="2200" dirty="0">
                <a:solidFill>
                  <a:schemeClr val="dk1"/>
                </a:solidFill>
                <a:ea typeface="Helvetica Neue"/>
                <a:cs typeface="Helvetica Neue"/>
                <a:sym typeface="Helvetica Neue"/>
              </a:rPr>
              <a:t> </a:t>
            </a:r>
            <a:r>
              <a:rPr lang="en-GB" sz="2200" dirty="0" err="1">
                <a:solidFill>
                  <a:schemeClr val="dk1"/>
                </a:solidFill>
                <a:ea typeface="Helvetica Neue"/>
                <a:cs typeface="Helvetica Neue"/>
                <a:sym typeface="Helvetica Neue"/>
              </a:rPr>
              <a:t>mnogo</a:t>
            </a:r>
            <a:r>
              <a:rPr lang="en-GB" sz="2200" dirty="0">
                <a:solidFill>
                  <a:schemeClr val="dk1"/>
                </a:solidFill>
                <a:ea typeface="Helvetica Neue"/>
                <a:cs typeface="Helvetica Neue"/>
                <a:sym typeface="Helvetica Neue"/>
              </a:rPr>
              <a:t> </a:t>
            </a:r>
            <a:r>
              <a:rPr lang="en-GB" sz="2200" dirty="0" err="1">
                <a:solidFill>
                  <a:schemeClr val="dk1"/>
                </a:solidFill>
                <a:ea typeface="Helvetica Neue"/>
                <a:cs typeface="Helvetica Neue"/>
                <a:sym typeface="Helvetica Neue"/>
              </a:rPr>
              <a:t>datoteka</a:t>
            </a:r>
            <a:r>
              <a:rPr lang="en-GB" sz="2200" dirty="0">
                <a:solidFill>
                  <a:schemeClr val="dk1"/>
                </a:solidFill>
                <a:ea typeface="Helvetica Neue"/>
                <a:cs typeface="Helvetica Neue"/>
                <a:sym typeface="Helvetica Neue"/>
              </a:rPr>
              <a:t> s </a:t>
            </a:r>
            <a:r>
              <a:rPr lang="en-GB" sz="2200" dirty="0" err="1">
                <a:solidFill>
                  <a:schemeClr val="dk1"/>
                </a:solidFill>
                <a:ea typeface="Helvetica Neue"/>
                <a:cs typeface="Helvetica Neue"/>
                <a:sym typeface="Helvetica Neue"/>
              </a:rPr>
              <a:t>nejasnim</a:t>
            </a:r>
            <a:r>
              <a:rPr lang="en-GB" sz="2200" dirty="0">
                <a:solidFill>
                  <a:schemeClr val="dk1"/>
                </a:solidFill>
                <a:ea typeface="Helvetica Neue"/>
                <a:cs typeface="Helvetica Neue"/>
                <a:sym typeface="Helvetica Neue"/>
              </a:rPr>
              <a:t> </a:t>
            </a:r>
            <a:r>
              <a:rPr lang="en-GB" sz="2200" dirty="0" err="1">
                <a:solidFill>
                  <a:schemeClr val="dk1"/>
                </a:solidFill>
                <a:ea typeface="Helvetica Neue"/>
                <a:cs typeface="Helvetica Neue"/>
                <a:sym typeface="Helvetica Neue"/>
              </a:rPr>
              <a:t>nazivima</a:t>
            </a:r>
            <a:r>
              <a:rPr lang="en-GB" sz="2200" dirty="0">
                <a:solidFill>
                  <a:schemeClr val="dk1"/>
                </a:solidFill>
                <a:ea typeface="Helvetica Neue"/>
                <a:cs typeface="Helvetica Neue"/>
                <a:sym typeface="Helvetica Neue"/>
              </a:rPr>
              <a:t> </a:t>
            </a:r>
            <a:r>
              <a:rPr lang="en-GB" sz="2200" dirty="0" err="1">
                <a:solidFill>
                  <a:schemeClr val="dk1"/>
                </a:solidFill>
                <a:ea typeface="Helvetica Neue"/>
                <a:cs typeface="Helvetica Neue"/>
                <a:sym typeface="Helvetica Neue"/>
              </a:rPr>
              <a:t>ili</a:t>
            </a:r>
            <a:r>
              <a:rPr lang="en-GB" sz="2200" dirty="0">
                <a:solidFill>
                  <a:schemeClr val="dk1"/>
                </a:solidFill>
                <a:ea typeface="Helvetica Neue"/>
                <a:cs typeface="Helvetica Neue"/>
                <a:sym typeface="Helvetica Neue"/>
              </a:rPr>
              <a:t> u </a:t>
            </a:r>
            <a:r>
              <a:rPr lang="en-GB" sz="2200" dirty="0" err="1">
                <a:solidFill>
                  <a:schemeClr val="dk1"/>
                </a:solidFill>
                <a:ea typeface="Helvetica Neue"/>
                <a:cs typeface="Helvetica Neue"/>
                <a:sym typeface="Helvetica Neue"/>
              </a:rPr>
              <a:t>nekoliko</a:t>
            </a:r>
            <a:r>
              <a:rPr lang="en-GB" sz="2200" dirty="0">
                <a:solidFill>
                  <a:schemeClr val="dk1"/>
                </a:solidFill>
                <a:ea typeface="Helvetica Neue"/>
                <a:cs typeface="Helvetica Neue"/>
                <a:sym typeface="Helvetica Neue"/>
              </a:rPr>
              <a:t> </a:t>
            </a:r>
            <a:r>
              <a:rPr lang="en-GB" sz="2200" dirty="0" err="1">
                <a:solidFill>
                  <a:schemeClr val="dk1"/>
                </a:solidFill>
                <a:ea typeface="Helvetica Neue"/>
                <a:cs typeface="Helvetica Neue"/>
                <a:sym typeface="Helvetica Neue"/>
              </a:rPr>
              <a:t>verzija</a:t>
            </a:r>
            <a:r>
              <a:rPr lang="en-GB" sz="2200" dirty="0">
                <a:solidFill>
                  <a:schemeClr val="dk1"/>
                </a:solidFill>
                <a:ea typeface="Helvetica Neue"/>
                <a:cs typeface="Helvetica Neue"/>
                <a:sym typeface="Helvetica Neue"/>
              </a:rPr>
              <a:t>. Ne </a:t>
            </a:r>
            <a:r>
              <a:rPr lang="en-GB" sz="2200" dirty="0" err="1">
                <a:solidFill>
                  <a:schemeClr val="dk1"/>
                </a:solidFill>
                <a:ea typeface="Helvetica Neue"/>
                <a:cs typeface="Helvetica Neue"/>
                <a:sym typeface="Helvetica Neue"/>
              </a:rPr>
              <a:t>može</a:t>
            </a:r>
            <a:r>
              <a:rPr lang="en-GB" sz="2200" dirty="0">
                <a:solidFill>
                  <a:schemeClr val="dk1"/>
                </a:solidFill>
                <a:ea typeface="Helvetica Neue"/>
                <a:cs typeface="Helvetica Neue"/>
                <a:sym typeface="Helvetica Neue"/>
              </a:rPr>
              <a:t> se </a:t>
            </a:r>
            <a:r>
              <a:rPr lang="en-GB" sz="2200" dirty="0" err="1">
                <a:solidFill>
                  <a:schemeClr val="dk1"/>
                </a:solidFill>
                <a:ea typeface="Helvetica Neue"/>
                <a:cs typeface="Helvetica Neue"/>
                <a:sym typeface="Helvetica Neue"/>
              </a:rPr>
              <a:t>uvijek</a:t>
            </a:r>
            <a:r>
              <a:rPr lang="en-GB" sz="2200" dirty="0">
                <a:solidFill>
                  <a:schemeClr val="dk1"/>
                </a:solidFill>
                <a:ea typeface="Helvetica Neue"/>
                <a:cs typeface="Helvetica Neue"/>
                <a:sym typeface="Helvetica Neue"/>
              </a:rPr>
              <a:t> </a:t>
            </a:r>
            <a:r>
              <a:rPr lang="en-GB" sz="2200" dirty="0" err="1">
                <a:solidFill>
                  <a:schemeClr val="dk1"/>
                </a:solidFill>
                <a:ea typeface="Helvetica Neue"/>
                <a:cs typeface="Helvetica Neue"/>
                <a:sym typeface="Helvetica Neue"/>
              </a:rPr>
              <a:t>odmah</a:t>
            </a:r>
            <a:r>
              <a:rPr lang="en-GB" sz="2200" dirty="0">
                <a:solidFill>
                  <a:schemeClr val="dk1"/>
                </a:solidFill>
                <a:ea typeface="Helvetica Neue"/>
                <a:cs typeface="Helvetica Neue"/>
                <a:sym typeface="Helvetica Neue"/>
              </a:rPr>
              <a:t> </a:t>
            </a:r>
            <a:r>
              <a:rPr lang="en-GB" sz="2200" dirty="0" err="1">
                <a:solidFill>
                  <a:schemeClr val="dk1"/>
                </a:solidFill>
                <a:ea typeface="Helvetica Neue"/>
                <a:cs typeface="Helvetica Neue"/>
                <a:sym typeface="Helvetica Neue"/>
              </a:rPr>
              <a:t>prepoznati</a:t>
            </a:r>
            <a:r>
              <a:rPr lang="en-GB" sz="2200" dirty="0">
                <a:solidFill>
                  <a:schemeClr val="dk1"/>
                </a:solidFill>
                <a:ea typeface="Helvetica Neue"/>
                <a:cs typeface="Helvetica Neue"/>
                <a:sym typeface="Helvetica Neue"/>
              </a:rPr>
              <a:t> </a:t>
            </a:r>
            <a:r>
              <a:rPr lang="en-GB" sz="2200" dirty="0" err="1">
                <a:solidFill>
                  <a:schemeClr val="dk1"/>
                </a:solidFill>
                <a:ea typeface="Helvetica Neue"/>
                <a:cs typeface="Helvetica Neue"/>
                <a:sym typeface="Helvetica Neue"/>
              </a:rPr>
              <a:t>koja</a:t>
            </a:r>
            <a:r>
              <a:rPr lang="en-GB" sz="2200" dirty="0">
                <a:solidFill>
                  <a:schemeClr val="dk1"/>
                </a:solidFill>
                <a:ea typeface="Helvetica Neue"/>
                <a:cs typeface="Helvetica Neue"/>
                <a:sym typeface="Helvetica Neue"/>
              </a:rPr>
              <a:t> je </a:t>
            </a:r>
            <a:r>
              <a:rPr lang="en-GB" sz="2200" dirty="0" err="1">
                <a:solidFill>
                  <a:schemeClr val="dk1"/>
                </a:solidFill>
                <a:ea typeface="Helvetica Neue"/>
                <a:cs typeface="Helvetica Neue"/>
                <a:sym typeface="Helvetica Neue"/>
              </a:rPr>
              <a:t>najnovija</a:t>
            </a:r>
            <a:r>
              <a:rPr lang="en-GB" sz="2200" dirty="0">
                <a:solidFill>
                  <a:schemeClr val="dk1"/>
                </a:solidFill>
                <a:ea typeface="Helvetica Neue"/>
                <a:cs typeface="Helvetica Neue"/>
                <a:sym typeface="Helvetica Neue"/>
              </a:rPr>
              <a:t> </a:t>
            </a:r>
            <a:r>
              <a:rPr lang="en-GB" sz="2200" dirty="0" err="1">
                <a:solidFill>
                  <a:schemeClr val="dk1"/>
                </a:solidFill>
                <a:ea typeface="Helvetica Neue"/>
                <a:cs typeface="Helvetica Neue"/>
                <a:sym typeface="Helvetica Neue"/>
              </a:rPr>
              <a:t>verzija</a:t>
            </a:r>
            <a:r>
              <a:rPr lang="en-GB" sz="2200" dirty="0">
                <a:solidFill>
                  <a:schemeClr val="dk1"/>
                </a:solidFill>
                <a:ea typeface="Helvetica Neue"/>
                <a:cs typeface="Helvetica Neue"/>
                <a:sym typeface="Helvetica Neue"/>
              </a:rPr>
              <a:t> </a:t>
            </a:r>
            <a:r>
              <a:rPr lang="en-GB" sz="2200" dirty="0" err="1">
                <a:solidFill>
                  <a:schemeClr val="dk1"/>
                </a:solidFill>
                <a:ea typeface="Helvetica Neue"/>
                <a:cs typeface="Helvetica Neue"/>
                <a:sym typeface="Helvetica Neue"/>
              </a:rPr>
              <a:t>datoteke</a:t>
            </a:r>
            <a:r>
              <a:rPr lang="en-GB" sz="2200" dirty="0">
                <a:solidFill>
                  <a:schemeClr val="dk1"/>
                </a:solidFill>
                <a:ea typeface="Helvetica Neue"/>
                <a:cs typeface="Helvetica Neue"/>
                <a:sym typeface="Helvetica Neue"/>
              </a:rPr>
              <a:t>!</a:t>
            </a:r>
            <a:endParaRPr lang="en-GB" sz="2200" dirty="0">
              <a:solidFill>
                <a:schemeClr val="dk1"/>
              </a:solidFill>
              <a:latin typeface="+mn-lt"/>
              <a:ea typeface="Helvetica Neue"/>
              <a:cs typeface="Helvetica Neue"/>
              <a:sym typeface="Helvetica Neue"/>
            </a:endParaRPr>
          </a:p>
        </p:txBody>
      </p:sp>
      <p:sp>
        <p:nvSpPr>
          <p:cNvPr id="10" name="Google Shape;120;p6">
            <a:extLst>
              <a:ext uri="{FF2B5EF4-FFF2-40B4-BE49-F238E27FC236}">
                <a16:creationId xmlns:a16="http://schemas.microsoft.com/office/drawing/2014/main" id="{5D0DC632-3EBF-F898-275D-061C533211F2}"/>
              </a:ext>
            </a:extLst>
          </p:cNvPr>
          <p:cNvSpPr txBox="1"/>
          <p:nvPr/>
        </p:nvSpPr>
        <p:spPr>
          <a:xfrm>
            <a:off x="6804000" y="6948000"/>
            <a:ext cx="5472000" cy="1944000"/>
          </a:xfrm>
          <a:prstGeom prst="round2DiagRect">
            <a:avLst/>
          </a:prstGeom>
          <a:gradFill>
            <a:gsLst>
              <a:gs pos="0">
                <a:schemeClr val="bg1">
                  <a:lumMod val="65000"/>
                </a:schemeClr>
              </a:gs>
              <a:gs pos="73000">
                <a:schemeClr val="bg1">
                  <a:lumMod val="95000"/>
                </a:schemeClr>
              </a:gs>
            </a:gsLst>
          </a:gradFill>
          <a:ln>
            <a:solidFill>
              <a:schemeClr val="bg1">
                <a:lumMod val="50000"/>
              </a:schemeClr>
            </a:solidFill>
          </a:ln>
        </p:spPr>
        <p:style>
          <a:lnRef idx="0">
            <a:schemeClr val="accent4"/>
          </a:lnRef>
          <a:fillRef idx="3">
            <a:schemeClr val="accent4"/>
          </a:fillRef>
          <a:effectRef idx="3">
            <a:schemeClr val="accent4"/>
          </a:effectRef>
          <a:fontRef idx="minor">
            <a:schemeClr val="lt1"/>
          </a:fontRef>
        </p:style>
        <p:txBody>
          <a:bodyPr spcFirstLastPara="1" wrap="square" lIns="91425" tIns="45700" rIns="91425" bIns="45700" anchor="ctr" anchorCtr="0">
            <a:noAutofit/>
          </a:bodyPr>
          <a:lstStyle/>
          <a:p>
            <a:pPr lvl="0" algn="ctr">
              <a:buSzPct val="80000"/>
            </a:pPr>
            <a:r>
              <a:rPr lang="en-GB" sz="2200" dirty="0" err="1">
                <a:solidFill>
                  <a:schemeClr val="dk1"/>
                </a:solidFill>
                <a:ea typeface="Helvetica Neue"/>
                <a:cs typeface="Helvetica Neue"/>
                <a:sym typeface="Helvetica Neue"/>
              </a:rPr>
              <a:t>Previše</a:t>
            </a:r>
            <a:r>
              <a:rPr lang="en-GB" sz="2200" dirty="0">
                <a:solidFill>
                  <a:schemeClr val="dk1"/>
                </a:solidFill>
                <a:ea typeface="Helvetica Neue"/>
                <a:cs typeface="Helvetica Neue"/>
                <a:sym typeface="Helvetica Neue"/>
              </a:rPr>
              <a:t> </a:t>
            </a:r>
            <a:r>
              <a:rPr lang="en-GB" sz="2200" dirty="0" err="1">
                <a:solidFill>
                  <a:schemeClr val="dk1"/>
                </a:solidFill>
                <a:ea typeface="Helvetica Neue"/>
                <a:cs typeface="Helvetica Neue"/>
                <a:sym typeface="Helvetica Neue"/>
              </a:rPr>
              <a:t>podmapa</a:t>
            </a:r>
            <a:r>
              <a:rPr lang="en-GB" sz="2200" dirty="0">
                <a:solidFill>
                  <a:schemeClr val="dk1"/>
                </a:solidFill>
                <a:ea typeface="Helvetica Neue"/>
                <a:cs typeface="Helvetica Neue"/>
                <a:sym typeface="Helvetica Neue"/>
              </a:rPr>
              <a:t> </a:t>
            </a:r>
            <a:r>
              <a:rPr lang="en-GB" sz="2200" dirty="0" err="1">
                <a:solidFill>
                  <a:schemeClr val="dk1"/>
                </a:solidFill>
                <a:ea typeface="Helvetica Neue"/>
                <a:cs typeface="Helvetica Neue"/>
                <a:sym typeface="Helvetica Neue"/>
              </a:rPr>
              <a:t>otežava</a:t>
            </a:r>
            <a:r>
              <a:rPr lang="en-GB" sz="2200" dirty="0">
                <a:solidFill>
                  <a:schemeClr val="dk1"/>
                </a:solidFill>
                <a:ea typeface="Helvetica Neue"/>
                <a:cs typeface="Helvetica Neue"/>
                <a:sym typeface="Helvetica Neue"/>
              </a:rPr>
              <a:t> </a:t>
            </a:r>
            <a:r>
              <a:rPr lang="en-GB" sz="2200" dirty="0" err="1">
                <a:solidFill>
                  <a:schemeClr val="dk1"/>
                </a:solidFill>
                <a:ea typeface="Helvetica Neue"/>
                <a:cs typeface="Helvetica Neue"/>
                <a:sym typeface="Helvetica Neue"/>
              </a:rPr>
              <a:t>pretraživanje</a:t>
            </a:r>
            <a:r>
              <a:rPr lang="en-GB" sz="2200" dirty="0">
                <a:solidFill>
                  <a:schemeClr val="dk1"/>
                </a:solidFill>
                <a:ea typeface="Helvetica Neue"/>
                <a:cs typeface="Helvetica Neue"/>
                <a:sym typeface="Helvetica Neue"/>
              </a:rPr>
              <a:t> </a:t>
            </a:r>
            <a:r>
              <a:rPr lang="en-GB" sz="2200" dirty="0" err="1">
                <a:solidFill>
                  <a:schemeClr val="dk1"/>
                </a:solidFill>
                <a:ea typeface="Helvetica Neue"/>
                <a:cs typeface="Helvetica Neue"/>
                <a:sym typeface="Helvetica Neue"/>
              </a:rPr>
              <a:t>ili</a:t>
            </a:r>
            <a:r>
              <a:rPr lang="en-GB" sz="2200" dirty="0">
                <a:solidFill>
                  <a:schemeClr val="dk1"/>
                </a:solidFill>
                <a:ea typeface="Helvetica Neue"/>
                <a:cs typeface="Helvetica Neue"/>
                <a:sym typeface="Helvetica Neue"/>
              </a:rPr>
              <a:t> </a:t>
            </a:r>
            <a:r>
              <a:rPr lang="en-GB" sz="2200" dirty="0" err="1">
                <a:solidFill>
                  <a:schemeClr val="dk1"/>
                </a:solidFill>
                <a:ea typeface="Helvetica Neue"/>
                <a:cs typeface="Helvetica Neue"/>
                <a:sym typeface="Helvetica Neue"/>
              </a:rPr>
              <a:t>ima</a:t>
            </a:r>
            <a:r>
              <a:rPr lang="en-GB" sz="2200" dirty="0">
                <a:solidFill>
                  <a:schemeClr val="dk1"/>
                </a:solidFill>
                <a:ea typeface="Helvetica Neue"/>
                <a:cs typeface="Helvetica Neue"/>
                <a:sym typeface="Helvetica Neue"/>
              </a:rPr>
              <a:t> </a:t>
            </a:r>
            <a:r>
              <a:rPr lang="en-GB" sz="2200" dirty="0" err="1">
                <a:solidFill>
                  <a:schemeClr val="dk1"/>
                </a:solidFill>
                <a:ea typeface="Helvetica Neue"/>
                <a:cs typeface="Helvetica Neue"/>
                <a:sym typeface="Helvetica Neue"/>
              </a:rPr>
              <a:t>jako</a:t>
            </a:r>
            <a:r>
              <a:rPr lang="en-GB" sz="2200" dirty="0">
                <a:solidFill>
                  <a:schemeClr val="dk1"/>
                </a:solidFill>
                <a:ea typeface="Helvetica Neue"/>
                <a:cs typeface="Helvetica Neue"/>
                <a:sym typeface="Helvetica Neue"/>
              </a:rPr>
              <a:t> </a:t>
            </a:r>
            <a:r>
              <a:rPr lang="en-GB" sz="2200" dirty="0" err="1">
                <a:solidFill>
                  <a:schemeClr val="dk1"/>
                </a:solidFill>
                <a:ea typeface="Helvetica Neue"/>
                <a:cs typeface="Helvetica Neue"/>
                <a:sym typeface="Helvetica Neue"/>
              </a:rPr>
              <a:t>puno</a:t>
            </a:r>
            <a:r>
              <a:rPr lang="en-GB" sz="2200" dirty="0">
                <a:solidFill>
                  <a:schemeClr val="dk1"/>
                </a:solidFill>
                <a:ea typeface="Helvetica Neue"/>
                <a:cs typeface="Helvetica Neue"/>
                <a:sym typeface="Helvetica Neue"/>
              </a:rPr>
              <a:t> </a:t>
            </a:r>
            <a:r>
              <a:rPr lang="en-GB" sz="2200" dirty="0" err="1">
                <a:solidFill>
                  <a:schemeClr val="dk1"/>
                </a:solidFill>
                <a:ea typeface="Helvetica Neue"/>
                <a:cs typeface="Helvetica Neue"/>
                <a:sym typeface="Helvetica Neue"/>
              </a:rPr>
              <a:t>datoteka</a:t>
            </a:r>
            <a:r>
              <a:rPr lang="en-GB" sz="2200" dirty="0">
                <a:solidFill>
                  <a:schemeClr val="dk1"/>
                </a:solidFill>
                <a:ea typeface="Helvetica Neue"/>
                <a:cs typeface="Helvetica Neue"/>
                <a:sym typeface="Helvetica Neue"/>
              </a:rPr>
              <a:t> </a:t>
            </a:r>
            <a:r>
              <a:rPr lang="en-GB" sz="2200" dirty="0" err="1">
                <a:solidFill>
                  <a:schemeClr val="dk1"/>
                </a:solidFill>
                <a:ea typeface="Helvetica Neue"/>
                <a:cs typeface="Helvetica Neue"/>
                <a:sym typeface="Helvetica Neue"/>
              </a:rPr>
              <a:t>pohranjenih</a:t>
            </a:r>
            <a:r>
              <a:rPr lang="en-GB" sz="2200" dirty="0">
                <a:solidFill>
                  <a:schemeClr val="dk1"/>
                </a:solidFill>
                <a:ea typeface="Helvetica Neue"/>
                <a:cs typeface="Helvetica Neue"/>
                <a:sym typeface="Helvetica Neue"/>
              </a:rPr>
              <a:t> u </a:t>
            </a:r>
            <a:r>
              <a:rPr lang="en-GB" sz="2200" dirty="0" err="1">
                <a:solidFill>
                  <a:schemeClr val="dk1"/>
                </a:solidFill>
                <a:ea typeface="Helvetica Neue"/>
                <a:cs typeface="Helvetica Neue"/>
                <a:sym typeface="Helvetica Neue"/>
              </a:rPr>
              <a:t>vrlo</a:t>
            </a:r>
            <a:r>
              <a:rPr lang="en-GB" sz="2200" dirty="0">
                <a:solidFill>
                  <a:schemeClr val="dk1"/>
                </a:solidFill>
                <a:ea typeface="Helvetica Neue"/>
                <a:cs typeface="Helvetica Neue"/>
                <a:sym typeface="Helvetica Neue"/>
              </a:rPr>
              <a:t> </a:t>
            </a:r>
            <a:r>
              <a:rPr lang="en-GB" sz="2200" dirty="0" err="1">
                <a:solidFill>
                  <a:schemeClr val="dk1"/>
                </a:solidFill>
                <a:ea typeface="Helvetica Neue"/>
                <a:cs typeface="Helvetica Neue"/>
                <a:sym typeface="Helvetica Neue"/>
              </a:rPr>
              <a:t>malo</a:t>
            </a:r>
            <a:r>
              <a:rPr lang="en-GB" sz="2200" dirty="0">
                <a:solidFill>
                  <a:schemeClr val="dk1"/>
                </a:solidFill>
                <a:ea typeface="Helvetica Neue"/>
                <a:cs typeface="Helvetica Neue"/>
                <a:sym typeface="Helvetica Neue"/>
              </a:rPr>
              <a:t> </a:t>
            </a:r>
            <a:r>
              <a:rPr lang="en-GB" sz="2200" dirty="0" err="1">
                <a:solidFill>
                  <a:schemeClr val="dk1"/>
                </a:solidFill>
                <a:ea typeface="Helvetica Neue"/>
                <a:cs typeface="Helvetica Neue"/>
                <a:sym typeface="Helvetica Neue"/>
              </a:rPr>
              <a:t>mapa</a:t>
            </a:r>
            <a:r>
              <a:rPr lang="en-GB" sz="2200" dirty="0">
                <a:solidFill>
                  <a:schemeClr val="dk1"/>
                </a:solidFill>
                <a:ea typeface="Helvetica Neue"/>
                <a:cs typeface="Helvetica Neue"/>
                <a:sym typeface="Helvetica Neue"/>
              </a:rPr>
              <a:t>!</a:t>
            </a:r>
            <a:endParaRPr lang="en-GB" sz="2200" dirty="0">
              <a:solidFill>
                <a:schemeClr val="dk1"/>
              </a:solidFill>
              <a:latin typeface="+mn-lt"/>
              <a:ea typeface="Helvetica Neue"/>
              <a:cs typeface="Helvetica Neue"/>
              <a:sym typeface="Helvetica Neue"/>
            </a:endParaRPr>
          </a:p>
        </p:txBody>
      </p:sp>
      <p:sp>
        <p:nvSpPr>
          <p:cNvPr id="9" name="Google Shape;120;p6">
            <a:extLst>
              <a:ext uri="{FF2B5EF4-FFF2-40B4-BE49-F238E27FC236}">
                <a16:creationId xmlns:a16="http://schemas.microsoft.com/office/drawing/2014/main" id="{0FCE6A24-46C7-09AB-D555-6163FC68EE44}"/>
              </a:ext>
            </a:extLst>
          </p:cNvPr>
          <p:cNvSpPr txBox="1"/>
          <p:nvPr/>
        </p:nvSpPr>
        <p:spPr>
          <a:xfrm>
            <a:off x="1296000" y="6948000"/>
            <a:ext cx="5472000" cy="1944000"/>
          </a:xfrm>
          <a:prstGeom prst="round2DiagRect">
            <a:avLst/>
          </a:prstGeom>
          <a:gradFill>
            <a:gsLst>
              <a:gs pos="0">
                <a:schemeClr val="bg1">
                  <a:lumMod val="65000"/>
                </a:schemeClr>
              </a:gs>
              <a:gs pos="73000">
                <a:schemeClr val="bg1">
                  <a:lumMod val="95000"/>
                </a:schemeClr>
              </a:gs>
            </a:gsLst>
          </a:gradFill>
          <a:ln>
            <a:solidFill>
              <a:schemeClr val="bg1">
                <a:lumMod val="50000"/>
              </a:schemeClr>
            </a:solidFill>
          </a:ln>
        </p:spPr>
        <p:style>
          <a:lnRef idx="0">
            <a:schemeClr val="accent4"/>
          </a:lnRef>
          <a:fillRef idx="3">
            <a:schemeClr val="accent4"/>
          </a:fillRef>
          <a:effectRef idx="3">
            <a:schemeClr val="accent4"/>
          </a:effectRef>
          <a:fontRef idx="minor">
            <a:schemeClr val="lt1"/>
          </a:fontRef>
        </p:style>
        <p:txBody>
          <a:bodyPr spcFirstLastPara="1" wrap="square" lIns="91425" tIns="45700" rIns="91425" bIns="45700" anchor="ctr" anchorCtr="0">
            <a:noAutofit/>
          </a:bodyPr>
          <a:lstStyle/>
          <a:p>
            <a:pPr lvl="0" algn="ctr">
              <a:buSzPct val="80000"/>
            </a:pPr>
            <a:r>
              <a:rPr lang="en-GB" sz="2200" dirty="0" err="1">
                <a:solidFill>
                  <a:schemeClr val="dk1"/>
                </a:solidFill>
                <a:ea typeface="Helvetica Neue"/>
                <a:cs typeface="Helvetica Neue"/>
                <a:sym typeface="Helvetica Neue"/>
              </a:rPr>
              <a:t>Zamjene</a:t>
            </a:r>
            <a:r>
              <a:rPr lang="en-GB" sz="2200" dirty="0">
                <a:solidFill>
                  <a:schemeClr val="dk1"/>
                </a:solidFill>
                <a:ea typeface="Helvetica Neue"/>
                <a:cs typeface="Helvetica Neue"/>
                <a:sym typeface="Helvetica Neue"/>
              </a:rPr>
              <a:t> </a:t>
            </a:r>
            <a:r>
              <a:rPr lang="en-GB" sz="2200" dirty="0" err="1">
                <a:solidFill>
                  <a:schemeClr val="dk1"/>
                </a:solidFill>
                <a:ea typeface="Helvetica Neue"/>
                <a:cs typeface="Helvetica Neue"/>
                <a:sym typeface="Helvetica Neue"/>
              </a:rPr>
              <a:t>ili</a:t>
            </a:r>
            <a:r>
              <a:rPr lang="en-GB" sz="2200" dirty="0">
                <a:solidFill>
                  <a:schemeClr val="dk1"/>
                </a:solidFill>
                <a:ea typeface="Helvetica Neue"/>
                <a:cs typeface="Helvetica Neue"/>
                <a:sym typeface="Helvetica Neue"/>
              </a:rPr>
              <a:t> </a:t>
            </a:r>
            <a:r>
              <a:rPr lang="en-GB" sz="2200" dirty="0" err="1">
                <a:solidFill>
                  <a:schemeClr val="dk1"/>
                </a:solidFill>
                <a:ea typeface="Helvetica Neue"/>
                <a:cs typeface="Helvetica Neue"/>
                <a:sym typeface="Helvetica Neue"/>
              </a:rPr>
              <a:t>novi</a:t>
            </a:r>
            <a:r>
              <a:rPr lang="en-GB" sz="2200" dirty="0">
                <a:solidFill>
                  <a:schemeClr val="dk1"/>
                </a:solidFill>
                <a:ea typeface="Helvetica Neue"/>
                <a:cs typeface="Helvetica Neue"/>
                <a:sym typeface="Helvetica Neue"/>
              </a:rPr>
              <a:t> </a:t>
            </a:r>
            <a:r>
              <a:rPr lang="en-GB" sz="2200" dirty="0" err="1">
                <a:solidFill>
                  <a:schemeClr val="dk1"/>
                </a:solidFill>
                <a:ea typeface="Helvetica Neue"/>
                <a:cs typeface="Helvetica Neue"/>
                <a:sym typeface="Helvetica Neue"/>
              </a:rPr>
              <a:t>zaposlenici</a:t>
            </a:r>
            <a:r>
              <a:rPr lang="en-GB" sz="2200" dirty="0">
                <a:solidFill>
                  <a:schemeClr val="dk1"/>
                </a:solidFill>
                <a:ea typeface="Helvetica Neue"/>
                <a:cs typeface="Helvetica Neue"/>
                <a:sym typeface="Helvetica Neue"/>
              </a:rPr>
              <a:t> </a:t>
            </a:r>
            <a:r>
              <a:rPr lang="en-GB" sz="2200" dirty="0" err="1">
                <a:solidFill>
                  <a:schemeClr val="dk1"/>
                </a:solidFill>
                <a:ea typeface="Helvetica Neue"/>
                <a:cs typeface="Helvetica Neue"/>
                <a:sym typeface="Helvetica Neue"/>
              </a:rPr>
              <a:t>teško</a:t>
            </a:r>
            <a:r>
              <a:rPr lang="en-GB" sz="2200" dirty="0">
                <a:solidFill>
                  <a:schemeClr val="dk1"/>
                </a:solidFill>
                <a:ea typeface="Helvetica Neue"/>
                <a:cs typeface="Helvetica Neue"/>
                <a:sym typeface="Helvetica Neue"/>
              </a:rPr>
              <a:t> se </a:t>
            </a:r>
            <a:r>
              <a:rPr lang="en-GB" sz="2200" dirty="0" err="1">
                <a:solidFill>
                  <a:schemeClr val="dk1"/>
                </a:solidFill>
                <a:ea typeface="Helvetica Neue"/>
                <a:cs typeface="Helvetica Neue"/>
                <a:sym typeface="Helvetica Neue"/>
              </a:rPr>
              <a:t>snalaze</a:t>
            </a:r>
            <a:r>
              <a:rPr lang="en-GB" sz="2200" dirty="0">
                <a:solidFill>
                  <a:schemeClr val="dk1"/>
                </a:solidFill>
                <a:ea typeface="Helvetica Neue"/>
                <a:cs typeface="Helvetica Neue"/>
                <a:sym typeface="Helvetica Neue"/>
              </a:rPr>
              <a:t> u </a:t>
            </a:r>
            <a:r>
              <a:rPr lang="en-GB" sz="2200" dirty="0" err="1">
                <a:solidFill>
                  <a:schemeClr val="dk1"/>
                </a:solidFill>
                <a:ea typeface="Helvetica Neue"/>
                <a:cs typeface="Helvetica Neue"/>
                <a:sym typeface="Helvetica Neue"/>
              </a:rPr>
              <a:t>strukturi</a:t>
            </a:r>
            <a:r>
              <a:rPr lang="en-GB" sz="2200" dirty="0">
                <a:solidFill>
                  <a:schemeClr val="dk1"/>
                </a:solidFill>
                <a:ea typeface="Helvetica Neue"/>
                <a:cs typeface="Helvetica Neue"/>
                <a:sym typeface="Helvetica Neue"/>
              </a:rPr>
              <a:t> </a:t>
            </a:r>
            <a:r>
              <a:rPr lang="en-GB" sz="2200" dirty="0" err="1">
                <a:solidFill>
                  <a:schemeClr val="dk1"/>
                </a:solidFill>
                <a:ea typeface="Helvetica Neue"/>
                <a:cs typeface="Helvetica Neue"/>
                <a:sym typeface="Helvetica Neue"/>
              </a:rPr>
              <a:t>mapa</a:t>
            </a:r>
            <a:r>
              <a:rPr lang="en-GB" sz="2200" dirty="0">
                <a:solidFill>
                  <a:schemeClr val="dk1"/>
                </a:solidFill>
                <a:ea typeface="Helvetica Neue"/>
                <a:cs typeface="Helvetica Neue"/>
                <a:sym typeface="Helvetica Neue"/>
              </a:rPr>
              <a:t> </a:t>
            </a:r>
            <a:r>
              <a:rPr lang="en-GB" sz="2200" dirty="0" err="1">
                <a:solidFill>
                  <a:schemeClr val="dk1"/>
                </a:solidFill>
                <a:ea typeface="Helvetica Neue"/>
                <a:cs typeface="Helvetica Neue"/>
                <a:sym typeface="Helvetica Neue"/>
              </a:rPr>
              <a:t>digitalnog</a:t>
            </a:r>
            <a:r>
              <a:rPr lang="en-GB" sz="2200" dirty="0">
                <a:solidFill>
                  <a:schemeClr val="dk1"/>
                </a:solidFill>
                <a:ea typeface="Helvetica Neue"/>
                <a:cs typeface="Helvetica Neue"/>
                <a:sym typeface="Helvetica Neue"/>
              </a:rPr>
              <a:t> </a:t>
            </a:r>
            <a:r>
              <a:rPr lang="en-GB" sz="2200" dirty="0" err="1">
                <a:solidFill>
                  <a:schemeClr val="dk1"/>
                </a:solidFill>
                <a:ea typeface="Helvetica Neue"/>
                <a:cs typeface="Helvetica Neue"/>
                <a:sym typeface="Helvetica Neue"/>
              </a:rPr>
              <a:t>sustava</a:t>
            </a:r>
            <a:r>
              <a:rPr lang="en-GB" sz="2200" dirty="0">
                <a:solidFill>
                  <a:schemeClr val="dk1"/>
                </a:solidFill>
                <a:ea typeface="Helvetica Neue"/>
                <a:cs typeface="Helvetica Neue"/>
                <a:sym typeface="Helvetica Neue"/>
              </a:rPr>
              <a:t> </a:t>
            </a:r>
            <a:r>
              <a:rPr lang="en-GB" sz="2200" dirty="0" err="1">
                <a:solidFill>
                  <a:schemeClr val="dk1"/>
                </a:solidFill>
                <a:ea typeface="Helvetica Neue"/>
                <a:cs typeface="Helvetica Neue"/>
                <a:sym typeface="Helvetica Neue"/>
              </a:rPr>
              <a:t>arhiviranja</a:t>
            </a:r>
            <a:r>
              <a:rPr lang="en-GB" sz="2200" dirty="0">
                <a:solidFill>
                  <a:schemeClr val="dk1"/>
                </a:solidFill>
                <a:ea typeface="Helvetica Neue"/>
                <a:cs typeface="Helvetica Neue"/>
                <a:sym typeface="Helvetica Neue"/>
              </a:rPr>
              <a:t>. </a:t>
            </a:r>
            <a:r>
              <a:rPr lang="en-GB" sz="2200" dirty="0" err="1">
                <a:solidFill>
                  <a:schemeClr val="dk1"/>
                </a:solidFill>
                <a:ea typeface="Helvetica Neue"/>
                <a:cs typeface="Helvetica Neue"/>
                <a:sym typeface="Helvetica Neue"/>
              </a:rPr>
              <a:t>Razdoblje</a:t>
            </a:r>
            <a:r>
              <a:rPr lang="en-GB" sz="2200" dirty="0">
                <a:solidFill>
                  <a:schemeClr val="dk1"/>
                </a:solidFill>
                <a:ea typeface="Helvetica Neue"/>
                <a:cs typeface="Helvetica Neue"/>
                <a:sym typeface="Helvetica Neue"/>
              </a:rPr>
              <a:t> </a:t>
            </a:r>
            <a:r>
              <a:rPr lang="en-GB" sz="2200" dirty="0" err="1">
                <a:solidFill>
                  <a:schemeClr val="dk1"/>
                </a:solidFill>
                <a:ea typeface="Helvetica Neue"/>
                <a:cs typeface="Helvetica Neue"/>
                <a:sym typeface="Helvetica Neue"/>
              </a:rPr>
              <a:t>upoznavanja</a:t>
            </a:r>
            <a:r>
              <a:rPr lang="en-GB" sz="2200" dirty="0">
                <a:solidFill>
                  <a:schemeClr val="dk1"/>
                </a:solidFill>
                <a:ea typeface="Helvetica Neue"/>
                <a:cs typeface="Helvetica Neue"/>
                <a:sym typeface="Helvetica Neue"/>
              </a:rPr>
              <a:t> </a:t>
            </a:r>
            <a:r>
              <a:rPr lang="en-GB" sz="2200" dirty="0" err="1">
                <a:solidFill>
                  <a:schemeClr val="dk1"/>
                </a:solidFill>
                <a:ea typeface="Helvetica Neue"/>
                <a:cs typeface="Helvetica Neue"/>
                <a:sym typeface="Helvetica Neue"/>
              </a:rPr>
              <a:t>stoga</a:t>
            </a:r>
            <a:r>
              <a:rPr lang="en-GB" sz="2200" dirty="0">
                <a:solidFill>
                  <a:schemeClr val="dk1"/>
                </a:solidFill>
                <a:ea typeface="Helvetica Neue"/>
                <a:cs typeface="Helvetica Neue"/>
                <a:sym typeface="Helvetica Neue"/>
              </a:rPr>
              <a:t> </a:t>
            </a:r>
            <a:r>
              <a:rPr lang="en-GB" sz="2200" dirty="0" err="1">
                <a:solidFill>
                  <a:schemeClr val="dk1"/>
                </a:solidFill>
                <a:ea typeface="Helvetica Neue"/>
                <a:cs typeface="Helvetica Neue"/>
                <a:sym typeface="Helvetica Neue"/>
              </a:rPr>
              <a:t>traje</a:t>
            </a:r>
            <a:r>
              <a:rPr lang="en-GB" sz="2200" dirty="0">
                <a:solidFill>
                  <a:schemeClr val="dk1"/>
                </a:solidFill>
                <a:ea typeface="Helvetica Neue"/>
                <a:cs typeface="Helvetica Neue"/>
                <a:sym typeface="Helvetica Neue"/>
              </a:rPr>
              <a:t> </a:t>
            </a:r>
            <a:r>
              <a:rPr lang="en-GB" sz="2200" dirty="0" err="1">
                <a:solidFill>
                  <a:schemeClr val="dk1"/>
                </a:solidFill>
                <a:ea typeface="Helvetica Neue"/>
                <a:cs typeface="Helvetica Neue"/>
                <a:sym typeface="Helvetica Neue"/>
              </a:rPr>
              <a:t>duže</a:t>
            </a:r>
            <a:r>
              <a:rPr lang="en-GB" sz="2200" dirty="0">
                <a:solidFill>
                  <a:schemeClr val="dk1"/>
                </a:solidFill>
                <a:ea typeface="Helvetica Neue"/>
                <a:cs typeface="Helvetica Neue"/>
                <a:sym typeface="Helvetica Neue"/>
              </a:rPr>
              <a:t>!</a:t>
            </a:r>
            <a:endParaRPr lang="en-GB" sz="2200" dirty="0">
              <a:solidFill>
                <a:schemeClr val="dk1"/>
              </a:solidFill>
              <a:latin typeface="+mn-lt"/>
              <a:ea typeface="Helvetica Neue"/>
              <a:cs typeface="Helvetica Neue"/>
              <a:sym typeface="Helvetica Neue"/>
            </a:endParaRPr>
          </a:p>
        </p:txBody>
      </p:sp>
      <p:sp>
        <p:nvSpPr>
          <p:cNvPr id="11" name="Google Shape;120;p6">
            <a:extLst>
              <a:ext uri="{FF2B5EF4-FFF2-40B4-BE49-F238E27FC236}">
                <a16:creationId xmlns:a16="http://schemas.microsoft.com/office/drawing/2014/main" id="{50EA209C-7128-81CC-856B-A7995A6A537C}"/>
              </a:ext>
            </a:extLst>
          </p:cNvPr>
          <p:cNvSpPr txBox="1"/>
          <p:nvPr/>
        </p:nvSpPr>
        <p:spPr>
          <a:xfrm>
            <a:off x="13716000" y="5292000"/>
            <a:ext cx="4104000" cy="1584000"/>
          </a:xfrm>
          <a:prstGeom prst="round2DiagRect">
            <a:avLst/>
          </a:prstGeom>
          <a:gradFill>
            <a:gsLst>
              <a:gs pos="0">
                <a:schemeClr val="bg1">
                  <a:lumMod val="65000"/>
                </a:schemeClr>
              </a:gs>
              <a:gs pos="73000">
                <a:schemeClr val="bg1">
                  <a:lumMod val="95000"/>
                </a:schemeClr>
              </a:gs>
            </a:gsLst>
          </a:gradFill>
          <a:ln>
            <a:solidFill>
              <a:schemeClr val="bg1">
                <a:lumMod val="50000"/>
              </a:schemeClr>
            </a:solidFill>
          </a:ln>
        </p:spPr>
        <p:style>
          <a:lnRef idx="0">
            <a:schemeClr val="accent4"/>
          </a:lnRef>
          <a:fillRef idx="3">
            <a:schemeClr val="accent4"/>
          </a:fillRef>
          <a:effectRef idx="3">
            <a:schemeClr val="accent4"/>
          </a:effectRef>
          <a:fontRef idx="minor">
            <a:schemeClr val="lt1"/>
          </a:fontRef>
        </p:style>
        <p:txBody>
          <a:bodyPr spcFirstLastPara="1" wrap="square" lIns="91425" tIns="45700" rIns="91425" bIns="45700" anchor="ctr" anchorCtr="0">
            <a:noAutofit/>
          </a:bodyPr>
          <a:lstStyle/>
          <a:p>
            <a:pPr lvl="0" algn="ctr">
              <a:buSzPct val="80000"/>
            </a:pPr>
            <a:r>
              <a:rPr lang="en-GB" sz="2200" dirty="0" err="1">
                <a:solidFill>
                  <a:schemeClr val="dk1"/>
                </a:solidFill>
                <a:ea typeface="Helvetica Neue"/>
                <a:cs typeface="Helvetica Neue"/>
                <a:sym typeface="Helvetica Neue"/>
              </a:rPr>
              <a:t>Morate</a:t>
            </a:r>
            <a:r>
              <a:rPr lang="en-GB" sz="2200" dirty="0">
                <a:solidFill>
                  <a:schemeClr val="dk1"/>
                </a:solidFill>
                <a:ea typeface="Helvetica Neue"/>
                <a:cs typeface="Helvetica Neue"/>
                <a:sym typeface="Helvetica Neue"/>
              </a:rPr>
              <a:t> </a:t>
            </a:r>
            <a:r>
              <a:rPr lang="en-GB" sz="2200" dirty="0" err="1">
                <a:solidFill>
                  <a:schemeClr val="dk1"/>
                </a:solidFill>
                <a:ea typeface="Helvetica Neue"/>
                <a:cs typeface="Helvetica Neue"/>
                <a:sym typeface="Helvetica Neue"/>
              </a:rPr>
              <a:t>kliknuti</a:t>
            </a:r>
            <a:r>
              <a:rPr lang="en-GB" sz="2200" dirty="0">
                <a:solidFill>
                  <a:schemeClr val="dk1"/>
                </a:solidFill>
                <a:ea typeface="Helvetica Neue"/>
                <a:cs typeface="Helvetica Neue"/>
                <a:sym typeface="Helvetica Neue"/>
              </a:rPr>
              <a:t> </a:t>
            </a:r>
            <a:r>
              <a:rPr lang="en-GB" sz="2200" dirty="0" err="1">
                <a:solidFill>
                  <a:schemeClr val="dk1"/>
                </a:solidFill>
                <a:ea typeface="Helvetica Neue"/>
                <a:cs typeface="Helvetica Neue"/>
                <a:sym typeface="Helvetica Neue"/>
              </a:rPr>
              <a:t>više</a:t>
            </a:r>
            <a:r>
              <a:rPr lang="en-GB" sz="2200" dirty="0">
                <a:solidFill>
                  <a:schemeClr val="dk1"/>
                </a:solidFill>
                <a:ea typeface="Helvetica Neue"/>
                <a:cs typeface="Helvetica Neue"/>
                <a:sym typeface="Helvetica Neue"/>
              </a:rPr>
              <a:t> od 3 </a:t>
            </a:r>
            <a:r>
              <a:rPr lang="en-GB" sz="2200" dirty="0" err="1">
                <a:solidFill>
                  <a:schemeClr val="dk1"/>
                </a:solidFill>
                <a:ea typeface="Helvetica Neue"/>
                <a:cs typeface="Helvetica Neue"/>
                <a:sym typeface="Helvetica Neue"/>
              </a:rPr>
              <a:t>puta</a:t>
            </a:r>
            <a:r>
              <a:rPr lang="en-GB" sz="2200" dirty="0">
                <a:solidFill>
                  <a:schemeClr val="dk1"/>
                </a:solidFill>
                <a:ea typeface="Helvetica Neue"/>
                <a:cs typeface="Helvetica Neue"/>
                <a:sym typeface="Helvetica Neue"/>
              </a:rPr>
              <a:t> da </a:t>
            </a:r>
            <a:r>
              <a:rPr lang="en-GB" sz="2200" dirty="0" err="1">
                <a:solidFill>
                  <a:schemeClr val="dk1"/>
                </a:solidFill>
                <a:ea typeface="Helvetica Neue"/>
                <a:cs typeface="Helvetica Neue"/>
                <a:sym typeface="Helvetica Neue"/>
              </a:rPr>
              <a:t>biste</a:t>
            </a:r>
            <a:r>
              <a:rPr lang="en-GB" sz="2200" dirty="0">
                <a:solidFill>
                  <a:schemeClr val="dk1"/>
                </a:solidFill>
                <a:ea typeface="Helvetica Neue"/>
                <a:cs typeface="Helvetica Neue"/>
                <a:sym typeface="Helvetica Neue"/>
              </a:rPr>
              <a:t> </a:t>
            </a:r>
            <a:r>
              <a:rPr lang="en-GB" sz="2200" dirty="0" err="1">
                <a:solidFill>
                  <a:schemeClr val="dk1"/>
                </a:solidFill>
                <a:ea typeface="Helvetica Neue"/>
                <a:cs typeface="Helvetica Neue"/>
                <a:sym typeface="Helvetica Neue"/>
              </a:rPr>
              <a:t>došli</a:t>
            </a:r>
            <a:r>
              <a:rPr lang="en-GB" sz="2200" dirty="0">
                <a:solidFill>
                  <a:schemeClr val="dk1"/>
                </a:solidFill>
                <a:ea typeface="Helvetica Neue"/>
                <a:cs typeface="Helvetica Neue"/>
                <a:sym typeface="Helvetica Neue"/>
              </a:rPr>
              <a:t> do </a:t>
            </a:r>
            <a:r>
              <a:rPr lang="en-GB" sz="2200" dirty="0" err="1">
                <a:solidFill>
                  <a:schemeClr val="dk1"/>
                </a:solidFill>
                <a:ea typeface="Helvetica Neue"/>
                <a:cs typeface="Helvetica Neue"/>
                <a:sym typeface="Helvetica Neue"/>
              </a:rPr>
              <a:t>ciljane</a:t>
            </a:r>
            <a:r>
              <a:rPr lang="en-GB" sz="2200" dirty="0">
                <a:solidFill>
                  <a:schemeClr val="dk1"/>
                </a:solidFill>
                <a:ea typeface="Helvetica Neue"/>
                <a:cs typeface="Helvetica Neue"/>
                <a:sym typeface="Helvetica Neue"/>
              </a:rPr>
              <a:t> </a:t>
            </a:r>
            <a:r>
              <a:rPr lang="en-GB" sz="2200" dirty="0" err="1">
                <a:solidFill>
                  <a:schemeClr val="dk1"/>
                </a:solidFill>
                <a:ea typeface="Helvetica Neue"/>
                <a:cs typeface="Helvetica Neue"/>
                <a:sym typeface="Helvetica Neue"/>
              </a:rPr>
              <a:t>datoteke</a:t>
            </a:r>
            <a:r>
              <a:rPr lang="en-GB" sz="2200" dirty="0">
                <a:solidFill>
                  <a:schemeClr val="dk1"/>
                </a:solidFill>
                <a:ea typeface="Helvetica Neue"/>
                <a:cs typeface="Helvetica Neue"/>
                <a:sym typeface="Helvetica Neue"/>
              </a:rPr>
              <a:t>!</a:t>
            </a:r>
            <a:endParaRPr lang="en-GB" sz="2200" dirty="0">
              <a:latin typeface="+mn-lt"/>
            </a:endParaRPr>
          </a:p>
        </p:txBody>
      </p:sp>
      <p:sp>
        <p:nvSpPr>
          <p:cNvPr id="7" name="Google Shape;120;p6">
            <a:extLst>
              <a:ext uri="{FF2B5EF4-FFF2-40B4-BE49-F238E27FC236}">
                <a16:creationId xmlns:a16="http://schemas.microsoft.com/office/drawing/2014/main" id="{234D9802-7364-521B-A074-947C890D03BB}"/>
              </a:ext>
            </a:extLst>
          </p:cNvPr>
          <p:cNvSpPr txBox="1"/>
          <p:nvPr/>
        </p:nvSpPr>
        <p:spPr>
          <a:xfrm>
            <a:off x="9576000" y="5292000"/>
            <a:ext cx="4104000" cy="1584000"/>
          </a:xfrm>
          <a:prstGeom prst="round2DiagRect">
            <a:avLst/>
          </a:prstGeom>
          <a:gradFill>
            <a:gsLst>
              <a:gs pos="0">
                <a:schemeClr val="bg1">
                  <a:lumMod val="65000"/>
                </a:schemeClr>
              </a:gs>
              <a:gs pos="73000">
                <a:schemeClr val="bg1">
                  <a:lumMod val="95000"/>
                </a:schemeClr>
              </a:gs>
            </a:gsLst>
          </a:gradFill>
          <a:ln>
            <a:solidFill>
              <a:schemeClr val="bg1">
                <a:lumMod val="50000"/>
              </a:schemeClr>
            </a:solidFill>
          </a:ln>
        </p:spPr>
        <p:style>
          <a:lnRef idx="0">
            <a:schemeClr val="accent4"/>
          </a:lnRef>
          <a:fillRef idx="3">
            <a:schemeClr val="accent4"/>
          </a:fillRef>
          <a:effectRef idx="3">
            <a:schemeClr val="accent4"/>
          </a:effectRef>
          <a:fontRef idx="minor">
            <a:schemeClr val="lt1"/>
          </a:fontRef>
        </p:style>
        <p:txBody>
          <a:bodyPr spcFirstLastPara="1" wrap="square" lIns="91425" tIns="45700" rIns="91425" bIns="45700" anchor="ctr" anchorCtr="0">
            <a:noAutofit/>
          </a:bodyPr>
          <a:lstStyle/>
          <a:p>
            <a:pPr lvl="0" algn="ctr">
              <a:buSzPct val="80000"/>
            </a:pPr>
            <a:r>
              <a:rPr lang="en-GB" sz="2200" dirty="0" err="1">
                <a:solidFill>
                  <a:schemeClr val="dk1"/>
                </a:solidFill>
                <a:ea typeface="Helvetica Neue"/>
                <a:cs typeface="Helvetica Neue"/>
                <a:sym typeface="Helvetica Neue"/>
              </a:rPr>
              <a:t>Ponekad</a:t>
            </a:r>
            <a:r>
              <a:rPr lang="en-GB" sz="2200" dirty="0">
                <a:solidFill>
                  <a:schemeClr val="dk1"/>
                </a:solidFill>
                <a:ea typeface="Helvetica Neue"/>
                <a:cs typeface="Helvetica Neue"/>
                <a:sym typeface="Helvetica Neue"/>
              </a:rPr>
              <a:t> se </a:t>
            </a:r>
            <a:r>
              <a:rPr lang="en-GB" sz="2200" dirty="0" err="1">
                <a:solidFill>
                  <a:schemeClr val="dk1"/>
                </a:solidFill>
                <a:ea typeface="Helvetica Neue"/>
                <a:cs typeface="Helvetica Neue"/>
                <a:sym typeface="Helvetica Neue"/>
              </a:rPr>
              <a:t>datoteke</a:t>
            </a:r>
            <a:r>
              <a:rPr lang="en-GB" sz="2200" dirty="0">
                <a:solidFill>
                  <a:schemeClr val="dk1"/>
                </a:solidFill>
                <a:ea typeface="Helvetica Neue"/>
                <a:cs typeface="Helvetica Neue"/>
                <a:sym typeface="Helvetica Neue"/>
              </a:rPr>
              <a:t> </a:t>
            </a:r>
            <a:r>
              <a:rPr lang="en-GB" sz="2200" dirty="0" err="1">
                <a:solidFill>
                  <a:schemeClr val="dk1"/>
                </a:solidFill>
                <a:ea typeface="Helvetica Neue"/>
                <a:cs typeface="Helvetica Neue"/>
                <a:sym typeface="Helvetica Neue"/>
              </a:rPr>
              <a:t>izgube</a:t>
            </a:r>
            <a:r>
              <a:rPr lang="en-GB" sz="2200" dirty="0">
                <a:solidFill>
                  <a:schemeClr val="dk1"/>
                </a:solidFill>
                <a:ea typeface="Helvetica Neue"/>
                <a:cs typeface="Helvetica Neue"/>
                <a:sym typeface="Helvetica Neue"/>
              </a:rPr>
              <a:t> </a:t>
            </a:r>
            <a:r>
              <a:rPr lang="en-GB" sz="2200" dirty="0" err="1">
                <a:solidFill>
                  <a:schemeClr val="dk1"/>
                </a:solidFill>
                <a:ea typeface="Helvetica Neue"/>
                <a:cs typeface="Helvetica Neue"/>
                <a:sym typeface="Helvetica Neue"/>
              </a:rPr>
              <a:t>ili</a:t>
            </a:r>
            <a:r>
              <a:rPr lang="en-GB" sz="2200" dirty="0">
                <a:solidFill>
                  <a:schemeClr val="dk1"/>
                </a:solidFill>
                <a:ea typeface="Helvetica Neue"/>
                <a:cs typeface="Helvetica Neue"/>
                <a:sym typeface="Helvetica Neue"/>
              </a:rPr>
              <a:t> se </a:t>
            </a:r>
            <a:r>
              <a:rPr lang="en-GB" sz="2200" dirty="0" err="1">
                <a:solidFill>
                  <a:schemeClr val="dk1"/>
                </a:solidFill>
                <a:ea typeface="Helvetica Neue"/>
                <a:cs typeface="Helvetica Neue"/>
                <a:sym typeface="Helvetica Neue"/>
              </a:rPr>
              <a:t>uopće</a:t>
            </a:r>
            <a:r>
              <a:rPr lang="en-GB" sz="2200" dirty="0">
                <a:solidFill>
                  <a:schemeClr val="dk1"/>
                </a:solidFill>
                <a:ea typeface="Helvetica Neue"/>
                <a:cs typeface="Helvetica Neue"/>
                <a:sym typeface="Helvetica Neue"/>
              </a:rPr>
              <a:t> ne </a:t>
            </a:r>
            <a:r>
              <a:rPr lang="en-GB" sz="2200" dirty="0" err="1">
                <a:solidFill>
                  <a:schemeClr val="dk1"/>
                </a:solidFill>
                <a:ea typeface="Helvetica Neue"/>
                <a:cs typeface="Helvetica Neue"/>
                <a:sym typeface="Helvetica Neue"/>
              </a:rPr>
              <a:t>mogu</a:t>
            </a:r>
            <a:r>
              <a:rPr lang="en-GB" sz="2200" dirty="0">
                <a:solidFill>
                  <a:schemeClr val="dk1"/>
                </a:solidFill>
                <a:ea typeface="Helvetica Neue"/>
                <a:cs typeface="Helvetica Neue"/>
                <a:sym typeface="Helvetica Neue"/>
              </a:rPr>
              <a:t> </a:t>
            </a:r>
            <a:r>
              <a:rPr lang="en-GB" sz="2200" dirty="0" err="1">
                <a:solidFill>
                  <a:schemeClr val="dk1"/>
                </a:solidFill>
                <a:ea typeface="Helvetica Neue"/>
                <a:cs typeface="Helvetica Neue"/>
                <a:sym typeface="Helvetica Neue"/>
              </a:rPr>
              <a:t>pronaći</a:t>
            </a:r>
            <a:r>
              <a:rPr lang="en-GB" sz="2200" dirty="0">
                <a:solidFill>
                  <a:schemeClr val="dk1"/>
                </a:solidFill>
                <a:ea typeface="Helvetica Neue"/>
                <a:cs typeface="Helvetica Neue"/>
                <a:sym typeface="Helvetica Neue"/>
              </a:rPr>
              <a:t>!</a:t>
            </a:r>
            <a:endParaRPr lang="en-GB" sz="2200" dirty="0">
              <a:solidFill>
                <a:schemeClr val="dk1"/>
              </a:solidFill>
              <a:latin typeface="+mn-lt"/>
              <a:ea typeface="Helvetica Neue"/>
              <a:cs typeface="Helvetica Neue"/>
              <a:sym typeface="Helvetica Neue"/>
            </a:endParaRPr>
          </a:p>
        </p:txBody>
      </p:sp>
      <p:sp>
        <p:nvSpPr>
          <p:cNvPr id="8" name="Google Shape;120;p6">
            <a:extLst>
              <a:ext uri="{FF2B5EF4-FFF2-40B4-BE49-F238E27FC236}">
                <a16:creationId xmlns:a16="http://schemas.microsoft.com/office/drawing/2014/main" id="{DB636D29-F080-86BF-EC9B-255FA1C42E3D}"/>
              </a:ext>
            </a:extLst>
          </p:cNvPr>
          <p:cNvSpPr txBox="1"/>
          <p:nvPr/>
        </p:nvSpPr>
        <p:spPr>
          <a:xfrm>
            <a:off x="5436000" y="5292000"/>
            <a:ext cx="4104000" cy="1584000"/>
          </a:xfrm>
          <a:prstGeom prst="round2DiagRect">
            <a:avLst/>
          </a:prstGeom>
          <a:gradFill>
            <a:gsLst>
              <a:gs pos="0">
                <a:schemeClr val="bg1">
                  <a:lumMod val="65000"/>
                </a:schemeClr>
              </a:gs>
              <a:gs pos="73000">
                <a:schemeClr val="bg1">
                  <a:lumMod val="95000"/>
                </a:schemeClr>
              </a:gs>
            </a:gsLst>
          </a:gradFill>
          <a:ln>
            <a:solidFill>
              <a:schemeClr val="bg1">
                <a:lumMod val="50000"/>
              </a:schemeClr>
            </a:solidFill>
          </a:ln>
        </p:spPr>
        <p:style>
          <a:lnRef idx="0">
            <a:schemeClr val="accent4"/>
          </a:lnRef>
          <a:fillRef idx="3">
            <a:schemeClr val="accent4"/>
          </a:fillRef>
          <a:effectRef idx="3">
            <a:schemeClr val="accent4"/>
          </a:effectRef>
          <a:fontRef idx="minor">
            <a:schemeClr val="lt1"/>
          </a:fontRef>
        </p:style>
        <p:txBody>
          <a:bodyPr spcFirstLastPara="1" wrap="square" lIns="91425" tIns="45700" rIns="91425" bIns="45700" anchor="ctr" anchorCtr="0">
            <a:noAutofit/>
          </a:bodyPr>
          <a:lstStyle/>
          <a:p>
            <a:pPr algn="ctr">
              <a:buSzPct val="80000"/>
            </a:pPr>
            <a:r>
              <a:rPr lang="en-GB" sz="2200" dirty="0" err="1">
                <a:solidFill>
                  <a:schemeClr val="dk1"/>
                </a:solidFill>
                <a:ea typeface="Helvetica Neue"/>
                <a:cs typeface="Helvetica Neue"/>
                <a:sym typeface="Helvetica Neue"/>
              </a:rPr>
              <a:t>Sadržaj</a:t>
            </a:r>
            <a:r>
              <a:rPr lang="en-GB" sz="2200" dirty="0">
                <a:solidFill>
                  <a:schemeClr val="dk1"/>
                </a:solidFill>
                <a:ea typeface="Helvetica Neue"/>
                <a:cs typeface="Helvetica Neue"/>
                <a:sym typeface="Helvetica Neue"/>
              </a:rPr>
              <a:t> se </a:t>
            </a:r>
            <a:r>
              <a:rPr lang="en-GB" sz="2200" dirty="0" err="1">
                <a:solidFill>
                  <a:schemeClr val="dk1"/>
                </a:solidFill>
                <a:ea typeface="Helvetica Neue"/>
                <a:cs typeface="Helvetica Neue"/>
                <a:sym typeface="Helvetica Neue"/>
              </a:rPr>
              <a:t>mora</a:t>
            </a:r>
            <a:r>
              <a:rPr lang="en-GB" sz="2200" dirty="0">
                <a:solidFill>
                  <a:schemeClr val="dk1"/>
                </a:solidFill>
                <a:ea typeface="Helvetica Neue"/>
                <a:cs typeface="Helvetica Neue"/>
                <a:sym typeface="Helvetica Neue"/>
              </a:rPr>
              <a:t> </a:t>
            </a:r>
            <a:r>
              <a:rPr lang="en-GB" sz="2200" dirty="0" err="1">
                <a:solidFill>
                  <a:schemeClr val="dk1"/>
                </a:solidFill>
                <a:ea typeface="Helvetica Neue"/>
                <a:cs typeface="Helvetica Neue"/>
                <a:sym typeface="Helvetica Neue"/>
              </a:rPr>
              <a:t>ponovno</a:t>
            </a:r>
            <a:r>
              <a:rPr lang="en-GB" sz="2200" dirty="0">
                <a:solidFill>
                  <a:schemeClr val="dk1"/>
                </a:solidFill>
                <a:ea typeface="Helvetica Neue"/>
                <a:cs typeface="Helvetica Neue"/>
                <a:sym typeface="Helvetica Neue"/>
              </a:rPr>
              <a:t> </a:t>
            </a:r>
            <a:r>
              <a:rPr lang="en-GB" sz="2200" dirty="0" err="1">
                <a:solidFill>
                  <a:schemeClr val="dk1"/>
                </a:solidFill>
                <a:ea typeface="Helvetica Neue"/>
                <a:cs typeface="Helvetica Neue"/>
                <a:sym typeface="Helvetica Neue"/>
              </a:rPr>
              <a:t>stvoriti</a:t>
            </a:r>
            <a:r>
              <a:rPr lang="en-GB" sz="2200" dirty="0">
                <a:solidFill>
                  <a:schemeClr val="dk1"/>
                </a:solidFill>
                <a:ea typeface="Helvetica Neue"/>
                <a:cs typeface="Helvetica Neue"/>
                <a:sym typeface="Helvetica Neue"/>
              </a:rPr>
              <a:t> </a:t>
            </a:r>
            <a:r>
              <a:rPr lang="en-GB" sz="2200" dirty="0" err="1">
                <a:solidFill>
                  <a:schemeClr val="dk1"/>
                </a:solidFill>
                <a:ea typeface="Helvetica Neue"/>
                <a:cs typeface="Helvetica Neue"/>
                <a:sym typeface="Helvetica Neue"/>
              </a:rPr>
              <a:t>jer</a:t>
            </a:r>
            <a:r>
              <a:rPr lang="en-GB" sz="2200" dirty="0">
                <a:solidFill>
                  <a:schemeClr val="dk1"/>
                </a:solidFill>
                <a:ea typeface="Helvetica Neue"/>
                <a:cs typeface="Helvetica Neue"/>
                <a:sym typeface="Helvetica Neue"/>
              </a:rPr>
              <a:t> se </a:t>
            </a:r>
            <a:r>
              <a:rPr lang="en-GB" sz="2200" dirty="0" err="1">
                <a:solidFill>
                  <a:schemeClr val="dk1"/>
                </a:solidFill>
                <a:ea typeface="Helvetica Neue"/>
                <a:cs typeface="Helvetica Neue"/>
                <a:sym typeface="Helvetica Neue"/>
              </a:rPr>
              <a:t>datoteke</a:t>
            </a:r>
            <a:r>
              <a:rPr lang="en-GB" sz="2200" dirty="0">
                <a:solidFill>
                  <a:schemeClr val="dk1"/>
                </a:solidFill>
                <a:ea typeface="Helvetica Neue"/>
                <a:cs typeface="Helvetica Neue"/>
                <a:sym typeface="Helvetica Neue"/>
              </a:rPr>
              <a:t>, a time i </a:t>
            </a:r>
            <a:r>
              <a:rPr lang="en-GB" sz="2200" dirty="0" err="1">
                <a:solidFill>
                  <a:schemeClr val="dk1"/>
                </a:solidFill>
                <a:ea typeface="Helvetica Neue"/>
                <a:cs typeface="Helvetica Neue"/>
                <a:sym typeface="Helvetica Neue"/>
              </a:rPr>
              <a:t>znanje</a:t>
            </a:r>
            <a:r>
              <a:rPr lang="en-GB" sz="2200" dirty="0">
                <a:solidFill>
                  <a:schemeClr val="dk1"/>
                </a:solidFill>
                <a:ea typeface="Helvetica Neue"/>
                <a:cs typeface="Helvetica Neue"/>
                <a:sym typeface="Helvetica Neue"/>
              </a:rPr>
              <a:t>, </a:t>
            </a:r>
            <a:r>
              <a:rPr lang="en-GB" sz="2200" dirty="0" err="1">
                <a:solidFill>
                  <a:schemeClr val="dk1"/>
                </a:solidFill>
                <a:ea typeface="Helvetica Neue"/>
                <a:cs typeface="Helvetica Neue"/>
                <a:sym typeface="Helvetica Neue"/>
              </a:rPr>
              <a:t>više</a:t>
            </a:r>
            <a:r>
              <a:rPr lang="en-GB" sz="2200" dirty="0">
                <a:solidFill>
                  <a:schemeClr val="dk1"/>
                </a:solidFill>
                <a:ea typeface="Helvetica Neue"/>
                <a:cs typeface="Helvetica Neue"/>
                <a:sym typeface="Helvetica Neue"/>
              </a:rPr>
              <a:t> ne </a:t>
            </a:r>
            <a:r>
              <a:rPr lang="en-GB" sz="2200" dirty="0" err="1">
                <a:solidFill>
                  <a:schemeClr val="dk1"/>
                </a:solidFill>
                <a:ea typeface="Helvetica Neue"/>
                <a:cs typeface="Helvetica Neue"/>
                <a:sym typeface="Helvetica Neue"/>
              </a:rPr>
              <a:t>mogu</a:t>
            </a:r>
            <a:r>
              <a:rPr lang="en-GB" sz="2200" dirty="0">
                <a:solidFill>
                  <a:schemeClr val="dk1"/>
                </a:solidFill>
                <a:ea typeface="Helvetica Neue"/>
                <a:cs typeface="Helvetica Neue"/>
                <a:sym typeface="Helvetica Neue"/>
              </a:rPr>
              <a:t> </a:t>
            </a:r>
            <a:r>
              <a:rPr lang="en-GB" sz="2200" dirty="0" err="1">
                <a:solidFill>
                  <a:schemeClr val="dk1"/>
                </a:solidFill>
                <a:ea typeface="Helvetica Neue"/>
                <a:cs typeface="Helvetica Neue"/>
                <a:sym typeface="Helvetica Neue"/>
              </a:rPr>
              <a:t>pronaći</a:t>
            </a:r>
            <a:r>
              <a:rPr lang="en-GB" sz="2200" dirty="0">
                <a:solidFill>
                  <a:schemeClr val="dk1"/>
                </a:solidFill>
                <a:ea typeface="Helvetica Neue"/>
                <a:cs typeface="Helvetica Neue"/>
                <a:sym typeface="Helvetica Neue"/>
              </a:rPr>
              <a:t>!</a:t>
            </a:r>
            <a:endParaRPr lang="en-GB" sz="2200" dirty="0">
              <a:solidFill>
                <a:schemeClr val="dk1"/>
              </a:solidFill>
              <a:latin typeface="+mn-lt"/>
              <a:ea typeface="Helvetica Neue"/>
              <a:cs typeface="Helvetica Neue"/>
              <a:sym typeface="Helvetica Neue"/>
            </a:endParaRPr>
          </a:p>
        </p:txBody>
      </p:sp>
      <p:sp>
        <p:nvSpPr>
          <p:cNvPr id="5" name="Google Shape;120;p6">
            <a:extLst>
              <a:ext uri="{FF2B5EF4-FFF2-40B4-BE49-F238E27FC236}">
                <a16:creationId xmlns:a16="http://schemas.microsoft.com/office/drawing/2014/main" id="{18BC9CFA-D5C7-1536-84B9-D6CF2D04D8BB}"/>
              </a:ext>
            </a:extLst>
          </p:cNvPr>
          <p:cNvSpPr txBox="1"/>
          <p:nvPr/>
        </p:nvSpPr>
        <p:spPr>
          <a:xfrm>
            <a:off x="1295400" y="5292000"/>
            <a:ext cx="4104000" cy="1584000"/>
          </a:xfrm>
          <a:prstGeom prst="round2DiagRect">
            <a:avLst/>
          </a:prstGeom>
          <a:gradFill>
            <a:gsLst>
              <a:gs pos="0">
                <a:schemeClr val="bg1">
                  <a:lumMod val="65000"/>
                </a:schemeClr>
              </a:gs>
              <a:gs pos="73000">
                <a:schemeClr val="bg1">
                  <a:lumMod val="95000"/>
                </a:schemeClr>
              </a:gs>
            </a:gsLst>
          </a:gradFill>
          <a:ln>
            <a:solidFill>
              <a:schemeClr val="bg1">
                <a:lumMod val="50000"/>
              </a:schemeClr>
            </a:solidFill>
          </a:ln>
        </p:spPr>
        <p:style>
          <a:lnRef idx="0">
            <a:schemeClr val="accent4"/>
          </a:lnRef>
          <a:fillRef idx="3">
            <a:schemeClr val="accent4"/>
          </a:fillRef>
          <a:effectRef idx="3">
            <a:schemeClr val="accent4"/>
          </a:effectRef>
          <a:fontRef idx="minor">
            <a:schemeClr val="lt1"/>
          </a:fontRef>
        </p:style>
        <p:txBody>
          <a:bodyPr spcFirstLastPara="1" wrap="square" lIns="91425" tIns="45700" rIns="91425" bIns="45700" anchor="ctr" anchorCtr="0">
            <a:noAutofit/>
          </a:bodyPr>
          <a:lstStyle/>
          <a:p>
            <a:pPr lvl="0" algn="ctr">
              <a:buSzPct val="80000"/>
            </a:pPr>
            <a:r>
              <a:rPr lang="en-GB" sz="2200" dirty="0">
                <a:solidFill>
                  <a:schemeClr val="dk1"/>
                </a:solidFill>
                <a:ea typeface="Helvetica Neue"/>
                <a:cs typeface="Helvetica Neue"/>
                <a:sym typeface="Helvetica Neue"/>
              </a:rPr>
              <a:t>Vi </a:t>
            </a:r>
            <a:r>
              <a:rPr lang="en-GB" sz="2200" dirty="0" err="1">
                <a:solidFill>
                  <a:schemeClr val="dk1"/>
                </a:solidFill>
                <a:ea typeface="Helvetica Neue"/>
                <a:cs typeface="Helvetica Neue"/>
                <a:sym typeface="Helvetica Neue"/>
              </a:rPr>
              <a:t>ili</a:t>
            </a:r>
            <a:r>
              <a:rPr lang="en-GB" sz="2200" dirty="0">
                <a:solidFill>
                  <a:schemeClr val="dk1"/>
                </a:solidFill>
                <a:ea typeface="Helvetica Neue"/>
                <a:cs typeface="Helvetica Neue"/>
                <a:sym typeface="Helvetica Neue"/>
              </a:rPr>
              <a:t> </a:t>
            </a:r>
            <a:r>
              <a:rPr lang="hr-HR" sz="2200" dirty="0">
                <a:solidFill>
                  <a:schemeClr val="dk1"/>
                </a:solidFill>
                <a:ea typeface="Helvetica Neue"/>
                <a:cs typeface="Helvetica Neue"/>
                <a:sym typeface="Helvetica Neue"/>
              </a:rPr>
              <a:t>V</a:t>
            </a:r>
            <a:r>
              <a:rPr lang="en-GB" sz="2200" dirty="0" err="1">
                <a:solidFill>
                  <a:schemeClr val="dk1"/>
                </a:solidFill>
                <a:ea typeface="Helvetica Neue"/>
                <a:cs typeface="Helvetica Neue"/>
                <a:sym typeface="Helvetica Neue"/>
              </a:rPr>
              <a:t>aš</a:t>
            </a:r>
            <a:r>
              <a:rPr lang="hr-HR" sz="2200" dirty="0">
                <a:solidFill>
                  <a:schemeClr val="dk1"/>
                </a:solidFill>
                <a:ea typeface="Helvetica Neue"/>
                <a:cs typeface="Helvetica Neue"/>
                <a:sym typeface="Helvetica Neue"/>
              </a:rPr>
              <a:t>e</a:t>
            </a:r>
            <a:r>
              <a:rPr lang="en-GB" sz="2200" dirty="0">
                <a:solidFill>
                  <a:schemeClr val="dk1"/>
                </a:solidFill>
                <a:ea typeface="Helvetica Neue"/>
                <a:cs typeface="Helvetica Neue"/>
                <a:sym typeface="Helvetica Neue"/>
              </a:rPr>
              <a:t> </a:t>
            </a:r>
            <a:r>
              <a:rPr lang="en-GB" sz="2200" dirty="0" err="1">
                <a:solidFill>
                  <a:schemeClr val="dk1"/>
                </a:solidFill>
                <a:ea typeface="Helvetica Neue"/>
                <a:cs typeface="Helvetica Neue"/>
                <a:sym typeface="Helvetica Neue"/>
              </a:rPr>
              <a:t>kolege</a:t>
            </a:r>
            <a:r>
              <a:rPr lang="en-GB" sz="2200" dirty="0">
                <a:solidFill>
                  <a:schemeClr val="dk1"/>
                </a:solidFill>
                <a:ea typeface="Helvetica Neue"/>
                <a:cs typeface="Helvetica Neue"/>
                <a:sym typeface="Helvetica Neue"/>
              </a:rPr>
              <a:t> </a:t>
            </a:r>
            <a:r>
              <a:rPr lang="en-GB" sz="2200" dirty="0" err="1">
                <a:solidFill>
                  <a:schemeClr val="dk1"/>
                </a:solidFill>
                <a:ea typeface="Helvetica Neue"/>
                <a:cs typeface="Helvetica Neue"/>
                <a:sym typeface="Helvetica Neue"/>
              </a:rPr>
              <a:t>morate</a:t>
            </a:r>
            <a:r>
              <a:rPr lang="en-GB" sz="2200" dirty="0">
                <a:solidFill>
                  <a:schemeClr val="dk1"/>
                </a:solidFill>
                <a:ea typeface="Helvetica Neue"/>
                <a:cs typeface="Helvetica Neue"/>
                <a:sym typeface="Helvetica Neue"/>
              </a:rPr>
              <a:t> </a:t>
            </a:r>
            <a:r>
              <a:rPr lang="en-GB" sz="2200" dirty="0" err="1">
                <a:solidFill>
                  <a:schemeClr val="dk1"/>
                </a:solidFill>
                <a:ea typeface="Helvetica Neue"/>
                <a:cs typeface="Helvetica Neue"/>
                <a:sym typeface="Helvetica Neue"/>
              </a:rPr>
              <a:t>tražiti</a:t>
            </a:r>
            <a:r>
              <a:rPr lang="en-GB" sz="2200" dirty="0">
                <a:solidFill>
                  <a:schemeClr val="dk1"/>
                </a:solidFill>
                <a:ea typeface="Helvetica Neue"/>
                <a:cs typeface="Helvetica Neue"/>
                <a:sym typeface="Helvetica Neue"/>
              </a:rPr>
              <a:t> </a:t>
            </a:r>
            <a:r>
              <a:rPr lang="en-GB" sz="2200" dirty="0" err="1">
                <a:solidFill>
                  <a:schemeClr val="dk1"/>
                </a:solidFill>
                <a:ea typeface="Helvetica Neue"/>
                <a:cs typeface="Helvetica Neue"/>
                <a:sym typeface="Helvetica Neue"/>
              </a:rPr>
              <a:t>datoteke</a:t>
            </a:r>
            <a:r>
              <a:rPr lang="en-GB" sz="2200" dirty="0">
                <a:solidFill>
                  <a:schemeClr val="dk1"/>
                </a:solidFill>
                <a:ea typeface="Helvetica Neue"/>
                <a:cs typeface="Helvetica Neue"/>
                <a:sym typeface="Helvetica Neue"/>
              </a:rPr>
              <a:t> </a:t>
            </a:r>
            <a:r>
              <a:rPr lang="en-GB" sz="2200" dirty="0" err="1">
                <a:solidFill>
                  <a:schemeClr val="dk1"/>
                </a:solidFill>
                <a:ea typeface="Helvetica Neue"/>
                <a:cs typeface="Helvetica Neue"/>
                <a:sym typeface="Helvetica Neue"/>
              </a:rPr>
              <a:t>vrlo</a:t>
            </a:r>
            <a:r>
              <a:rPr lang="en-GB" sz="2200" dirty="0">
                <a:solidFill>
                  <a:schemeClr val="dk1"/>
                </a:solidFill>
                <a:ea typeface="Helvetica Neue"/>
                <a:cs typeface="Helvetica Neue"/>
                <a:sym typeface="Helvetica Neue"/>
              </a:rPr>
              <a:t> </a:t>
            </a:r>
            <a:r>
              <a:rPr lang="en-GB" sz="2200" dirty="0" err="1">
                <a:solidFill>
                  <a:schemeClr val="dk1"/>
                </a:solidFill>
                <a:ea typeface="Helvetica Neue"/>
                <a:cs typeface="Helvetica Neue"/>
                <a:sym typeface="Helvetica Neue"/>
              </a:rPr>
              <a:t>često</a:t>
            </a:r>
            <a:r>
              <a:rPr lang="en-GB" sz="2200" dirty="0">
                <a:solidFill>
                  <a:schemeClr val="dk1"/>
                </a:solidFill>
                <a:ea typeface="Helvetica Neue"/>
                <a:cs typeface="Helvetica Neue"/>
                <a:sym typeface="Helvetica Neue"/>
              </a:rPr>
              <a:t> </a:t>
            </a:r>
            <a:r>
              <a:rPr lang="en-GB" sz="2200" dirty="0" err="1">
                <a:solidFill>
                  <a:schemeClr val="dk1"/>
                </a:solidFill>
                <a:ea typeface="Helvetica Neue"/>
                <a:cs typeface="Helvetica Neue"/>
                <a:sym typeface="Helvetica Neue"/>
              </a:rPr>
              <a:t>ili</a:t>
            </a:r>
            <a:r>
              <a:rPr lang="en-GB" sz="2200" dirty="0">
                <a:solidFill>
                  <a:schemeClr val="dk1"/>
                </a:solidFill>
                <a:ea typeface="Helvetica Neue"/>
                <a:cs typeface="Helvetica Neue"/>
                <a:sym typeface="Helvetica Neue"/>
              </a:rPr>
              <a:t> </a:t>
            </a:r>
            <a:r>
              <a:rPr lang="en-GB" sz="2200" dirty="0" err="1">
                <a:solidFill>
                  <a:schemeClr val="dk1"/>
                </a:solidFill>
                <a:ea typeface="Helvetica Neue"/>
                <a:cs typeface="Helvetica Neue"/>
                <a:sym typeface="Helvetica Neue"/>
              </a:rPr>
              <a:t>jako</a:t>
            </a:r>
            <a:r>
              <a:rPr lang="en-GB" sz="2200" dirty="0">
                <a:solidFill>
                  <a:schemeClr val="dk1"/>
                </a:solidFill>
                <a:ea typeface="Helvetica Neue"/>
                <a:cs typeface="Helvetica Neue"/>
                <a:sym typeface="Helvetica Neue"/>
              </a:rPr>
              <a:t> </a:t>
            </a:r>
            <a:r>
              <a:rPr lang="en-GB" sz="2200" dirty="0" err="1">
                <a:solidFill>
                  <a:schemeClr val="dk1"/>
                </a:solidFill>
                <a:ea typeface="Helvetica Neue"/>
                <a:cs typeface="Helvetica Neue"/>
                <a:sym typeface="Helvetica Neue"/>
              </a:rPr>
              <a:t>dugo</a:t>
            </a:r>
            <a:r>
              <a:rPr lang="en-GB" sz="2200" dirty="0">
                <a:solidFill>
                  <a:schemeClr val="dk1"/>
                </a:solidFill>
                <a:ea typeface="Helvetica Neue"/>
                <a:cs typeface="Helvetica Neue"/>
                <a:sym typeface="Helvetica Neue"/>
              </a:rPr>
              <a:t>!</a:t>
            </a:r>
            <a:endParaRPr lang="en-GB" sz="2200" dirty="0">
              <a:solidFill>
                <a:schemeClr val="dk1"/>
              </a:solidFill>
              <a:latin typeface="+mn-lt"/>
              <a:ea typeface="Helvetica Neue"/>
              <a:cs typeface="Helvetica Neue"/>
              <a:sym typeface="Helvetica Neue"/>
            </a:endParaRPr>
          </a:p>
        </p:txBody>
      </p:sp>
      <p:sp>
        <p:nvSpPr>
          <p:cNvPr id="120" name="Google Shape;120;p6"/>
          <p:cNvSpPr txBox="1"/>
          <p:nvPr/>
        </p:nvSpPr>
        <p:spPr>
          <a:xfrm>
            <a:off x="1295400" y="4024780"/>
            <a:ext cx="16452000" cy="793963"/>
          </a:xfrm>
          <a:prstGeom prst="rect">
            <a:avLst/>
          </a:prstGeom>
          <a:noFill/>
          <a:ln>
            <a:noFill/>
          </a:ln>
        </p:spPr>
        <p:txBody>
          <a:bodyPr spcFirstLastPara="1" wrap="square" lIns="91425" tIns="45700" rIns="91425" bIns="45700" anchor="t" anchorCtr="0">
            <a:noAutofit/>
          </a:bodyPr>
          <a:lstStyle/>
          <a:p>
            <a:pPr lvl="0">
              <a:buSzPct val="80000"/>
            </a:pPr>
            <a:r>
              <a:rPr lang="en-GB" sz="2400" dirty="0" err="1">
                <a:solidFill>
                  <a:schemeClr val="dk1"/>
                </a:solidFill>
                <a:latin typeface="+mn-lt"/>
                <a:ea typeface="Helvetica Neue"/>
                <a:cs typeface="Helvetica Neue"/>
                <a:sym typeface="Helvetica Neue"/>
              </a:rPr>
              <a:t>Većina</a:t>
            </a:r>
            <a:r>
              <a:rPr lang="en-GB" sz="2400" dirty="0">
                <a:solidFill>
                  <a:schemeClr val="dk1"/>
                </a:solidFill>
                <a:latin typeface="+mn-lt"/>
                <a:ea typeface="Helvetica Neue"/>
                <a:cs typeface="Helvetica Neue"/>
                <a:sym typeface="Helvetica Neue"/>
              </a:rPr>
              <a:t> </a:t>
            </a:r>
            <a:r>
              <a:rPr lang="hr-HR" sz="2400" dirty="0">
                <a:solidFill>
                  <a:schemeClr val="dk1"/>
                </a:solidFill>
                <a:latin typeface="+mn-lt"/>
                <a:ea typeface="Helvetica Neue"/>
                <a:cs typeface="Helvetica Neue"/>
                <a:sym typeface="Helvetica Neue"/>
              </a:rPr>
              <a:t>poduzeća</a:t>
            </a:r>
            <a:r>
              <a:rPr lang="en-GB" sz="2400" dirty="0">
                <a:solidFill>
                  <a:schemeClr val="dk1"/>
                </a:solidFill>
                <a:latin typeface="+mn-lt"/>
                <a:ea typeface="Helvetica Neue"/>
                <a:cs typeface="Helvetica Neue"/>
                <a:sym typeface="Helvetica Neue"/>
              </a:rPr>
              <a:t> </a:t>
            </a:r>
            <a:r>
              <a:rPr lang="en-GB" sz="2400" dirty="0" err="1">
                <a:solidFill>
                  <a:schemeClr val="dk1"/>
                </a:solidFill>
                <a:latin typeface="+mn-lt"/>
                <a:ea typeface="Helvetica Neue"/>
                <a:cs typeface="Helvetica Neue"/>
                <a:sym typeface="Helvetica Neue"/>
              </a:rPr>
              <a:t>ima</a:t>
            </a:r>
            <a:r>
              <a:rPr lang="en-GB" sz="2400" dirty="0">
                <a:solidFill>
                  <a:schemeClr val="dk1"/>
                </a:solidFill>
                <a:latin typeface="+mn-lt"/>
                <a:ea typeface="Helvetica Neue"/>
                <a:cs typeface="Helvetica Neue"/>
                <a:sym typeface="Helvetica Neue"/>
              </a:rPr>
              <a:t> </a:t>
            </a:r>
            <a:r>
              <a:rPr lang="en-GB" sz="2400" dirty="0" err="1">
                <a:solidFill>
                  <a:schemeClr val="dk1"/>
                </a:solidFill>
                <a:latin typeface="+mn-lt"/>
                <a:ea typeface="Helvetica Neue"/>
                <a:cs typeface="Helvetica Neue"/>
                <a:sym typeface="Helvetica Neue"/>
              </a:rPr>
              <a:t>strukturu</a:t>
            </a:r>
            <a:r>
              <a:rPr lang="en-GB" sz="2400" dirty="0">
                <a:solidFill>
                  <a:schemeClr val="dk1"/>
                </a:solidFill>
                <a:latin typeface="+mn-lt"/>
                <a:ea typeface="Helvetica Neue"/>
                <a:cs typeface="Helvetica Neue"/>
                <a:sym typeface="Helvetica Neue"/>
              </a:rPr>
              <a:t> </a:t>
            </a:r>
            <a:r>
              <a:rPr lang="en-GB" sz="2400" dirty="0" err="1">
                <a:solidFill>
                  <a:schemeClr val="dk1"/>
                </a:solidFill>
                <a:latin typeface="+mn-lt"/>
                <a:ea typeface="Helvetica Neue"/>
                <a:cs typeface="Helvetica Neue"/>
                <a:sym typeface="Helvetica Neue"/>
              </a:rPr>
              <a:t>mapa</a:t>
            </a:r>
            <a:r>
              <a:rPr lang="en-GB" sz="2400" dirty="0">
                <a:solidFill>
                  <a:schemeClr val="dk1"/>
                </a:solidFill>
                <a:latin typeface="+mn-lt"/>
                <a:ea typeface="Helvetica Neue"/>
                <a:cs typeface="Helvetica Neue"/>
                <a:sym typeface="Helvetica Neue"/>
              </a:rPr>
              <a:t> </a:t>
            </a:r>
            <a:r>
              <a:rPr lang="en-GB" sz="2400" dirty="0" err="1">
                <a:solidFill>
                  <a:schemeClr val="dk1"/>
                </a:solidFill>
                <a:latin typeface="+mn-lt"/>
                <a:ea typeface="Helvetica Neue"/>
                <a:cs typeface="Helvetica Neue"/>
                <a:sym typeface="Helvetica Neue"/>
              </a:rPr>
              <a:t>za</a:t>
            </a:r>
            <a:r>
              <a:rPr lang="en-GB" sz="2400" dirty="0">
                <a:solidFill>
                  <a:schemeClr val="dk1"/>
                </a:solidFill>
                <a:latin typeface="+mn-lt"/>
                <a:ea typeface="Helvetica Neue"/>
                <a:cs typeface="Helvetica Neue"/>
                <a:sym typeface="Helvetica Neue"/>
              </a:rPr>
              <a:t> </a:t>
            </a:r>
            <a:r>
              <a:rPr lang="en-GB" sz="2400" dirty="0" err="1">
                <a:solidFill>
                  <a:schemeClr val="dk1"/>
                </a:solidFill>
                <a:latin typeface="+mn-lt"/>
                <a:ea typeface="Helvetica Neue"/>
                <a:cs typeface="Helvetica Neue"/>
                <a:sym typeface="Helvetica Neue"/>
              </a:rPr>
              <a:t>svoju</a:t>
            </a:r>
            <a:r>
              <a:rPr lang="en-GB" sz="2400" dirty="0">
                <a:solidFill>
                  <a:schemeClr val="dk1"/>
                </a:solidFill>
                <a:latin typeface="+mn-lt"/>
                <a:ea typeface="Helvetica Neue"/>
                <a:cs typeface="Helvetica Neue"/>
                <a:sym typeface="Helvetica Neue"/>
              </a:rPr>
              <a:t> </a:t>
            </a:r>
            <a:r>
              <a:rPr lang="en-GB" sz="2400" dirty="0" err="1">
                <a:solidFill>
                  <a:schemeClr val="dk1"/>
                </a:solidFill>
                <a:latin typeface="+mn-lt"/>
                <a:ea typeface="Helvetica Neue"/>
                <a:cs typeface="Helvetica Neue"/>
                <a:sym typeface="Helvetica Neue"/>
              </a:rPr>
              <a:t>digitalnu</a:t>
            </a:r>
            <a:r>
              <a:rPr lang="en-GB" sz="2400" dirty="0">
                <a:solidFill>
                  <a:schemeClr val="dk1"/>
                </a:solidFill>
                <a:latin typeface="+mn-lt"/>
                <a:ea typeface="Helvetica Neue"/>
                <a:cs typeface="Helvetica Neue"/>
                <a:sym typeface="Helvetica Neue"/>
              </a:rPr>
              <a:t> </a:t>
            </a:r>
            <a:r>
              <a:rPr lang="en-GB" sz="2400" dirty="0" err="1">
                <a:solidFill>
                  <a:schemeClr val="dk1"/>
                </a:solidFill>
                <a:latin typeface="+mn-lt"/>
                <a:ea typeface="Helvetica Neue"/>
                <a:cs typeface="Helvetica Neue"/>
                <a:sym typeface="Helvetica Neue"/>
              </a:rPr>
              <a:t>arhivu</a:t>
            </a:r>
            <a:r>
              <a:rPr lang="en-GB" sz="2400" dirty="0">
                <a:solidFill>
                  <a:schemeClr val="dk1"/>
                </a:solidFill>
                <a:latin typeface="+mn-lt"/>
                <a:ea typeface="Helvetica Neue"/>
                <a:cs typeface="Helvetica Neue"/>
                <a:sym typeface="Helvetica Neue"/>
              </a:rPr>
              <a:t>. Ova </a:t>
            </a:r>
            <a:r>
              <a:rPr lang="en-GB" sz="2400" dirty="0" err="1">
                <a:solidFill>
                  <a:schemeClr val="dk1"/>
                </a:solidFill>
                <a:latin typeface="+mn-lt"/>
                <a:ea typeface="Helvetica Neue"/>
                <a:cs typeface="Helvetica Neue"/>
                <a:sym typeface="Helvetica Neue"/>
              </a:rPr>
              <a:t>struktura</a:t>
            </a:r>
            <a:r>
              <a:rPr lang="en-GB" sz="2400" dirty="0">
                <a:solidFill>
                  <a:schemeClr val="dk1"/>
                </a:solidFill>
                <a:latin typeface="+mn-lt"/>
                <a:ea typeface="Helvetica Neue"/>
                <a:cs typeface="Helvetica Neue"/>
                <a:sym typeface="Helvetica Neue"/>
              </a:rPr>
              <a:t> </a:t>
            </a:r>
            <a:r>
              <a:rPr lang="en-GB" sz="2400" dirty="0" err="1">
                <a:solidFill>
                  <a:schemeClr val="dk1"/>
                </a:solidFill>
                <a:latin typeface="+mn-lt"/>
                <a:ea typeface="Helvetica Neue"/>
                <a:cs typeface="Helvetica Neue"/>
                <a:sym typeface="Helvetica Neue"/>
              </a:rPr>
              <a:t>mapa</a:t>
            </a:r>
            <a:r>
              <a:rPr lang="en-GB" sz="2400" dirty="0">
                <a:solidFill>
                  <a:schemeClr val="dk1"/>
                </a:solidFill>
                <a:latin typeface="+mn-lt"/>
                <a:ea typeface="Helvetica Neue"/>
                <a:cs typeface="Helvetica Neue"/>
                <a:sym typeface="Helvetica Neue"/>
              </a:rPr>
              <a:t> </a:t>
            </a:r>
            <a:r>
              <a:rPr lang="en-GB" sz="2400" dirty="0" err="1">
                <a:solidFill>
                  <a:schemeClr val="dk1"/>
                </a:solidFill>
                <a:latin typeface="+mn-lt"/>
                <a:ea typeface="Helvetica Neue"/>
                <a:cs typeface="Helvetica Neue"/>
                <a:sym typeface="Helvetica Neue"/>
              </a:rPr>
              <a:t>nije</a:t>
            </a:r>
            <a:r>
              <a:rPr lang="en-GB" sz="2400" dirty="0">
                <a:solidFill>
                  <a:schemeClr val="dk1"/>
                </a:solidFill>
                <a:latin typeface="+mn-lt"/>
                <a:ea typeface="Helvetica Neue"/>
                <a:cs typeface="Helvetica Neue"/>
                <a:sym typeface="Helvetica Neue"/>
              </a:rPr>
              <a:t> </a:t>
            </a:r>
            <a:r>
              <a:rPr lang="en-GB" sz="2400" dirty="0" err="1">
                <a:solidFill>
                  <a:schemeClr val="dk1"/>
                </a:solidFill>
                <a:latin typeface="+mn-lt"/>
                <a:ea typeface="Helvetica Neue"/>
                <a:cs typeface="Helvetica Neue"/>
                <a:sym typeface="Helvetica Neue"/>
              </a:rPr>
              <a:t>uvijek</a:t>
            </a:r>
            <a:r>
              <a:rPr lang="en-GB" sz="2400" dirty="0">
                <a:solidFill>
                  <a:schemeClr val="dk1"/>
                </a:solidFill>
                <a:latin typeface="+mn-lt"/>
                <a:ea typeface="Helvetica Neue"/>
                <a:cs typeface="Helvetica Neue"/>
                <a:sym typeface="Helvetica Neue"/>
              </a:rPr>
              <a:t> dobra.</a:t>
            </a:r>
            <a:endParaRPr lang="hr-HR" sz="2400" dirty="0">
              <a:solidFill>
                <a:schemeClr val="dk1"/>
              </a:solidFill>
              <a:latin typeface="+mn-lt"/>
              <a:ea typeface="Helvetica Neue"/>
              <a:cs typeface="Helvetica Neue"/>
              <a:sym typeface="Helvetica Neue"/>
            </a:endParaRPr>
          </a:p>
          <a:p>
            <a:pPr lvl="0">
              <a:buSzPct val="80000"/>
            </a:pPr>
            <a:endParaRPr lang="en-GB" sz="2400" u="sng" dirty="0">
              <a:solidFill>
                <a:schemeClr val="dk1"/>
              </a:solidFill>
              <a:latin typeface="+mn-lt"/>
              <a:ea typeface="Helvetica Neue"/>
              <a:cs typeface="Helvetica Neue"/>
              <a:sym typeface="Helvetica Neue"/>
            </a:endParaRPr>
          </a:p>
          <a:p>
            <a:pPr lvl="0" algn="ctr">
              <a:buSzPct val="80000"/>
            </a:pPr>
            <a:r>
              <a:rPr lang="en-GB" sz="2400" u="sng" dirty="0" err="1">
                <a:solidFill>
                  <a:schemeClr val="dk1"/>
                </a:solidFill>
                <a:latin typeface="+mn-lt"/>
                <a:ea typeface="Helvetica Neue"/>
                <a:cs typeface="Helvetica Neue"/>
                <a:sym typeface="Helvetica Neue"/>
              </a:rPr>
              <a:t>Iz</a:t>
            </a:r>
            <a:r>
              <a:rPr lang="en-GB" sz="2400" u="sng" dirty="0">
                <a:solidFill>
                  <a:schemeClr val="dk1"/>
                </a:solidFill>
                <a:latin typeface="+mn-lt"/>
                <a:ea typeface="Helvetica Neue"/>
                <a:cs typeface="Helvetica Neue"/>
                <a:sym typeface="Helvetica Neue"/>
              </a:rPr>
              <a:t> </a:t>
            </a:r>
            <a:r>
              <a:rPr lang="en-GB" sz="2400" u="sng" dirty="0" err="1">
                <a:solidFill>
                  <a:schemeClr val="dk1"/>
                </a:solidFill>
                <a:latin typeface="+mn-lt"/>
                <a:ea typeface="Helvetica Neue"/>
                <a:cs typeface="Helvetica Neue"/>
                <a:sym typeface="Helvetica Neue"/>
              </a:rPr>
              <a:t>ovih</a:t>
            </a:r>
            <a:r>
              <a:rPr lang="en-GB" sz="2400" u="sng" dirty="0">
                <a:solidFill>
                  <a:schemeClr val="dk1"/>
                </a:solidFill>
                <a:latin typeface="+mn-lt"/>
                <a:ea typeface="Helvetica Neue"/>
                <a:cs typeface="Helvetica Neue"/>
                <a:sym typeface="Helvetica Neue"/>
              </a:rPr>
              <a:t> </a:t>
            </a:r>
            <a:r>
              <a:rPr lang="en-GB" sz="2400" u="sng" dirty="0" err="1">
                <a:solidFill>
                  <a:schemeClr val="dk1"/>
                </a:solidFill>
                <a:latin typeface="+mn-lt"/>
                <a:ea typeface="Helvetica Neue"/>
                <a:cs typeface="Helvetica Neue"/>
                <a:sym typeface="Helvetica Neue"/>
              </a:rPr>
              <a:t>problema</a:t>
            </a:r>
            <a:r>
              <a:rPr lang="en-GB" sz="2400" u="sng" dirty="0">
                <a:solidFill>
                  <a:schemeClr val="dk1"/>
                </a:solidFill>
                <a:latin typeface="+mn-lt"/>
                <a:ea typeface="Helvetica Neue"/>
                <a:cs typeface="Helvetica Neue"/>
                <a:sym typeface="Helvetica Neue"/>
              </a:rPr>
              <a:t> </a:t>
            </a:r>
            <a:r>
              <a:rPr lang="en-GB" sz="2400" u="sng" dirty="0" err="1">
                <a:solidFill>
                  <a:schemeClr val="dk1"/>
                </a:solidFill>
                <a:latin typeface="+mn-lt"/>
                <a:ea typeface="Helvetica Neue"/>
                <a:cs typeface="Helvetica Neue"/>
                <a:sym typeface="Helvetica Neue"/>
              </a:rPr>
              <a:t>možete</a:t>
            </a:r>
            <a:r>
              <a:rPr lang="en-GB" sz="2400" u="sng" dirty="0">
                <a:solidFill>
                  <a:schemeClr val="dk1"/>
                </a:solidFill>
                <a:latin typeface="+mn-lt"/>
                <a:ea typeface="Helvetica Neue"/>
                <a:cs typeface="Helvetica Neue"/>
                <a:sym typeface="Helvetica Neue"/>
              </a:rPr>
              <a:t> </a:t>
            </a:r>
            <a:r>
              <a:rPr lang="hr-HR" sz="2400" u="sng" dirty="0">
                <a:solidFill>
                  <a:schemeClr val="dk1"/>
                </a:solidFill>
                <a:latin typeface="+mn-lt"/>
                <a:ea typeface="Helvetica Neue"/>
                <a:cs typeface="Helvetica Neue"/>
                <a:sym typeface="Helvetica Neue"/>
              </a:rPr>
              <a:t>u</a:t>
            </a:r>
            <a:r>
              <a:rPr lang="en-GB" sz="2400" u="sng" dirty="0" err="1">
                <a:solidFill>
                  <a:schemeClr val="dk1"/>
                </a:solidFill>
                <a:latin typeface="+mn-lt"/>
                <a:ea typeface="Helvetica Neue"/>
                <a:cs typeface="Helvetica Neue"/>
                <a:sym typeface="Helvetica Neue"/>
              </a:rPr>
              <a:t>vidjeti</a:t>
            </a:r>
            <a:r>
              <a:rPr lang="en-GB" sz="2400" u="sng" dirty="0">
                <a:solidFill>
                  <a:schemeClr val="dk1"/>
                </a:solidFill>
                <a:latin typeface="+mn-lt"/>
                <a:ea typeface="Helvetica Neue"/>
                <a:cs typeface="Helvetica Neue"/>
                <a:sym typeface="Helvetica Neue"/>
              </a:rPr>
              <a:t> da </a:t>
            </a:r>
            <a:r>
              <a:rPr lang="en-GB" sz="2400" u="sng" dirty="0" err="1">
                <a:solidFill>
                  <a:schemeClr val="dk1"/>
                </a:solidFill>
                <a:latin typeface="+mn-lt"/>
                <a:ea typeface="Helvetica Neue"/>
                <a:cs typeface="Helvetica Neue"/>
                <a:sym typeface="Helvetica Neue"/>
              </a:rPr>
              <a:t>strukturu</a:t>
            </a:r>
            <a:r>
              <a:rPr lang="en-GB" sz="2400" u="sng" dirty="0">
                <a:solidFill>
                  <a:schemeClr val="dk1"/>
                </a:solidFill>
                <a:latin typeface="+mn-lt"/>
                <a:ea typeface="Helvetica Neue"/>
                <a:cs typeface="Helvetica Neue"/>
                <a:sym typeface="Helvetica Neue"/>
              </a:rPr>
              <a:t> </a:t>
            </a:r>
            <a:r>
              <a:rPr lang="en-GB" sz="2400" u="sng" dirty="0" err="1">
                <a:solidFill>
                  <a:schemeClr val="dk1"/>
                </a:solidFill>
                <a:latin typeface="+mn-lt"/>
                <a:ea typeface="Helvetica Neue"/>
                <a:cs typeface="Helvetica Neue"/>
                <a:sym typeface="Helvetica Neue"/>
              </a:rPr>
              <a:t>vaše</a:t>
            </a:r>
            <a:r>
              <a:rPr lang="en-GB" sz="2400" u="sng" dirty="0">
                <a:solidFill>
                  <a:schemeClr val="dk1"/>
                </a:solidFill>
                <a:latin typeface="+mn-lt"/>
                <a:ea typeface="Helvetica Neue"/>
                <a:cs typeface="Helvetica Neue"/>
                <a:sym typeface="Helvetica Neue"/>
              </a:rPr>
              <a:t> </a:t>
            </a:r>
            <a:r>
              <a:rPr lang="en-GB" sz="2400" u="sng" dirty="0" err="1">
                <a:solidFill>
                  <a:schemeClr val="dk1"/>
                </a:solidFill>
                <a:latin typeface="+mn-lt"/>
                <a:ea typeface="Helvetica Neue"/>
                <a:cs typeface="Helvetica Neue"/>
                <a:sym typeface="Helvetica Neue"/>
              </a:rPr>
              <a:t>mape</a:t>
            </a:r>
            <a:r>
              <a:rPr lang="en-GB" sz="2400" u="sng" dirty="0">
                <a:solidFill>
                  <a:schemeClr val="dk1"/>
                </a:solidFill>
                <a:latin typeface="+mn-lt"/>
                <a:ea typeface="Helvetica Neue"/>
                <a:cs typeface="Helvetica Neue"/>
                <a:sym typeface="Helvetica Neue"/>
              </a:rPr>
              <a:t> </a:t>
            </a:r>
            <a:r>
              <a:rPr lang="en-GB" sz="2400" u="sng" dirty="0" err="1">
                <a:solidFill>
                  <a:schemeClr val="dk1"/>
                </a:solidFill>
                <a:latin typeface="+mn-lt"/>
                <a:ea typeface="Helvetica Neue"/>
                <a:cs typeface="Helvetica Neue"/>
                <a:sym typeface="Helvetica Neue"/>
              </a:rPr>
              <a:t>treba</a:t>
            </a:r>
            <a:r>
              <a:rPr lang="en-GB" sz="2400" u="sng" dirty="0">
                <a:solidFill>
                  <a:schemeClr val="dk1"/>
                </a:solidFill>
                <a:latin typeface="+mn-lt"/>
                <a:ea typeface="Helvetica Neue"/>
                <a:cs typeface="Helvetica Neue"/>
                <a:sym typeface="Helvetica Neue"/>
              </a:rPr>
              <a:t> </a:t>
            </a:r>
            <a:r>
              <a:rPr lang="en-GB" sz="2400" u="sng" dirty="0" err="1">
                <a:solidFill>
                  <a:schemeClr val="dk1"/>
                </a:solidFill>
                <a:latin typeface="+mn-lt"/>
                <a:ea typeface="Helvetica Neue"/>
                <a:cs typeface="Helvetica Neue"/>
                <a:sym typeface="Helvetica Neue"/>
              </a:rPr>
              <a:t>poboljšati</a:t>
            </a:r>
            <a:r>
              <a:rPr lang="en-GB" sz="2400" u="sng" dirty="0">
                <a:solidFill>
                  <a:schemeClr val="dk1"/>
                </a:solidFill>
                <a:latin typeface="+mn-lt"/>
                <a:ea typeface="Helvetica Neue"/>
                <a:cs typeface="Helvetica Neue"/>
                <a:sym typeface="Helvetica Neue"/>
              </a:rPr>
              <a:t>:</a:t>
            </a:r>
          </a:p>
        </p:txBody>
      </p:sp>
      <p:sp>
        <p:nvSpPr>
          <p:cNvPr id="4" name="Google Shape;118;p6">
            <a:extLst>
              <a:ext uri="{FF2B5EF4-FFF2-40B4-BE49-F238E27FC236}">
                <a16:creationId xmlns:a16="http://schemas.microsoft.com/office/drawing/2014/main" id="{54E7B83E-CE14-CDCD-55F9-CF6310186646}"/>
              </a:ext>
            </a:extLst>
          </p:cNvPr>
          <p:cNvSpPr txBox="1"/>
          <p:nvPr/>
        </p:nvSpPr>
        <p:spPr>
          <a:xfrm>
            <a:off x="1332000" y="2401311"/>
            <a:ext cx="16452000" cy="646290"/>
          </a:xfrm>
          <a:prstGeom prst="rect">
            <a:avLst/>
          </a:prstGeom>
          <a:noFill/>
          <a:ln>
            <a:noFill/>
          </a:ln>
        </p:spPr>
        <p:txBody>
          <a:bodyPr spcFirstLastPara="1" wrap="square" lIns="91425" tIns="45700" rIns="91425" bIns="45700" anchor="t" anchorCtr="0">
            <a:noAutofit/>
          </a:bodyPr>
          <a:lstStyle/>
          <a:p>
            <a:pPr lvl="0"/>
            <a:r>
              <a:rPr lang="en-GB" sz="4800" b="1" dirty="0">
                <a:solidFill>
                  <a:schemeClr val="tx1"/>
                </a:solidFill>
                <a:latin typeface="+mn-lt"/>
                <a:ea typeface="Helvetica Neue"/>
                <a:cs typeface="Helvetica Neue"/>
                <a:sym typeface="Helvetica Neue"/>
              </a:rPr>
              <a:t>1. </a:t>
            </a:r>
            <a:r>
              <a:rPr lang="en-GB" sz="4800" b="1" dirty="0" err="1">
                <a:solidFill>
                  <a:schemeClr val="tx1"/>
                </a:solidFill>
                <a:latin typeface="+mn-lt"/>
                <a:ea typeface="Helvetica Neue"/>
                <a:cs typeface="Helvetica Neue"/>
                <a:sym typeface="Helvetica Neue"/>
              </a:rPr>
              <a:t>Problemi</a:t>
            </a:r>
            <a:r>
              <a:rPr lang="en-GB" sz="4800" b="1" dirty="0">
                <a:solidFill>
                  <a:schemeClr val="tx1"/>
                </a:solidFill>
                <a:latin typeface="+mn-lt"/>
                <a:ea typeface="Helvetica Neue"/>
                <a:cs typeface="Helvetica Neue"/>
                <a:sym typeface="Helvetica Neue"/>
              </a:rPr>
              <a:t> </a:t>
            </a:r>
            <a:r>
              <a:rPr lang="en-GB" sz="4800" b="1" dirty="0" err="1">
                <a:solidFill>
                  <a:schemeClr val="tx1"/>
                </a:solidFill>
                <a:latin typeface="+mn-lt"/>
                <a:ea typeface="Helvetica Neue"/>
                <a:cs typeface="Helvetica Neue"/>
                <a:sym typeface="Helvetica Neue"/>
              </a:rPr>
              <a:t>manjkave</a:t>
            </a:r>
            <a:r>
              <a:rPr lang="en-GB" sz="4800" b="1" dirty="0">
                <a:solidFill>
                  <a:schemeClr val="tx1"/>
                </a:solidFill>
                <a:latin typeface="+mn-lt"/>
                <a:ea typeface="Helvetica Neue"/>
                <a:cs typeface="Helvetica Neue"/>
                <a:sym typeface="Helvetica Neue"/>
              </a:rPr>
              <a:t> </a:t>
            </a:r>
            <a:r>
              <a:rPr lang="en-GB" sz="4800" b="1" dirty="0" err="1">
                <a:solidFill>
                  <a:schemeClr val="tx1"/>
                </a:solidFill>
                <a:latin typeface="+mn-lt"/>
                <a:ea typeface="Helvetica Neue"/>
                <a:cs typeface="Helvetica Neue"/>
                <a:sym typeface="Helvetica Neue"/>
              </a:rPr>
              <a:t>strukture</a:t>
            </a:r>
            <a:r>
              <a:rPr lang="en-GB" sz="4800" b="1" dirty="0">
                <a:solidFill>
                  <a:schemeClr val="tx1"/>
                </a:solidFill>
                <a:latin typeface="+mn-lt"/>
                <a:ea typeface="Helvetica Neue"/>
                <a:cs typeface="Helvetica Neue"/>
                <a:sym typeface="Helvetica Neue"/>
              </a:rPr>
              <a:t> </a:t>
            </a:r>
            <a:r>
              <a:rPr lang="en-GB" sz="4800" b="1" dirty="0" err="1">
                <a:solidFill>
                  <a:schemeClr val="tx1"/>
                </a:solidFill>
                <a:latin typeface="+mn-lt"/>
                <a:ea typeface="Helvetica Neue"/>
                <a:cs typeface="Helvetica Neue"/>
                <a:sym typeface="Helvetica Neue"/>
              </a:rPr>
              <a:t>datoteke</a:t>
            </a:r>
            <a:endParaRPr lang="en-GB" sz="4800" b="1" dirty="0">
              <a:solidFill>
                <a:schemeClr val="tx1"/>
              </a:solidFill>
              <a:latin typeface="+mn-lt"/>
              <a:ea typeface="Helvetica Neue"/>
              <a:cs typeface="Helvetica Neue"/>
              <a:sym typeface="Helvetica Neue"/>
            </a:endParaRPr>
          </a:p>
        </p:txBody>
      </p:sp>
      <p:sp>
        <p:nvSpPr>
          <p:cNvPr id="3" name="Textfeld 2">
            <a:extLst>
              <a:ext uri="{FF2B5EF4-FFF2-40B4-BE49-F238E27FC236}">
                <a16:creationId xmlns:a16="http://schemas.microsoft.com/office/drawing/2014/main" id="{EB3F911E-8F74-2DD5-5334-621C1954A6AE}"/>
              </a:ext>
            </a:extLst>
          </p:cNvPr>
          <p:cNvSpPr txBox="1"/>
          <p:nvPr/>
        </p:nvSpPr>
        <p:spPr>
          <a:xfrm>
            <a:off x="1080000" y="8928000"/>
            <a:ext cx="17100000" cy="360000"/>
          </a:xfrm>
          <a:prstGeom prst="rect">
            <a:avLst/>
          </a:prstGeom>
          <a:noFill/>
          <a:ln>
            <a:noFill/>
          </a:ln>
        </p:spPr>
        <p:txBody>
          <a:bodyPr wrap="square" anchor="b">
            <a:noAutofit/>
          </a:bodyPr>
          <a:lstStyle/>
          <a:p>
            <a:r>
              <a:rPr lang="hr-HR" sz="1000" dirty="0"/>
              <a:t>Izvor</a:t>
            </a:r>
            <a:r>
              <a:rPr lang="de-DE" sz="1000" dirty="0"/>
              <a:t>: TechSmith, Eine digitale Ordnerstruktur fürs Unternehmen einrichten: Beispiel und Tipps, in: techsmith.de, https://www.techsmith.de/blog/digitale-ordnerstruktur/</a:t>
            </a:r>
          </a:p>
        </p:txBody>
      </p:sp>
      <p:sp>
        <p:nvSpPr>
          <p:cNvPr id="16" name="Foliennummernplatzhalter 1">
            <a:extLst>
              <a:ext uri="{FF2B5EF4-FFF2-40B4-BE49-F238E27FC236}">
                <a16:creationId xmlns:a16="http://schemas.microsoft.com/office/drawing/2014/main" id="{FF09208B-3DB6-0767-CBE5-33C4A787C0D2}"/>
              </a:ext>
            </a:extLst>
          </p:cNvPr>
          <p:cNvSpPr txBox="1">
            <a:spLocks/>
          </p:cNvSpPr>
          <p:nvPr/>
        </p:nvSpPr>
        <p:spPr>
          <a:xfrm>
            <a:off x="14004589" y="9567020"/>
            <a:ext cx="4114800" cy="547688"/>
          </a:xfrm>
          <a:prstGeom prst="rect">
            <a:avLst/>
          </a:prstGeom>
        </p:spPr>
        <p:txBody>
          <a:bodyPr vert="horz" lIns="91440" tIns="45720" rIns="91440" bIns="45720" rtlCol="0" anchor="ct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defRPr sz="1200" b="0" i="0" u="none" strike="noStrike" cap="none">
                <a:solidFill>
                  <a:schemeClr val="tx1">
                    <a:tint val="75000"/>
                  </a:schemeClr>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fld id="{141F0399-9AC4-4E2F-9FF1-1AC0CE388A8D}" type="slidenum">
              <a:rPr lang="de-DE" smtClean="0"/>
              <a:t>38</a:t>
            </a:fld>
            <a:endParaRPr lang="de-DE"/>
          </a:p>
        </p:txBody>
      </p:sp>
    </p:spTree>
    <p:extLst>
      <p:ext uri="{BB962C8B-B14F-4D97-AF65-F5344CB8AC3E}">
        <p14:creationId xmlns:p14="http://schemas.microsoft.com/office/powerpoint/2010/main" val="281605715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9" name="Google Shape;119;p6"/>
          <p:cNvSpPr txBox="1"/>
          <p:nvPr/>
        </p:nvSpPr>
        <p:spPr>
          <a:xfrm>
            <a:off x="1295400" y="3390900"/>
            <a:ext cx="16452000" cy="523220"/>
          </a:xfrm>
          <a:prstGeom prst="rect">
            <a:avLst/>
          </a:prstGeom>
          <a:noFill/>
          <a:ln>
            <a:noFill/>
          </a:ln>
        </p:spPr>
        <p:txBody>
          <a:bodyPr spcFirstLastPara="1" wrap="square" lIns="91425" tIns="45700" rIns="91425" bIns="45700" anchor="t" anchorCtr="0">
            <a:noAutofit/>
          </a:bodyPr>
          <a:lstStyle/>
          <a:p>
            <a:pPr lvl="0"/>
            <a:r>
              <a:rPr lang="pl-PL" sz="2800" b="1" dirty="0">
                <a:solidFill>
                  <a:srgbClr val="00CCFF"/>
                </a:solidFill>
                <a:latin typeface="+mn-lt"/>
                <a:ea typeface="Helvetica Neue"/>
                <a:cs typeface="Helvetica Neue"/>
                <a:sym typeface="Helvetica Neue"/>
              </a:rPr>
              <a:t>Važnost dobre strukture - osnova za brzo pronalaženje</a:t>
            </a:r>
            <a:endParaRPr lang="en-GB" dirty="0">
              <a:solidFill>
                <a:srgbClr val="00CCFF"/>
              </a:solidFill>
              <a:latin typeface="+mn-lt"/>
            </a:endParaRPr>
          </a:p>
        </p:txBody>
      </p:sp>
      <p:sp>
        <p:nvSpPr>
          <p:cNvPr id="4" name="Google Shape;118;p6">
            <a:extLst>
              <a:ext uri="{FF2B5EF4-FFF2-40B4-BE49-F238E27FC236}">
                <a16:creationId xmlns:a16="http://schemas.microsoft.com/office/drawing/2014/main" id="{43C1A2B5-3A8A-77FE-8691-2DAC501731FC}"/>
              </a:ext>
            </a:extLst>
          </p:cNvPr>
          <p:cNvSpPr txBox="1"/>
          <p:nvPr/>
        </p:nvSpPr>
        <p:spPr>
          <a:xfrm>
            <a:off x="1332000" y="2401311"/>
            <a:ext cx="16452000" cy="646290"/>
          </a:xfrm>
          <a:prstGeom prst="rect">
            <a:avLst/>
          </a:prstGeom>
          <a:noFill/>
          <a:ln>
            <a:noFill/>
          </a:ln>
        </p:spPr>
        <p:txBody>
          <a:bodyPr spcFirstLastPara="1" wrap="square" lIns="91425" tIns="45700" rIns="91425" bIns="45700" anchor="t" anchorCtr="0">
            <a:noAutofit/>
          </a:bodyPr>
          <a:lstStyle/>
          <a:p>
            <a:pPr lvl="0"/>
            <a:r>
              <a:rPr lang="en-GB" sz="4800" b="1" dirty="0">
                <a:solidFill>
                  <a:schemeClr val="tx1"/>
                </a:solidFill>
                <a:latin typeface="+mn-lt"/>
                <a:ea typeface="Helvetica Neue"/>
                <a:cs typeface="Helvetica Neue"/>
                <a:sym typeface="Helvetica Neue"/>
              </a:rPr>
              <a:t>1. </a:t>
            </a:r>
            <a:r>
              <a:rPr lang="en-GB" sz="4800" b="1" dirty="0" err="1">
                <a:solidFill>
                  <a:schemeClr val="tx1"/>
                </a:solidFill>
                <a:latin typeface="+mn-lt"/>
                <a:ea typeface="Helvetica Neue"/>
                <a:cs typeface="Helvetica Neue"/>
                <a:sym typeface="Helvetica Neue"/>
              </a:rPr>
              <a:t>Problemi</a:t>
            </a:r>
            <a:r>
              <a:rPr lang="en-GB" sz="4800" b="1" dirty="0">
                <a:solidFill>
                  <a:schemeClr val="tx1"/>
                </a:solidFill>
                <a:latin typeface="+mn-lt"/>
                <a:ea typeface="Helvetica Neue"/>
                <a:cs typeface="Helvetica Neue"/>
                <a:sym typeface="Helvetica Neue"/>
              </a:rPr>
              <a:t> </a:t>
            </a:r>
            <a:r>
              <a:rPr lang="en-GB" sz="4800" b="1" dirty="0" err="1">
                <a:solidFill>
                  <a:schemeClr val="tx1"/>
                </a:solidFill>
                <a:latin typeface="+mn-lt"/>
                <a:ea typeface="Helvetica Neue"/>
                <a:cs typeface="Helvetica Neue"/>
                <a:sym typeface="Helvetica Neue"/>
              </a:rPr>
              <a:t>manjkave</a:t>
            </a:r>
            <a:r>
              <a:rPr lang="en-GB" sz="4800" b="1" dirty="0">
                <a:solidFill>
                  <a:schemeClr val="tx1"/>
                </a:solidFill>
                <a:latin typeface="+mn-lt"/>
                <a:ea typeface="Helvetica Neue"/>
                <a:cs typeface="Helvetica Neue"/>
                <a:sym typeface="Helvetica Neue"/>
              </a:rPr>
              <a:t> </a:t>
            </a:r>
            <a:r>
              <a:rPr lang="en-GB" sz="4800" b="1" dirty="0" err="1">
                <a:solidFill>
                  <a:schemeClr val="tx1"/>
                </a:solidFill>
                <a:latin typeface="+mn-lt"/>
                <a:ea typeface="Helvetica Neue"/>
                <a:cs typeface="Helvetica Neue"/>
                <a:sym typeface="Helvetica Neue"/>
              </a:rPr>
              <a:t>strukture</a:t>
            </a:r>
            <a:r>
              <a:rPr lang="en-GB" sz="4800" b="1" dirty="0">
                <a:solidFill>
                  <a:schemeClr val="tx1"/>
                </a:solidFill>
                <a:latin typeface="+mn-lt"/>
                <a:ea typeface="Helvetica Neue"/>
                <a:cs typeface="Helvetica Neue"/>
                <a:sym typeface="Helvetica Neue"/>
              </a:rPr>
              <a:t> </a:t>
            </a:r>
            <a:r>
              <a:rPr lang="en-GB" sz="4800" b="1" dirty="0" err="1">
                <a:solidFill>
                  <a:schemeClr val="tx1"/>
                </a:solidFill>
                <a:latin typeface="+mn-lt"/>
                <a:ea typeface="Helvetica Neue"/>
                <a:cs typeface="Helvetica Neue"/>
                <a:sym typeface="Helvetica Neue"/>
              </a:rPr>
              <a:t>datoteke</a:t>
            </a:r>
            <a:endParaRPr lang="en-GB" sz="4800" b="1" dirty="0">
              <a:solidFill>
                <a:schemeClr val="tx1"/>
              </a:solidFill>
              <a:latin typeface="+mn-lt"/>
              <a:ea typeface="Helvetica Neue"/>
              <a:cs typeface="Helvetica Neue"/>
              <a:sym typeface="Helvetica Neue"/>
            </a:endParaRPr>
          </a:p>
        </p:txBody>
      </p:sp>
      <p:sp>
        <p:nvSpPr>
          <p:cNvPr id="18" name="Google Shape;120;p6">
            <a:extLst>
              <a:ext uri="{FF2B5EF4-FFF2-40B4-BE49-F238E27FC236}">
                <a16:creationId xmlns:a16="http://schemas.microsoft.com/office/drawing/2014/main" id="{A55E03B9-5EEA-D1CA-1BEB-4FBF2D78BD3E}"/>
              </a:ext>
            </a:extLst>
          </p:cNvPr>
          <p:cNvSpPr txBox="1"/>
          <p:nvPr/>
        </p:nvSpPr>
        <p:spPr>
          <a:xfrm>
            <a:off x="3420000" y="4032000"/>
            <a:ext cx="14400000" cy="396000"/>
          </a:xfrm>
          <a:prstGeom prst="roundRect">
            <a:avLst/>
          </a:prstGeom>
          <a:solidFill>
            <a:schemeClr val="bg1">
              <a:lumMod val="85000"/>
            </a:schemeClr>
          </a:solidFill>
          <a:ln>
            <a:solidFill>
              <a:schemeClr val="lt1">
                <a:hueOff val="0"/>
                <a:satOff val="0"/>
                <a:lumOff val="0"/>
              </a:schemeClr>
            </a:solidFill>
          </a:ln>
        </p:spPr>
        <p:style>
          <a:lnRef idx="0">
            <a:schemeClr val="accent1"/>
          </a:lnRef>
          <a:fillRef idx="3">
            <a:schemeClr val="accent1"/>
          </a:fillRef>
          <a:effectRef idx="3">
            <a:schemeClr val="accent1"/>
          </a:effectRef>
          <a:fontRef idx="minor">
            <a:schemeClr val="lt1"/>
          </a:fontRef>
        </p:style>
        <p:txBody>
          <a:bodyPr spcFirstLastPara="1" wrap="square" lIns="252000" tIns="45700" rIns="91425" bIns="45700" anchor="t" anchorCtr="0">
            <a:noAutofit/>
          </a:bodyPr>
          <a:lstStyle/>
          <a:p>
            <a:pPr lvl="0">
              <a:buSzPct val="80000"/>
            </a:pPr>
            <a:r>
              <a:rPr lang="en-GB" sz="2000" dirty="0" err="1">
                <a:solidFill>
                  <a:schemeClr val="dk1"/>
                </a:solidFill>
                <a:ea typeface="Helvetica Neue"/>
                <a:cs typeface="Helvetica Neue"/>
                <a:sym typeface="Helvetica Neue"/>
              </a:rPr>
              <a:t>Važni</a:t>
            </a:r>
            <a:r>
              <a:rPr lang="en-GB" sz="2000" dirty="0">
                <a:solidFill>
                  <a:schemeClr val="dk1"/>
                </a:solidFill>
                <a:ea typeface="Helvetica Neue"/>
                <a:cs typeface="Helvetica Neue"/>
                <a:sym typeface="Helvetica Neue"/>
              </a:rPr>
              <a:t> </a:t>
            </a:r>
            <a:r>
              <a:rPr lang="en-GB" sz="2000" dirty="0" err="1">
                <a:solidFill>
                  <a:schemeClr val="dk1"/>
                </a:solidFill>
                <a:ea typeface="Helvetica Neue"/>
                <a:cs typeface="Helvetica Neue"/>
                <a:sym typeface="Helvetica Neue"/>
              </a:rPr>
              <a:t>dokumenti</a:t>
            </a:r>
            <a:r>
              <a:rPr lang="en-GB" sz="2000" dirty="0">
                <a:solidFill>
                  <a:schemeClr val="dk1"/>
                </a:solidFill>
                <a:ea typeface="Helvetica Neue"/>
                <a:cs typeface="Helvetica Neue"/>
                <a:sym typeface="Helvetica Neue"/>
              </a:rPr>
              <a:t> </a:t>
            </a:r>
            <a:r>
              <a:rPr lang="en-GB" sz="2000" dirty="0" err="1">
                <a:solidFill>
                  <a:schemeClr val="dk1"/>
                </a:solidFill>
                <a:ea typeface="Helvetica Neue"/>
                <a:cs typeface="Helvetica Neue"/>
                <a:sym typeface="Helvetica Neue"/>
              </a:rPr>
              <a:t>poput</a:t>
            </a:r>
            <a:r>
              <a:rPr lang="en-GB" sz="2000" dirty="0">
                <a:solidFill>
                  <a:schemeClr val="dk1"/>
                </a:solidFill>
                <a:ea typeface="Helvetica Neue"/>
                <a:cs typeface="Helvetica Neue"/>
                <a:sym typeface="Helvetica Neue"/>
              </a:rPr>
              <a:t> </a:t>
            </a:r>
            <a:r>
              <a:rPr lang="en-GB" sz="2000" dirty="0" err="1">
                <a:solidFill>
                  <a:schemeClr val="dk1"/>
                </a:solidFill>
                <a:ea typeface="Helvetica Neue"/>
                <a:cs typeface="Helvetica Neue"/>
                <a:sym typeface="Helvetica Neue"/>
              </a:rPr>
              <a:t>ugovora</a:t>
            </a:r>
            <a:r>
              <a:rPr lang="en-GB" sz="2000" dirty="0">
                <a:solidFill>
                  <a:schemeClr val="dk1"/>
                </a:solidFill>
                <a:ea typeface="Helvetica Neue"/>
                <a:cs typeface="Helvetica Neue"/>
                <a:sym typeface="Helvetica Neue"/>
              </a:rPr>
              <a:t> ne </a:t>
            </a:r>
            <a:r>
              <a:rPr lang="en-GB" sz="2000" dirty="0" err="1">
                <a:solidFill>
                  <a:schemeClr val="dk1"/>
                </a:solidFill>
                <a:ea typeface="Helvetica Neue"/>
                <a:cs typeface="Helvetica Neue"/>
                <a:sym typeface="Helvetica Neue"/>
              </a:rPr>
              <a:t>nestaju</a:t>
            </a:r>
            <a:r>
              <a:rPr lang="en-GB" sz="2000" dirty="0">
                <a:solidFill>
                  <a:schemeClr val="dk1"/>
                </a:solidFill>
                <a:ea typeface="Helvetica Neue"/>
                <a:cs typeface="Helvetica Neue"/>
                <a:sym typeface="Helvetica Neue"/>
              </a:rPr>
              <a:t> u </a:t>
            </a:r>
            <a:r>
              <a:rPr lang="en-GB" sz="2000" dirty="0" err="1">
                <a:solidFill>
                  <a:schemeClr val="dk1"/>
                </a:solidFill>
                <a:ea typeface="Helvetica Neue"/>
                <a:cs typeface="Helvetica Neue"/>
                <a:sym typeface="Helvetica Neue"/>
              </a:rPr>
              <a:t>masi</a:t>
            </a:r>
            <a:r>
              <a:rPr lang="en-GB" sz="2000" dirty="0">
                <a:solidFill>
                  <a:schemeClr val="dk1"/>
                </a:solidFill>
                <a:ea typeface="Helvetica Neue"/>
                <a:cs typeface="Helvetica Neue"/>
                <a:sym typeface="Helvetica Neue"/>
              </a:rPr>
              <a:t> </a:t>
            </a:r>
            <a:r>
              <a:rPr lang="en-GB" sz="2000" dirty="0" err="1">
                <a:solidFill>
                  <a:schemeClr val="dk1"/>
                </a:solidFill>
                <a:ea typeface="Helvetica Neue"/>
                <a:cs typeface="Helvetica Neue"/>
                <a:sym typeface="Helvetica Neue"/>
              </a:rPr>
              <a:t>mapa</a:t>
            </a:r>
            <a:r>
              <a:rPr lang="en-GB" sz="2000" dirty="0">
                <a:solidFill>
                  <a:schemeClr val="dk1"/>
                </a:solidFill>
                <a:ea typeface="Helvetica Neue"/>
                <a:cs typeface="Helvetica Neue"/>
                <a:sym typeface="Helvetica Neue"/>
              </a:rPr>
              <a:t> i </a:t>
            </a:r>
            <a:r>
              <a:rPr lang="en-GB" sz="2000" dirty="0" err="1">
                <a:solidFill>
                  <a:schemeClr val="dk1"/>
                </a:solidFill>
                <a:ea typeface="Helvetica Neue"/>
                <a:cs typeface="Helvetica Neue"/>
                <a:sym typeface="Helvetica Neue"/>
              </a:rPr>
              <a:t>datoteka</a:t>
            </a:r>
            <a:r>
              <a:rPr lang="en-GB" sz="2000" dirty="0">
                <a:solidFill>
                  <a:schemeClr val="dk1"/>
                </a:solidFill>
                <a:ea typeface="Helvetica Neue"/>
                <a:cs typeface="Helvetica Neue"/>
                <a:sym typeface="Helvetica Neue"/>
              </a:rPr>
              <a:t>.</a:t>
            </a:r>
            <a:endParaRPr lang="en-GB" sz="2000" dirty="0">
              <a:latin typeface="+mn-lt"/>
            </a:endParaRPr>
          </a:p>
        </p:txBody>
      </p:sp>
      <p:sp>
        <p:nvSpPr>
          <p:cNvPr id="22" name="Google Shape;120;p6">
            <a:extLst>
              <a:ext uri="{FF2B5EF4-FFF2-40B4-BE49-F238E27FC236}">
                <a16:creationId xmlns:a16="http://schemas.microsoft.com/office/drawing/2014/main" id="{14391C4B-4CC9-93AF-5964-959E89273059}"/>
              </a:ext>
            </a:extLst>
          </p:cNvPr>
          <p:cNvSpPr txBox="1"/>
          <p:nvPr/>
        </p:nvSpPr>
        <p:spPr>
          <a:xfrm>
            <a:off x="3420000" y="6552000"/>
            <a:ext cx="14400000" cy="720000"/>
          </a:xfrm>
          <a:prstGeom prst="roundRect">
            <a:avLst/>
          </a:prstGeom>
          <a:solidFill>
            <a:schemeClr val="bg1">
              <a:lumMod val="85000"/>
            </a:schemeClr>
          </a:solidFill>
          <a:ln/>
        </p:spPr>
        <p:style>
          <a:lnRef idx="0">
            <a:schemeClr val="accent1"/>
          </a:lnRef>
          <a:fillRef idx="3">
            <a:schemeClr val="accent1"/>
          </a:fillRef>
          <a:effectRef idx="3">
            <a:schemeClr val="accent1"/>
          </a:effectRef>
          <a:fontRef idx="minor">
            <a:schemeClr val="lt1"/>
          </a:fontRef>
        </p:style>
        <p:txBody>
          <a:bodyPr spcFirstLastPara="1" wrap="square" lIns="252000" tIns="45700" rIns="91425" bIns="45700" anchor="t" anchorCtr="0">
            <a:noAutofit/>
          </a:bodyPr>
          <a:lstStyle/>
          <a:p>
            <a:pPr lvl="0">
              <a:buSzPct val="80000"/>
            </a:pPr>
            <a:r>
              <a:rPr lang="en-GB" sz="2000" dirty="0">
                <a:solidFill>
                  <a:schemeClr val="dk1"/>
                </a:solidFill>
                <a:ea typeface="Helvetica Neue"/>
                <a:cs typeface="Helvetica Neue"/>
                <a:sym typeface="Helvetica Neue"/>
              </a:rPr>
              <a:t>Novi </a:t>
            </a:r>
            <a:r>
              <a:rPr lang="en-GB" sz="2000" dirty="0" err="1">
                <a:solidFill>
                  <a:schemeClr val="dk1"/>
                </a:solidFill>
                <a:ea typeface="Helvetica Neue"/>
                <a:cs typeface="Helvetica Neue"/>
                <a:sym typeface="Helvetica Neue"/>
              </a:rPr>
              <a:t>zaposlenici</a:t>
            </a:r>
            <a:r>
              <a:rPr lang="en-GB" sz="2000" dirty="0">
                <a:solidFill>
                  <a:schemeClr val="dk1"/>
                </a:solidFill>
                <a:ea typeface="Helvetica Neue"/>
                <a:cs typeface="Helvetica Neue"/>
                <a:sym typeface="Helvetica Neue"/>
              </a:rPr>
              <a:t> i </a:t>
            </a:r>
            <a:r>
              <a:rPr lang="en-GB" sz="2000" dirty="0" err="1">
                <a:solidFill>
                  <a:schemeClr val="dk1"/>
                </a:solidFill>
                <a:ea typeface="Helvetica Neue"/>
                <a:cs typeface="Helvetica Neue"/>
                <a:sym typeface="Helvetica Neue"/>
              </a:rPr>
              <a:t>zamjene</a:t>
            </a:r>
            <a:r>
              <a:rPr lang="en-GB" sz="2000" dirty="0">
                <a:solidFill>
                  <a:schemeClr val="dk1"/>
                </a:solidFill>
                <a:ea typeface="Helvetica Neue"/>
                <a:cs typeface="Helvetica Neue"/>
                <a:sym typeface="Helvetica Neue"/>
              </a:rPr>
              <a:t> </a:t>
            </a:r>
            <a:r>
              <a:rPr lang="en-GB" sz="2000" dirty="0" err="1">
                <a:solidFill>
                  <a:schemeClr val="dk1"/>
                </a:solidFill>
                <a:ea typeface="Helvetica Neue"/>
                <a:cs typeface="Helvetica Neue"/>
                <a:sym typeface="Helvetica Neue"/>
              </a:rPr>
              <a:t>za</a:t>
            </a:r>
            <a:r>
              <a:rPr lang="en-GB" sz="2000" dirty="0">
                <a:solidFill>
                  <a:schemeClr val="dk1"/>
                </a:solidFill>
                <a:ea typeface="Helvetica Neue"/>
                <a:cs typeface="Helvetica Neue"/>
                <a:sym typeface="Helvetica Neue"/>
              </a:rPr>
              <a:t> </a:t>
            </a:r>
            <a:r>
              <a:rPr lang="en-GB" sz="2000" dirty="0" err="1">
                <a:solidFill>
                  <a:schemeClr val="dk1"/>
                </a:solidFill>
                <a:ea typeface="Helvetica Neue"/>
                <a:cs typeface="Helvetica Neue"/>
                <a:sym typeface="Helvetica Neue"/>
              </a:rPr>
              <a:t>odmor</a:t>
            </a:r>
            <a:r>
              <a:rPr lang="en-GB" sz="2000" dirty="0">
                <a:solidFill>
                  <a:schemeClr val="dk1"/>
                </a:solidFill>
                <a:ea typeface="Helvetica Neue"/>
                <a:cs typeface="Helvetica Neue"/>
                <a:sym typeface="Helvetica Neue"/>
              </a:rPr>
              <a:t> </a:t>
            </a:r>
            <a:r>
              <a:rPr lang="en-GB" sz="2000" dirty="0" err="1">
                <a:solidFill>
                  <a:schemeClr val="dk1"/>
                </a:solidFill>
                <a:ea typeface="Helvetica Neue"/>
                <a:cs typeface="Helvetica Neue"/>
                <a:sym typeface="Helvetica Neue"/>
              </a:rPr>
              <a:t>brzo</a:t>
            </a:r>
            <a:r>
              <a:rPr lang="en-GB" sz="2000" dirty="0">
                <a:solidFill>
                  <a:schemeClr val="dk1"/>
                </a:solidFill>
                <a:ea typeface="Helvetica Neue"/>
                <a:cs typeface="Helvetica Neue"/>
                <a:sym typeface="Helvetica Neue"/>
              </a:rPr>
              <a:t> se </a:t>
            </a:r>
            <a:r>
              <a:rPr lang="en-GB" sz="2000" dirty="0" err="1">
                <a:solidFill>
                  <a:schemeClr val="dk1"/>
                </a:solidFill>
                <a:ea typeface="Helvetica Neue"/>
                <a:cs typeface="Helvetica Neue"/>
                <a:sym typeface="Helvetica Neue"/>
              </a:rPr>
              <a:t>snalaze</a:t>
            </a:r>
            <a:r>
              <a:rPr lang="en-GB" sz="2000" dirty="0">
                <a:solidFill>
                  <a:schemeClr val="dk1"/>
                </a:solidFill>
                <a:ea typeface="Helvetica Neue"/>
                <a:cs typeface="Helvetica Neue"/>
                <a:sym typeface="Helvetica Neue"/>
              </a:rPr>
              <a:t> u </a:t>
            </a:r>
            <a:r>
              <a:rPr lang="en-GB" sz="2000" dirty="0" err="1">
                <a:solidFill>
                  <a:schemeClr val="dk1"/>
                </a:solidFill>
                <a:ea typeface="Helvetica Neue"/>
                <a:cs typeface="Helvetica Neue"/>
                <a:sym typeface="Helvetica Neue"/>
              </a:rPr>
              <a:t>strukturi</a:t>
            </a:r>
            <a:r>
              <a:rPr lang="en-GB" sz="2000" dirty="0">
                <a:solidFill>
                  <a:schemeClr val="dk1"/>
                </a:solidFill>
                <a:ea typeface="Helvetica Neue"/>
                <a:cs typeface="Helvetica Neue"/>
                <a:sym typeface="Helvetica Neue"/>
              </a:rPr>
              <a:t> </a:t>
            </a:r>
            <a:r>
              <a:rPr lang="en-GB" sz="2000" dirty="0" err="1">
                <a:solidFill>
                  <a:schemeClr val="dk1"/>
                </a:solidFill>
                <a:ea typeface="Helvetica Neue"/>
                <a:cs typeface="Helvetica Neue"/>
                <a:sym typeface="Helvetica Neue"/>
              </a:rPr>
              <a:t>mapa</a:t>
            </a:r>
            <a:r>
              <a:rPr lang="en-GB" sz="2000" dirty="0">
                <a:solidFill>
                  <a:schemeClr val="dk1"/>
                </a:solidFill>
                <a:ea typeface="Helvetica Neue"/>
                <a:cs typeface="Helvetica Neue"/>
                <a:sym typeface="Helvetica Neue"/>
              </a:rPr>
              <a:t>. </a:t>
            </a:r>
            <a:r>
              <a:rPr lang="en-GB" sz="2000" dirty="0" err="1">
                <a:solidFill>
                  <a:schemeClr val="dk1"/>
                </a:solidFill>
                <a:ea typeface="Helvetica Neue"/>
                <a:cs typeface="Helvetica Neue"/>
                <a:sym typeface="Helvetica Neue"/>
              </a:rPr>
              <a:t>Razdoblje</a:t>
            </a:r>
            <a:r>
              <a:rPr lang="en-GB" sz="2000" dirty="0">
                <a:solidFill>
                  <a:schemeClr val="dk1"/>
                </a:solidFill>
                <a:ea typeface="Helvetica Neue"/>
                <a:cs typeface="Helvetica Neue"/>
                <a:sym typeface="Helvetica Neue"/>
              </a:rPr>
              <a:t> </a:t>
            </a:r>
            <a:r>
              <a:rPr lang="en-GB" sz="2000" dirty="0" err="1">
                <a:solidFill>
                  <a:schemeClr val="dk1"/>
                </a:solidFill>
                <a:ea typeface="Helvetica Neue"/>
                <a:cs typeface="Helvetica Neue"/>
                <a:sym typeface="Helvetica Neue"/>
              </a:rPr>
              <a:t>upoznavanja</a:t>
            </a:r>
            <a:r>
              <a:rPr lang="en-GB" sz="2000" dirty="0">
                <a:solidFill>
                  <a:schemeClr val="dk1"/>
                </a:solidFill>
                <a:ea typeface="Helvetica Neue"/>
                <a:cs typeface="Helvetica Neue"/>
                <a:sym typeface="Helvetica Neue"/>
              </a:rPr>
              <a:t> je </a:t>
            </a:r>
            <a:r>
              <a:rPr lang="en-GB" sz="2000" dirty="0" err="1">
                <a:solidFill>
                  <a:schemeClr val="dk1"/>
                </a:solidFill>
                <a:ea typeface="Helvetica Neue"/>
                <a:cs typeface="Helvetica Neue"/>
                <a:sym typeface="Helvetica Neue"/>
              </a:rPr>
              <a:t>skraćeno</a:t>
            </a:r>
            <a:r>
              <a:rPr lang="en-GB" sz="2000" dirty="0">
                <a:solidFill>
                  <a:schemeClr val="dk1"/>
                </a:solidFill>
                <a:ea typeface="Helvetica Neue"/>
                <a:cs typeface="Helvetica Neue"/>
                <a:sym typeface="Helvetica Neue"/>
              </a:rPr>
              <a:t>, a </a:t>
            </a:r>
            <a:r>
              <a:rPr lang="en-GB" sz="2000" dirty="0" err="1">
                <a:solidFill>
                  <a:schemeClr val="dk1"/>
                </a:solidFill>
                <a:ea typeface="Helvetica Neue"/>
                <a:cs typeface="Helvetica Neue"/>
                <a:sym typeface="Helvetica Neue"/>
              </a:rPr>
              <a:t>ulazak</a:t>
            </a:r>
            <a:r>
              <a:rPr lang="en-GB" sz="2000" dirty="0">
                <a:solidFill>
                  <a:schemeClr val="dk1"/>
                </a:solidFill>
                <a:ea typeface="Helvetica Neue"/>
                <a:cs typeface="Helvetica Neue"/>
                <a:sym typeface="Helvetica Neue"/>
              </a:rPr>
              <a:t> je </a:t>
            </a:r>
            <a:r>
              <a:rPr lang="en-GB" sz="2000" dirty="0" err="1">
                <a:solidFill>
                  <a:schemeClr val="dk1"/>
                </a:solidFill>
                <a:ea typeface="Helvetica Neue"/>
                <a:cs typeface="Helvetica Neue"/>
                <a:sym typeface="Helvetica Neue"/>
              </a:rPr>
              <a:t>brži</a:t>
            </a:r>
            <a:r>
              <a:rPr lang="en-GB" sz="2000" dirty="0">
                <a:solidFill>
                  <a:schemeClr val="dk1"/>
                </a:solidFill>
                <a:ea typeface="Helvetica Neue"/>
                <a:cs typeface="Helvetica Neue"/>
                <a:sym typeface="Helvetica Neue"/>
              </a:rPr>
              <a:t>.</a:t>
            </a:r>
            <a:endParaRPr lang="en-GB" sz="2000" dirty="0">
              <a:solidFill>
                <a:schemeClr val="dk1"/>
              </a:solidFill>
              <a:latin typeface="+mn-lt"/>
              <a:ea typeface="Helvetica Neue"/>
              <a:cs typeface="Helvetica Neue"/>
              <a:sym typeface="Helvetica Neue"/>
            </a:endParaRPr>
          </a:p>
        </p:txBody>
      </p:sp>
      <p:sp>
        <p:nvSpPr>
          <p:cNvPr id="23" name="Google Shape;120;p6">
            <a:extLst>
              <a:ext uri="{FF2B5EF4-FFF2-40B4-BE49-F238E27FC236}">
                <a16:creationId xmlns:a16="http://schemas.microsoft.com/office/drawing/2014/main" id="{09DB15B6-4788-E56A-B56B-E6EADCB80DAE}"/>
              </a:ext>
            </a:extLst>
          </p:cNvPr>
          <p:cNvSpPr txBox="1"/>
          <p:nvPr/>
        </p:nvSpPr>
        <p:spPr>
          <a:xfrm>
            <a:off x="3420000" y="4500000"/>
            <a:ext cx="14400000" cy="720000"/>
          </a:xfrm>
          <a:prstGeom prst="roundRect">
            <a:avLst/>
          </a:prstGeom>
          <a:solidFill>
            <a:schemeClr val="bg1">
              <a:lumMod val="85000"/>
            </a:schemeClr>
          </a:solidFill>
          <a:ln/>
        </p:spPr>
        <p:style>
          <a:lnRef idx="0">
            <a:schemeClr val="accent1"/>
          </a:lnRef>
          <a:fillRef idx="3">
            <a:schemeClr val="accent1"/>
          </a:fillRef>
          <a:effectRef idx="3">
            <a:schemeClr val="accent1"/>
          </a:effectRef>
          <a:fontRef idx="minor">
            <a:schemeClr val="lt1"/>
          </a:fontRef>
        </p:style>
        <p:txBody>
          <a:bodyPr spcFirstLastPara="1" wrap="square" lIns="252000" tIns="45700" rIns="91425" bIns="45700" anchor="t" anchorCtr="0">
            <a:noAutofit/>
          </a:bodyPr>
          <a:lstStyle/>
          <a:p>
            <a:pPr lvl="0">
              <a:buSzPct val="80000"/>
            </a:pPr>
            <a:r>
              <a:rPr lang="en-GB" sz="2000" dirty="0" err="1">
                <a:solidFill>
                  <a:schemeClr val="dk1"/>
                </a:solidFill>
                <a:ea typeface="Helvetica Neue"/>
                <a:cs typeface="Helvetica Neue"/>
                <a:sym typeface="Helvetica Neue"/>
              </a:rPr>
              <a:t>Štedite</a:t>
            </a:r>
            <a:r>
              <a:rPr lang="en-GB" sz="2000" dirty="0">
                <a:solidFill>
                  <a:schemeClr val="dk1"/>
                </a:solidFill>
                <a:ea typeface="Helvetica Neue"/>
                <a:cs typeface="Helvetica Neue"/>
                <a:sym typeface="Helvetica Neue"/>
              </a:rPr>
              <a:t> </a:t>
            </a:r>
            <a:r>
              <a:rPr lang="en-GB" sz="2000" dirty="0" err="1">
                <a:solidFill>
                  <a:schemeClr val="dk1"/>
                </a:solidFill>
                <a:ea typeface="Helvetica Neue"/>
                <a:cs typeface="Helvetica Neue"/>
                <a:sym typeface="Helvetica Neue"/>
              </a:rPr>
              <a:t>vrijeme</a:t>
            </a:r>
            <a:r>
              <a:rPr lang="en-GB" sz="2000" dirty="0">
                <a:solidFill>
                  <a:schemeClr val="dk1"/>
                </a:solidFill>
                <a:ea typeface="Helvetica Neue"/>
                <a:cs typeface="Helvetica Neue"/>
                <a:sym typeface="Helvetica Neue"/>
              </a:rPr>
              <a:t>: </a:t>
            </a:r>
            <a:r>
              <a:rPr lang="en-GB" sz="2000" dirty="0" err="1">
                <a:solidFill>
                  <a:schemeClr val="dk1"/>
                </a:solidFill>
                <a:ea typeface="Helvetica Neue"/>
                <a:cs typeface="Helvetica Neue"/>
                <a:sym typeface="Helvetica Neue"/>
              </a:rPr>
              <a:t>Duga</a:t>
            </a:r>
            <a:r>
              <a:rPr lang="en-GB" sz="2000" dirty="0">
                <a:solidFill>
                  <a:schemeClr val="dk1"/>
                </a:solidFill>
                <a:ea typeface="Helvetica Neue"/>
                <a:cs typeface="Helvetica Neue"/>
                <a:sym typeface="Helvetica Neue"/>
              </a:rPr>
              <a:t> </a:t>
            </a:r>
            <a:r>
              <a:rPr lang="en-GB" sz="2000" dirty="0" err="1">
                <a:solidFill>
                  <a:schemeClr val="dk1"/>
                </a:solidFill>
                <a:ea typeface="Helvetica Neue"/>
                <a:cs typeface="Helvetica Neue"/>
                <a:sym typeface="Helvetica Neue"/>
              </a:rPr>
              <a:t>ili</a:t>
            </a:r>
            <a:r>
              <a:rPr lang="en-GB" sz="2000" dirty="0">
                <a:solidFill>
                  <a:schemeClr val="dk1"/>
                </a:solidFill>
                <a:ea typeface="Helvetica Neue"/>
                <a:cs typeface="Helvetica Neue"/>
                <a:sym typeface="Helvetica Neue"/>
              </a:rPr>
              <a:t> </a:t>
            </a:r>
            <a:r>
              <a:rPr lang="en-GB" sz="2000" dirty="0" err="1">
                <a:solidFill>
                  <a:schemeClr val="dk1"/>
                </a:solidFill>
                <a:ea typeface="Helvetica Neue"/>
                <a:cs typeface="Helvetica Neue"/>
                <a:sym typeface="Helvetica Neue"/>
              </a:rPr>
              <a:t>česta</a:t>
            </a:r>
            <a:r>
              <a:rPr lang="en-GB" sz="2000" dirty="0">
                <a:solidFill>
                  <a:schemeClr val="dk1"/>
                </a:solidFill>
                <a:ea typeface="Helvetica Neue"/>
                <a:cs typeface="Helvetica Neue"/>
                <a:sym typeface="Helvetica Neue"/>
              </a:rPr>
              <a:t> </a:t>
            </a:r>
            <a:r>
              <a:rPr lang="en-GB" sz="2000" dirty="0" err="1">
                <a:solidFill>
                  <a:schemeClr val="dk1"/>
                </a:solidFill>
                <a:ea typeface="Helvetica Neue"/>
                <a:cs typeface="Helvetica Neue"/>
                <a:sym typeface="Helvetica Neue"/>
              </a:rPr>
              <a:t>potraga</a:t>
            </a:r>
            <a:r>
              <a:rPr lang="en-GB" sz="2000" dirty="0">
                <a:solidFill>
                  <a:schemeClr val="dk1"/>
                </a:solidFill>
                <a:ea typeface="Helvetica Neue"/>
                <a:cs typeface="Helvetica Neue"/>
                <a:sym typeface="Helvetica Neue"/>
              </a:rPr>
              <a:t> </a:t>
            </a:r>
            <a:r>
              <a:rPr lang="en-GB" sz="2000" dirty="0" err="1">
                <a:solidFill>
                  <a:schemeClr val="dk1"/>
                </a:solidFill>
                <a:ea typeface="Helvetica Neue"/>
                <a:cs typeface="Helvetica Neue"/>
                <a:sym typeface="Helvetica Neue"/>
              </a:rPr>
              <a:t>za</a:t>
            </a:r>
            <a:r>
              <a:rPr lang="en-GB" sz="2000" dirty="0">
                <a:solidFill>
                  <a:schemeClr val="dk1"/>
                </a:solidFill>
                <a:ea typeface="Helvetica Neue"/>
                <a:cs typeface="Helvetica Neue"/>
                <a:sym typeface="Helvetica Neue"/>
              </a:rPr>
              <a:t> </a:t>
            </a:r>
            <a:r>
              <a:rPr lang="en-GB" sz="2000" dirty="0" err="1">
                <a:solidFill>
                  <a:schemeClr val="dk1"/>
                </a:solidFill>
                <a:ea typeface="Helvetica Neue"/>
                <a:cs typeface="Helvetica Neue"/>
                <a:sym typeface="Helvetica Neue"/>
              </a:rPr>
              <a:t>pojedinačnim</a:t>
            </a:r>
            <a:r>
              <a:rPr lang="en-GB" sz="2000" dirty="0">
                <a:solidFill>
                  <a:schemeClr val="dk1"/>
                </a:solidFill>
                <a:ea typeface="Helvetica Neue"/>
                <a:cs typeface="Helvetica Neue"/>
                <a:sym typeface="Helvetica Neue"/>
              </a:rPr>
              <a:t> </a:t>
            </a:r>
            <a:r>
              <a:rPr lang="en-GB" sz="2000" dirty="0" err="1">
                <a:solidFill>
                  <a:schemeClr val="dk1"/>
                </a:solidFill>
                <a:ea typeface="Helvetica Neue"/>
                <a:cs typeface="Helvetica Neue"/>
                <a:sym typeface="Helvetica Neue"/>
              </a:rPr>
              <a:t>datotekama</a:t>
            </a:r>
            <a:r>
              <a:rPr lang="en-GB" sz="2000" dirty="0">
                <a:solidFill>
                  <a:schemeClr val="dk1"/>
                </a:solidFill>
                <a:ea typeface="Helvetica Neue"/>
                <a:cs typeface="Helvetica Neue"/>
                <a:sym typeface="Helvetica Neue"/>
              </a:rPr>
              <a:t> je </a:t>
            </a:r>
            <a:r>
              <a:rPr lang="en-GB" sz="2000" dirty="0" err="1">
                <a:solidFill>
                  <a:schemeClr val="dk1"/>
                </a:solidFill>
                <a:ea typeface="Helvetica Neue"/>
                <a:cs typeface="Helvetica Neue"/>
                <a:sym typeface="Helvetica Neue"/>
              </a:rPr>
              <a:t>gotova</a:t>
            </a:r>
            <a:r>
              <a:rPr lang="en-GB" sz="2000" dirty="0">
                <a:solidFill>
                  <a:schemeClr val="dk1"/>
                </a:solidFill>
                <a:ea typeface="Helvetica Neue"/>
                <a:cs typeface="Helvetica Neue"/>
                <a:sym typeface="Helvetica Neue"/>
              </a:rPr>
              <a:t>. </a:t>
            </a:r>
            <a:r>
              <a:rPr lang="en-GB" sz="2000" dirty="0" err="1">
                <a:solidFill>
                  <a:schemeClr val="dk1"/>
                </a:solidFill>
                <a:ea typeface="Helvetica Neue"/>
                <a:cs typeface="Helvetica Neue"/>
                <a:sym typeface="Helvetica Neue"/>
              </a:rPr>
              <a:t>Pretraživanje</a:t>
            </a:r>
            <a:r>
              <a:rPr lang="en-GB" sz="2000" dirty="0">
                <a:solidFill>
                  <a:schemeClr val="dk1"/>
                </a:solidFill>
                <a:ea typeface="Helvetica Neue"/>
                <a:cs typeface="Helvetica Neue"/>
                <a:sym typeface="Helvetica Neue"/>
              </a:rPr>
              <a:t> </a:t>
            </a:r>
            <a:r>
              <a:rPr lang="en-GB" sz="2000" dirty="0" err="1">
                <a:solidFill>
                  <a:schemeClr val="dk1"/>
                </a:solidFill>
                <a:ea typeface="Helvetica Neue"/>
                <a:cs typeface="Helvetica Neue"/>
                <a:sym typeface="Helvetica Neue"/>
              </a:rPr>
              <a:t>datoteka</a:t>
            </a:r>
            <a:r>
              <a:rPr lang="en-GB" sz="2000" dirty="0">
                <a:solidFill>
                  <a:schemeClr val="dk1"/>
                </a:solidFill>
                <a:ea typeface="Helvetica Neue"/>
                <a:cs typeface="Helvetica Neue"/>
                <a:sym typeface="Helvetica Neue"/>
              </a:rPr>
              <a:t> </a:t>
            </a:r>
            <a:r>
              <a:rPr lang="en-GB" sz="2000" dirty="0" err="1">
                <a:solidFill>
                  <a:schemeClr val="dk1"/>
                </a:solidFill>
                <a:ea typeface="Helvetica Neue"/>
                <a:cs typeface="Helvetica Neue"/>
                <a:sym typeface="Helvetica Neue"/>
              </a:rPr>
              <a:t>smanjujete</a:t>
            </a:r>
            <a:r>
              <a:rPr lang="en-GB" sz="2000" dirty="0">
                <a:solidFill>
                  <a:schemeClr val="dk1"/>
                </a:solidFill>
                <a:ea typeface="Helvetica Neue"/>
                <a:cs typeface="Helvetica Neue"/>
                <a:sym typeface="Helvetica Neue"/>
              </a:rPr>
              <a:t> na minimum, a to </a:t>
            </a:r>
            <a:r>
              <a:rPr lang="en-GB" sz="2000" dirty="0" err="1">
                <a:solidFill>
                  <a:schemeClr val="dk1"/>
                </a:solidFill>
                <a:ea typeface="Helvetica Neue"/>
                <a:cs typeface="Helvetica Neue"/>
                <a:sym typeface="Helvetica Neue"/>
              </a:rPr>
              <a:t>znači</a:t>
            </a:r>
            <a:r>
              <a:rPr lang="en-GB" sz="2000" dirty="0">
                <a:solidFill>
                  <a:schemeClr val="dk1"/>
                </a:solidFill>
                <a:ea typeface="Helvetica Neue"/>
                <a:cs typeface="Helvetica Neue"/>
                <a:sym typeface="Helvetica Neue"/>
              </a:rPr>
              <a:t> </a:t>
            </a:r>
            <a:r>
              <a:rPr lang="en-GB" sz="2000" dirty="0" err="1">
                <a:solidFill>
                  <a:schemeClr val="dk1"/>
                </a:solidFill>
                <a:ea typeface="Helvetica Neue"/>
                <a:cs typeface="Helvetica Neue"/>
                <a:sym typeface="Helvetica Neue"/>
              </a:rPr>
              <a:t>olakšanje</a:t>
            </a:r>
            <a:r>
              <a:rPr lang="en-GB" sz="2000" dirty="0">
                <a:solidFill>
                  <a:schemeClr val="dk1"/>
                </a:solidFill>
                <a:ea typeface="Helvetica Neue"/>
                <a:cs typeface="Helvetica Neue"/>
                <a:sym typeface="Helvetica Neue"/>
              </a:rPr>
              <a:t> </a:t>
            </a:r>
            <a:r>
              <a:rPr lang="en-GB" sz="2000" dirty="0" err="1">
                <a:solidFill>
                  <a:schemeClr val="dk1"/>
                </a:solidFill>
                <a:ea typeface="Helvetica Neue"/>
                <a:cs typeface="Helvetica Neue"/>
                <a:sym typeface="Helvetica Neue"/>
              </a:rPr>
              <a:t>posla</a:t>
            </a:r>
            <a:r>
              <a:rPr lang="en-GB" sz="2000" dirty="0">
                <a:solidFill>
                  <a:schemeClr val="dk1"/>
                </a:solidFill>
                <a:ea typeface="Helvetica Neue"/>
                <a:cs typeface="Helvetica Neue"/>
                <a:sym typeface="Helvetica Neue"/>
              </a:rPr>
              <a:t>.</a:t>
            </a:r>
            <a:endParaRPr lang="en-GB" sz="2000" dirty="0">
              <a:solidFill>
                <a:schemeClr val="dk1"/>
              </a:solidFill>
              <a:latin typeface="+mn-lt"/>
              <a:ea typeface="Helvetica Neue"/>
              <a:cs typeface="Helvetica Neue"/>
              <a:sym typeface="Helvetica Neue"/>
            </a:endParaRPr>
          </a:p>
        </p:txBody>
      </p:sp>
      <p:sp>
        <p:nvSpPr>
          <p:cNvPr id="24" name="Google Shape;120;p6">
            <a:extLst>
              <a:ext uri="{FF2B5EF4-FFF2-40B4-BE49-F238E27FC236}">
                <a16:creationId xmlns:a16="http://schemas.microsoft.com/office/drawing/2014/main" id="{0FF83FEE-8034-21D0-A0D9-3DEBA6F9E10C}"/>
              </a:ext>
            </a:extLst>
          </p:cNvPr>
          <p:cNvSpPr txBox="1"/>
          <p:nvPr/>
        </p:nvSpPr>
        <p:spPr>
          <a:xfrm>
            <a:off x="3420000" y="5292000"/>
            <a:ext cx="14400000" cy="396000"/>
          </a:xfrm>
          <a:prstGeom prst="roundRect">
            <a:avLst/>
          </a:prstGeom>
          <a:solidFill>
            <a:schemeClr val="bg1">
              <a:lumMod val="85000"/>
            </a:schemeClr>
          </a:solidFill>
          <a:ln/>
        </p:spPr>
        <p:style>
          <a:lnRef idx="0">
            <a:schemeClr val="accent1"/>
          </a:lnRef>
          <a:fillRef idx="3">
            <a:schemeClr val="accent1"/>
          </a:fillRef>
          <a:effectRef idx="3">
            <a:schemeClr val="accent1"/>
          </a:effectRef>
          <a:fontRef idx="minor">
            <a:schemeClr val="lt1"/>
          </a:fontRef>
        </p:style>
        <p:txBody>
          <a:bodyPr spcFirstLastPara="1" wrap="square" lIns="252000" tIns="45700" rIns="91425" bIns="45700" anchor="t" anchorCtr="0">
            <a:noAutofit/>
          </a:bodyPr>
          <a:lstStyle/>
          <a:p>
            <a:pPr lvl="0">
              <a:buSzPct val="80000"/>
            </a:pPr>
            <a:r>
              <a:rPr lang="en-GB" sz="2000" dirty="0" err="1">
                <a:solidFill>
                  <a:schemeClr val="dk1"/>
                </a:solidFill>
                <a:ea typeface="Helvetica Neue"/>
                <a:cs typeface="Helvetica Neue"/>
                <a:sym typeface="Helvetica Neue"/>
              </a:rPr>
              <a:t>Imena</a:t>
            </a:r>
            <a:r>
              <a:rPr lang="en-GB" sz="2000" dirty="0">
                <a:solidFill>
                  <a:schemeClr val="dk1"/>
                </a:solidFill>
                <a:ea typeface="Helvetica Neue"/>
                <a:cs typeface="Helvetica Neue"/>
                <a:sym typeface="Helvetica Neue"/>
              </a:rPr>
              <a:t> </a:t>
            </a:r>
            <a:r>
              <a:rPr lang="en-GB" sz="2000" dirty="0" err="1">
                <a:solidFill>
                  <a:schemeClr val="dk1"/>
                </a:solidFill>
                <a:ea typeface="Helvetica Neue"/>
                <a:cs typeface="Helvetica Neue"/>
                <a:sym typeface="Helvetica Neue"/>
              </a:rPr>
              <a:t>datoteka</a:t>
            </a:r>
            <a:r>
              <a:rPr lang="en-GB" sz="2000" dirty="0">
                <a:solidFill>
                  <a:schemeClr val="dk1"/>
                </a:solidFill>
                <a:ea typeface="Helvetica Neue"/>
                <a:cs typeface="Helvetica Neue"/>
                <a:sym typeface="Helvetica Neue"/>
              </a:rPr>
              <a:t> </a:t>
            </a:r>
            <a:r>
              <a:rPr lang="en-GB" sz="2000" dirty="0" err="1">
                <a:solidFill>
                  <a:schemeClr val="dk1"/>
                </a:solidFill>
                <a:ea typeface="Helvetica Neue"/>
                <a:cs typeface="Helvetica Neue"/>
                <a:sym typeface="Helvetica Neue"/>
              </a:rPr>
              <a:t>su</a:t>
            </a:r>
            <a:r>
              <a:rPr lang="en-GB" sz="2000" dirty="0">
                <a:solidFill>
                  <a:schemeClr val="dk1"/>
                </a:solidFill>
                <a:ea typeface="Helvetica Neue"/>
                <a:cs typeface="Helvetica Neue"/>
                <a:sym typeface="Helvetica Neue"/>
              </a:rPr>
              <a:t> </a:t>
            </a:r>
            <a:r>
              <a:rPr lang="en-GB" sz="2000" dirty="0" err="1">
                <a:solidFill>
                  <a:schemeClr val="dk1"/>
                </a:solidFill>
                <a:ea typeface="Helvetica Neue"/>
                <a:cs typeface="Helvetica Neue"/>
                <a:sym typeface="Helvetica Neue"/>
              </a:rPr>
              <a:t>jedinstvena</a:t>
            </a:r>
            <a:r>
              <a:rPr lang="en-GB" sz="2000" dirty="0">
                <a:solidFill>
                  <a:schemeClr val="dk1"/>
                </a:solidFill>
                <a:ea typeface="Helvetica Neue"/>
                <a:cs typeface="Helvetica Neue"/>
                <a:sym typeface="Helvetica Neue"/>
              </a:rPr>
              <a:t> i </a:t>
            </a:r>
            <a:r>
              <a:rPr lang="en-GB" sz="2000" dirty="0" err="1">
                <a:solidFill>
                  <a:schemeClr val="dk1"/>
                </a:solidFill>
                <a:ea typeface="Helvetica Neue"/>
                <a:cs typeface="Helvetica Neue"/>
                <a:sym typeface="Helvetica Neue"/>
              </a:rPr>
              <a:t>jasno</a:t>
            </a:r>
            <a:r>
              <a:rPr lang="en-GB" sz="2000" dirty="0">
                <a:solidFill>
                  <a:schemeClr val="dk1"/>
                </a:solidFill>
                <a:ea typeface="Helvetica Neue"/>
                <a:cs typeface="Helvetica Neue"/>
                <a:sym typeface="Helvetica Neue"/>
              </a:rPr>
              <a:t> </a:t>
            </a:r>
            <a:r>
              <a:rPr lang="en-GB" sz="2000" dirty="0" err="1">
                <a:solidFill>
                  <a:schemeClr val="dk1"/>
                </a:solidFill>
                <a:ea typeface="Helvetica Neue"/>
                <a:cs typeface="Helvetica Neue"/>
                <a:sym typeface="Helvetica Neue"/>
              </a:rPr>
              <a:t>pokazuju</a:t>
            </a:r>
            <a:r>
              <a:rPr lang="en-GB" sz="2000" dirty="0">
                <a:solidFill>
                  <a:schemeClr val="dk1"/>
                </a:solidFill>
                <a:ea typeface="Helvetica Neue"/>
                <a:cs typeface="Helvetica Neue"/>
                <a:sym typeface="Helvetica Neue"/>
              </a:rPr>
              <a:t> </a:t>
            </a:r>
            <a:r>
              <a:rPr lang="en-GB" sz="2000" dirty="0" err="1">
                <a:solidFill>
                  <a:schemeClr val="dk1"/>
                </a:solidFill>
                <a:ea typeface="Helvetica Neue"/>
                <a:cs typeface="Helvetica Neue"/>
                <a:sym typeface="Helvetica Neue"/>
              </a:rPr>
              <a:t>koje</a:t>
            </a:r>
            <a:r>
              <a:rPr lang="en-GB" sz="2000" dirty="0">
                <a:solidFill>
                  <a:schemeClr val="dk1"/>
                </a:solidFill>
                <a:ea typeface="Helvetica Neue"/>
                <a:cs typeface="Helvetica Neue"/>
                <a:sym typeface="Helvetica Neue"/>
              </a:rPr>
              <a:t> </a:t>
            </a:r>
            <a:r>
              <a:rPr lang="en-GB" sz="2000" dirty="0" err="1">
                <a:solidFill>
                  <a:schemeClr val="dk1"/>
                </a:solidFill>
                <a:ea typeface="Helvetica Neue"/>
                <a:cs typeface="Helvetica Neue"/>
                <a:sym typeface="Helvetica Neue"/>
              </a:rPr>
              <a:t>datoteke</a:t>
            </a:r>
            <a:r>
              <a:rPr lang="en-GB" sz="2000" dirty="0">
                <a:solidFill>
                  <a:schemeClr val="dk1"/>
                </a:solidFill>
                <a:ea typeface="Helvetica Neue"/>
                <a:cs typeface="Helvetica Neue"/>
                <a:sym typeface="Helvetica Neue"/>
              </a:rPr>
              <a:t> i </a:t>
            </a:r>
            <a:r>
              <a:rPr lang="en-GB" sz="2000" dirty="0" err="1">
                <a:solidFill>
                  <a:schemeClr val="dk1"/>
                </a:solidFill>
                <a:ea typeface="Helvetica Neue"/>
                <a:cs typeface="Helvetica Neue"/>
                <a:sym typeface="Helvetica Neue"/>
              </a:rPr>
              <a:t>informacije</a:t>
            </a:r>
            <a:r>
              <a:rPr lang="en-GB" sz="2000" dirty="0">
                <a:solidFill>
                  <a:schemeClr val="dk1"/>
                </a:solidFill>
                <a:ea typeface="Helvetica Neue"/>
                <a:cs typeface="Helvetica Neue"/>
                <a:sym typeface="Helvetica Neue"/>
              </a:rPr>
              <a:t> </a:t>
            </a:r>
            <a:r>
              <a:rPr lang="en-GB" sz="2000" dirty="0" err="1">
                <a:solidFill>
                  <a:schemeClr val="dk1"/>
                </a:solidFill>
                <a:ea typeface="Helvetica Neue"/>
                <a:cs typeface="Helvetica Neue"/>
                <a:sym typeface="Helvetica Neue"/>
              </a:rPr>
              <a:t>predstavljaju</a:t>
            </a:r>
            <a:r>
              <a:rPr lang="en-GB" sz="2000" dirty="0">
                <a:solidFill>
                  <a:schemeClr val="dk1"/>
                </a:solidFill>
                <a:ea typeface="Helvetica Neue"/>
                <a:cs typeface="Helvetica Neue"/>
                <a:sym typeface="Helvetica Neue"/>
              </a:rPr>
              <a:t> </a:t>
            </a:r>
            <a:r>
              <a:rPr lang="en-GB" sz="2000" dirty="0" err="1">
                <a:solidFill>
                  <a:schemeClr val="dk1"/>
                </a:solidFill>
                <a:ea typeface="Helvetica Neue"/>
                <a:cs typeface="Helvetica Neue"/>
                <a:sym typeface="Helvetica Neue"/>
              </a:rPr>
              <a:t>najnoviji</a:t>
            </a:r>
            <a:r>
              <a:rPr lang="en-GB" sz="2000" dirty="0">
                <a:solidFill>
                  <a:schemeClr val="dk1"/>
                </a:solidFill>
                <a:ea typeface="Helvetica Neue"/>
                <a:cs typeface="Helvetica Neue"/>
                <a:sym typeface="Helvetica Neue"/>
              </a:rPr>
              <a:t> </a:t>
            </a:r>
            <a:r>
              <a:rPr lang="en-GB" sz="2000" dirty="0" err="1">
                <a:solidFill>
                  <a:schemeClr val="dk1"/>
                </a:solidFill>
                <a:ea typeface="Helvetica Neue"/>
                <a:cs typeface="Helvetica Neue"/>
                <a:sym typeface="Helvetica Neue"/>
              </a:rPr>
              <a:t>status.file</a:t>
            </a:r>
            <a:r>
              <a:rPr lang="en-GB" sz="2000" dirty="0">
                <a:solidFill>
                  <a:schemeClr val="dk1"/>
                </a:solidFill>
                <a:ea typeface="Helvetica Neue"/>
                <a:cs typeface="Helvetica Neue"/>
                <a:sym typeface="Helvetica Neue"/>
              </a:rPr>
              <a:t> </a:t>
            </a:r>
            <a:r>
              <a:rPr lang="en-GB" sz="2000" dirty="0">
                <a:solidFill>
                  <a:schemeClr val="dk1"/>
                </a:solidFill>
                <a:latin typeface="+mn-lt"/>
                <a:ea typeface="Helvetica Neue"/>
                <a:cs typeface="Helvetica Neue"/>
                <a:sym typeface="Helvetica Neue"/>
              </a:rPr>
              <a:t>names are unique and clearly indicate which files and information represent the latest status.</a:t>
            </a:r>
          </a:p>
        </p:txBody>
      </p:sp>
      <p:sp>
        <p:nvSpPr>
          <p:cNvPr id="25" name="Google Shape;120;p6">
            <a:extLst>
              <a:ext uri="{FF2B5EF4-FFF2-40B4-BE49-F238E27FC236}">
                <a16:creationId xmlns:a16="http://schemas.microsoft.com/office/drawing/2014/main" id="{EF99C1F4-115C-F1AC-497F-30749520B80F}"/>
              </a:ext>
            </a:extLst>
          </p:cNvPr>
          <p:cNvSpPr txBox="1"/>
          <p:nvPr/>
        </p:nvSpPr>
        <p:spPr>
          <a:xfrm>
            <a:off x="3420000" y="5760000"/>
            <a:ext cx="14400000" cy="720000"/>
          </a:xfrm>
          <a:prstGeom prst="roundRect">
            <a:avLst/>
          </a:prstGeom>
          <a:solidFill>
            <a:schemeClr val="bg1">
              <a:lumMod val="85000"/>
            </a:schemeClr>
          </a:solidFill>
          <a:ln/>
        </p:spPr>
        <p:style>
          <a:lnRef idx="0">
            <a:schemeClr val="accent1"/>
          </a:lnRef>
          <a:fillRef idx="3">
            <a:schemeClr val="accent1"/>
          </a:fillRef>
          <a:effectRef idx="3">
            <a:schemeClr val="accent1"/>
          </a:effectRef>
          <a:fontRef idx="minor">
            <a:schemeClr val="lt1"/>
          </a:fontRef>
        </p:style>
        <p:txBody>
          <a:bodyPr spcFirstLastPara="1" wrap="square" lIns="252000" tIns="45700" rIns="91425" bIns="45700" anchor="t" anchorCtr="0">
            <a:noAutofit/>
          </a:bodyPr>
          <a:lstStyle/>
          <a:p>
            <a:pPr lvl="0">
              <a:buSzPct val="80000"/>
            </a:pPr>
            <a:r>
              <a:rPr lang="vi-VN" sz="2000" dirty="0">
                <a:solidFill>
                  <a:schemeClr val="dk1"/>
                </a:solidFill>
                <a:ea typeface="Helvetica Neue"/>
                <a:cs typeface="Helvetica Neue"/>
                <a:sym typeface="Helvetica Neue"/>
              </a:rPr>
              <a:t>Održavanje poslužitelja je pojednostavljeno: kako nema višestruke pohrane datoteka, potrebno vam je manje prostora za pohranu, također i za sigurnosne kopije.</a:t>
            </a:r>
            <a:endParaRPr lang="en-GB" sz="2000" dirty="0">
              <a:latin typeface="+mn-lt"/>
            </a:endParaRPr>
          </a:p>
        </p:txBody>
      </p:sp>
      <p:sp>
        <p:nvSpPr>
          <p:cNvPr id="26" name="Google Shape;120;p6">
            <a:extLst>
              <a:ext uri="{FF2B5EF4-FFF2-40B4-BE49-F238E27FC236}">
                <a16:creationId xmlns:a16="http://schemas.microsoft.com/office/drawing/2014/main" id="{D055EBFF-874B-BEFC-D4BC-E49C7DA48B8A}"/>
              </a:ext>
            </a:extLst>
          </p:cNvPr>
          <p:cNvSpPr txBox="1"/>
          <p:nvPr/>
        </p:nvSpPr>
        <p:spPr>
          <a:xfrm>
            <a:off x="3420000" y="7344000"/>
            <a:ext cx="14400000" cy="720000"/>
          </a:xfrm>
          <a:prstGeom prst="roundRect">
            <a:avLst/>
          </a:prstGeom>
          <a:solidFill>
            <a:schemeClr val="bg1">
              <a:lumMod val="85000"/>
            </a:schemeClr>
          </a:solidFill>
          <a:ln/>
        </p:spPr>
        <p:style>
          <a:lnRef idx="0">
            <a:schemeClr val="accent1"/>
          </a:lnRef>
          <a:fillRef idx="3">
            <a:schemeClr val="accent1"/>
          </a:fillRef>
          <a:effectRef idx="3">
            <a:schemeClr val="accent1"/>
          </a:effectRef>
          <a:fontRef idx="minor">
            <a:schemeClr val="lt1"/>
          </a:fontRef>
        </p:style>
        <p:txBody>
          <a:bodyPr spcFirstLastPara="1" wrap="square" lIns="252000" tIns="45700" rIns="91425" bIns="45700" anchor="t" anchorCtr="0">
            <a:noAutofit/>
          </a:bodyPr>
          <a:lstStyle/>
          <a:p>
            <a:pPr lvl="0">
              <a:buSzPct val="80000"/>
            </a:pPr>
            <a:r>
              <a:rPr lang="en-GB" sz="2000" dirty="0" err="1">
                <a:solidFill>
                  <a:schemeClr val="dk1"/>
                </a:solidFill>
                <a:ea typeface="Helvetica Neue"/>
                <a:cs typeface="Helvetica Neue"/>
                <a:sym typeface="Helvetica Neue"/>
              </a:rPr>
              <a:t>Jasan</a:t>
            </a:r>
            <a:r>
              <a:rPr lang="en-GB" sz="2000" dirty="0">
                <a:solidFill>
                  <a:schemeClr val="dk1"/>
                </a:solidFill>
                <a:ea typeface="Helvetica Neue"/>
                <a:cs typeface="Helvetica Neue"/>
                <a:sym typeface="Helvetica Neue"/>
              </a:rPr>
              <a:t> </a:t>
            </a:r>
            <a:r>
              <a:rPr lang="en-GB" sz="2000" dirty="0" err="1">
                <a:solidFill>
                  <a:schemeClr val="dk1"/>
                </a:solidFill>
                <a:ea typeface="Helvetica Neue"/>
                <a:cs typeface="Helvetica Neue"/>
                <a:sym typeface="Helvetica Neue"/>
              </a:rPr>
              <a:t>sustav</a:t>
            </a:r>
            <a:r>
              <a:rPr lang="en-GB" sz="2000" dirty="0">
                <a:solidFill>
                  <a:schemeClr val="dk1"/>
                </a:solidFill>
                <a:ea typeface="Helvetica Neue"/>
                <a:cs typeface="Helvetica Neue"/>
                <a:sym typeface="Helvetica Neue"/>
              </a:rPr>
              <a:t> </a:t>
            </a:r>
            <a:r>
              <a:rPr lang="en-GB" sz="2000" dirty="0" err="1">
                <a:solidFill>
                  <a:schemeClr val="dk1"/>
                </a:solidFill>
                <a:ea typeface="Helvetica Neue"/>
                <a:cs typeface="Helvetica Neue"/>
                <a:sym typeface="Helvetica Neue"/>
              </a:rPr>
              <a:t>arhiviranja</a:t>
            </a:r>
            <a:r>
              <a:rPr lang="en-GB" sz="2000" dirty="0">
                <a:solidFill>
                  <a:schemeClr val="dk1"/>
                </a:solidFill>
                <a:ea typeface="Helvetica Neue"/>
                <a:cs typeface="Helvetica Neue"/>
                <a:sym typeface="Helvetica Neue"/>
              </a:rPr>
              <a:t> i </a:t>
            </a:r>
            <a:r>
              <a:rPr lang="en-GB" sz="2000" dirty="0" err="1">
                <a:solidFill>
                  <a:schemeClr val="dk1"/>
                </a:solidFill>
                <a:ea typeface="Helvetica Neue"/>
                <a:cs typeface="Helvetica Neue"/>
                <a:sym typeface="Helvetica Neue"/>
              </a:rPr>
              <a:t>struktura</a:t>
            </a:r>
            <a:r>
              <a:rPr lang="en-GB" sz="2000" dirty="0">
                <a:solidFill>
                  <a:schemeClr val="dk1"/>
                </a:solidFill>
                <a:ea typeface="Helvetica Neue"/>
                <a:cs typeface="Helvetica Neue"/>
                <a:sym typeface="Helvetica Neue"/>
              </a:rPr>
              <a:t> </a:t>
            </a:r>
            <a:r>
              <a:rPr lang="en-GB" sz="2000" dirty="0" err="1">
                <a:solidFill>
                  <a:schemeClr val="dk1"/>
                </a:solidFill>
                <a:ea typeface="Helvetica Neue"/>
                <a:cs typeface="Helvetica Neue"/>
                <a:sym typeface="Helvetica Neue"/>
              </a:rPr>
              <a:t>mapa</a:t>
            </a:r>
            <a:r>
              <a:rPr lang="en-GB" sz="2000" dirty="0">
                <a:solidFill>
                  <a:schemeClr val="dk1"/>
                </a:solidFill>
                <a:ea typeface="Helvetica Neue"/>
                <a:cs typeface="Helvetica Neue"/>
                <a:sym typeface="Helvetica Neue"/>
              </a:rPr>
              <a:t> </a:t>
            </a:r>
            <a:r>
              <a:rPr lang="en-GB" sz="2000" dirty="0" err="1">
                <a:solidFill>
                  <a:schemeClr val="dk1"/>
                </a:solidFill>
                <a:ea typeface="Helvetica Neue"/>
                <a:cs typeface="Helvetica Neue"/>
                <a:sym typeface="Helvetica Neue"/>
              </a:rPr>
              <a:t>mogu</a:t>
            </a:r>
            <a:r>
              <a:rPr lang="en-GB" sz="2000" dirty="0">
                <a:solidFill>
                  <a:schemeClr val="dk1"/>
                </a:solidFill>
                <a:ea typeface="Helvetica Neue"/>
                <a:cs typeface="Helvetica Neue"/>
                <a:sym typeface="Helvetica Neue"/>
              </a:rPr>
              <a:t> </a:t>
            </a:r>
            <a:r>
              <a:rPr lang="en-GB" sz="2000" dirty="0" err="1">
                <a:solidFill>
                  <a:schemeClr val="dk1"/>
                </a:solidFill>
                <a:ea typeface="Helvetica Neue"/>
                <a:cs typeface="Helvetica Neue"/>
                <a:sym typeface="Helvetica Neue"/>
              </a:rPr>
              <a:t>imati</a:t>
            </a:r>
            <a:r>
              <a:rPr lang="en-GB" sz="2000" dirty="0">
                <a:solidFill>
                  <a:schemeClr val="dk1"/>
                </a:solidFill>
                <a:ea typeface="Helvetica Neue"/>
                <a:cs typeface="Helvetica Neue"/>
                <a:sym typeface="Helvetica Neue"/>
              </a:rPr>
              <a:t> </a:t>
            </a:r>
            <a:r>
              <a:rPr lang="en-GB" sz="2000" dirty="0" err="1">
                <a:solidFill>
                  <a:schemeClr val="dk1"/>
                </a:solidFill>
                <a:ea typeface="Helvetica Neue"/>
                <a:cs typeface="Helvetica Neue"/>
                <a:sym typeface="Helvetica Neue"/>
              </a:rPr>
              <a:t>pozitivan</a:t>
            </a:r>
            <a:r>
              <a:rPr lang="en-GB" sz="2000" dirty="0">
                <a:solidFill>
                  <a:schemeClr val="dk1"/>
                </a:solidFill>
                <a:ea typeface="Helvetica Neue"/>
                <a:cs typeface="Helvetica Neue"/>
                <a:sym typeface="Helvetica Neue"/>
              </a:rPr>
              <a:t> </a:t>
            </a:r>
            <a:r>
              <a:rPr lang="en-GB" sz="2000" dirty="0" err="1">
                <a:solidFill>
                  <a:schemeClr val="dk1"/>
                </a:solidFill>
                <a:ea typeface="Helvetica Neue"/>
                <a:cs typeface="Helvetica Neue"/>
                <a:sym typeface="Helvetica Neue"/>
              </a:rPr>
              <a:t>učinak</a:t>
            </a:r>
            <a:r>
              <a:rPr lang="en-GB" sz="2000" dirty="0">
                <a:solidFill>
                  <a:schemeClr val="dk1"/>
                </a:solidFill>
                <a:ea typeface="Helvetica Neue"/>
                <a:cs typeface="Helvetica Neue"/>
                <a:sym typeface="Helvetica Neue"/>
              </a:rPr>
              <a:t> na </a:t>
            </a:r>
            <a:r>
              <a:rPr lang="en-GB" sz="2000" dirty="0" err="1">
                <a:solidFill>
                  <a:schemeClr val="dk1"/>
                </a:solidFill>
                <a:ea typeface="Helvetica Neue"/>
                <a:cs typeface="Helvetica Neue"/>
                <a:sym typeface="Helvetica Neue"/>
              </a:rPr>
              <a:t>zadovoljstvo</a:t>
            </a:r>
            <a:r>
              <a:rPr lang="en-GB" sz="2000" dirty="0">
                <a:solidFill>
                  <a:schemeClr val="dk1"/>
                </a:solidFill>
                <a:ea typeface="Helvetica Neue"/>
                <a:cs typeface="Helvetica Neue"/>
                <a:sym typeface="Helvetica Neue"/>
              </a:rPr>
              <a:t> </a:t>
            </a:r>
            <a:r>
              <a:rPr lang="en-GB" sz="2000" dirty="0" err="1">
                <a:solidFill>
                  <a:schemeClr val="dk1"/>
                </a:solidFill>
                <a:ea typeface="Helvetica Neue"/>
                <a:cs typeface="Helvetica Neue"/>
                <a:sym typeface="Helvetica Neue"/>
              </a:rPr>
              <a:t>poslom</a:t>
            </a:r>
            <a:r>
              <a:rPr lang="en-GB" sz="2000" dirty="0">
                <a:solidFill>
                  <a:schemeClr val="dk1"/>
                </a:solidFill>
                <a:ea typeface="Helvetica Neue"/>
                <a:cs typeface="Helvetica Neue"/>
                <a:sym typeface="Helvetica Neue"/>
              </a:rPr>
              <a:t> </a:t>
            </a:r>
            <a:r>
              <a:rPr lang="en-GB" sz="2000" dirty="0" err="1">
                <a:solidFill>
                  <a:schemeClr val="dk1"/>
                </a:solidFill>
                <a:ea typeface="Helvetica Neue"/>
                <a:cs typeface="Helvetica Neue"/>
                <a:sym typeface="Helvetica Neue"/>
              </a:rPr>
              <a:t>jer</a:t>
            </a:r>
            <a:r>
              <a:rPr lang="en-GB" sz="2000" dirty="0">
                <a:solidFill>
                  <a:schemeClr val="dk1"/>
                </a:solidFill>
                <a:ea typeface="Helvetica Neue"/>
                <a:cs typeface="Helvetica Neue"/>
                <a:sym typeface="Helvetica Neue"/>
              </a:rPr>
              <a:t> </a:t>
            </a:r>
            <a:r>
              <a:rPr lang="en-GB" sz="2000" dirty="0" err="1">
                <a:solidFill>
                  <a:schemeClr val="dk1"/>
                </a:solidFill>
                <a:ea typeface="Helvetica Neue"/>
                <a:cs typeface="Helvetica Neue"/>
                <a:sym typeface="Helvetica Neue"/>
              </a:rPr>
              <a:t>trošite</a:t>
            </a:r>
            <a:r>
              <a:rPr lang="en-GB" sz="2000" dirty="0">
                <a:solidFill>
                  <a:schemeClr val="dk1"/>
                </a:solidFill>
                <a:ea typeface="Helvetica Neue"/>
                <a:cs typeface="Helvetica Neue"/>
                <a:sym typeface="Helvetica Neue"/>
              </a:rPr>
              <a:t> </a:t>
            </a:r>
            <a:r>
              <a:rPr lang="en-GB" sz="2000" dirty="0" err="1">
                <a:solidFill>
                  <a:schemeClr val="dk1"/>
                </a:solidFill>
                <a:ea typeface="Helvetica Neue"/>
                <a:cs typeface="Helvetica Neue"/>
                <a:sym typeface="Helvetica Neue"/>
              </a:rPr>
              <a:t>manje</a:t>
            </a:r>
            <a:r>
              <a:rPr lang="en-GB" sz="2000" dirty="0">
                <a:solidFill>
                  <a:schemeClr val="dk1"/>
                </a:solidFill>
                <a:ea typeface="Helvetica Neue"/>
                <a:cs typeface="Helvetica Neue"/>
                <a:sym typeface="Helvetica Neue"/>
              </a:rPr>
              <a:t> </a:t>
            </a:r>
            <a:r>
              <a:rPr lang="en-GB" sz="2000" dirty="0" err="1">
                <a:solidFill>
                  <a:schemeClr val="dk1"/>
                </a:solidFill>
                <a:ea typeface="Helvetica Neue"/>
                <a:cs typeface="Helvetica Neue"/>
                <a:sym typeface="Helvetica Neue"/>
              </a:rPr>
              <a:t>vremena</a:t>
            </a:r>
            <a:r>
              <a:rPr lang="en-GB" sz="2000" dirty="0">
                <a:solidFill>
                  <a:schemeClr val="dk1"/>
                </a:solidFill>
                <a:ea typeface="Helvetica Neue"/>
                <a:cs typeface="Helvetica Neue"/>
                <a:sym typeface="Helvetica Neue"/>
              </a:rPr>
              <a:t> </a:t>
            </a:r>
            <a:r>
              <a:rPr lang="en-GB" sz="2000" dirty="0" err="1">
                <a:solidFill>
                  <a:schemeClr val="dk1"/>
                </a:solidFill>
                <a:ea typeface="Helvetica Neue"/>
                <a:cs typeface="Helvetica Neue"/>
                <a:sym typeface="Helvetica Neue"/>
              </a:rPr>
              <a:t>tražeći</a:t>
            </a:r>
            <a:r>
              <a:rPr lang="en-GB" sz="2000" dirty="0">
                <a:solidFill>
                  <a:schemeClr val="dk1"/>
                </a:solidFill>
                <a:ea typeface="Helvetica Neue"/>
                <a:cs typeface="Helvetica Neue"/>
                <a:sym typeface="Helvetica Neue"/>
              </a:rPr>
              <a:t> </a:t>
            </a:r>
            <a:r>
              <a:rPr lang="en-GB" sz="2000" dirty="0" err="1">
                <a:solidFill>
                  <a:schemeClr val="dk1"/>
                </a:solidFill>
                <a:ea typeface="Helvetica Neue"/>
                <a:cs typeface="Helvetica Neue"/>
                <a:sym typeface="Helvetica Neue"/>
              </a:rPr>
              <a:t>datoteke</a:t>
            </a:r>
            <a:r>
              <a:rPr lang="en-GB" sz="2000" dirty="0">
                <a:solidFill>
                  <a:schemeClr val="dk1"/>
                </a:solidFill>
                <a:ea typeface="Helvetica Neue"/>
                <a:cs typeface="Helvetica Neue"/>
                <a:sym typeface="Helvetica Neue"/>
              </a:rPr>
              <a:t>, a </a:t>
            </a:r>
            <a:r>
              <a:rPr lang="en-GB" sz="2000" dirty="0" err="1">
                <a:solidFill>
                  <a:schemeClr val="dk1"/>
                </a:solidFill>
                <a:ea typeface="Helvetica Neue"/>
                <a:cs typeface="Helvetica Neue"/>
                <a:sym typeface="Helvetica Neue"/>
              </a:rPr>
              <a:t>više</a:t>
            </a:r>
            <a:r>
              <a:rPr lang="en-GB" sz="2000" dirty="0">
                <a:solidFill>
                  <a:schemeClr val="dk1"/>
                </a:solidFill>
                <a:ea typeface="Helvetica Neue"/>
                <a:cs typeface="Helvetica Neue"/>
                <a:sym typeface="Helvetica Neue"/>
              </a:rPr>
              <a:t> </a:t>
            </a:r>
            <a:r>
              <a:rPr lang="en-GB" sz="2000" dirty="0" err="1">
                <a:solidFill>
                  <a:schemeClr val="dk1"/>
                </a:solidFill>
                <a:ea typeface="Helvetica Neue"/>
                <a:cs typeface="Helvetica Neue"/>
                <a:sym typeface="Helvetica Neue"/>
              </a:rPr>
              <a:t>vremena</a:t>
            </a:r>
            <a:r>
              <a:rPr lang="en-GB" sz="2000" dirty="0">
                <a:solidFill>
                  <a:schemeClr val="dk1"/>
                </a:solidFill>
                <a:ea typeface="Helvetica Neue"/>
                <a:cs typeface="Helvetica Neue"/>
                <a:sym typeface="Helvetica Neue"/>
              </a:rPr>
              <a:t> na </a:t>
            </a:r>
            <a:r>
              <a:rPr lang="en-GB" sz="2000" dirty="0" err="1">
                <a:solidFill>
                  <a:schemeClr val="dk1"/>
                </a:solidFill>
                <a:ea typeface="Helvetica Neue"/>
                <a:cs typeface="Helvetica Neue"/>
                <a:sym typeface="Helvetica Neue"/>
              </a:rPr>
              <a:t>stvarni</a:t>
            </a:r>
            <a:r>
              <a:rPr lang="en-GB" sz="2000" dirty="0">
                <a:solidFill>
                  <a:schemeClr val="dk1"/>
                </a:solidFill>
                <a:ea typeface="Helvetica Neue"/>
                <a:cs typeface="Helvetica Neue"/>
                <a:sym typeface="Helvetica Neue"/>
              </a:rPr>
              <a:t> rad.</a:t>
            </a:r>
            <a:endParaRPr lang="en-GB" sz="2000" dirty="0">
              <a:latin typeface="+mn-lt"/>
            </a:endParaRPr>
          </a:p>
        </p:txBody>
      </p:sp>
      <p:sp>
        <p:nvSpPr>
          <p:cNvPr id="27" name="Google Shape;120;p6">
            <a:extLst>
              <a:ext uri="{FF2B5EF4-FFF2-40B4-BE49-F238E27FC236}">
                <a16:creationId xmlns:a16="http://schemas.microsoft.com/office/drawing/2014/main" id="{698EB6AF-2D0D-570B-A730-C3C2631C4C96}"/>
              </a:ext>
            </a:extLst>
          </p:cNvPr>
          <p:cNvSpPr txBox="1"/>
          <p:nvPr/>
        </p:nvSpPr>
        <p:spPr>
          <a:xfrm>
            <a:off x="3420000" y="8136000"/>
            <a:ext cx="14400000" cy="720000"/>
          </a:xfrm>
          <a:prstGeom prst="roundRect">
            <a:avLst/>
          </a:prstGeom>
          <a:solidFill>
            <a:schemeClr val="bg1">
              <a:lumMod val="85000"/>
            </a:schemeClr>
          </a:solidFill>
          <a:ln/>
        </p:spPr>
        <p:style>
          <a:lnRef idx="0">
            <a:schemeClr val="accent1"/>
          </a:lnRef>
          <a:fillRef idx="3">
            <a:schemeClr val="accent1"/>
          </a:fillRef>
          <a:effectRef idx="3">
            <a:schemeClr val="accent1"/>
          </a:effectRef>
          <a:fontRef idx="minor">
            <a:schemeClr val="lt1"/>
          </a:fontRef>
        </p:style>
        <p:txBody>
          <a:bodyPr spcFirstLastPara="1" wrap="square" lIns="252000" tIns="45700" rIns="91425" bIns="45700" anchor="t" anchorCtr="0">
            <a:noAutofit/>
          </a:bodyPr>
          <a:lstStyle/>
          <a:p>
            <a:pPr lvl="0">
              <a:buSzPct val="80000"/>
            </a:pPr>
            <a:r>
              <a:rPr lang="vi-VN" sz="2000" dirty="0">
                <a:solidFill>
                  <a:schemeClr val="dk1"/>
                </a:solidFill>
                <a:ea typeface="Helvetica Neue"/>
                <a:cs typeface="Helvetica Neue"/>
                <a:sym typeface="Helvetica Neue"/>
              </a:rPr>
              <a:t>Kvaliteta rada također se može povećati s odgovarajućom strukturom mapa za digitalno arhiviranje: manje je vjerojatno da će datoteke biti arhivirane izvan strukture, s nejasnim nazivima ili dvostruko.</a:t>
            </a:r>
            <a:endParaRPr lang="en-GB" sz="2000" dirty="0">
              <a:latin typeface="+mn-lt"/>
            </a:endParaRPr>
          </a:p>
        </p:txBody>
      </p:sp>
      <p:sp>
        <p:nvSpPr>
          <p:cNvPr id="120" name="Google Shape;120;p6"/>
          <p:cNvSpPr txBox="1"/>
          <p:nvPr/>
        </p:nvSpPr>
        <p:spPr>
          <a:xfrm>
            <a:off x="1296000" y="4032000"/>
            <a:ext cx="2304000" cy="4860000"/>
          </a:xfrm>
          <a:prstGeom prst="rect">
            <a:avLst/>
          </a:prstGeom>
          <a:gradFill>
            <a:gsLst>
              <a:gs pos="0">
                <a:srgbClr val="33CCFF"/>
              </a:gs>
              <a:gs pos="100000">
                <a:srgbClr val="00CCFF"/>
              </a:gs>
            </a:gsLst>
          </a:gradFill>
          <a:ln/>
        </p:spPr>
        <p:style>
          <a:lnRef idx="0">
            <a:schemeClr val="accent1"/>
          </a:lnRef>
          <a:fillRef idx="3">
            <a:schemeClr val="accent1"/>
          </a:fillRef>
          <a:effectRef idx="3">
            <a:schemeClr val="accent1"/>
          </a:effectRef>
          <a:fontRef idx="minor">
            <a:schemeClr val="lt1"/>
          </a:fontRef>
        </p:style>
        <p:txBody>
          <a:bodyPr spcFirstLastPara="1" wrap="square" lIns="91425" tIns="45700" rIns="91425" bIns="45700" anchor="ctr" anchorCtr="0">
            <a:noAutofit/>
          </a:bodyPr>
          <a:lstStyle/>
          <a:p>
            <a:pPr lvl="0" algn="ctr">
              <a:lnSpc>
                <a:spcPct val="150000"/>
              </a:lnSpc>
              <a:buSzPct val="80000"/>
            </a:pPr>
            <a:r>
              <a:rPr lang="pl-PL" sz="2000" b="1" i="1" dirty="0">
                <a:solidFill>
                  <a:schemeClr val="tx1"/>
                </a:solidFill>
                <a:sym typeface="Helvetica Neue"/>
              </a:rPr>
              <a:t>Ove pogodnosti odnose se na starije zaposlenike u poduzećima, kao i na građane u dobi za mirovinu te na poduzeća u cjelini.</a:t>
            </a:r>
            <a:endParaRPr lang="en-GB" sz="2000" b="1" i="1" dirty="0">
              <a:solidFill>
                <a:schemeClr val="tx1"/>
              </a:solidFill>
              <a:latin typeface="+mn-lt"/>
            </a:endParaRPr>
          </a:p>
        </p:txBody>
      </p:sp>
      <p:sp>
        <p:nvSpPr>
          <p:cNvPr id="29" name="Foliennummernplatzhalter 1">
            <a:extLst>
              <a:ext uri="{FF2B5EF4-FFF2-40B4-BE49-F238E27FC236}">
                <a16:creationId xmlns:a16="http://schemas.microsoft.com/office/drawing/2014/main" id="{05DC91C6-5B0F-F52F-D2EB-84162D3B700F}"/>
              </a:ext>
            </a:extLst>
          </p:cNvPr>
          <p:cNvSpPr txBox="1">
            <a:spLocks/>
          </p:cNvSpPr>
          <p:nvPr/>
        </p:nvSpPr>
        <p:spPr>
          <a:xfrm>
            <a:off x="14004589" y="9567020"/>
            <a:ext cx="4114800" cy="547688"/>
          </a:xfrm>
          <a:prstGeom prst="rect">
            <a:avLst/>
          </a:prstGeom>
        </p:spPr>
        <p:txBody>
          <a:bodyPr vert="horz" lIns="91440" tIns="45720" rIns="91440" bIns="45720" rtlCol="0" anchor="ct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defRPr sz="1200" b="0" i="0" u="none" strike="noStrike" cap="none">
                <a:solidFill>
                  <a:schemeClr val="tx1">
                    <a:tint val="75000"/>
                  </a:schemeClr>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fld id="{141F0399-9AC4-4E2F-9FF1-1AC0CE388A8D}" type="slidenum">
              <a:rPr lang="de-DE" smtClean="0"/>
              <a:t>39</a:t>
            </a:fld>
            <a:endParaRPr lang="de-DE"/>
          </a:p>
        </p:txBody>
      </p:sp>
      <p:sp>
        <p:nvSpPr>
          <p:cNvPr id="5" name="Textfeld 4">
            <a:extLst>
              <a:ext uri="{FF2B5EF4-FFF2-40B4-BE49-F238E27FC236}">
                <a16:creationId xmlns:a16="http://schemas.microsoft.com/office/drawing/2014/main" id="{40B69D83-50BF-679B-E0B2-62C3D416D607}"/>
              </a:ext>
            </a:extLst>
          </p:cNvPr>
          <p:cNvSpPr txBox="1"/>
          <p:nvPr/>
        </p:nvSpPr>
        <p:spPr>
          <a:xfrm>
            <a:off x="1080000" y="8928000"/>
            <a:ext cx="17100000" cy="360000"/>
          </a:xfrm>
          <a:prstGeom prst="rect">
            <a:avLst/>
          </a:prstGeom>
          <a:noFill/>
          <a:ln>
            <a:noFill/>
          </a:ln>
        </p:spPr>
        <p:txBody>
          <a:bodyPr wrap="square" anchor="b">
            <a:noAutofit/>
          </a:bodyPr>
          <a:lstStyle/>
          <a:p>
            <a:r>
              <a:rPr lang="hr-HR" sz="1000" dirty="0"/>
              <a:t>Izvor</a:t>
            </a:r>
            <a:r>
              <a:rPr lang="de-DE" sz="1000" dirty="0"/>
              <a:t>: TechSmith, Eine digitale Ordnerstruktur fürs Unternehmen einrichten: Beispiel und Tipps, in: techsmith.de, https://www.techsmith.de/blog/digitale-ordnerstruktur/</a:t>
            </a:r>
          </a:p>
        </p:txBody>
      </p:sp>
    </p:spTree>
    <p:extLst>
      <p:ext uri="{BB962C8B-B14F-4D97-AF65-F5344CB8AC3E}">
        <p14:creationId xmlns:p14="http://schemas.microsoft.com/office/powerpoint/2010/main" val="17552775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pic>
        <p:nvPicPr>
          <p:cNvPr id="2050" name="Picture 2" descr="https://www.digital-boomer.eu/images/training.pn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2493169" y="3724674"/>
            <a:ext cx="5162550" cy="5095876"/>
          </a:xfrm>
          <a:prstGeom prst="rect">
            <a:avLst/>
          </a:prstGeom>
          <a:noFill/>
          <a:extLst>
            <a:ext uri="{909E8E84-426E-40DD-AFC4-6F175D3DCCD1}">
              <a14:hiddenFill xmlns:a14="http://schemas.microsoft.com/office/drawing/2010/main">
                <a:solidFill>
                  <a:srgbClr val="FFFFFF"/>
                </a:solidFill>
              </a14:hiddenFill>
            </a:ext>
          </a:extLst>
        </p:spPr>
      </p:pic>
      <p:sp>
        <p:nvSpPr>
          <p:cNvPr id="112" name="Google Shape;112;p5"/>
          <p:cNvSpPr txBox="1"/>
          <p:nvPr/>
        </p:nvSpPr>
        <p:spPr>
          <a:xfrm>
            <a:off x="2358888" y="3855303"/>
            <a:ext cx="10243930" cy="2308284"/>
          </a:xfrm>
          <a:prstGeom prst="rect">
            <a:avLst/>
          </a:prstGeom>
          <a:noFill/>
          <a:ln>
            <a:noFill/>
          </a:ln>
        </p:spPr>
        <p:txBody>
          <a:bodyPr spcFirstLastPara="1" wrap="square" lIns="91425" tIns="45700" rIns="91425" bIns="45700" anchor="t" anchorCtr="0">
            <a:noAutofit/>
          </a:bodyPr>
          <a:lstStyle/>
          <a:p>
            <a:pPr lvl="0" algn="ctr">
              <a:buClr>
                <a:srgbClr val="4D94B7"/>
              </a:buClr>
              <a:buSzPts val="4800"/>
            </a:pPr>
            <a:r>
              <a:rPr lang="en-GB" sz="4800" b="1" dirty="0" err="1">
                <a:solidFill>
                  <a:schemeClr val="tx1"/>
                </a:solidFill>
                <a:latin typeface="+mn-lt"/>
                <a:ea typeface="Helvetica Neue"/>
                <a:cs typeface="Helvetica Neue"/>
                <a:sym typeface="Helvetica Neue"/>
              </a:rPr>
              <a:t>Ispravno</a:t>
            </a:r>
            <a:r>
              <a:rPr lang="en-GB" sz="4800" b="1" dirty="0">
                <a:solidFill>
                  <a:schemeClr val="tx1"/>
                </a:solidFill>
                <a:latin typeface="+mn-lt"/>
                <a:ea typeface="Helvetica Neue"/>
                <a:cs typeface="Helvetica Neue"/>
                <a:sym typeface="Helvetica Neue"/>
              </a:rPr>
              <a:t> </a:t>
            </a:r>
            <a:r>
              <a:rPr lang="en-GB" sz="4800" b="1" dirty="0" err="1">
                <a:solidFill>
                  <a:schemeClr val="tx1"/>
                </a:solidFill>
                <a:latin typeface="+mn-lt"/>
                <a:ea typeface="Helvetica Neue"/>
                <a:cs typeface="Helvetica Neue"/>
                <a:sym typeface="Helvetica Neue"/>
              </a:rPr>
              <a:t>pretraživanje</a:t>
            </a:r>
            <a:r>
              <a:rPr lang="en-GB" sz="4800" b="1" dirty="0">
                <a:solidFill>
                  <a:schemeClr val="tx1"/>
                </a:solidFill>
                <a:latin typeface="+mn-lt"/>
                <a:ea typeface="Helvetica Neue"/>
                <a:cs typeface="Helvetica Neue"/>
                <a:sym typeface="Helvetica Neue"/>
              </a:rPr>
              <a:t> - </a:t>
            </a:r>
            <a:r>
              <a:rPr lang="en-GB" sz="4800" b="1" dirty="0" err="1">
                <a:solidFill>
                  <a:schemeClr val="tx1"/>
                </a:solidFill>
                <a:latin typeface="+mn-lt"/>
                <a:ea typeface="Helvetica Neue"/>
                <a:cs typeface="Helvetica Neue"/>
                <a:sym typeface="Helvetica Neue"/>
              </a:rPr>
              <a:t>ili</a:t>
            </a:r>
            <a:r>
              <a:rPr lang="en-GB" sz="4800" b="1" dirty="0">
                <a:solidFill>
                  <a:schemeClr val="tx1"/>
                </a:solidFill>
                <a:latin typeface="+mn-lt"/>
                <a:ea typeface="Helvetica Neue"/>
                <a:cs typeface="Helvetica Neue"/>
                <a:sym typeface="Helvetica Neue"/>
              </a:rPr>
              <a:t>: </a:t>
            </a:r>
            <a:r>
              <a:rPr lang="en-GB" sz="4800" b="1" dirty="0" err="1">
                <a:solidFill>
                  <a:schemeClr val="tx1"/>
                </a:solidFill>
                <a:latin typeface="+mn-lt"/>
                <a:ea typeface="Helvetica Neue"/>
                <a:cs typeface="Helvetica Neue"/>
                <a:sym typeface="Helvetica Neue"/>
              </a:rPr>
              <a:t>Kako</a:t>
            </a:r>
            <a:r>
              <a:rPr lang="en-GB" sz="4800" b="1" dirty="0">
                <a:solidFill>
                  <a:schemeClr val="tx1"/>
                </a:solidFill>
                <a:latin typeface="+mn-lt"/>
                <a:ea typeface="Helvetica Neue"/>
                <a:cs typeface="Helvetica Neue"/>
                <a:sym typeface="Helvetica Neue"/>
              </a:rPr>
              <a:t> </a:t>
            </a:r>
            <a:r>
              <a:rPr lang="en-GB" sz="4800" b="1" dirty="0" err="1">
                <a:solidFill>
                  <a:schemeClr val="tx1"/>
                </a:solidFill>
                <a:latin typeface="+mn-lt"/>
                <a:ea typeface="Helvetica Neue"/>
                <a:cs typeface="Helvetica Neue"/>
                <a:sym typeface="Helvetica Neue"/>
              </a:rPr>
              <a:t>pronaći</a:t>
            </a:r>
            <a:r>
              <a:rPr lang="en-GB" sz="4800" b="1" dirty="0">
                <a:solidFill>
                  <a:schemeClr val="tx1"/>
                </a:solidFill>
                <a:latin typeface="+mn-lt"/>
                <a:ea typeface="Helvetica Neue"/>
                <a:cs typeface="Helvetica Neue"/>
                <a:sym typeface="Helvetica Neue"/>
              </a:rPr>
              <a:t> </a:t>
            </a:r>
            <a:r>
              <a:rPr lang="en-GB" sz="4800" b="1" dirty="0" err="1">
                <a:solidFill>
                  <a:schemeClr val="tx1"/>
                </a:solidFill>
                <a:latin typeface="+mn-lt"/>
                <a:ea typeface="Helvetica Neue"/>
                <a:cs typeface="Helvetica Neue"/>
                <a:sym typeface="Helvetica Neue"/>
              </a:rPr>
              <a:t>informacije</a:t>
            </a:r>
            <a:r>
              <a:rPr lang="en-GB" sz="4800" b="1" dirty="0">
                <a:solidFill>
                  <a:schemeClr val="tx1"/>
                </a:solidFill>
                <a:latin typeface="+mn-lt"/>
                <a:ea typeface="Helvetica Neue"/>
                <a:cs typeface="Helvetica Neue"/>
                <a:sym typeface="Helvetica Neue"/>
              </a:rPr>
              <a:t> </a:t>
            </a:r>
            <a:r>
              <a:rPr lang="en-GB" sz="4800" b="1" dirty="0" err="1">
                <a:solidFill>
                  <a:schemeClr val="tx1"/>
                </a:solidFill>
                <a:latin typeface="+mn-lt"/>
                <a:ea typeface="Helvetica Neue"/>
                <a:cs typeface="Helvetica Neue"/>
                <a:sym typeface="Helvetica Neue"/>
              </a:rPr>
              <a:t>koje</a:t>
            </a:r>
            <a:r>
              <a:rPr lang="en-GB" sz="4800" b="1" dirty="0">
                <a:solidFill>
                  <a:schemeClr val="tx1"/>
                </a:solidFill>
                <a:latin typeface="+mn-lt"/>
                <a:ea typeface="Helvetica Neue"/>
                <a:cs typeface="Helvetica Neue"/>
                <a:sym typeface="Helvetica Neue"/>
              </a:rPr>
              <a:t> </a:t>
            </a:r>
            <a:r>
              <a:rPr lang="en-GB" sz="4800" b="1" dirty="0" err="1">
                <a:solidFill>
                  <a:schemeClr val="tx1"/>
                </a:solidFill>
                <a:latin typeface="+mn-lt"/>
                <a:ea typeface="Helvetica Neue"/>
                <a:cs typeface="Helvetica Neue"/>
                <a:sym typeface="Helvetica Neue"/>
              </a:rPr>
              <a:t>su</a:t>
            </a:r>
            <a:r>
              <a:rPr lang="en-GB" sz="4800" b="1" dirty="0">
                <a:solidFill>
                  <a:schemeClr val="tx1"/>
                </a:solidFill>
                <a:latin typeface="+mn-lt"/>
                <a:ea typeface="Helvetica Neue"/>
                <a:cs typeface="Helvetica Neue"/>
                <a:sym typeface="Helvetica Neue"/>
              </a:rPr>
              <a:t> mi </a:t>
            </a:r>
            <a:r>
              <a:rPr lang="en-GB" sz="4800" b="1" dirty="0" err="1">
                <a:solidFill>
                  <a:schemeClr val="tx1"/>
                </a:solidFill>
                <a:latin typeface="+mn-lt"/>
                <a:ea typeface="Helvetica Neue"/>
                <a:cs typeface="Helvetica Neue"/>
                <a:sym typeface="Helvetica Neue"/>
              </a:rPr>
              <a:t>važne</a:t>
            </a:r>
            <a:r>
              <a:rPr lang="en-GB" sz="4800" b="1" dirty="0">
                <a:solidFill>
                  <a:schemeClr val="tx1"/>
                </a:solidFill>
                <a:latin typeface="+mn-lt"/>
                <a:ea typeface="Helvetica Neue"/>
                <a:cs typeface="Helvetica Neue"/>
                <a:sym typeface="Helvetica Neue"/>
              </a:rPr>
              <a:t>?</a:t>
            </a:r>
          </a:p>
        </p:txBody>
      </p:sp>
      <p:sp>
        <p:nvSpPr>
          <p:cNvPr id="113" name="Google Shape;113;p5"/>
          <p:cNvSpPr txBox="1"/>
          <p:nvPr/>
        </p:nvSpPr>
        <p:spPr>
          <a:xfrm>
            <a:off x="7918775" y="2604875"/>
            <a:ext cx="3896236" cy="10158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AED633"/>
              </a:buClr>
              <a:buSzPts val="6000"/>
              <a:buFont typeface="Helvetica Neue"/>
              <a:buNone/>
            </a:pPr>
            <a:r>
              <a:rPr lang="hr-HR" sz="6000" b="1" dirty="0">
                <a:solidFill>
                  <a:srgbClr val="00CCFF"/>
                </a:solidFill>
                <a:latin typeface="+mn-lt"/>
                <a:ea typeface="Helvetica Neue"/>
                <a:cs typeface="Helvetica Neue"/>
                <a:sym typeface="Helvetica Neue"/>
              </a:rPr>
              <a:t>Cjelina</a:t>
            </a:r>
            <a:r>
              <a:rPr lang="en-GB" sz="6000" b="1" dirty="0">
                <a:solidFill>
                  <a:srgbClr val="00CCFF"/>
                </a:solidFill>
                <a:latin typeface="+mn-lt"/>
                <a:ea typeface="Helvetica Neue"/>
                <a:cs typeface="Helvetica Neue"/>
                <a:sym typeface="Helvetica Neue"/>
              </a:rPr>
              <a:t> 1</a:t>
            </a:r>
            <a:endParaRPr lang="en-GB" sz="6000" b="1" i="0" u="none" strike="noStrike" cap="none" dirty="0">
              <a:solidFill>
                <a:srgbClr val="00CCFF"/>
              </a:solidFill>
              <a:latin typeface="+mn-lt"/>
              <a:ea typeface="Helvetica Neue"/>
              <a:cs typeface="Helvetica Neue"/>
              <a:sym typeface="Helvetica Neue"/>
            </a:endParaRPr>
          </a:p>
        </p:txBody>
      </p:sp>
      <p:sp>
        <p:nvSpPr>
          <p:cNvPr id="2" name="Foliennummernplatzhalter 1">
            <a:extLst>
              <a:ext uri="{FF2B5EF4-FFF2-40B4-BE49-F238E27FC236}">
                <a16:creationId xmlns:a16="http://schemas.microsoft.com/office/drawing/2014/main" id="{F1370F7C-D12A-BD2A-D430-3EF2AB7603D6}"/>
              </a:ext>
            </a:extLst>
          </p:cNvPr>
          <p:cNvSpPr txBox="1">
            <a:spLocks/>
          </p:cNvSpPr>
          <p:nvPr/>
        </p:nvSpPr>
        <p:spPr>
          <a:xfrm>
            <a:off x="14004589" y="9567020"/>
            <a:ext cx="4114800" cy="547688"/>
          </a:xfrm>
          <a:prstGeom prst="rect">
            <a:avLst/>
          </a:prstGeom>
        </p:spPr>
        <p:txBody>
          <a:bodyPr vert="horz" lIns="91440" tIns="45720" rIns="91440" bIns="45720" rtlCol="0" anchor="ct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defRPr sz="1200" b="0" i="0" u="none" strike="noStrike" cap="none">
                <a:solidFill>
                  <a:schemeClr val="tx1">
                    <a:tint val="75000"/>
                  </a:schemeClr>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fld id="{141F0399-9AC4-4E2F-9FF1-1AC0CE388A8D}" type="slidenum">
              <a:rPr lang="de-DE" smtClean="0"/>
              <a:t>4</a:t>
            </a:fld>
            <a:endParaRPr lang="de-DE"/>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35" name="Google Shape;120;p6">
            <a:extLst>
              <a:ext uri="{FF2B5EF4-FFF2-40B4-BE49-F238E27FC236}">
                <a16:creationId xmlns:a16="http://schemas.microsoft.com/office/drawing/2014/main" id="{B382129C-C5DC-0FD8-0DA4-EBBD5B9508F4}"/>
              </a:ext>
            </a:extLst>
          </p:cNvPr>
          <p:cNvSpPr txBox="1"/>
          <p:nvPr/>
        </p:nvSpPr>
        <p:spPr>
          <a:xfrm>
            <a:off x="3132000" y="6588000"/>
            <a:ext cx="14796000" cy="2304000"/>
          </a:xfrm>
          <a:prstGeom prst="roundRect">
            <a:avLst/>
          </a:prstGeom>
          <a:ln>
            <a:solidFill>
              <a:srgbClr val="33CCFF"/>
            </a:solidFill>
          </a:ln>
        </p:spPr>
        <p:style>
          <a:lnRef idx="2">
            <a:schemeClr val="accent1"/>
          </a:lnRef>
          <a:fillRef idx="1">
            <a:schemeClr val="lt1"/>
          </a:fillRef>
          <a:effectRef idx="0">
            <a:schemeClr val="accent1"/>
          </a:effectRef>
          <a:fontRef idx="minor">
            <a:schemeClr val="dk1"/>
          </a:fontRef>
        </p:style>
        <p:txBody>
          <a:bodyPr spcFirstLastPara="1" wrap="square" lIns="180000" tIns="0" rIns="91425" bIns="0" anchor="t" anchorCtr="0">
            <a:noAutofit/>
          </a:bodyPr>
          <a:lstStyle/>
          <a:p>
            <a:pPr lvl="0">
              <a:buSzPct val="80000"/>
            </a:pPr>
            <a:r>
              <a:rPr lang="hr-HR" sz="2400" dirty="0">
                <a:ea typeface="Helvetica Neue"/>
                <a:cs typeface="Helvetica Neue"/>
                <a:sym typeface="Helvetica Neue"/>
              </a:rPr>
              <a:t>M</a:t>
            </a:r>
            <a:r>
              <a:rPr lang="it-IT" sz="2400" dirty="0" err="1">
                <a:ea typeface="Helvetica Neue"/>
                <a:cs typeface="Helvetica Neue"/>
                <a:sym typeface="Helvetica Neue"/>
              </a:rPr>
              <a:t>ožete</a:t>
            </a:r>
            <a:r>
              <a:rPr lang="it-IT" sz="2400" dirty="0">
                <a:ea typeface="Helvetica Neue"/>
                <a:cs typeface="Helvetica Neue"/>
                <a:sym typeface="Helvetica Neue"/>
              </a:rPr>
              <a:t> </a:t>
            </a:r>
            <a:r>
              <a:rPr lang="it-IT" sz="2400" dirty="0" err="1">
                <a:ea typeface="Helvetica Neue"/>
                <a:cs typeface="Helvetica Neue"/>
                <a:sym typeface="Helvetica Neue"/>
              </a:rPr>
              <a:t>suziti</a:t>
            </a:r>
            <a:r>
              <a:rPr lang="it-IT" sz="2400" dirty="0">
                <a:ea typeface="Helvetica Neue"/>
                <a:cs typeface="Helvetica Neue"/>
                <a:sym typeface="Helvetica Neue"/>
              </a:rPr>
              <a:t> </a:t>
            </a:r>
            <a:r>
              <a:rPr lang="it-IT" sz="2400" dirty="0" err="1">
                <a:ea typeface="Helvetica Neue"/>
                <a:cs typeface="Helvetica Neue"/>
                <a:sym typeface="Helvetica Neue"/>
              </a:rPr>
              <a:t>svoju</a:t>
            </a:r>
            <a:r>
              <a:rPr lang="it-IT" sz="2400" dirty="0">
                <a:ea typeface="Helvetica Neue"/>
                <a:cs typeface="Helvetica Neue"/>
                <a:sym typeface="Helvetica Neue"/>
              </a:rPr>
              <a:t> </a:t>
            </a:r>
            <a:r>
              <a:rPr lang="it-IT" sz="2400" dirty="0" err="1">
                <a:ea typeface="Helvetica Neue"/>
                <a:cs typeface="Helvetica Neue"/>
                <a:sym typeface="Helvetica Neue"/>
              </a:rPr>
              <a:t>pretragu</a:t>
            </a:r>
            <a:r>
              <a:rPr lang="it-IT" sz="2400" dirty="0">
                <a:ea typeface="Helvetica Neue"/>
                <a:cs typeface="Helvetica Neue"/>
                <a:sym typeface="Helvetica Neue"/>
              </a:rPr>
              <a:t>:</a:t>
            </a:r>
            <a:endParaRPr lang="hr-HR" sz="2400" dirty="0">
              <a:ea typeface="Helvetica Neue"/>
              <a:cs typeface="Helvetica Neue"/>
              <a:sym typeface="Helvetica Neue"/>
            </a:endParaRPr>
          </a:p>
          <a:p>
            <a:pPr>
              <a:buSzPct val="80000"/>
            </a:pPr>
            <a:endParaRPr lang="vi-VN" sz="2400" dirty="0">
              <a:ea typeface="Helvetica Neue"/>
              <a:cs typeface="Helvetica Neue"/>
              <a:sym typeface="Helvetica Neue"/>
            </a:endParaRPr>
          </a:p>
          <a:p>
            <a:pPr marL="342900" indent="-342900">
              <a:buSzPct val="80000"/>
              <a:buFont typeface="Wingdings" panose="05000000000000000000" pitchFamily="2" charset="2"/>
              <a:buChar char="§"/>
            </a:pPr>
            <a:r>
              <a:rPr lang="vi-VN" sz="2400" dirty="0">
                <a:ea typeface="Helvetica Neue"/>
                <a:cs typeface="Helvetica Neue"/>
                <a:sym typeface="Helvetica Neue"/>
              </a:rPr>
              <a:t>Ikone možete koristiti za ograničavanje (filtriranje) pretraživanja na a</a:t>
            </a:r>
            <a:r>
              <a:rPr lang="vi-VN" sz="2400" b="1" dirty="0">
                <a:ea typeface="Helvetica Neue"/>
                <a:cs typeface="Helvetica Neue"/>
                <a:sym typeface="Helvetica Neue"/>
              </a:rPr>
              <a:t>plikacije</a:t>
            </a:r>
            <a:r>
              <a:rPr lang="vi-VN" sz="2400" dirty="0">
                <a:ea typeface="Helvetica Neue"/>
                <a:cs typeface="Helvetica Neue"/>
                <a:sym typeface="Helvetica Neue"/>
              </a:rPr>
              <a:t>, </a:t>
            </a:r>
            <a:r>
              <a:rPr lang="vi-VN" sz="2400" b="1" dirty="0">
                <a:ea typeface="Helvetica Neue"/>
                <a:cs typeface="Helvetica Neue"/>
                <a:sym typeface="Helvetica Neue"/>
              </a:rPr>
              <a:t>dokumente</a:t>
            </a:r>
            <a:r>
              <a:rPr lang="vi-VN" sz="2400" dirty="0">
                <a:ea typeface="Helvetica Neue"/>
                <a:cs typeface="Helvetica Neue"/>
                <a:sym typeface="Helvetica Neue"/>
              </a:rPr>
              <a:t> ili </a:t>
            </a:r>
            <a:r>
              <a:rPr lang="vi-VN" sz="2400" b="1" dirty="0">
                <a:ea typeface="Helvetica Neue"/>
                <a:cs typeface="Helvetica Neue"/>
                <a:sym typeface="Helvetica Neue"/>
              </a:rPr>
              <a:t>pretraživanje weba</a:t>
            </a:r>
            <a:r>
              <a:rPr lang="vi-VN" sz="2400" dirty="0">
                <a:ea typeface="Helvetica Neue"/>
                <a:cs typeface="Helvetica Neue"/>
                <a:sym typeface="Helvetica Neue"/>
              </a:rPr>
              <a:t>, na primjer.</a:t>
            </a:r>
          </a:p>
          <a:p>
            <a:pPr marL="342900" indent="-342900">
              <a:buSzPct val="80000"/>
              <a:buFont typeface="Wingdings" panose="05000000000000000000" pitchFamily="2" charset="2"/>
              <a:buChar char="§"/>
            </a:pPr>
            <a:r>
              <a:rPr lang="vi-VN" sz="2400" dirty="0">
                <a:ea typeface="Helvetica Neue"/>
                <a:cs typeface="Helvetica Neue"/>
                <a:sym typeface="Helvetica Neue"/>
              </a:rPr>
              <a:t>Ako kliknete na natpis: "Više" na vrhu, također možete posebno pretraživati </a:t>
            </a:r>
            <a:r>
              <a:rPr lang="vi-VN" sz="2400" b="1" dirty="0">
                <a:ea typeface="Helvetica Neue"/>
                <a:cs typeface="Helvetica Neue"/>
                <a:sym typeface="Helvetica Neue"/>
              </a:rPr>
              <a:t>​​postavke, fotografije, glazbu, e-poštu, mape, osobe i videozapise</a:t>
            </a:r>
            <a:r>
              <a:rPr lang="en-GB" sz="2400" b="1" dirty="0">
                <a:solidFill>
                  <a:schemeClr val="dk1"/>
                </a:solidFill>
                <a:ea typeface="Helvetica Neue"/>
                <a:cs typeface="Helvetica Neue"/>
                <a:sym typeface="Helvetica Neue"/>
              </a:rPr>
              <a:t>.</a:t>
            </a:r>
            <a:endParaRPr lang="hr-HR" sz="2400" b="1" dirty="0"/>
          </a:p>
          <a:p>
            <a:pPr>
              <a:buSzPct val="80000"/>
            </a:pPr>
            <a:r>
              <a:rPr lang="en-GB" sz="2400" dirty="0">
                <a:solidFill>
                  <a:schemeClr val="dk1"/>
                </a:solidFill>
                <a:latin typeface="+mn-lt"/>
                <a:ea typeface="Helvetica Neue"/>
                <a:cs typeface="Helvetica Neue"/>
                <a:sym typeface="Helvetica Neue"/>
              </a:rPr>
              <a:t>.</a:t>
            </a:r>
            <a:endParaRPr lang="en-GB" sz="2400" dirty="0">
              <a:latin typeface="+mn-lt"/>
            </a:endParaRPr>
          </a:p>
          <a:p>
            <a:pPr marR="0" lvl="0" algn="l" rtl="0">
              <a:spcBef>
                <a:spcPts val="0"/>
              </a:spcBef>
              <a:spcAft>
                <a:spcPts val="0"/>
              </a:spcAft>
              <a:buSzPct val="80000"/>
            </a:pPr>
            <a:endParaRPr lang="en-GB" sz="2400" dirty="0">
              <a:solidFill>
                <a:schemeClr val="dk1"/>
              </a:solidFill>
              <a:latin typeface="+mn-lt"/>
              <a:ea typeface="Helvetica Neue"/>
              <a:cs typeface="Helvetica Neue"/>
              <a:sym typeface="Helvetica Neue"/>
            </a:endParaRPr>
          </a:p>
        </p:txBody>
      </p:sp>
      <p:sp>
        <p:nvSpPr>
          <p:cNvPr id="34" name="Google Shape;120;p6">
            <a:extLst>
              <a:ext uri="{FF2B5EF4-FFF2-40B4-BE49-F238E27FC236}">
                <a16:creationId xmlns:a16="http://schemas.microsoft.com/office/drawing/2014/main" id="{D0EBE43C-B406-6758-E9D5-6760A56416C4}"/>
              </a:ext>
            </a:extLst>
          </p:cNvPr>
          <p:cNvSpPr txBox="1"/>
          <p:nvPr/>
        </p:nvSpPr>
        <p:spPr>
          <a:xfrm>
            <a:off x="2664000" y="5904000"/>
            <a:ext cx="13716000" cy="540000"/>
          </a:xfrm>
          <a:prstGeom prst="roundRect">
            <a:avLst/>
          </a:prstGeom>
          <a:ln>
            <a:solidFill>
              <a:srgbClr val="33CCFF"/>
            </a:solidFill>
          </a:ln>
        </p:spPr>
        <p:style>
          <a:lnRef idx="2">
            <a:schemeClr val="accent1"/>
          </a:lnRef>
          <a:fillRef idx="1">
            <a:schemeClr val="lt1"/>
          </a:fillRef>
          <a:effectRef idx="0">
            <a:schemeClr val="accent1"/>
          </a:effectRef>
          <a:fontRef idx="minor">
            <a:schemeClr val="dk1"/>
          </a:fontRef>
        </p:style>
        <p:txBody>
          <a:bodyPr spcFirstLastPara="1" wrap="square" lIns="180000" tIns="0" rIns="91425" bIns="0" anchor="ctr" anchorCtr="0">
            <a:noAutofit/>
          </a:bodyPr>
          <a:lstStyle/>
          <a:p>
            <a:pPr lvl="0">
              <a:buSzPct val="80000"/>
            </a:pPr>
            <a:r>
              <a:rPr lang="en-GB" sz="2400" dirty="0">
                <a:ea typeface="Helvetica Neue"/>
                <a:cs typeface="Helvetica Neue"/>
                <a:sym typeface="Helvetica Neue"/>
              </a:rPr>
              <a:t>Windows 10 </a:t>
            </a:r>
            <a:r>
              <a:rPr lang="en-GB" sz="2400" dirty="0" err="1">
                <a:ea typeface="Helvetica Neue"/>
                <a:cs typeface="Helvetica Neue"/>
                <a:sym typeface="Helvetica Neue"/>
              </a:rPr>
              <a:t>sada</a:t>
            </a:r>
            <a:r>
              <a:rPr lang="en-GB" sz="2400" dirty="0">
                <a:ea typeface="Helvetica Neue"/>
                <a:cs typeface="Helvetica Neue"/>
                <a:sym typeface="Helvetica Neue"/>
              </a:rPr>
              <a:t> </a:t>
            </a:r>
            <a:r>
              <a:rPr lang="en-GB" sz="2400" dirty="0" err="1">
                <a:ea typeface="Helvetica Neue"/>
                <a:cs typeface="Helvetica Neue"/>
                <a:sym typeface="Helvetica Neue"/>
              </a:rPr>
              <a:t>prikazuje</a:t>
            </a:r>
            <a:r>
              <a:rPr lang="en-GB" sz="2400" dirty="0">
                <a:ea typeface="Helvetica Neue"/>
                <a:cs typeface="Helvetica Neue"/>
                <a:sym typeface="Helvetica Neue"/>
              </a:rPr>
              <a:t> </a:t>
            </a:r>
            <a:r>
              <a:rPr lang="en-GB" sz="2400" dirty="0" err="1">
                <a:ea typeface="Helvetica Neue"/>
                <a:cs typeface="Helvetica Neue"/>
                <a:sym typeface="Helvetica Neue"/>
              </a:rPr>
              <a:t>rezultate</a:t>
            </a:r>
            <a:r>
              <a:rPr lang="en-GB" sz="2400" dirty="0">
                <a:ea typeface="Helvetica Neue"/>
                <a:cs typeface="Helvetica Neue"/>
                <a:sym typeface="Helvetica Neue"/>
              </a:rPr>
              <a:t> </a:t>
            </a:r>
            <a:r>
              <a:rPr lang="en-GB" sz="2400" dirty="0" err="1">
                <a:ea typeface="Helvetica Neue"/>
                <a:cs typeface="Helvetica Neue"/>
                <a:sym typeface="Helvetica Neue"/>
              </a:rPr>
              <a:t>pretraživanja</a:t>
            </a:r>
            <a:r>
              <a:rPr lang="en-GB" sz="2400" dirty="0">
                <a:ea typeface="Helvetica Neue"/>
                <a:cs typeface="Helvetica Neue"/>
                <a:sym typeface="Helvetica Neue"/>
              </a:rPr>
              <a:t> u </a:t>
            </a:r>
            <a:r>
              <a:rPr lang="en-GB" sz="2400" dirty="0" err="1">
                <a:ea typeface="Helvetica Neue"/>
                <a:cs typeface="Helvetica Neue"/>
                <a:sym typeface="Helvetica Neue"/>
              </a:rPr>
              <a:t>različitim</a:t>
            </a:r>
            <a:r>
              <a:rPr lang="en-GB" sz="2400" dirty="0">
                <a:ea typeface="Helvetica Neue"/>
                <a:cs typeface="Helvetica Neue"/>
                <a:sym typeface="Helvetica Neue"/>
              </a:rPr>
              <a:t> </a:t>
            </a:r>
            <a:r>
              <a:rPr lang="en-GB" sz="2400" b="1" dirty="0" err="1">
                <a:ea typeface="Helvetica Neue"/>
                <a:cs typeface="Helvetica Neue"/>
                <a:sym typeface="Helvetica Neue"/>
              </a:rPr>
              <a:t>kategorijama</a:t>
            </a:r>
            <a:r>
              <a:rPr lang="en-GB" sz="2400" dirty="0">
                <a:ea typeface="Helvetica Neue"/>
                <a:cs typeface="Helvetica Neue"/>
                <a:sym typeface="Helvetica Neue"/>
              </a:rPr>
              <a:t>.</a:t>
            </a:r>
            <a:endParaRPr lang="en-GB" sz="2400" b="1" dirty="0">
              <a:solidFill>
                <a:schemeClr val="dk1"/>
              </a:solidFill>
              <a:latin typeface="+mn-lt"/>
              <a:ea typeface="Helvetica Neue"/>
              <a:cs typeface="Helvetica Neue"/>
              <a:sym typeface="Helvetica Neue"/>
            </a:endParaRPr>
          </a:p>
        </p:txBody>
      </p:sp>
      <p:sp>
        <p:nvSpPr>
          <p:cNvPr id="33" name="Google Shape;120;p6">
            <a:extLst>
              <a:ext uri="{FF2B5EF4-FFF2-40B4-BE49-F238E27FC236}">
                <a16:creationId xmlns:a16="http://schemas.microsoft.com/office/drawing/2014/main" id="{7D0B7B60-7903-F10D-D9A7-9465F820E5A8}"/>
              </a:ext>
            </a:extLst>
          </p:cNvPr>
          <p:cNvSpPr txBox="1"/>
          <p:nvPr/>
        </p:nvSpPr>
        <p:spPr>
          <a:xfrm>
            <a:off x="2196000" y="5220000"/>
            <a:ext cx="13716000" cy="540000"/>
          </a:xfrm>
          <a:prstGeom prst="roundRect">
            <a:avLst/>
          </a:prstGeom>
          <a:ln>
            <a:solidFill>
              <a:srgbClr val="33CCFF"/>
            </a:solidFill>
          </a:ln>
        </p:spPr>
        <p:style>
          <a:lnRef idx="2">
            <a:schemeClr val="accent1"/>
          </a:lnRef>
          <a:fillRef idx="1">
            <a:schemeClr val="lt1"/>
          </a:fillRef>
          <a:effectRef idx="0">
            <a:schemeClr val="accent1"/>
          </a:effectRef>
          <a:fontRef idx="minor">
            <a:schemeClr val="dk1"/>
          </a:fontRef>
        </p:style>
        <p:txBody>
          <a:bodyPr spcFirstLastPara="1" wrap="square" lIns="180000" tIns="0" rIns="91425" bIns="0" anchor="ctr" anchorCtr="0">
            <a:noAutofit/>
          </a:bodyPr>
          <a:lstStyle/>
          <a:p>
            <a:pPr lvl="0">
              <a:buSzPct val="80000"/>
            </a:pPr>
            <a:r>
              <a:rPr lang="en-GB" sz="2400" dirty="0" err="1">
                <a:ea typeface="Helvetica Neue"/>
                <a:cs typeface="Helvetica Neue"/>
                <a:sym typeface="Helvetica Neue"/>
              </a:rPr>
              <a:t>Sada</a:t>
            </a:r>
            <a:r>
              <a:rPr lang="en-GB" sz="2400" dirty="0">
                <a:ea typeface="Helvetica Neue"/>
                <a:cs typeface="Helvetica Neue"/>
                <a:sym typeface="Helvetica Neue"/>
              </a:rPr>
              <a:t> </a:t>
            </a:r>
            <a:r>
              <a:rPr lang="en-GB" sz="2400" dirty="0" err="1">
                <a:ea typeface="Helvetica Neue"/>
                <a:cs typeface="Helvetica Neue"/>
                <a:sym typeface="Helvetica Neue"/>
              </a:rPr>
              <a:t>upišite</a:t>
            </a:r>
            <a:r>
              <a:rPr lang="en-GB" sz="2400" dirty="0">
                <a:ea typeface="Helvetica Neue"/>
                <a:cs typeface="Helvetica Neue"/>
                <a:sym typeface="Helvetica Neue"/>
              </a:rPr>
              <a:t> </a:t>
            </a:r>
            <a:r>
              <a:rPr lang="en-GB" sz="2400" dirty="0" err="1">
                <a:ea typeface="Helvetica Neue"/>
                <a:cs typeface="Helvetica Neue"/>
                <a:sym typeface="Helvetica Neue"/>
              </a:rPr>
              <a:t>naziv</a:t>
            </a:r>
            <a:r>
              <a:rPr lang="en-GB" sz="2400" dirty="0">
                <a:ea typeface="Helvetica Neue"/>
                <a:cs typeface="Helvetica Neue"/>
                <a:sym typeface="Helvetica Neue"/>
              </a:rPr>
              <a:t> </a:t>
            </a:r>
            <a:r>
              <a:rPr lang="en-GB" sz="2400" dirty="0" err="1">
                <a:ea typeface="Helvetica Neue"/>
                <a:cs typeface="Helvetica Neue"/>
                <a:sym typeface="Helvetica Neue"/>
              </a:rPr>
              <a:t>datoteke</a:t>
            </a:r>
            <a:r>
              <a:rPr lang="en-GB" sz="2400" dirty="0">
                <a:ea typeface="Helvetica Neue"/>
                <a:cs typeface="Helvetica Neue"/>
                <a:sym typeface="Helvetica Neue"/>
              </a:rPr>
              <a:t> (</a:t>
            </a:r>
            <a:r>
              <a:rPr lang="en-GB" sz="2400" dirty="0" err="1">
                <a:ea typeface="Helvetica Neue"/>
                <a:cs typeface="Helvetica Neue"/>
                <a:sym typeface="Helvetica Neue"/>
              </a:rPr>
              <a:t>ili</a:t>
            </a:r>
            <a:r>
              <a:rPr lang="en-GB" sz="2400" dirty="0">
                <a:ea typeface="Helvetica Neue"/>
                <a:cs typeface="Helvetica Neue"/>
                <a:sym typeface="Helvetica Neue"/>
              </a:rPr>
              <a:t> </a:t>
            </a:r>
            <a:r>
              <a:rPr lang="en-GB" sz="2400" dirty="0" err="1">
                <a:ea typeface="Helvetica Neue"/>
                <a:cs typeface="Helvetica Neue"/>
                <a:sym typeface="Helvetica Neue"/>
              </a:rPr>
              <a:t>njegov</a:t>
            </a:r>
            <a:r>
              <a:rPr lang="en-GB" sz="2400" dirty="0">
                <a:ea typeface="Helvetica Neue"/>
                <a:cs typeface="Helvetica Neue"/>
                <a:sym typeface="Helvetica Neue"/>
              </a:rPr>
              <a:t> </a:t>
            </a:r>
            <a:r>
              <a:rPr lang="en-GB" sz="2400" dirty="0" err="1">
                <a:ea typeface="Helvetica Neue"/>
                <a:cs typeface="Helvetica Neue"/>
                <a:sym typeface="Helvetica Neue"/>
              </a:rPr>
              <a:t>dio</a:t>
            </a:r>
            <a:r>
              <a:rPr lang="en-GB" sz="2400" dirty="0">
                <a:ea typeface="Helvetica Neue"/>
                <a:cs typeface="Helvetica Neue"/>
                <a:sym typeface="Helvetica Neue"/>
              </a:rPr>
              <a:t>).</a:t>
            </a:r>
            <a:endParaRPr lang="en-GB" sz="2400" dirty="0">
              <a:solidFill>
                <a:schemeClr val="dk1"/>
              </a:solidFill>
              <a:latin typeface="+mn-lt"/>
              <a:ea typeface="Helvetica Neue"/>
              <a:cs typeface="Helvetica Neue"/>
              <a:sym typeface="Helvetica Neue"/>
            </a:endParaRPr>
          </a:p>
        </p:txBody>
      </p:sp>
      <p:sp>
        <p:nvSpPr>
          <p:cNvPr id="6" name="Google Shape;120;p6">
            <a:extLst>
              <a:ext uri="{FF2B5EF4-FFF2-40B4-BE49-F238E27FC236}">
                <a16:creationId xmlns:a16="http://schemas.microsoft.com/office/drawing/2014/main" id="{F84D7551-80C7-892E-B593-3E06BEDC9D6E}"/>
              </a:ext>
            </a:extLst>
          </p:cNvPr>
          <p:cNvSpPr txBox="1"/>
          <p:nvPr/>
        </p:nvSpPr>
        <p:spPr>
          <a:xfrm>
            <a:off x="1728000" y="4536000"/>
            <a:ext cx="13716000" cy="540000"/>
          </a:xfrm>
          <a:prstGeom prst="roundRect">
            <a:avLst/>
          </a:prstGeom>
          <a:ln>
            <a:solidFill>
              <a:srgbClr val="33CCFF"/>
            </a:solidFill>
          </a:ln>
        </p:spPr>
        <p:style>
          <a:lnRef idx="2">
            <a:schemeClr val="accent1"/>
          </a:lnRef>
          <a:fillRef idx="1">
            <a:schemeClr val="lt1"/>
          </a:fillRef>
          <a:effectRef idx="0">
            <a:schemeClr val="accent1"/>
          </a:effectRef>
          <a:fontRef idx="minor">
            <a:schemeClr val="dk1"/>
          </a:fontRef>
        </p:style>
        <p:txBody>
          <a:bodyPr spcFirstLastPara="1" wrap="square" lIns="180000" tIns="0" rIns="91425" bIns="0" anchor="ctr" anchorCtr="0">
            <a:noAutofit/>
          </a:bodyPr>
          <a:lstStyle/>
          <a:p>
            <a:pPr lvl="0">
              <a:buSzPct val="80000"/>
            </a:pPr>
            <a:r>
              <a:rPr lang="en-GB" sz="2400" dirty="0" err="1">
                <a:ea typeface="Helvetica Neue"/>
                <a:cs typeface="Helvetica Neue"/>
                <a:sym typeface="Helvetica Neue"/>
              </a:rPr>
              <a:t>Otvorite</a:t>
            </a:r>
            <a:r>
              <a:rPr lang="en-GB" sz="2400" dirty="0">
                <a:ea typeface="Helvetica Neue"/>
                <a:cs typeface="Helvetica Neue"/>
                <a:sym typeface="Helvetica Neue"/>
              </a:rPr>
              <a:t> </a:t>
            </a:r>
            <a:r>
              <a:rPr lang="en-GB" sz="2400" dirty="0" err="1">
                <a:ea typeface="Helvetica Neue"/>
                <a:cs typeface="Helvetica Neue"/>
                <a:sym typeface="Helvetica Neue"/>
              </a:rPr>
              <a:t>izbornik</a:t>
            </a:r>
            <a:r>
              <a:rPr lang="en-GB" sz="2400" dirty="0">
                <a:ea typeface="Helvetica Neue"/>
                <a:cs typeface="Helvetica Neue"/>
                <a:sym typeface="Helvetica Neue"/>
              </a:rPr>
              <a:t> Start.</a:t>
            </a:r>
            <a:endParaRPr lang="en-GB" sz="2400" dirty="0">
              <a:solidFill>
                <a:schemeClr val="dk1"/>
              </a:solidFill>
              <a:latin typeface="+mn-lt"/>
              <a:ea typeface="Helvetica Neue"/>
              <a:cs typeface="Helvetica Neue"/>
              <a:sym typeface="Helvetica Neue"/>
            </a:endParaRPr>
          </a:p>
        </p:txBody>
      </p:sp>
      <p:sp>
        <p:nvSpPr>
          <p:cNvPr id="118" name="Google Shape;118;p6"/>
          <p:cNvSpPr txBox="1"/>
          <p:nvPr/>
        </p:nvSpPr>
        <p:spPr>
          <a:xfrm>
            <a:off x="1331998" y="2401311"/>
            <a:ext cx="17718001" cy="646290"/>
          </a:xfrm>
          <a:prstGeom prst="rect">
            <a:avLst/>
          </a:prstGeom>
          <a:noFill/>
          <a:ln>
            <a:noFill/>
          </a:ln>
        </p:spPr>
        <p:txBody>
          <a:bodyPr spcFirstLastPara="1" wrap="square" lIns="91425" tIns="45700" rIns="91425" bIns="45700" anchor="t" anchorCtr="0">
            <a:noAutofit/>
          </a:bodyPr>
          <a:lstStyle/>
          <a:p>
            <a:pPr lvl="0"/>
            <a:r>
              <a:rPr lang="en-GB" sz="4800" b="1" dirty="0">
                <a:solidFill>
                  <a:schemeClr val="tx1"/>
                </a:solidFill>
                <a:latin typeface="+mn-lt"/>
                <a:ea typeface="Helvetica Neue"/>
                <a:cs typeface="Helvetica Neue"/>
                <a:sym typeface="Helvetica Neue"/>
              </a:rPr>
              <a:t>2. </a:t>
            </a:r>
            <a:r>
              <a:rPr lang="en-GB" sz="4800" b="1" dirty="0" err="1">
                <a:solidFill>
                  <a:schemeClr val="tx1"/>
                </a:solidFill>
                <a:latin typeface="+mn-lt"/>
                <a:ea typeface="Helvetica Neue"/>
                <a:cs typeface="Helvetica Neue"/>
                <a:sym typeface="Helvetica Neue"/>
              </a:rPr>
              <a:t>Alati</a:t>
            </a:r>
            <a:r>
              <a:rPr lang="en-GB" sz="4800" b="1" dirty="0">
                <a:solidFill>
                  <a:schemeClr val="tx1"/>
                </a:solidFill>
                <a:latin typeface="+mn-lt"/>
                <a:ea typeface="Helvetica Neue"/>
                <a:cs typeface="Helvetica Neue"/>
                <a:sym typeface="Helvetica Neue"/>
              </a:rPr>
              <a:t> </a:t>
            </a:r>
            <a:r>
              <a:rPr lang="en-GB" sz="4800" b="1" dirty="0" err="1">
                <a:solidFill>
                  <a:schemeClr val="tx1"/>
                </a:solidFill>
                <a:latin typeface="+mn-lt"/>
                <a:ea typeface="Helvetica Neue"/>
                <a:cs typeface="Helvetica Neue"/>
                <a:sym typeface="Helvetica Neue"/>
              </a:rPr>
              <a:t>za</a:t>
            </a:r>
            <a:r>
              <a:rPr lang="en-GB" sz="4800" b="1" dirty="0">
                <a:solidFill>
                  <a:schemeClr val="tx1"/>
                </a:solidFill>
                <a:latin typeface="+mn-lt"/>
                <a:ea typeface="Helvetica Neue"/>
                <a:cs typeface="Helvetica Neue"/>
                <a:sym typeface="Helvetica Neue"/>
              </a:rPr>
              <a:t> </a:t>
            </a:r>
            <a:r>
              <a:rPr lang="en-GB" sz="4800" b="1" dirty="0" err="1">
                <a:solidFill>
                  <a:schemeClr val="tx1"/>
                </a:solidFill>
                <a:latin typeface="+mn-lt"/>
                <a:ea typeface="Helvetica Neue"/>
                <a:cs typeface="Helvetica Neue"/>
                <a:sym typeface="Helvetica Neue"/>
              </a:rPr>
              <a:t>pronalaženje</a:t>
            </a:r>
            <a:r>
              <a:rPr lang="en-GB" sz="4800" b="1" dirty="0">
                <a:solidFill>
                  <a:schemeClr val="tx1"/>
                </a:solidFill>
                <a:latin typeface="+mn-lt"/>
                <a:ea typeface="Helvetica Neue"/>
                <a:cs typeface="Helvetica Neue"/>
                <a:sym typeface="Helvetica Neue"/>
              </a:rPr>
              <a:t> </a:t>
            </a:r>
            <a:r>
              <a:rPr lang="en-GB" sz="4800" b="1" dirty="0" err="1">
                <a:solidFill>
                  <a:schemeClr val="tx1"/>
                </a:solidFill>
                <a:latin typeface="+mn-lt"/>
                <a:ea typeface="Helvetica Neue"/>
                <a:cs typeface="Helvetica Neue"/>
                <a:sym typeface="Helvetica Neue"/>
              </a:rPr>
              <a:t>datoteka</a:t>
            </a:r>
            <a:r>
              <a:rPr lang="en-GB" sz="4800" b="1" dirty="0">
                <a:solidFill>
                  <a:schemeClr val="tx1"/>
                </a:solidFill>
                <a:latin typeface="+mn-lt"/>
                <a:ea typeface="Helvetica Neue"/>
                <a:cs typeface="Helvetica Neue"/>
                <a:sym typeface="Helvetica Neue"/>
              </a:rPr>
              <a:t> u </a:t>
            </a:r>
            <a:r>
              <a:rPr lang="en-GB" sz="4800" b="1" dirty="0" err="1">
                <a:solidFill>
                  <a:schemeClr val="tx1"/>
                </a:solidFill>
                <a:latin typeface="+mn-lt"/>
                <a:ea typeface="Helvetica Neue"/>
                <a:cs typeface="Helvetica Neue"/>
                <a:sym typeface="Helvetica Neue"/>
              </a:rPr>
              <a:t>vlastitoj</a:t>
            </a:r>
            <a:r>
              <a:rPr lang="en-GB" sz="4800" b="1" dirty="0">
                <a:solidFill>
                  <a:schemeClr val="tx1"/>
                </a:solidFill>
                <a:latin typeface="+mn-lt"/>
                <a:ea typeface="Helvetica Neue"/>
                <a:cs typeface="Helvetica Neue"/>
                <a:sym typeface="Helvetica Neue"/>
              </a:rPr>
              <a:t> </a:t>
            </a:r>
            <a:r>
              <a:rPr lang="en-GB" sz="4800" b="1" dirty="0" err="1">
                <a:solidFill>
                  <a:schemeClr val="tx1"/>
                </a:solidFill>
                <a:latin typeface="+mn-lt"/>
                <a:ea typeface="Helvetica Neue"/>
                <a:cs typeface="Helvetica Neue"/>
                <a:sym typeface="Helvetica Neue"/>
              </a:rPr>
              <a:t>strukturi</a:t>
            </a:r>
            <a:r>
              <a:rPr lang="en-GB" sz="4800" b="1" dirty="0">
                <a:solidFill>
                  <a:schemeClr val="tx1"/>
                </a:solidFill>
                <a:latin typeface="+mn-lt"/>
                <a:ea typeface="Helvetica Neue"/>
                <a:cs typeface="Helvetica Neue"/>
                <a:sym typeface="Helvetica Neue"/>
              </a:rPr>
              <a:t> </a:t>
            </a:r>
            <a:r>
              <a:rPr lang="en-GB" sz="4800" b="1" dirty="0" err="1">
                <a:solidFill>
                  <a:schemeClr val="tx1"/>
                </a:solidFill>
                <a:latin typeface="+mn-lt"/>
                <a:ea typeface="Helvetica Neue"/>
                <a:cs typeface="Helvetica Neue"/>
                <a:sym typeface="Helvetica Neue"/>
              </a:rPr>
              <a:t>mapa</a:t>
            </a:r>
            <a:endParaRPr lang="en-US" sz="4800" b="1" dirty="0">
              <a:solidFill>
                <a:schemeClr val="tx1"/>
              </a:solidFill>
              <a:latin typeface="+mn-lt"/>
              <a:ea typeface="Helvetica Neue"/>
              <a:cs typeface="Helvetica Neue"/>
              <a:sym typeface="Helvetica Neue"/>
            </a:endParaRPr>
          </a:p>
        </p:txBody>
      </p:sp>
      <p:sp>
        <p:nvSpPr>
          <p:cNvPr id="119" name="Google Shape;119;p6"/>
          <p:cNvSpPr txBox="1"/>
          <p:nvPr/>
        </p:nvSpPr>
        <p:spPr>
          <a:xfrm>
            <a:off x="1295399" y="3390900"/>
            <a:ext cx="16451999" cy="523220"/>
          </a:xfrm>
          <a:prstGeom prst="rect">
            <a:avLst/>
          </a:prstGeom>
          <a:noFill/>
          <a:ln>
            <a:noFill/>
          </a:ln>
        </p:spPr>
        <p:txBody>
          <a:bodyPr spcFirstLastPara="1" wrap="square" lIns="91425" tIns="45700" rIns="91425" bIns="45700" anchor="t" anchorCtr="0">
            <a:noAutofit/>
          </a:bodyPr>
          <a:lstStyle/>
          <a:p>
            <a:pPr lvl="0"/>
            <a:r>
              <a:rPr lang="en-GB" sz="2800" b="1" dirty="0">
                <a:solidFill>
                  <a:srgbClr val="00CCFF"/>
                </a:solidFill>
                <a:latin typeface="+mn-lt"/>
                <a:ea typeface="Helvetica Neue"/>
                <a:cs typeface="Helvetica Neue"/>
                <a:sym typeface="Helvetica Neue"/>
              </a:rPr>
              <a:t>Windows - </a:t>
            </a:r>
            <a:r>
              <a:rPr lang="en-GB" sz="2800" b="1" dirty="0" err="1">
                <a:solidFill>
                  <a:srgbClr val="00CCFF"/>
                </a:solidFill>
                <a:latin typeface="+mn-lt"/>
                <a:ea typeface="Helvetica Neue"/>
                <a:cs typeface="Helvetica Neue"/>
                <a:sym typeface="Helvetica Neue"/>
              </a:rPr>
              <a:t>Pretraživanje</a:t>
            </a:r>
            <a:r>
              <a:rPr lang="en-GB" sz="2800" b="1" dirty="0">
                <a:solidFill>
                  <a:srgbClr val="00CCFF"/>
                </a:solidFill>
                <a:latin typeface="+mn-lt"/>
                <a:ea typeface="Helvetica Neue"/>
                <a:cs typeface="Helvetica Neue"/>
                <a:sym typeface="Helvetica Neue"/>
              </a:rPr>
              <a:t> </a:t>
            </a:r>
            <a:r>
              <a:rPr lang="en-GB" sz="2800" b="1" dirty="0" err="1">
                <a:solidFill>
                  <a:srgbClr val="00CCFF"/>
                </a:solidFill>
                <a:latin typeface="+mn-lt"/>
                <a:ea typeface="Helvetica Neue"/>
                <a:cs typeface="Helvetica Neue"/>
                <a:sym typeface="Helvetica Neue"/>
              </a:rPr>
              <a:t>datoteka</a:t>
            </a:r>
            <a:r>
              <a:rPr lang="en-GB" sz="2800" b="1" dirty="0">
                <a:solidFill>
                  <a:srgbClr val="00CCFF"/>
                </a:solidFill>
                <a:latin typeface="+mn-lt"/>
                <a:ea typeface="Helvetica Neue"/>
                <a:cs typeface="Helvetica Neue"/>
                <a:sym typeface="Helvetica Neue"/>
              </a:rPr>
              <a:t> I</a:t>
            </a:r>
            <a:endParaRPr lang="en-GB" dirty="0">
              <a:solidFill>
                <a:srgbClr val="00CCFF"/>
              </a:solidFill>
              <a:latin typeface="+mn-lt"/>
            </a:endParaRPr>
          </a:p>
        </p:txBody>
      </p:sp>
      <p:sp>
        <p:nvSpPr>
          <p:cNvPr id="120" name="Google Shape;120;p6"/>
          <p:cNvSpPr txBox="1"/>
          <p:nvPr/>
        </p:nvSpPr>
        <p:spPr>
          <a:xfrm>
            <a:off x="1295400" y="4024781"/>
            <a:ext cx="16451998" cy="425132"/>
          </a:xfrm>
          <a:prstGeom prst="rect">
            <a:avLst/>
          </a:prstGeom>
          <a:noFill/>
          <a:ln>
            <a:noFill/>
          </a:ln>
        </p:spPr>
        <p:txBody>
          <a:bodyPr spcFirstLastPara="1" wrap="square" lIns="91425" tIns="45700" rIns="91425" bIns="45700" anchor="t" anchorCtr="0">
            <a:noAutofit/>
          </a:bodyPr>
          <a:lstStyle/>
          <a:p>
            <a:pPr lvl="0" algn="ctr">
              <a:buSzPct val="80000"/>
            </a:pPr>
            <a:r>
              <a:rPr lang="en-GB" sz="2400" b="1" dirty="0" err="1">
                <a:solidFill>
                  <a:schemeClr val="dk1"/>
                </a:solidFill>
                <a:latin typeface="+mn-lt"/>
                <a:ea typeface="Helvetica Neue"/>
                <a:cs typeface="Helvetica Neue"/>
                <a:sym typeface="Helvetica Neue"/>
              </a:rPr>
              <a:t>Pretražujte</a:t>
            </a:r>
            <a:r>
              <a:rPr lang="en-GB" sz="2400" b="1" dirty="0">
                <a:solidFill>
                  <a:schemeClr val="dk1"/>
                </a:solidFill>
                <a:latin typeface="+mn-lt"/>
                <a:ea typeface="Helvetica Neue"/>
                <a:cs typeface="Helvetica Neue"/>
                <a:sym typeface="Helvetica Neue"/>
              </a:rPr>
              <a:t> </a:t>
            </a:r>
            <a:r>
              <a:rPr lang="en-GB" sz="2400" b="1" dirty="0" err="1">
                <a:solidFill>
                  <a:schemeClr val="dk1"/>
                </a:solidFill>
                <a:latin typeface="+mn-lt"/>
                <a:ea typeface="Helvetica Neue"/>
                <a:cs typeface="Helvetica Neue"/>
                <a:sym typeface="Helvetica Neue"/>
              </a:rPr>
              <a:t>datoteke</a:t>
            </a:r>
            <a:r>
              <a:rPr lang="en-GB" sz="2400" b="1" dirty="0">
                <a:solidFill>
                  <a:schemeClr val="dk1"/>
                </a:solidFill>
                <a:latin typeface="+mn-lt"/>
                <a:ea typeface="Helvetica Neue"/>
                <a:cs typeface="Helvetica Neue"/>
                <a:sym typeface="Helvetica Neue"/>
              </a:rPr>
              <a:t> </a:t>
            </a:r>
            <a:r>
              <a:rPr lang="en-GB" sz="2400" b="1" dirty="0" err="1">
                <a:solidFill>
                  <a:schemeClr val="dk1"/>
                </a:solidFill>
                <a:latin typeface="+mn-lt"/>
                <a:ea typeface="Helvetica Neue"/>
                <a:cs typeface="Helvetica Neue"/>
                <a:sym typeface="Helvetica Neue"/>
              </a:rPr>
              <a:t>putem</a:t>
            </a:r>
            <a:r>
              <a:rPr lang="en-GB" sz="2400" b="1" dirty="0">
                <a:solidFill>
                  <a:schemeClr val="dk1"/>
                </a:solidFill>
                <a:latin typeface="+mn-lt"/>
                <a:ea typeface="Helvetica Neue"/>
                <a:cs typeface="Helvetica Neue"/>
                <a:sym typeface="Helvetica Neue"/>
              </a:rPr>
              <a:t> </a:t>
            </a:r>
            <a:r>
              <a:rPr lang="en-GB" sz="2400" b="1" dirty="0" err="1">
                <a:solidFill>
                  <a:schemeClr val="dk1"/>
                </a:solidFill>
                <a:latin typeface="+mn-lt"/>
                <a:ea typeface="Helvetica Neue"/>
                <a:cs typeface="Helvetica Neue"/>
                <a:sym typeface="Helvetica Neue"/>
              </a:rPr>
              <a:t>izbornika</a:t>
            </a:r>
            <a:r>
              <a:rPr lang="en-GB" sz="2400" b="1" dirty="0">
                <a:solidFill>
                  <a:schemeClr val="dk1"/>
                </a:solidFill>
                <a:latin typeface="+mn-lt"/>
                <a:ea typeface="Helvetica Neue"/>
                <a:cs typeface="Helvetica Neue"/>
                <a:sym typeface="Helvetica Neue"/>
              </a:rPr>
              <a:t> Start</a:t>
            </a:r>
          </a:p>
        </p:txBody>
      </p:sp>
      <p:sp>
        <p:nvSpPr>
          <p:cNvPr id="3" name="Textfeld 2">
            <a:extLst>
              <a:ext uri="{FF2B5EF4-FFF2-40B4-BE49-F238E27FC236}">
                <a16:creationId xmlns:a16="http://schemas.microsoft.com/office/drawing/2014/main" id="{2823C476-BE04-06C2-52A8-190AD79CF20C}"/>
              </a:ext>
            </a:extLst>
          </p:cNvPr>
          <p:cNvSpPr txBox="1"/>
          <p:nvPr/>
        </p:nvSpPr>
        <p:spPr>
          <a:xfrm>
            <a:off x="1080000" y="8928000"/>
            <a:ext cx="17100000" cy="360000"/>
          </a:xfrm>
          <a:prstGeom prst="rect">
            <a:avLst/>
          </a:prstGeom>
          <a:noFill/>
          <a:ln>
            <a:noFill/>
          </a:ln>
        </p:spPr>
        <p:txBody>
          <a:bodyPr wrap="square" anchor="b">
            <a:noAutofit/>
          </a:bodyPr>
          <a:lstStyle/>
          <a:p>
            <a:r>
              <a:rPr lang="hr-HR" sz="1000" dirty="0"/>
              <a:t>Izvor</a:t>
            </a:r>
            <a:r>
              <a:rPr lang="de-DE" sz="1000" dirty="0"/>
              <a:t>: Schanze, Robert (2016), Windows 10: Nach Dateien suchen – so geht's, in: giga.de, 18. Dez. 2016, https://www.giga.de/downloads/windows-10/tipps/windows-10-nach-dateien-suchen-so-gehts/</a:t>
            </a:r>
          </a:p>
        </p:txBody>
      </p:sp>
      <p:sp>
        <p:nvSpPr>
          <p:cNvPr id="7" name="Ellipse 6">
            <a:extLst>
              <a:ext uri="{FF2B5EF4-FFF2-40B4-BE49-F238E27FC236}">
                <a16:creationId xmlns:a16="http://schemas.microsoft.com/office/drawing/2014/main" id="{D2DD05EC-44A6-1842-D4EF-645BCE72421D}"/>
              </a:ext>
            </a:extLst>
          </p:cNvPr>
          <p:cNvSpPr>
            <a:spLocks noChangeAspect="1"/>
          </p:cNvSpPr>
          <p:nvPr/>
        </p:nvSpPr>
        <p:spPr>
          <a:xfrm>
            <a:off x="1296000" y="4536000"/>
            <a:ext cx="540000" cy="540000"/>
          </a:xfrm>
          <a:prstGeom prst="ellipse">
            <a:avLst/>
          </a:prstGeom>
          <a:solidFill>
            <a:srgbClr val="33CCFF"/>
          </a:solidFill>
          <a:ln>
            <a:solidFill>
              <a:schemeClr val="bg1">
                <a:lumMod val="50000"/>
              </a:schemeClr>
            </a:solidFill>
          </a:ln>
        </p:spPr>
        <p:style>
          <a:lnRef idx="0">
            <a:schemeClr val="accent1"/>
          </a:lnRef>
          <a:fillRef idx="3">
            <a:schemeClr val="accent1"/>
          </a:fillRef>
          <a:effectRef idx="3">
            <a:schemeClr val="accent1"/>
          </a:effectRef>
          <a:fontRef idx="minor">
            <a:schemeClr val="lt1"/>
          </a:fontRef>
        </p:style>
        <p:txBody>
          <a:bodyPr rtlCol="0" anchor="ctr"/>
          <a:lstStyle/>
          <a:p>
            <a:pPr algn="ctr"/>
            <a:r>
              <a:rPr lang="en-GB" sz="2400" b="1"/>
              <a:t>1</a:t>
            </a:r>
          </a:p>
        </p:txBody>
      </p:sp>
      <p:sp>
        <p:nvSpPr>
          <p:cNvPr id="8" name="Ellipse 7">
            <a:extLst>
              <a:ext uri="{FF2B5EF4-FFF2-40B4-BE49-F238E27FC236}">
                <a16:creationId xmlns:a16="http://schemas.microsoft.com/office/drawing/2014/main" id="{A35F4403-3FE3-8687-9B62-171667477EA9}"/>
              </a:ext>
            </a:extLst>
          </p:cNvPr>
          <p:cNvSpPr>
            <a:spLocks noChangeAspect="1"/>
          </p:cNvSpPr>
          <p:nvPr/>
        </p:nvSpPr>
        <p:spPr>
          <a:xfrm>
            <a:off x="1764000" y="5220000"/>
            <a:ext cx="540000" cy="540000"/>
          </a:xfrm>
          <a:prstGeom prst="ellipse">
            <a:avLst/>
          </a:prstGeom>
          <a:solidFill>
            <a:srgbClr val="33CCFF"/>
          </a:solidFill>
          <a:ln>
            <a:solidFill>
              <a:schemeClr val="bg1">
                <a:lumMod val="50000"/>
              </a:schemeClr>
            </a:solidFill>
          </a:ln>
        </p:spPr>
        <p:style>
          <a:lnRef idx="0">
            <a:schemeClr val="accent1"/>
          </a:lnRef>
          <a:fillRef idx="3">
            <a:schemeClr val="accent1"/>
          </a:fillRef>
          <a:effectRef idx="3">
            <a:schemeClr val="accent1"/>
          </a:effectRef>
          <a:fontRef idx="minor">
            <a:schemeClr val="lt1"/>
          </a:fontRef>
        </p:style>
        <p:txBody>
          <a:bodyPr rtlCol="0" anchor="ctr"/>
          <a:lstStyle/>
          <a:p>
            <a:pPr algn="ctr"/>
            <a:r>
              <a:rPr lang="en-GB" sz="2400" b="1"/>
              <a:t>2</a:t>
            </a:r>
          </a:p>
        </p:txBody>
      </p:sp>
      <p:sp>
        <p:nvSpPr>
          <p:cNvPr id="9" name="Ellipse 8">
            <a:extLst>
              <a:ext uri="{FF2B5EF4-FFF2-40B4-BE49-F238E27FC236}">
                <a16:creationId xmlns:a16="http://schemas.microsoft.com/office/drawing/2014/main" id="{5E80DE33-9A8A-13F6-BE93-CE2E141FF3D4}"/>
              </a:ext>
            </a:extLst>
          </p:cNvPr>
          <p:cNvSpPr>
            <a:spLocks noChangeAspect="1"/>
          </p:cNvSpPr>
          <p:nvPr/>
        </p:nvSpPr>
        <p:spPr>
          <a:xfrm>
            <a:off x="2232000" y="5904000"/>
            <a:ext cx="540000" cy="540000"/>
          </a:xfrm>
          <a:prstGeom prst="ellipse">
            <a:avLst/>
          </a:prstGeom>
          <a:solidFill>
            <a:srgbClr val="33CCFF"/>
          </a:solidFill>
          <a:ln>
            <a:solidFill>
              <a:schemeClr val="bg1">
                <a:lumMod val="50000"/>
              </a:schemeClr>
            </a:solidFill>
          </a:ln>
        </p:spPr>
        <p:style>
          <a:lnRef idx="0">
            <a:schemeClr val="accent1"/>
          </a:lnRef>
          <a:fillRef idx="3">
            <a:schemeClr val="accent1"/>
          </a:fillRef>
          <a:effectRef idx="3">
            <a:schemeClr val="accent1"/>
          </a:effectRef>
          <a:fontRef idx="minor">
            <a:schemeClr val="lt1"/>
          </a:fontRef>
        </p:style>
        <p:txBody>
          <a:bodyPr rtlCol="0" anchor="ctr"/>
          <a:lstStyle/>
          <a:p>
            <a:pPr algn="ctr"/>
            <a:r>
              <a:rPr lang="en-GB" sz="2400" b="1"/>
              <a:t>3</a:t>
            </a:r>
          </a:p>
        </p:txBody>
      </p:sp>
      <p:sp>
        <p:nvSpPr>
          <p:cNvPr id="10" name="Ellipse 9">
            <a:extLst>
              <a:ext uri="{FF2B5EF4-FFF2-40B4-BE49-F238E27FC236}">
                <a16:creationId xmlns:a16="http://schemas.microsoft.com/office/drawing/2014/main" id="{C42A309A-B2E0-B595-A790-6C861BCA3EA3}"/>
              </a:ext>
            </a:extLst>
          </p:cNvPr>
          <p:cNvSpPr>
            <a:spLocks noChangeAspect="1"/>
          </p:cNvSpPr>
          <p:nvPr/>
        </p:nvSpPr>
        <p:spPr>
          <a:xfrm>
            <a:off x="2700000" y="6588000"/>
            <a:ext cx="540000" cy="540000"/>
          </a:xfrm>
          <a:prstGeom prst="ellipse">
            <a:avLst/>
          </a:prstGeom>
          <a:solidFill>
            <a:srgbClr val="33CCFF"/>
          </a:solidFill>
          <a:ln>
            <a:solidFill>
              <a:schemeClr val="bg1">
                <a:lumMod val="50000"/>
              </a:schemeClr>
            </a:solidFill>
          </a:ln>
        </p:spPr>
        <p:style>
          <a:lnRef idx="0">
            <a:schemeClr val="accent1"/>
          </a:lnRef>
          <a:fillRef idx="3">
            <a:schemeClr val="accent1"/>
          </a:fillRef>
          <a:effectRef idx="3">
            <a:schemeClr val="accent1"/>
          </a:effectRef>
          <a:fontRef idx="minor">
            <a:schemeClr val="lt1"/>
          </a:fontRef>
        </p:style>
        <p:txBody>
          <a:bodyPr rtlCol="0" anchor="ctr"/>
          <a:lstStyle/>
          <a:p>
            <a:pPr algn="ctr"/>
            <a:r>
              <a:rPr lang="en-GB" sz="2400" b="1"/>
              <a:t>4</a:t>
            </a:r>
          </a:p>
        </p:txBody>
      </p:sp>
      <p:cxnSp>
        <p:nvCxnSpPr>
          <p:cNvPr id="14" name="Verbinder: gewinkelt 13">
            <a:extLst>
              <a:ext uri="{FF2B5EF4-FFF2-40B4-BE49-F238E27FC236}">
                <a16:creationId xmlns:a16="http://schemas.microsoft.com/office/drawing/2014/main" id="{7834B62D-E527-6858-398C-6F86DD28A952}"/>
              </a:ext>
            </a:extLst>
          </p:cNvPr>
          <p:cNvCxnSpPr>
            <a:stCxn id="7" idx="4"/>
            <a:endCxn id="8" idx="2"/>
          </p:cNvCxnSpPr>
          <p:nvPr/>
        </p:nvCxnSpPr>
        <p:spPr>
          <a:xfrm rot="16200000" flipH="1">
            <a:off x="1458000" y="5184000"/>
            <a:ext cx="414000" cy="198000"/>
          </a:xfrm>
          <a:prstGeom prst="bentConnector2">
            <a:avLst/>
          </a:prstGeom>
          <a:ln>
            <a:solidFill>
              <a:schemeClr val="bg1">
                <a:lumMod val="50000"/>
              </a:schemeClr>
            </a:solidFill>
            <a:tailEnd type="triangle"/>
          </a:ln>
        </p:spPr>
        <p:style>
          <a:lnRef idx="3">
            <a:schemeClr val="accent2"/>
          </a:lnRef>
          <a:fillRef idx="0">
            <a:schemeClr val="accent2"/>
          </a:fillRef>
          <a:effectRef idx="2">
            <a:schemeClr val="accent2"/>
          </a:effectRef>
          <a:fontRef idx="minor">
            <a:schemeClr val="tx1"/>
          </a:fontRef>
        </p:style>
      </p:cxnSp>
      <p:cxnSp>
        <p:nvCxnSpPr>
          <p:cNvPr id="17" name="Verbinder: gewinkelt 16">
            <a:extLst>
              <a:ext uri="{FF2B5EF4-FFF2-40B4-BE49-F238E27FC236}">
                <a16:creationId xmlns:a16="http://schemas.microsoft.com/office/drawing/2014/main" id="{2C20D927-22C5-B513-A828-FAC2DD22EBD5}"/>
              </a:ext>
            </a:extLst>
          </p:cNvPr>
          <p:cNvCxnSpPr>
            <a:cxnSpLocks/>
            <a:stCxn id="8" idx="4"/>
            <a:endCxn id="9" idx="2"/>
          </p:cNvCxnSpPr>
          <p:nvPr/>
        </p:nvCxnSpPr>
        <p:spPr>
          <a:xfrm rot="16200000" flipH="1">
            <a:off x="1926000" y="5868000"/>
            <a:ext cx="414000" cy="198000"/>
          </a:xfrm>
          <a:prstGeom prst="bentConnector2">
            <a:avLst/>
          </a:prstGeom>
          <a:ln>
            <a:solidFill>
              <a:schemeClr val="bg1">
                <a:lumMod val="50000"/>
              </a:schemeClr>
            </a:solidFill>
            <a:tailEnd type="triangle"/>
          </a:ln>
        </p:spPr>
        <p:style>
          <a:lnRef idx="3">
            <a:schemeClr val="accent2"/>
          </a:lnRef>
          <a:fillRef idx="0">
            <a:schemeClr val="accent2"/>
          </a:fillRef>
          <a:effectRef idx="2">
            <a:schemeClr val="accent2"/>
          </a:effectRef>
          <a:fontRef idx="minor">
            <a:schemeClr val="tx1"/>
          </a:fontRef>
        </p:style>
      </p:cxnSp>
      <p:cxnSp>
        <p:nvCxnSpPr>
          <p:cNvPr id="23" name="Verbinder: gewinkelt 22">
            <a:extLst>
              <a:ext uri="{FF2B5EF4-FFF2-40B4-BE49-F238E27FC236}">
                <a16:creationId xmlns:a16="http://schemas.microsoft.com/office/drawing/2014/main" id="{29036DE9-23BF-F145-3462-2CA2F106C858}"/>
              </a:ext>
            </a:extLst>
          </p:cNvPr>
          <p:cNvCxnSpPr>
            <a:cxnSpLocks/>
            <a:stCxn id="9" idx="4"/>
            <a:endCxn id="10" idx="2"/>
          </p:cNvCxnSpPr>
          <p:nvPr/>
        </p:nvCxnSpPr>
        <p:spPr>
          <a:xfrm rot="16200000" flipH="1">
            <a:off x="2394000" y="6552000"/>
            <a:ext cx="414000" cy="198000"/>
          </a:xfrm>
          <a:prstGeom prst="bentConnector2">
            <a:avLst/>
          </a:prstGeom>
          <a:ln>
            <a:solidFill>
              <a:schemeClr val="bg1">
                <a:lumMod val="50000"/>
              </a:schemeClr>
            </a:solidFill>
            <a:tailEnd type="triangle"/>
          </a:ln>
        </p:spPr>
        <p:style>
          <a:lnRef idx="3">
            <a:schemeClr val="accent2"/>
          </a:lnRef>
          <a:fillRef idx="0">
            <a:schemeClr val="accent2"/>
          </a:fillRef>
          <a:effectRef idx="2">
            <a:schemeClr val="accent2"/>
          </a:effectRef>
          <a:fontRef idx="minor">
            <a:schemeClr val="tx1"/>
          </a:fontRef>
        </p:style>
      </p:cxnSp>
      <p:sp>
        <p:nvSpPr>
          <p:cNvPr id="40" name="Foliennummernplatzhalter 1">
            <a:extLst>
              <a:ext uri="{FF2B5EF4-FFF2-40B4-BE49-F238E27FC236}">
                <a16:creationId xmlns:a16="http://schemas.microsoft.com/office/drawing/2014/main" id="{38BEEE95-E87C-A143-284E-8AA0A7861E3A}"/>
              </a:ext>
            </a:extLst>
          </p:cNvPr>
          <p:cNvSpPr txBox="1">
            <a:spLocks/>
          </p:cNvSpPr>
          <p:nvPr/>
        </p:nvSpPr>
        <p:spPr>
          <a:xfrm>
            <a:off x="14004589" y="9567020"/>
            <a:ext cx="4114800" cy="547688"/>
          </a:xfrm>
          <a:prstGeom prst="rect">
            <a:avLst/>
          </a:prstGeom>
        </p:spPr>
        <p:txBody>
          <a:bodyPr vert="horz" lIns="91440" tIns="45720" rIns="91440" bIns="45720" rtlCol="0" anchor="ct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defRPr sz="1200" b="0" i="0" u="none" strike="noStrike" cap="none">
                <a:solidFill>
                  <a:schemeClr val="tx1">
                    <a:tint val="75000"/>
                  </a:schemeClr>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fld id="{141F0399-9AC4-4E2F-9FF1-1AC0CE388A8D}" type="slidenum">
              <a:rPr lang="de-DE" smtClean="0"/>
              <a:t>40</a:t>
            </a:fld>
            <a:endParaRPr lang="de-DE"/>
          </a:p>
        </p:txBody>
      </p:sp>
    </p:spTree>
    <p:extLst>
      <p:ext uri="{BB962C8B-B14F-4D97-AF65-F5344CB8AC3E}">
        <p14:creationId xmlns:p14="http://schemas.microsoft.com/office/powerpoint/2010/main" val="238829278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5" name="Pfeil: Fünfeck 14">
            <a:extLst>
              <a:ext uri="{FF2B5EF4-FFF2-40B4-BE49-F238E27FC236}">
                <a16:creationId xmlns:a16="http://schemas.microsoft.com/office/drawing/2014/main" id="{973F60AA-B93F-41BE-4E40-E861B220EB69}"/>
              </a:ext>
            </a:extLst>
          </p:cNvPr>
          <p:cNvSpPr/>
          <p:nvPr/>
        </p:nvSpPr>
        <p:spPr>
          <a:xfrm>
            <a:off x="11016000" y="5688000"/>
            <a:ext cx="7128000" cy="3204000"/>
          </a:xfrm>
          <a:prstGeom prst="homePlate">
            <a:avLst>
              <a:gd name="adj" fmla="val 18250"/>
            </a:avLst>
          </a:prstGeom>
          <a:solidFill>
            <a:srgbClr val="33CCF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r>
              <a:rPr lang="en-GB" sz="4000" b="1"/>
              <a:t>4</a:t>
            </a:r>
          </a:p>
        </p:txBody>
      </p:sp>
      <p:sp>
        <p:nvSpPr>
          <p:cNvPr id="14" name="Pfeil: Fünfeck 13">
            <a:extLst>
              <a:ext uri="{FF2B5EF4-FFF2-40B4-BE49-F238E27FC236}">
                <a16:creationId xmlns:a16="http://schemas.microsoft.com/office/drawing/2014/main" id="{62D26F96-62C2-EFB7-2D57-BC116B1F07C7}"/>
              </a:ext>
            </a:extLst>
          </p:cNvPr>
          <p:cNvSpPr/>
          <p:nvPr/>
        </p:nvSpPr>
        <p:spPr>
          <a:xfrm>
            <a:off x="7812000" y="5688000"/>
            <a:ext cx="3780000" cy="3204000"/>
          </a:xfrm>
          <a:prstGeom prst="homePlate">
            <a:avLst>
              <a:gd name="adj" fmla="val 18250"/>
            </a:avLst>
          </a:prstGeom>
          <a:solidFill>
            <a:srgbClr val="33CCF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r>
              <a:rPr lang="en-GB" sz="4000" b="1"/>
              <a:t>3</a:t>
            </a:r>
          </a:p>
        </p:txBody>
      </p:sp>
      <p:sp>
        <p:nvSpPr>
          <p:cNvPr id="13" name="Pfeil: Fünfeck 12">
            <a:extLst>
              <a:ext uri="{FF2B5EF4-FFF2-40B4-BE49-F238E27FC236}">
                <a16:creationId xmlns:a16="http://schemas.microsoft.com/office/drawing/2014/main" id="{F0826AFD-4442-4AD0-714E-FF3557F63B2C}"/>
              </a:ext>
            </a:extLst>
          </p:cNvPr>
          <p:cNvSpPr/>
          <p:nvPr/>
        </p:nvSpPr>
        <p:spPr>
          <a:xfrm>
            <a:off x="4464000" y="5688000"/>
            <a:ext cx="3960000" cy="3204000"/>
          </a:xfrm>
          <a:prstGeom prst="homePlate">
            <a:avLst>
              <a:gd name="adj" fmla="val 18250"/>
            </a:avLst>
          </a:prstGeom>
          <a:solidFill>
            <a:srgbClr val="33CCF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r>
              <a:rPr lang="en-GB" sz="4000" b="1"/>
              <a:t>2</a:t>
            </a:r>
          </a:p>
        </p:txBody>
      </p:sp>
      <p:sp>
        <p:nvSpPr>
          <p:cNvPr id="12" name="Pfeil: Fünfeck 11">
            <a:extLst>
              <a:ext uri="{FF2B5EF4-FFF2-40B4-BE49-F238E27FC236}">
                <a16:creationId xmlns:a16="http://schemas.microsoft.com/office/drawing/2014/main" id="{42F8162D-2174-408A-2C55-E3879D54657C}"/>
              </a:ext>
            </a:extLst>
          </p:cNvPr>
          <p:cNvSpPr/>
          <p:nvPr/>
        </p:nvSpPr>
        <p:spPr>
          <a:xfrm>
            <a:off x="1296000" y="5688000"/>
            <a:ext cx="3780000" cy="3204000"/>
          </a:xfrm>
          <a:prstGeom prst="homePlate">
            <a:avLst>
              <a:gd name="adj" fmla="val 18250"/>
            </a:avLst>
          </a:prstGeom>
          <a:solidFill>
            <a:srgbClr val="33CCF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r>
              <a:rPr lang="en-GB" sz="4000" b="1"/>
              <a:t>1</a:t>
            </a:r>
          </a:p>
        </p:txBody>
      </p:sp>
      <p:sp>
        <p:nvSpPr>
          <p:cNvPr id="119" name="Google Shape;119;p6"/>
          <p:cNvSpPr txBox="1"/>
          <p:nvPr/>
        </p:nvSpPr>
        <p:spPr>
          <a:xfrm>
            <a:off x="1295399" y="3390900"/>
            <a:ext cx="16451999" cy="523220"/>
          </a:xfrm>
          <a:prstGeom prst="rect">
            <a:avLst/>
          </a:prstGeom>
          <a:noFill/>
          <a:ln>
            <a:noFill/>
          </a:ln>
        </p:spPr>
        <p:txBody>
          <a:bodyPr spcFirstLastPara="1" wrap="square" lIns="91425" tIns="45700" rIns="91425" bIns="45700" anchor="t" anchorCtr="0">
            <a:noAutofit/>
          </a:bodyPr>
          <a:lstStyle/>
          <a:p>
            <a:pPr lvl="0"/>
            <a:r>
              <a:rPr lang="en-GB" sz="2800" b="1" dirty="0">
                <a:solidFill>
                  <a:srgbClr val="00CCFF"/>
                </a:solidFill>
                <a:latin typeface="+mn-lt"/>
                <a:ea typeface="Helvetica Neue"/>
                <a:cs typeface="Helvetica Neue"/>
                <a:sym typeface="Helvetica Neue"/>
              </a:rPr>
              <a:t>Windows - </a:t>
            </a:r>
            <a:r>
              <a:rPr lang="en-GB" sz="2800" b="1" dirty="0" err="1">
                <a:solidFill>
                  <a:srgbClr val="00CCFF"/>
                </a:solidFill>
                <a:latin typeface="+mn-lt"/>
                <a:ea typeface="Helvetica Neue"/>
                <a:cs typeface="Helvetica Neue"/>
                <a:sym typeface="Helvetica Neue"/>
              </a:rPr>
              <a:t>Pretraživanje</a:t>
            </a:r>
            <a:r>
              <a:rPr lang="en-GB" sz="2800" b="1" dirty="0">
                <a:solidFill>
                  <a:srgbClr val="00CCFF"/>
                </a:solidFill>
                <a:latin typeface="+mn-lt"/>
                <a:ea typeface="Helvetica Neue"/>
                <a:cs typeface="Helvetica Neue"/>
                <a:sym typeface="Helvetica Neue"/>
              </a:rPr>
              <a:t> </a:t>
            </a:r>
            <a:r>
              <a:rPr lang="en-GB" sz="2800" b="1" dirty="0" err="1">
                <a:solidFill>
                  <a:srgbClr val="00CCFF"/>
                </a:solidFill>
                <a:latin typeface="+mn-lt"/>
                <a:ea typeface="Helvetica Neue"/>
                <a:cs typeface="Helvetica Neue"/>
                <a:sym typeface="Helvetica Neue"/>
              </a:rPr>
              <a:t>datoteka</a:t>
            </a:r>
            <a:r>
              <a:rPr lang="en-GB" sz="2800" b="1" dirty="0">
                <a:solidFill>
                  <a:srgbClr val="00CCFF"/>
                </a:solidFill>
                <a:latin typeface="+mn-lt"/>
                <a:ea typeface="Helvetica Neue"/>
                <a:cs typeface="Helvetica Neue"/>
                <a:sym typeface="Helvetica Neue"/>
              </a:rPr>
              <a:t> II</a:t>
            </a:r>
            <a:endParaRPr lang="en-GB" dirty="0">
              <a:solidFill>
                <a:srgbClr val="00CCFF"/>
              </a:solidFill>
              <a:latin typeface="+mn-lt"/>
            </a:endParaRPr>
          </a:p>
        </p:txBody>
      </p:sp>
      <p:sp>
        <p:nvSpPr>
          <p:cNvPr id="120" name="Google Shape;120;p6"/>
          <p:cNvSpPr txBox="1"/>
          <p:nvPr/>
        </p:nvSpPr>
        <p:spPr>
          <a:xfrm>
            <a:off x="1295400" y="4024781"/>
            <a:ext cx="16451998" cy="1569604"/>
          </a:xfrm>
          <a:prstGeom prst="rect">
            <a:avLst/>
          </a:prstGeom>
          <a:noFill/>
          <a:ln>
            <a:noFill/>
          </a:ln>
        </p:spPr>
        <p:txBody>
          <a:bodyPr spcFirstLastPara="1" wrap="square" lIns="91425" tIns="45700" rIns="91425" bIns="45700" anchor="t" anchorCtr="0">
            <a:noAutofit/>
          </a:bodyPr>
          <a:lstStyle/>
          <a:p>
            <a:pPr lvl="0" algn="ctr">
              <a:buSzPct val="80000"/>
            </a:pPr>
            <a:r>
              <a:rPr lang="vi-VN" sz="2400" b="1" dirty="0">
                <a:solidFill>
                  <a:schemeClr val="dk1"/>
                </a:solidFill>
                <a:latin typeface="+mn-lt"/>
                <a:ea typeface="Helvetica Neue"/>
                <a:cs typeface="Helvetica Neue"/>
                <a:sym typeface="Helvetica Neue"/>
              </a:rPr>
              <a:t>Brže tražite i pronađite datoteke u mapi</a:t>
            </a:r>
            <a:endParaRPr lang="hr-HR" sz="2400" b="1" dirty="0">
              <a:solidFill>
                <a:schemeClr val="dk1"/>
              </a:solidFill>
              <a:latin typeface="+mn-lt"/>
              <a:ea typeface="Helvetica Neue"/>
              <a:cs typeface="Helvetica Neue"/>
              <a:sym typeface="Helvetica Neue"/>
            </a:endParaRPr>
          </a:p>
          <a:p>
            <a:pPr lvl="0" algn="ctr">
              <a:buSzPct val="80000"/>
            </a:pPr>
            <a:endParaRPr lang="en-GB" sz="2400" dirty="0">
              <a:solidFill>
                <a:schemeClr val="dk1"/>
              </a:solidFill>
              <a:latin typeface="+mn-lt"/>
              <a:ea typeface="Helvetica Neue"/>
              <a:cs typeface="Helvetica Neue"/>
              <a:sym typeface="Helvetica Neue"/>
            </a:endParaRPr>
          </a:p>
          <a:p>
            <a:pPr lvl="0" algn="ctr">
              <a:buSzPct val="80000"/>
            </a:pPr>
            <a:r>
              <a:rPr lang="vi-VN" sz="2400" dirty="0">
                <a:solidFill>
                  <a:schemeClr val="dk1"/>
                </a:solidFill>
                <a:latin typeface="+mn-lt"/>
                <a:ea typeface="Helvetica Neue"/>
                <a:cs typeface="Helvetica Neue"/>
                <a:sym typeface="Helvetica Neue"/>
              </a:rPr>
              <a:t>Ako već otprilike znate u kojoj se nadređenoj mapi nalaze datoteke koje tražite, možete učiniti i sljedeće:</a:t>
            </a:r>
            <a:endParaRPr lang="en-GB" sz="2400" dirty="0">
              <a:solidFill>
                <a:schemeClr val="dk1"/>
              </a:solidFill>
              <a:latin typeface="+mn-lt"/>
              <a:ea typeface="Helvetica Neue"/>
              <a:cs typeface="Helvetica Neue"/>
              <a:sym typeface="Helvetica Neue"/>
            </a:endParaRPr>
          </a:p>
        </p:txBody>
      </p:sp>
      <p:sp>
        <p:nvSpPr>
          <p:cNvPr id="6" name="Google Shape;120;p6">
            <a:extLst>
              <a:ext uri="{FF2B5EF4-FFF2-40B4-BE49-F238E27FC236}">
                <a16:creationId xmlns:a16="http://schemas.microsoft.com/office/drawing/2014/main" id="{04C5867C-CBDA-E2AC-36F6-D083714D26EC}"/>
              </a:ext>
            </a:extLst>
          </p:cNvPr>
          <p:cNvSpPr txBox="1"/>
          <p:nvPr/>
        </p:nvSpPr>
        <p:spPr>
          <a:xfrm>
            <a:off x="1296000" y="5688000"/>
            <a:ext cx="3564000" cy="2988000"/>
          </a:xfrm>
          <a:prstGeom prst="rect">
            <a:avLst/>
          </a:prstGeom>
          <a:noFill/>
          <a:ln>
            <a:noFill/>
          </a:ln>
        </p:spPr>
        <p:txBody>
          <a:bodyPr spcFirstLastPara="1" wrap="square" lIns="91425" tIns="684000" rIns="91425" bIns="45700" anchor="t" anchorCtr="0">
            <a:noAutofit/>
          </a:bodyPr>
          <a:lstStyle/>
          <a:p>
            <a:pPr lvl="0" algn="ctr">
              <a:buSzPct val="80000"/>
            </a:pPr>
            <a:r>
              <a:rPr lang="en-GB" sz="2000" dirty="0" err="1">
                <a:solidFill>
                  <a:schemeClr val="dk1"/>
                </a:solidFill>
                <a:latin typeface="+mn-lt"/>
                <a:ea typeface="Helvetica Neue"/>
                <a:cs typeface="Helvetica Neue"/>
                <a:sym typeface="Helvetica Neue"/>
              </a:rPr>
              <a:t>Otvorite</a:t>
            </a:r>
            <a:r>
              <a:rPr lang="en-GB" sz="2000" dirty="0">
                <a:solidFill>
                  <a:schemeClr val="dk1"/>
                </a:solidFill>
                <a:latin typeface="+mn-lt"/>
                <a:ea typeface="Helvetica Neue"/>
                <a:cs typeface="Helvetica Neue"/>
                <a:sym typeface="Helvetica Neue"/>
              </a:rPr>
              <a:t> </a:t>
            </a:r>
            <a:r>
              <a:rPr lang="en-GB" sz="2000" dirty="0" err="1">
                <a:solidFill>
                  <a:schemeClr val="dk1"/>
                </a:solidFill>
                <a:latin typeface="+mn-lt"/>
                <a:ea typeface="Helvetica Neue"/>
                <a:cs typeface="Helvetica Neue"/>
                <a:sym typeface="Helvetica Neue"/>
              </a:rPr>
              <a:t>odgovarajuću</a:t>
            </a:r>
            <a:r>
              <a:rPr lang="en-GB" sz="2000" dirty="0">
                <a:solidFill>
                  <a:schemeClr val="dk1"/>
                </a:solidFill>
                <a:latin typeface="+mn-lt"/>
                <a:ea typeface="Helvetica Neue"/>
                <a:cs typeface="Helvetica Neue"/>
                <a:sym typeface="Helvetica Neue"/>
              </a:rPr>
              <a:t> </a:t>
            </a:r>
            <a:r>
              <a:rPr lang="en-GB" sz="2000" dirty="0" err="1">
                <a:solidFill>
                  <a:schemeClr val="dk1"/>
                </a:solidFill>
                <a:latin typeface="+mn-lt"/>
                <a:ea typeface="Helvetica Neue"/>
                <a:cs typeface="Helvetica Neue"/>
                <a:sym typeface="Helvetica Neue"/>
              </a:rPr>
              <a:t>mapu</a:t>
            </a:r>
            <a:r>
              <a:rPr lang="en-GB" sz="2000" dirty="0">
                <a:solidFill>
                  <a:schemeClr val="dk1"/>
                </a:solidFill>
                <a:latin typeface="+mn-lt"/>
                <a:ea typeface="Helvetica Neue"/>
                <a:cs typeface="Helvetica Neue"/>
                <a:sym typeface="Helvetica Neue"/>
              </a:rPr>
              <a:t> u Windows </a:t>
            </a:r>
            <a:r>
              <a:rPr lang="en-GB" sz="2000" dirty="0" err="1">
                <a:solidFill>
                  <a:schemeClr val="dk1"/>
                </a:solidFill>
                <a:latin typeface="+mn-lt"/>
                <a:ea typeface="Helvetica Neue"/>
                <a:cs typeface="Helvetica Neue"/>
                <a:sym typeface="Helvetica Neue"/>
              </a:rPr>
              <a:t>Exploreru</a:t>
            </a:r>
            <a:r>
              <a:rPr lang="en-GB" sz="2000" dirty="0">
                <a:solidFill>
                  <a:schemeClr val="dk1"/>
                </a:solidFill>
                <a:latin typeface="+mn-lt"/>
                <a:ea typeface="Helvetica Neue"/>
                <a:cs typeface="Helvetica Neue"/>
                <a:sym typeface="Helvetica Neue"/>
              </a:rPr>
              <a:t> (</a:t>
            </a:r>
            <a:r>
              <a:rPr lang="en-GB" sz="2000" dirty="0" err="1">
                <a:solidFill>
                  <a:schemeClr val="dk1"/>
                </a:solidFill>
                <a:latin typeface="+mn-lt"/>
                <a:ea typeface="Helvetica Neue"/>
                <a:cs typeface="Helvetica Neue"/>
                <a:sym typeface="Helvetica Neue"/>
              </a:rPr>
              <a:t>prečac</a:t>
            </a:r>
            <a:r>
              <a:rPr lang="en-GB" sz="2000" dirty="0">
                <a:solidFill>
                  <a:schemeClr val="dk1"/>
                </a:solidFill>
                <a:latin typeface="+mn-lt"/>
                <a:ea typeface="Helvetica Neue"/>
                <a:cs typeface="Helvetica Neue"/>
                <a:sym typeface="Helvetica Neue"/>
              </a:rPr>
              <a:t>: </a:t>
            </a:r>
            <a:r>
              <a:rPr lang="en-GB" sz="2000" b="1" dirty="0">
                <a:solidFill>
                  <a:schemeClr val="dk1"/>
                </a:solidFill>
                <a:latin typeface="+mn-lt"/>
                <a:ea typeface="Helvetica Neue"/>
                <a:cs typeface="Helvetica Neue"/>
                <a:sym typeface="Helvetica Neue"/>
              </a:rPr>
              <a:t>Windows + E</a:t>
            </a:r>
            <a:r>
              <a:rPr lang="en-GB" sz="2000" dirty="0">
                <a:solidFill>
                  <a:schemeClr val="dk1"/>
                </a:solidFill>
                <a:latin typeface="+mn-lt"/>
                <a:ea typeface="Helvetica Neue"/>
                <a:cs typeface="Helvetica Neue"/>
                <a:sym typeface="Helvetica Neue"/>
              </a:rPr>
              <a:t>).</a:t>
            </a:r>
            <a:endParaRPr lang="en-GB" sz="2200" dirty="0">
              <a:latin typeface="+mn-lt"/>
            </a:endParaRPr>
          </a:p>
        </p:txBody>
      </p:sp>
      <p:sp>
        <p:nvSpPr>
          <p:cNvPr id="9" name="Google Shape;120;p6">
            <a:extLst>
              <a:ext uri="{FF2B5EF4-FFF2-40B4-BE49-F238E27FC236}">
                <a16:creationId xmlns:a16="http://schemas.microsoft.com/office/drawing/2014/main" id="{D1009485-5F32-FC3B-AEB7-6A1E72DDB860}"/>
              </a:ext>
            </a:extLst>
          </p:cNvPr>
          <p:cNvSpPr txBox="1"/>
          <p:nvPr/>
        </p:nvSpPr>
        <p:spPr>
          <a:xfrm>
            <a:off x="5004000" y="5688000"/>
            <a:ext cx="3096000" cy="2988000"/>
          </a:xfrm>
          <a:prstGeom prst="rect">
            <a:avLst/>
          </a:prstGeom>
          <a:noFill/>
          <a:ln>
            <a:noFill/>
          </a:ln>
        </p:spPr>
        <p:txBody>
          <a:bodyPr spcFirstLastPara="1" wrap="square" lIns="91425" tIns="684000" rIns="91425" bIns="45700" anchor="t" anchorCtr="0">
            <a:noAutofit/>
          </a:bodyPr>
          <a:lstStyle/>
          <a:p>
            <a:pPr lvl="0" algn="ctr">
              <a:buSzPct val="80000"/>
            </a:pPr>
            <a:r>
              <a:rPr lang="en-GB" sz="2000" dirty="0" err="1">
                <a:solidFill>
                  <a:schemeClr val="dk1"/>
                </a:solidFill>
                <a:latin typeface="+mn-lt"/>
                <a:ea typeface="Helvetica Neue"/>
                <a:cs typeface="Helvetica Neue"/>
                <a:sym typeface="Helvetica Neue"/>
              </a:rPr>
              <a:t>Sada</a:t>
            </a:r>
            <a:r>
              <a:rPr lang="en-GB" sz="2000" dirty="0">
                <a:solidFill>
                  <a:schemeClr val="dk1"/>
                </a:solidFill>
                <a:latin typeface="+mn-lt"/>
                <a:ea typeface="Helvetica Neue"/>
                <a:cs typeface="Helvetica Neue"/>
                <a:sym typeface="Helvetica Neue"/>
              </a:rPr>
              <a:t> </a:t>
            </a:r>
            <a:r>
              <a:rPr lang="en-GB" sz="2000" dirty="0" err="1">
                <a:solidFill>
                  <a:schemeClr val="dk1"/>
                </a:solidFill>
                <a:latin typeface="+mn-lt"/>
                <a:ea typeface="Helvetica Neue"/>
                <a:cs typeface="Helvetica Neue"/>
                <a:sym typeface="Helvetica Neue"/>
              </a:rPr>
              <a:t>pritisnite</a:t>
            </a:r>
            <a:r>
              <a:rPr lang="en-GB" sz="2000" dirty="0">
                <a:solidFill>
                  <a:schemeClr val="dk1"/>
                </a:solidFill>
                <a:latin typeface="+mn-lt"/>
                <a:ea typeface="Helvetica Neue"/>
                <a:cs typeface="Helvetica Neue"/>
                <a:sym typeface="Helvetica Neue"/>
              </a:rPr>
              <a:t> </a:t>
            </a:r>
            <a:r>
              <a:rPr lang="en-GB" sz="2000" dirty="0" err="1">
                <a:solidFill>
                  <a:schemeClr val="dk1"/>
                </a:solidFill>
                <a:latin typeface="+mn-lt"/>
                <a:ea typeface="Helvetica Neue"/>
                <a:cs typeface="Helvetica Neue"/>
                <a:sym typeface="Helvetica Neue"/>
              </a:rPr>
              <a:t>kombinaciju</a:t>
            </a:r>
            <a:r>
              <a:rPr lang="en-GB" sz="2000" dirty="0">
                <a:solidFill>
                  <a:schemeClr val="dk1"/>
                </a:solidFill>
                <a:latin typeface="+mn-lt"/>
                <a:ea typeface="Helvetica Neue"/>
                <a:cs typeface="Helvetica Neue"/>
                <a:sym typeface="Helvetica Neue"/>
              </a:rPr>
              <a:t> </a:t>
            </a:r>
            <a:r>
              <a:rPr lang="en-GB" sz="2000" dirty="0" err="1">
                <a:solidFill>
                  <a:schemeClr val="dk1"/>
                </a:solidFill>
                <a:latin typeface="+mn-lt"/>
                <a:ea typeface="Helvetica Neue"/>
                <a:cs typeface="Helvetica Neue"/>
                <a:sym typeface="Helvetica Neue"/>
              </a:rPr>
              <a:t>tipki</a:t>
            </a:r>
            <a:r>
              <a:rPr lang="en-GB" sz="2000" dirty="0">
                <a:solidFill>
                  <a:schemeClr val="dk1"/>
                </a:solidFill>
                <a:latin typeface="+mn-lt"/>
                <a:ea typeface="Helvetica Neue"/>
                <a:cs typeface="Helvetica Neue"/>
                <a:sym typeface="Helvetica Neue"/>
              </a:rPr>
              <a:t> </a:t>
            </a:r>
            <a:r>
              <a:rPr lang="en-GB" sz="2000" b="1" dirty="0">
                <a:solidFill>
                  <a:schemeClr val="dk1"/>
                </a:solidFill>
                <a:latin typeface="+mn-lt"/>
                <a:ea typeface="Helvetica Neue"/>
                <a:cs typeface="Helvetica Neue"/>
                <a:sym typeface="Helvetica Neue"/>
              </a:rPr>
              <a:t>Ctrl + F </a:t>
            </a:r>
            <a:r>
              <a:rPr lang="en-GB" sz="2000" dirty="0" err="1">
                <a:solidFill>
                  <a:schemeClr val="dk1"/>
                </a:solidFill>
                <a:latin typeface="+mn-lt"/>
                <a:ea typeface="Helvetica Neue"/>
                <a:cs typeface="Helvetica Neue"/>
                <a:sym typeface="Helvetica Neue"/>
              </a:rPr>
              <a:t>za</a:t>
            </a:r>
            <a:r>
              <a:rPr lang="en-GB" sz="2000" dirty="0">
                <a:solidFill>
                  <a:schemeClr val="dk1"/>
                </a:solidFill>
                <a:latin typeface="+mn-lt"/>
                <a:ea typeface="Helvetica Neue"/>
                <a:cs typeface="Helvetica Neue"/>
                <a:sym typeface="Helvetica Neue"/>
              </a:rPr>
              <a:t> </a:t>
            </a:r>
            <a:r>
              <a:rPr lang="en-GB" sz="2000" dirty="0" err="1">
                <a:solidFill>
                  <a:schemeClr val="dk1"/>
                </a:solidFill>
                <a:latin typeface="+mn-lt"/>
                <a:ea typeface="Helvetica Neue"/>
                <a:cs typeface="Helvetica Neue"/>
                <a:sym typeface="Helvetica Neue"/>
              </a:rPr>
              <a:t>skok</a:t>
            </a:r>
            <a:r>
              <a:rPr lang="en-GB" sz="2000" dirty="0">
                <a:solidFill>
                  <a:schemeClr val="dk1"/>
                </a:solidFill>
                <a:latin typeface="+mn-lt"/>
                <a:ea typeface="Helvetica Neue"/>
                <a:cs typeface="Helvetica Neue"/>
                <a:sym typeface="Helvetica Neue"/>
              </a:rPr>
              <a:t> na </a:t>
            </a:r>
            <a:r>
              <a:rPr lang="en-GB" sz="2000" dirty="0" err="1">
                <a:solidFill>
                  <a:schemeClr val="dk1"/>
                </a:solidFill>
                <a:latin typeface="+mn-lt"/>
                <a:ea typeface="Helvetica Neue"/>
                <a:cs typeface="Helvetica Neue"/>
                <a:sym typeface="Helvetica Neue"/>
              </a:rPr>
              <a:t>polje</a:t>
            </a:r>
            <a:r>
              <a:rPr lang="en-GB" sz="2000" dirty="0">
                <a:solidFill>
                  <a:schemeClr val="dk1"/>
                </a:solidFill>
                <a:latin typeface="+mn-lt"/>
                <a:ea typeface="Helvetica Neue"/>
                <a:cs typeface="Helvetica Neue"/>
                <a:sym typeface="Helvetica Neue"/>
              </a:rPr>
              <a:t> </a:t>
            </a:r>
            <a:r>
              <a:rPr lang="en-GB" sz="2000" dirty="0" err="1">
                <a:solidFill>
                  <a:schemeClr val="dk1"/>
                </a:solidFill>
                <a:latin typeface="+mn-lt"/>
                <a:ea typeface="Helvetica Neue"/>
                <a:cs typeface="Helvetica Neue"/>
                <a:sym typeface="Helvetica Neue"/>
              </a:rPr>
              <a:t>za</a:t>
            </a:r>
            <a:r>
              <a:rPr lang="en-GB" sz="2000" dirty="0">
                <a:solidFill>
                  <a:schemeClr val="dk1"/>
                </a:solidFill>
                <a:latin typeface="+mn-lt"/>
                <a:ea typeface="Helvetica Neue"/>
                <a:cs typeface="Helvetica Neue"/>
                <a:sym typeface="Helvetica Neue"/>
              </a:rPr>
              <a:t> </a:t>
            </a:r>
            <a:r>
              <a:rPr lang="en-GB" sz="2000" dirty="0" err="1">
                <a:solidFill>
                  <a:schemeClr val="dk1"/>
                </a:solidFill>
                <a:latin typeface="+mn-lt"/>
                <a:ea typeface="Helvetica Neue"/>
                <a:cs typeface="Helvetica Neue"/>
                <a:sym typeface="Helvetica Neue"/>
              </a:rPr>
              <a:t>pretraživanje</a:t>
            </a:r>
            <a:r>
              <a:rPr lang="en-GB" sz="2000" dirty="0">
                <a:solidFill>
                  <a:schemeClr val="dk1"/>
                </a:solidFill>
                <a:latin typeface="+mn-lt"/>
                <a:ea typeface="Helvetica Neue"/>
                <a:cs typeface="Helvetica Neue"/>
                <a:sym typeface="Helvetica Neue"/>
              </a:rPr>
              <a:t> u </a:t>
            </a:r>
            <a:r>
              <a:rPr lang="en-GB" sz="2000" dirty="0" err="1">
                <a:solidFill>
                  <a:schemeClr val="dk1"/>
                </a:solidFill>
                <a:latin typeface="+mn-lt"/>
                <a:ea typeface="Helvetica Neue"/>
                <a:cs typeface="Helvetica Neue"/>
                <a:sym typeface="Helvetica Neue"/>
              </a:rPr>
              <a:t>gornjem</a:t>
            </a:r>
            <a:r>
              <a:rPr lang="en-GB" sz="2000" dirty="0">
                <a:solidFill>
                  <a:schemeClr val="dk1"/>
                </a:solidFill>
                <a:latin typeface="+mn-lt"/>
                <a:ea typeface="Helvetica Neue"/>
                <a:cs typeface="Helvetica Neue"/>
                <a:sym typeface="Helvetica Neue"/>
              </a:rPr>
              <a:t> </a:t>
            </a:r>
            <a:r>
              <a:rPr lang="en-GB" sz="2000" dirty="0" err="1">
                <a:solidFill>
                  <a:schemeClr val="dk1"/>
                </a:solidFill>
                <a:latin typeface="+mn-lt"/>
                <a:ea typeface="Helvetica Neue"/>
                <a:cs typeface="Helvetica Neue"/>
                <a:sym typeface="Helvetica Neue"/>
              </a:rPr>
              <a:t>desnom</a:t>
            </a:r>
            <a:r>
              <a:rPr lang="en-GB" sz="2000" dirty="0">
                <a:solidFill>
                  <a:schemeClr val="dk1"/>
                </a:solidFill>
                <a:latin typeface="+mn-lt"/>
                <a:ea typeface="Helvetica Neue"/>
                <a:cs typeface="Helvetica Neue"/>
                <a:sym typeface="Helvetica Neue"/>
              </a:rPr>
              <a:t> </a:t>
            </a:r>
            <a:r>
              <a:rPr lang="en-GB" sz="2000" dirty="0" err="1">
                <a:solidFill>
                  <a:schemeClr val="dk1"/>
                </a:solidFill>
                <a:latin typeface="+mn-lt"/>
                <a:ea typeface="Helvetica Neue"/>
                <a:cs typeface="Helvetica Neue"/>
                <a:sym typeface="Helvetica Neue"/>
              </a:rPr>
              <a:t>kutu</a:t>
            </a:r>
            <a:r>
              <a:rPr lang="en-GB" sz="2000" dirty="0">
                <a:solidFill>
                  <a:schemeClr val="dk1"/>
                </a:solidFill>
                <a:latin typeface="+mn-lt"/>
                <a:ea typeface="Helvetica Neue"/>
                <a:cs typeface="Helvetica Neue"/>
                <a:sym typeface="Helvetica Neue"/>
              </a:rPr>
              <a:t>.</a:t>
            </a:r>
          </a:p>
          <a:p>
            <a:pPr lvl="0" algn="ctr">
              <a:buSzPct val="80000"/>
            </a:pPr>
            <a:endParaRPr lang="en-GB" sz="2000" dirty="0">
              <a:solidFill>
                <a:schemeClr val="dk1"/>
              </a:solidFill>
              <a:latin typeface="+mn-lt"/>
              <a:ea typeface="Helvetica Neue"/>
              <a:cs typeface="Helvetica Neue"/>
              <a:sym typeface="Helvetica Neue"/>
            </a:endParaRPr>
          </a:p>
          <a:p>
            <a:pPr lvl="0" algn="ctr">
              <a:buSzPct val="80000"/>
            </a:pPr>
            <a:r>
              <a:rPr lang="en-GB" sz="2000" dirty="0" err="1">
                <a:solidFill>
                  <a:schemeClr val="dk1"/>
                </a:solidFill>
                <a:latin typeface="+mn-lt"/>
                <a:ea typeface="Helvetica Neue"/>
                <a:cs typeface="Helvetica Neue"/>
                <a:sym typeface="Helvetica Neue"/>
              </a:rPr>
              <a:t>Alternativno</a:t>
            </a:r>
            <a:r>
              <a:rPr lang="en-GB" sz="2000" dirty="0">
                <a:solidFill>
                  <a:schemeClr val="dk1"/>
                </a:solidFill>
                <a:latin typeface="+mn-lt"/>
                <a:ea typeface="Helvetica Neue"/>
                <a:cs typeface="Helvetica Neue"/>
                <a:sym typeface="Helvetica Neue"/>
              </a:rPr>
              <a:t>, </a:t>
            </a:r>
            <a:r>
              <a:rPr lang="en-GB" sz="2000" dirty="0" err="1">
                <a:solidFill>
                  <a:schemeClr val="dk1"/>
                </a:solidFill>
                <a:latin typeface="+mn-lt"/>
                <a:ea typeface="Helvetica Neue"/>
                <a:cs typeface="Helvetica Neue"/>
                <a:sym typeface="Helvetica Neue"/>
              </a:rPr>
              <a:t>kliknite</a:t>
            </a:r>
            <a:r>
              <a:rPr lang="en-GB" sz="2000" dirty="0">
                <a:solidFill>
                  <a:schemeClr val="dk1"/>
                </a:solidFill>
                <a:latin typeface="+mn-lt"/>
                <a:ea typeface="Helvetica Neue"/>
                <a:cs typeface="Helvetica Neue"/>
                <a:sym typeface="Helvetica Neue"/>
              </a:rPr>
              <a:t> </a:t>
            </a:r>
            <a:r>
              <a:rPr lang="en-GB" sz="2000" dirty="0" err="1">
                <a:solidFill>
                  <a:schemeClr val="dk1"/>
                </a:solidFill>
                <a:latin typeface="+mn-lt"/>
                <a:ea typeface="Helvetica Neue"/>
                <a:cs typeface="Helvetica Neue"/>
                <a:sym typeface="Helvetica Neue"/>
              </a:rPr>
              <a:t>mišem</a:t>
            </a:r>
            <a:r>
              <a:rPr lang="en-GB" sz="2000" dirty="0">
                <a:solidFill>
                  <a:schemeClr val="dk1"/>
                </a:solidFill>
                <a:latin typeface="+mn-lt"/>
                <a:ea typeface="Helvetica Neue"/>
                <a:cs typeface="Helvetica Neue"/>
                <a:sym typeface="Helvetica Neue"/>
              </a:rPr>
              <a:t>.</a:t>
            </a:r>
          </a:p>
        </p:txBody>
      </p:sp>
      <p:sp>
        <p:nvSpPr>
          <p:cNvPr id="10" name="Google Shape;120;p6">
            <a:extLst>
              <a:ext uri="{FF2B5EF4-FFF2-40B4-BE49-F238E27FC236}">
                <a16:creationId xmlns:a16="http://schemas.microsoft.com/office/drawing/2014/main" id="{1030F87F-4217-B6D3-0658-0F314D039F7C}"/>
              </a:ext>
            </a:extLst>
          </p:cNvPr>
          <p:cNvSpPr txBox="1"/>
          <p:nvPr/>
        </p:nvSpPr>
        <p:spPr>
          <a:xfrm>
            <a:off x="8280000" y="5688000"/>
            <a:ext cx="3024000" cy="2988000"/>
          </a:xfrm>
          <a:prstGeom prst="rect">
            <a:avLst/>
          </a:prstGeom>
          <a:noFill/>
          <a:ln>
            <a:noFill/>
          </a:ln>
        </p:spPr>
        <p:txBody>
          <a:bodyPr spcFirstLastPara="1" wrap="square" lIns="91425" tIns="684000" rIns="90000" bIns="45700" anchor="t" anchorCtr="0">
            <a:noAutofit/>
          </a:bodyPr>
          <a:lstStyle/>
          <a:p>
            <a:pPr lvl="0" algn="ctr">
              <a:buSzPct val="80000"/>
            </a:pPr>
            <a:r>
              <a:rPr lang="vi-VN" sz="2000" dirty="0">
                <a:solidFill>
                  <a:schemeClr val="dk1"/>
                </a:solidFill>
                <a:latin typeface="+mn-lt"/>
                <a:ea typeface="Helvetica Neue"/>
                <a:cs typeface="Helvetica Neue"/>
                <a:sym typeface="Helvetica Neue"/>
              </a:rPr>
              <a:t>Upišite datoteku koju tražite.</a:t>
            </a:r>
          </a:p>
          <a:p>
            <a:pPr lvl="0" algn="ctr">
              <a:buSzPct val="80000"/>
            </a:pPr>
            <a:endParaRPr lang="vi-VN" sz="2000" dirty="0">
              <a:solidFill>
                <a:schemeClr val="dk1"/>
              </a:solidFill>
              <a:latin typeface="+mn-lt"/>
              <a:ea typeface="Helvetica Neue"/>
              <a:cs typeface="Helvetica Neue"/>
              <a:sym typeface="Helvetica Neue"/>
            </a:endParaRPr>
          </a:p>
          <a:p>
            <a:pPr lvl="0" algn="ctr">
              <a:buSzPct val="80000"/>
            </a:pPr>
            <a:r>
              <a:rPr lang="vi-VN" sz="2000" dirty="0">
                <a:solidFill>
                  <a:schemeClr val="dk1"/>
                </a:solidFill>
                <a:latin typeface="+mn-lt"/>
                <a:ea typeface="Helvetica Neue"/>
                <a:cs typeface="Helvetica Neue"/>
                <a:sym typeface="Helvetica Neue"/>
              </a:rPr>
              <a:t>To također može biti samo ekstenzija datoteke ili dio naziva datoteke.</a:t>
            </a:r>
            <a:endParaRPr lang="en-GB" sz="2000" dirty="0">
              <a:solidFill>
                <a:schemeClr val="dk1"/>
              </a:solidFill>
              <a:latin typeface="+mn-lt"/>
              <a:ea typeface="Helvetica Neue"/>
              <a:cs typeface="Helvetica Neue"/>
              <a:sym typeface="Helvetica Neue"/>
            </a:endParaRPr>
          </a:p>
        </p:txBody>
      </p:sp>
      <p:sp>
        <p:nvSpPr>
          <p:cNvPr id="11" name="Google Shape;120;p6">
            <a:extLst>
              <a:ext uri="{FF2B5EF4-FFF2-40B4-BE49-F238E27FC236}">
                <a16:creationId xmlns:a16="http://schemas.microsoft.com/office/drawing/2014/main" id="{85B2D850-F489-79BD-18BE-4CE8C4D973ED}"/>
              </a:ext>
            </a:extLst>
          </p:cNvPr>
          <p:cNvSpPr txBox="1"/>
          <p:nvPr/>
        </p:nvSpPr>
        <p:spPr>
          <a:xfrm>
            <a:off x="11448000" y="5688000"/>
            <a:ext cx="6840000" cy="2988000"/>
          </a:xfrm>
          <a:prstGeom prst="rect">
            <a:avLst/>
          </a:prstGeom>
          <a:noFill/>
          <a:ln>
            <a:noFill/>
          </a:ln>
        </p:spPr>
        <p:txBody>
          <a:bodyPr spcFirstLastPara="1" wrap="square" lIns="91425" tIns="684000" rIns="91425" bIns="45700" anchor="t" anchorCtr="0">
            <a:noAutofit/>
          </a:bodyPr>
          <a:lstStyle/>
          <a:p>
            <a:pPr lvl="0" algn="ctr">
              <a:buSzPct val="80000"/>
            </a:pPr>
            <a:r>
              <a:rPr lang="vi-VN" sz="2000" dirty="0">
                <a:solidFill>
                  <a:schemeClr val="dk1"/>
                </a:solidFill>
                <a:latin typeface="+mn-lt"/>
                <a:ea typeface="Helvetica Neue"/>
                <a:cs typeface="Helvetica Neue"/>
                <a:sym typeface="Helvetica Neue"/>
              </a:rPr>
              <a:t>Također možete ograničiti pretraživanje i koristiti zvjezdicu (*) kao zamjenski znak.</a:t>
            </a:r>
          </a:p>
          <a:p>
            <a:pPr lvl="0" algn="ctr">
              <a:buSzPct val="80000"/>
            </a:pPr>
            <a:endParaRPr lang="vi-VN" sz="2000" dirty="0">
              <a:solidFill>
                <a:schemeClr val="dk1"/>
              </a:solidFill>
              <a:latin typeface="+mn-lt"/>
              <a:ea typeface="Helvetica Neue"/>
              <a:cs typeface="Helvetica Neue"/>
              <a:sym typeface="Helvetica Neue"/>
            </a:endParaRPr>
          </a:p>
          <a:p>
            <a:pPr lvl="0" algn="ctr">
              <a:buSzPct val="80000"/>
            </a:pPr>
            <a:r>
              <a:rPr lang="vi-VN" sz="2000" dirty="0">
                <a:solidFill>
                  <a:schemeClr val="dk1"/>
                </a:solidFill>
                <a:latin typeface="+mn-lt"/>
                <a:ea typeface="Helvetica Neue"/>
                <a:cs typeface="Helvetica Neue"/>
                <a:sym typeface="Helvetica Neue"/>
              </a:rPr>
              <a:t>To ponekad znatno ubrzava pretragu:</a:t>
            </a:r>
          </a:p>
          <a:p>
            <a:pPr lvl="0" algn="ctr">
              <a:buSzPct val="80000"/>
            </a:pPr>
            <a:r>
              <a:rPr lang="vi-VN" sz="2000" dirty="0">
                <a:solidFill>
                  <a:schemeClr val="dk1"/>
                </a:solidFill>
                <a:latin typeface="+mn-lt"/>
                <a:ea typeface="Helvetica Neue"/>
                <a:cs typeface="Helvetica Neue"/>
                <a:sym typeface="Helvetica Neue"/>
              </a:rPr>
              <a:t>- Na primjer, pojam za pretraživanje *.doc prikazuje samo pronađene datoteke s datotečnim nastavkom DOC.</a:t>
            </a:r>
          </a:p>
          <a:p>
            <a:pPr lvl="0" algn="ctr">
              <a:buSzPct val="80000"/>
            </a:pPr>
            <a:r>
              <a:rPr lang="vi-VN" sz="2000" dirty="0">
                <a:solidFill>
                  <a:schemeClr val="dk1"/>
                </a:solidFill>
                <a:latin typeface="+mn-lt"/>
                <a:ea typeface="Helvetica Neue"/>
                <a:cs typeface="Helvetica Neue"/>
                <a:sym typeface="Helvetica Neue"/>
              </a:rPr>
              <a:t>- slovo*.xls prikazuje sve XLS datoteke koje u nazivu datoteke počinju riječju slovo.</a:t>
            </a:r>
            <a:endParaRPr lang="en-GB" sz="1800" dirty="0">
              <a:latin typeface="+mn-lt"/>
            </a:endParaRPr>
          </a:p>
        </p:txBody>
      </p:sp>
      <p:sp>
        <p:nvSpPr>
          <p:cNvPr id="16" name="Foliennummernplatzhalter 1">
            <a:extLst>
              <a:ext uri="{FF2B5EF4-FFF2-40B4-BE49-F238E27FC236}">
                <a16:creationId xmlns:a16="http://schemas.microsoft.com/office/drawing/2014/main" id="{8194B258-27C0-4A17-A6E6-BA7E99DC36A1}"/>
              </a:ext>
            </a:extLst>
          </p:cNvPr>
          <p:cNvSpPr txBox="1">
            <a:spLocks/>
          </p:cNvSpPr>
          <p:nvPr/>
        </p:nvSpPr>
        <p:spPr>
          <a:xfrm>
            <a:off x="14004589" y="9567020"/>
            <a:ext cx="4114800" cy="547688"/>
          </a:xfrm>
          <a:prstGeom prst="rect">
            <a:avLst/>
          </a:prstGeom>
        </p:spPr>
        <p:txBody>
          <a:bodyPr vert="horz" lIns="91440" tIns="45720" rIns="91440" bIns="45720" rtlCol="0" anchor="ct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defRPr sz="1200" b="0" i="0" u="none" strike="noStrike" cap="none">
                <a:solidFill>
                  <a:schemeClr val="tx1">
                    <a:tint val="75000"/>
                  </a:schemeClr>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fld id="{141F0399-9AC4-4E2F-9FF1-1AC0CE388A8D}" type="slidenum">
              <a:rPr lang="de-DE" smtClean="0"/>
              <a:t>41</a:t>
            </a:fld>
            <a:endParaRPr lang="de-DE"/>
          </a:p>
        </p:txBody>
      </p:sp>
      <p:sp>
        <p:nvSpPr>
          <p:cNvPr id="4" name="Textfeld 3">
            <a:extLst>
              <a:ext uri="{FF2B5EF4-FFF2-40B4-BE49-F238E27FC236}">
                <a16:creationId xmlns:a16="http://schemas.microsoft.com/office/drawing/2014/main" id="{CDCF9974-F3A6-B92A-33AA-6D290BA6B230}"/>
              </a:ext>
            </a:extLst>
          </p:cNvPr>
          <p:cNvSpPr txBox="1"/>
          <p:nvPr/>
        </p:nvSpPr>
        <p:spPr>
          <a:xfrm>
            <a:off x="1080000" y="8928000"/>
            <a:ext cx="17100000" cy="360000"/>
          </a:xfrm>
          <a:prstGeom prst="rect">
            <a:avLst/>
          </a:prstGeom>
          <a:noFill/>
          <a:ln>
            <a:noFill/>
          </a:ln>
        </p:spPr>
        <p:txBody>
          <a:bodyPr wrap="square" anchor="b">
            <a:noAutofit/>
          </a:bodyPr>
          <a:lstStyle/>
          <a:p>
            <a:r>
              <a:rPr lang="hr-HR" sz="1000" dirty="0"/>
              <a:t>Izvor</a:t>
            </a:r>
            <a:r>
              <a:rPr lang="de-DE" sz="1000" dirty="0"/>
              <a:t>: Schanze, Robert (2016), Windows 10: Nach Dateien suchen – so geht's, in: giga.de, 18. Dez. 2016, https://www.giga.de/downloads/windows-10/tipps/windows-10-nach-dateien-suchen-so-gehts/</a:t>
            </a:r>
          </a:p>
        </p:txBody>
      </p:sp>
      <p:sp>
        <p:nvSpPr>
          <p:cNvPr id="5" name="Google Shape;118;p6">
            <a:extLst>
              <a:ext uri="{FF2B5EF4-FFF2-40B4-BE49-F238E27FC236}">
                <a16:creationId xmlns:a16="http://schemas.microsoft.com/office/drawing/2014/main" id="{90ED9A1D-57B3-8804-BAA5-47D7C1F91B1B}"/>
              </a:ext>
            </a:extLst>
          </p:cNvPr>
          <p:cNvSpPr txBox="1"/>
          <p:nvPr/>
        </p:nvSpPr>
        <p:spPr>
          <a:xfrm>
            <a:off x="1331998" y="2401311"/>
            <a:ext cx="17375101" cy="646290"/>
          </a:xfrm>
          <a:prstGeom prst="rect">
            <a:avLst/>
          </a:prstGeom>
          <a:noFill/>
          <a:ln>
            <a:noFill/>
          </a:ln>
        </p:spPr>
        <p:txBody>
          <a:bodyPr spcFirstLastPara="1" wrap="square" lIns="91425" tIns="45700" rIns="91425" bIns="45700" anchor="t" anchorCtr="0">
            <a:noAutofit/>
          </a:bodyPr>
          <a:lstStyle/>
          <a:p>
            <a:pPr lvl="0"/>
            <a:r>
              <a:rPr lang="en-GB" sz="4800" b="1" dirty="0">
                <a:solidFill>
                  <a:schemeClr val="tx1"/>
                </a:solidFill>
                <a:latin typeface="+mn-lt"/>
                <a:ea typeface="Helvetica Neue"/>
                <a:cs typeface="Helvetica Neue"/>
                <a:sym typeface="Helvetica Neue"/>
              </a:rPr>
              <a:t>2. </a:t>
            </a:r>
            <a:r>
              <a:rPr lang="en-GB" sz="4800" b="1" dirty="0" err="1">
                <a:solidFill>
                  <a:schemeClr val="tx1"/>
                </a:solidFill>
                <a:latin typeface="+mn-lt"/>
                <a:ea typeface="Helvetica Neue"/>
                <a:cs typeface="Helvetica Neue"/>
                <a:sym typeface="Helvetica Neue"/>
              </a:rPr>
              <a:t>Alati</a:t>
            </a:r>
            <a:r>
              <a:rPr lang="en-GB" sz="4800" b="1" dirty="0">
                <a:solidFill>
                  <a:schemeClr val="tx1"/>
                </a:solidFill>
                <a:latin typeface="+mn-lt"/>
                <a:ea typeface="Helvetica Neue"/>
                <a:cs typeface="Helvetica Neue"/>
                <a:sym typeface="Helvetica Neue"/>
              </a:rPr>
              <a:t> </a:t>
            </a:r>
            <a:r>
              <a:rPr lang="en-GB" sz="4800" b="1" dirty="0" err="1">
                <a:solidFill>
                  <a:schemeClr val="tx1"/>
                </a:solidFill>
                <a:latin typeface="+mn-lt"/>
                <a:ea typeface="Helvetica Neue"/>
                <a:cs typeface="Helvetica Neue"/>
                <a:sym typeface="Helvetica Neue"/>
              </a:rPr>
              <a:t>za</a:t>
            </a:r>
            <a:r>
              <a:rPr lang="en-GB" sz="4800" b="1" dirty="0">
                <a:solidFill>
                  <a:schemeClr val="tx1"/>
                </a:solidFill>
                <a:latin typeface="+mn-lt"/>
                <a:ea typeface="Helvetica Neue"/>
                <a:cs typeface="Helvetica Neue"/>
                <a:sym typeface="Helvetica Neue"/>
              </a:rPr>
              <a:t> </a:t>
            </a:r>
            <a:r>
              <a:rPr lang="en-GB" sz="4800" b="1" dirty="0" err="1">
                <a:solidFill>
                  <a:schemeClr val="tx1"/>
                </a:solidFill>
                <a:latin typeface="+mn-lt"/>
                <a:ea typeface="Helvetica Neue"/>
                <a:cs typeface="Helvetica Neue"/>
                <a:sym typeface="Helvetica Neue"/>
              </a:rPr>
              <a:t>pronalaženje</a:t>
            </a:r>
            <a:r>
              <a:rPr lang="en-GB" sz="4800" b="1" dirty="0">
                <a:solidFill>
                  <a:schemeClr val="tx1"/>
                </a:solidFill>
                <a:latin typeface="+mn-lt"/>
                <a:ea typeface="Helvetica Neue"/>
                <a:cs typeface="Helvetica Neue"/>
                <a:sym typeface="Helvetica Neue"/>
              </a:rPr>
              <a:t> </a:t>
            </a:r>
            <a:r>
              <a:rPr lang="en-GB" sz="4800" b="1" dirty="0" err="1">
                <a:solidFill>
                  <a:schemeClr val="tx1"/>
                </a:solidFill>
                <a:latin typeface="+mn-lt"/>
                <a:ea typeface="Helvetica Neue"/>
                <a:cs typeface="Helvetica Neue"/>
                <a:sym typeface="Helvetica Neue"/>
              </a:rPr>
              <a:t>datoteka</a:t>
            </a:r>
            <a:r>
              <a:rPr lang="en-GB" sz="4800" b="1" dirty="0">
                <a:solidFill>
                  <a:schemeClr val="tx1"/>
                </a:solidFill>
                <a:latin typeface="+mn-lt"/>
                <a:ea typeface="Helvetica Neue"/>
                <a:cs typeface="Helvetica Neue"/>
                <a:sym typeface="Helvetica Neue"/>
              </a:rPr>
              <a:t> u </a:t>
            </a:r>
            <a:r>
              <a:rPr lang="en-GB" sz="4800" b="1" dirty="0" err="1">
                <a:solidFill>
                  <a:schemeClr val="tx1"/>
                </a:solidFill>
                <a:latin typeface="+mn-lt"/>
                <a:ea typeface="Helvetica Neue"/>
                <a:cs typeface="Helvetica Neue"/>
                <a:sym typeface="Helvetica Neue"/>
              </a:rPr>
              <a:t>vlastitoj</a:t>
            </a:r>
            <a:r>
              <a:rPr lang="en-GB" sz="4800" b="1" dirty="0">
                <a:solidFill>
                  <a:schemeClr val="tx1"/>
                </a:solidFill>
                <a:latin typeface="+mn-lt"/>
                <a:ea typeface="Helvetica Neue"/>
                <a:cs typeface="Helvetica Neue"/>
                <a:sym typeface="Helvetica Neue"/>
              </a:rPr>
              <a:t> </a:t>
            </a:r>
            <a:r>
              <a:rPr lang="en-GB" sz="4800" b="1" dirty="0" err="1">
                <a:solidFill>
                  <a:schemeClr val="tx1"/>
                </a:solidFill>
                <a:latin typeface="+mn-lt"/>
                <a:ea typeface="Helvetica Neue"/>
                <a:cs typeface="Helvetica Neue"/>
                <a:sym typeface="Helvetica Neue"/>
              </a:rPr>
              <a:t>strukturi</a:t>
            </a:r>
            <a:r>
              <a:rPr lang="en-GB" sz="4800" b="1" dirty="0">
                <a:solidFill>
                  <a:schemeClr val="tx1"/>
                </a:solidFill>
                <a:latin typeface="+mn-lt"/>
                <a:ea typeface="Helvetica Neue"/>
                <a:cs typeface="Helvetica Neue"/>
                <a:sym typeface="Helvetica Neue"/>
              </a:rPr>
              <a:t> </a:t>
            </a:r>
            <a:r>
              <a:rPr lang="en-GB" sz="4800" b="1" dirty="0" err="1">
                <a:solidFill>
                  <a:schemeClr val="tx1"/>
                </a:solidFill>
                <a:latin typeface="+mn-lt"/>
                <a:ea typeface="Helvetica Neue"/>
                <a:cs typeface="Helvetica Neue"/>
                <a:sym typeface="Helvetica Neue"/>
              </a:rPr>
              <a:t>mapa</a:t>
            </a:r>
            <a:endParaRPr lang="en-US" sz="4800" b="1" dirty="0">
              <a:solidFill>
                <a:schemeClr val="tx1"/>
              </a:solidFill>
              <a:latin typeface="+mn-lt"/>
              <a:ea typeface="Helvetica Neue"/>
              <a:cs typeface="Helvetica Neue"/>
              <a:sym typeface="Helvetica Neue"/>
            </a:endParaRPr>
          </a:p>
        </p:txBody>
      </p:sp>
    </p:spTree>
    <p:extLst>
      <p:ext uri="{BB962C8B-B14F-4D97-AF65-F5344CB8AC3E}">
        <p14:creationId xmlns:p14="http://schemas.microsoft.com/office/powerpoint/2010/main" val="109913688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cxnSp>
        <p:nvCxnSpPr>
          <p:cNvPr id="18" name="Gerade Verbindung mit Pfeil 17">
            <a:extLst>
              <a:ext uri="{FF2B5EF4-FFF2-40B4-BE49-F238E27FC236}">
                <a16:creationId xmlns:a16="http://schemas.microsoft.com/office/drawing/2014/main" id="{8B746AC5-77DA-0CD1-915D-42BD833C0F5B}"/>
              </a:ext>
            </a:extLst>
          </p:cNvPr>
          <p:cNvCxnSpPr>
            <a:cxnSpLocks/>
          </p:cNvCxnSpPr>
          <p:nvPr/>
        </p:nvCxnSpPr>
        <p:spPr>
          <a:xfrm>
            <a:off x="2196000" y="8676000"/>
            <a:ext cx="13932000" cy="0"/>
          </a:xfrm>
          <a:prstGeom prst="straightConnector1">
            <a:avLst/>
          </a:prstGeom>
          <a:ln w="76200">
            <a:solidFill>
              <a:srgbClr val="00CCFF"/>
            </a:solidFill>
            <a:tailEnd type="triangle"/>
          </a:ln>
        </p:spPr>
        <p:style>
          <a:lnRef idx="1">
            <a:schemeClr val="accent1"/>
          </a:lnRef>
          <a:fillRef idx="0">
            <a:schemeClr val="accent1"/>
          </a:fillRef>
          <a:effectRef idx="0">
            <a:schemeClr val="accent1"/>
          </a:effectRef>
          <a:fontRef idx="minor">
            <a:schemeClr val="tx1"/>
          </a:fontRef>
        </p:style>
      </p:cxnSp>
      <p:sp>
        <p:nvSpPr>
          <p:cNvPr id="119" name="Google Shape;119;p6"/>
          <p:cNvSpPr txBox="1"/>
          <p:nvPr/>
        </p:nvSpPr>
        <p:spPr>
          <a:xfrm>
            <a:off x="1295399" y="3390900"/>
            <a:ext cx="16451999" cy="523220"/>
          </a:xfrm>
          <a:prstGeom prst="rect">
            <a:avLst/>
          </a:prstGeom>
          <a:noFill/>
          <a:ln>
            <a:noFill/>
          </a:ln>
        </p:spPr>
        <p:txBody>
          <a:bodyPr spcFirstLastPara="1" wrap="square" lIns="91425" tIns="45700" rIns="91425" bIns="45700" anchor="t" anchorCtr="0">
            <a:noAutofit/>
          </a:bodyPr>
          <a:lstStyle/>
          <a:p>
            <a:pPr lvl="0"/>
            <a:r>
              <a:rPr lang="en-GB" sz="2800" b="1" dirty="0">
                <a:solidFill>
                  <a:srgbClr val="00CCFF"/>
                </a:solidFill>
                <a:latin typeface="+mn-lt"/>
                <a:ea typeface="Helvetica Neue"/>
                <a:cs typeface="Helvetica Neue"/>
                <a:sym typeface="Helvetica Neue"/>
              </a:rPr>
              <a:t>MAC - </a:t>
            </a:r>
            <a:r>
              <a:rPr lang="en-GB" sz="2800" b="1" dirty="0" err="1">
                <a:solidFill>
                  <a:srgbClr val="00CCFF"/>
                </a:solidFill>
                <a:latin typeface="+mn-lt"/>
                <a:ea typeface="Helvetica Neue"/>
                <a:cs typeface="Helvetica Neue"/>
                <a:sym typeface="Helvetica Neue"/>
              </a:rPr>
              <a:t>Pretraživanje</a:t>
            </a:r>
            <a:r>
              <a:rPr lang="en-GB" sz="2800" b="1" dirty="0">
                <a:solidFill>
                  <a:srgbClr val="00CCFF"/>
                </a:solidFill>
                <a:latin typeface="+mn-lt"/>
                <a:ea typeface="Helvetica Neue"/>
                <a:cs typeface="Helvetica Neue"/>
                <a:sym typeface="Helvetica Neue"/>
              </a:rPr>
              <a:t> </a:t>
            </a:r>
            <a:r>
              <a:rPr lang="en-GB" sz="2800" b="1" dirty="0" err="1">
                <a:solidFill>
                  <a:srgbClr val="00CCFF"/>
                </a:solidFill>
                <a:latin typeface="+mn-lt"/>
                <a:ea typeface="Helvetica Neue"/>
                <a:cs typeface="Helvetica Neue"/>
                <a:sym typeface="Helvetica Neue"/>
              </a:rPr>
              <a:t>datoteka</a:t>
            </a:r>
            <a:endParaRPr lang="en-GB" dirty="0">
              <a:solidFill>
                <a:srgbClr val="00CCFF"/>
              </a:solidFill>
              <a:latin typeface="+mn-lt"/>
            </a:endParaRPr>
          </a:p>
        </p:txBody>
      </p:sp>
      <p:sp>
        <p:nvSpPr>
          <p:cNvPr id="120" name="Google Shape;120;p6"/>
          <p:cNvSpPr txBox="1"/>
          <p:nvPr/>
        </p:nvSpPr>
        <p:spPr>
          <a:xfrm>
            <a:off x="1295400" y="4024780"/>
            <a:ext cx="16451998" cy="523221"/>
          </a:xfrm>
          <a:prstGeom prst="rect">
            <a:avLst/>
          </a:prstGeom>
          <a:noFill/>
          <a:ln>
            <a:noFill/>
          </a:ln>
        </p:spPr>
        <p:txBody>
          <a:bodyPr spcFirstLastPara="1" wrap="square" lIns="91425" tIns="45700" rIns="91425" bIns="45700" anchor="t" anchorCtr="0">
            <a:noAutofit/>
          </a:bodyPr>
          <a:lstStyle/>
          <a:p>
            <a:pPr lvl="0" algn="ctr">
              <a:buSzPct val="80000"/>
            </a:pPr>
            <a:r>
              <a:rPr lang="en-GB" sz="2400" b="1" dirty="0" err="1">
                <a:solidFill>
                  <a:schemeClr val="dk1"/>
                </a:solidFill>
                <a:latin typeface="+mn-lt"/>
                <a:ea typeface="Helvetica Neue"/>
                <a:cs typeface="Helvetica Neue"/>
                <a:sym typeface="Helvetica Neue"/>
              </a:rPr>
              <a:t>Pretražujte</a:t>
            </a:r>
            <a:r>
              <a:rPr lang="en-GB" sz="2400" b="1" dirty="0">
                <a:solidFill>
                  <a:schemeClr val="dk1"/>
                </a:solidFill>
                <a:latin typeface="+mn-lt"/>
                <a:ea typeface="Helvetica Neue"/>
                <a:cs typeface="Helvetica Neue"/>
                <a:sym typeface="Helvetica Neue"/>
              </a:rPr>
              <a:t> </a:t>
            </a:r>
            <a:r>
              <a:rPr lang="en-GB" sz="2400" b="1" dirty="0" err="1">
                <a:solidFill>
                  <a:schemeClr val="dk1"/>
                </a:solidFill>
                <a:latin typeface="+mn-lt"/>
                <a:ea typeface="Helvetica Neue"/>
                <a:cs typeface="Helvetica Neue"/>
                <a:sym typeface="Helvetica Neue"/>
              </a:rPr>
              <a:t>datoteke</a:t>
            </a:r>
            <a:r>
              <a:rPr lang="en-GB" sz="2400" b="1" dirty="0">
                <a:solidFill>
                  <a:schemeClr val="dk1"/>
                </a:solidFill>
                <a:latin typeface="+mn-lt"/>
                <a:ea typeface="Helvetica Neue"/>
                <a:cs typeface="Helvetica Neue"/>
                <a:sym typeface="Helvetica Neue"/>
              </a:rPr>
              <a:t> </a:t>
            </a:r>
            <a:r>
              <a:rPr lang="en-GB" sz="2400" b="1" dirty="0" err="1">
                <a:solidFill>
                  <a:schemeClr val="dk1"/>
                </a:solidFill>
                <a:latin typeface="+mn-lt"/>
                <a:ea typeface="Helvetica Neue"/>
                <a:cs typeface="Helvetica Neue"/>
                <a:sym typeface="Helvetica Neue"/>
              </a:rPr>
              <a:t>pomoću</a:t>
            </a:r>
            <a:r>
              <a:rPr lang="en-GB" sz="2400" b="1" dirty="0">
                <a:solidFill>
                  <a:schemeClr val="dk1"/>
                </a:solidFill>
                <a:latin typeface="+mn-lt"/>
                <a:ea typeface="Helvetica Neue"/>
                <a:cs typeface="Helvetica Neue"/>
                <a:sym typeface="Helvetica Neue"/>
              </a:rPr>
              <a:t> </a:t>
            </a:r>
            <a:r>
              <a:rPr lang="en-GB" sz="2400" b="1" dirty="0" err="1">
                <a:solidFill>
                  <a:schemeClr val="dk1"/>
                </a:solidFill>
                <a:latin typeface="+mn-lt"/>
                <a:ea typeface="Helvetica Neue"/>
                <a:cs typeface="Helvetica Neue"/>
                <a:sym typeface="Helvetica Neue"/>
              </a:rPr>
              <a:t>Spotlighta</a:t>
            </a:r>
            <a:endParaRPr lang="en-GB" sz="2400" b="1" dirty="0">
              <a:solidFill>
                <a:schemeClr val="dk1"/>
              </a:solidFill>
              <a:latin typeface="+mn-lt"/>
              <a:ea typeface="Helvetica Neue"/>
              <a:cs typeface="Helvetica Neue"/>
              <a:sym typeface="Helvetica Neue"/>
            </a:endParaRPr>
          </a:p>
        </p:txBody>
      </p:sp>
      <p:sp>
        <p:nvSpPr>
          <p:cNvPr id="3" name="Textfeld 2">
            <a:extLst>
              <a:ext uri="{FF2B5EF4-FFF2-40B4-BE49-F238E27FC236}">
                <a16:creationId xmlns:a16="http://schemas.microsoft.com/office/drawing/2014/main" id="{08388C0C-A0BA-6B35-B6FA-3A88DC414D51}"/>
              </a:ext>
            </a:extLst>
          </p:cNvPr>
          <p:cNvSpPr txBox="1"/>
          <p:nvPr/>
        </p:nvSpPr>
        <p:spPr>
          <a:xfrm>
            <a:off x="1080000" y="8928000"/>
            <a:ext cx="17100000" cy="360000"/>
          </a:xfrm>
          <a:prstGeom prst="rect">
            <a:avLst/>
          </a:prstGeom>
          <a:noFill/>
          <a:ln>
            <a:noFill/>
          </a:ln>
        </p:spPr>
        <p:txBody>
          <a:bodyPr wrap="square" anchor="b">
            <a:noAutofit/>
          </a:bodyPr>
          <a:lstStyle/>
          <a:p>
            <a:r>
              <a:rPr lang="hr-HR" sz="1000" dirty="0"/>
              <a:t>Izvor: </a:t>
            </a:r>
            <a:r>
              <a:rPr lang="de-DE" sz="1000" dirty="0" err="1"/>
              <a:t>Baldo</a:t>
            </a:r>
            <a:r>
              <a:rPr lang="de-DE" sz="1000" dirty="0"/>
              <a:t>, Jordan, Der beste Weg, um verlorene Dateien auf dem Mac zu finden, in: imymac.de, 1. August 2022, https://www.imymac.de/powermymac/find-lost-files-on-mac.html</a:t>
            </a:r>
          </a:p>
        </p:txBody>
      </p:sp>
      <p:sp>
        <p:nvSpPr>
          <p:cNvPr id="5" name="Google Shape;120;p6">
            <a:extLst>
              <a:ext uri="{FF2B5EF4-FFF2-40B4-BE49-F238E27FC236}">
                <a16:creationId xmlns:a16="http://schemas.microsoft.com/office/drawing/2014/main" id="{196C9295-4F3C-44E2-B6E0-77CBDA31A9BB}"/>
              </a:ext>
            </a:extLst>
          </p:cNvPr>
          <p:cNvSpPr txBox="1"/>
          <p:nvPr/>
        </p:nvSpPr>
        <p:spPr>
          <a:xfrm>
            <a:off x="4608000" y="4644000"/>
            <a:ext cx="4680000" cy="4068000"/>
          </a:xfrm>
          <a:prstGeom prst="downArrowCallout">
            <a:avLst>
              <a:gd name="adj1" fmla="val 24744"/>
              <a:gd name="adj2" fmla="val 12372"/>
              <a:gd name="adj3" fmla="val 12723"/>
              <a:gd name="adj4" fmla="val 87277"/>
            </a:avLst>
          </a:prstGeom>
          <a:solidFill>
            <a:schemeClr val="bg1"/>
          </a:solidFill>
          <a:ln>
            <a:solidFill>
              <a:srgbClr val="33CCFF"/>
            </a:solidFill>
          </a:ln>
        </p:spPr>
        <p:style>
          <a:lnRef idx="3">
            <a:schemeClr val="lt1"/>
          </a:lnRef>
          <a:fillRef idx="1">
            <a:schemeClr val="accent1"/>
          </a:fillRef>
          <a:effectRef idx="1">
            <a:schemeClr val="accent1"/>
          </a:effectRef>
          <a:fontRef idx="minor">
            <a:schemeClr val="lt1"/>
          </a:fontRef>
        </p:style>
        <p:txBody>
          <a:bodyPr spcFirstLastPara="1" wrap="square" lIns="91425" tIns="45700" rIns="91425" bIns="45700" anchor="ctr" anchorCtr="0">
            <a:noAutofit/>
          </a:bodyPr>
          <a:lstStyle/>
          <a:p>
            <a:pPr lvl="0" algn="ctr">
              <a:buSzPct val="80000"/>
            </a:pPr>
            <a:r>
              <a:rPr lang="en-GB" sz="2200" dirty="0" err="1">
                <a:solidFill>
                  <a:schemeClr val="dk1"/>
                </a:solidFill>
                <a:ea typeface="Helvetica Neue"/>
                <a:cs typeface="Helvetica Neue"/>
                <a:sym typeface="Helvetica Neue"/>
              </a:rPr>
              <a:t>Unesite</a:t>
            </a:r>
            <a:r>
              <a:rPr lang="en-GB" sz="2200" dirty="0">
                <a:solidFill>
                  <a:schemeClr val="dk1"/>
                </a:solidFill>
                <a:ea typeface="Helvetica Neue"/>
                <a:cs typeface="Helvetica Neue"/>
                <a:sym typeface="Helvetica Neue"/>
              </a:rPr>
              <a:t> </a:t>
            </a:r>
            <a:r>
              <a:rPr lang="en-GB" sz="2200" b="1" dirty="0" err="1">
                <a:solidFill>
                  <a:schemeClr val="dk1"/>
                </a:solidFill>
                <a:ea typeface="Helvetica Neue"/>
                <a:cs typeface="Helvetica Neue"/>
                <a:sym typeface="Helvetica Neue"/>
              </a:rPr>
              <a:t>naziv</a:t>
            </a:r>
            <a:r>
              <a:rPr lang="en-GB" sz="2200" b="1" dirty="0">
                <a:solidFill>
                  <a:schemeClr val="dk1"/>
                </a:solidFill>
                <a:ea typeface="Helvetica Neue"/>
                <a:cs typeface="Helvetica Neue"/>
                <a:sym typeface="Helvetica Neue"/>
              </a:rPr>
              <a:t> </a:t>
            </a:r>
            <a:r>
              <a:rPr lang="en-GB" sz="2200" b="1" dirty="0" err="1">
                <a:solidFill>
                  <a:schemeClr val="dk1"/>
                </a:solidFill>
                <a:ea typeface="Helvetica Neue"/>
                <a:cs typeface="Helvetica Neue"/>
                <a:sym typeface="Helvetica Neue"/>
              </a:rPr>
              <a:t>datoteke</a:t>
            </a:r>
            <a:r>
              <a:rPr lang="en-GB" sz="2200" dirty="0">
                <a:solidFill>
                  <a:schemeClr val="dk1"/>
                </a:solidFill>
                <a:ea typeface="Helvetica Neue"/>
                <a:cs typeface="Helvetica Neue"/>
                <a:sym typeface="Helvetica Neue"/>
              </a:rPr>
              <a:t>.</a:t>
            </a:r>
          </a:p>
          <a:p>
            <a:pPr lvl="0" algn="ctr">
              <a:buSzPct val="80000"/>
            </a:pPr>
            <a:endParaRPr lang="en-GB" sz="2200" dirty="0">
              <a:solidFill>
                <a:schemeClr val="dk1"/>
              </a:solidFill>
              <a:ea typeface="Helvetica Neue"/>
              <a:cs typeface="Helvetica Neue"/>
              <a:sym typeface="Helvetica Neue"/>
            </a:endParaRPr>
          </a:p>
          <a:p>
            <a:pPr lvl="0" algn="ctr">
              <a:buSzPct val="80000"/>
            </a:pPr>
            <a:r>
              <a:rPr lang="en-GB" sz="2200" dirty="0" err="1">
                <a:solidFill>
                  <a:schemeClr val="dk1"/>
                </a:solidFill>
                <a:ea typeface="Helvetica Neue"/>
                <a:cs typeface="Helvetica Neue"/>
                <a:sym typeface="Helvetica Neue"/>
              </a:rPr>
              <a:t>Ako</a:t>
            </a:r>
            <a:r>
              <a:rPr lang="en-GB" sz="2200" dirty="0">
                <a:solidFill>
                  <a:schemeClr val="dk1"/>
                </a:solidFill>
                <a:ea typeface="Helvetica Neue"/>
                <a:cs typeface="Helvetica Neue"/>
                <a:sym typeface="Helvetica Neue"/>
              </a:rPr>
              <a:t> se </a:t>
            </a:r>
            <a:r>
              <a:rPr lang="en-GB" sz="2200" dirty="0" err="1">
                <a:solidFill>
                  <a:schemeClr val="dk1"/>
                </a:solidFill>
                <a:ea typeface="Helvetica Neue"/>
                <a:cs typeface="Helvetica Neue"/>
                <a:sym typeface="Helvetica Neue"/>
              </a:rPr>
              <a:t>sada</a:t>
            </a:r>
            <a:r>
              <a:rPr lang="en-GB" sz="2200" dirty="0">
                <a:solidFill>
                  <a:schemeClr val="dk1"/>
                </a:solidFill>
                <a:ea typeface="Helvetica Neue"/>
                <a:cs typeface="Helvetica Neue"/>
                <a:sym typeface="Helvetica Neue"/>
              </a:rPr>
              <a:t> </a:t>
            </a:r>
            <a:r>
              <a:rPr lang="en-GB" sz="2200" dirty="0" err="1">
                <a:solidFill>
                  <a:schemeClr val="dk1"/>
                </a:solidFill>
                <a:ea typeface="Helvetica Neue"/>
                <a:cs typeface="Helvetica Neue"/>
                <a:sym typeface="Helvetica Neue"/>
              </a:rPr>
              <a:t>sjećate</a:t>
            </a:r>
            <a:r>
              <a:rPr lang="en-GB" sz="2200" dirty="0">
                <a:solidFill>
                  <a:schemeClr val="dk1"/>
                </a:solidFill>
                <a:ea typeface="Helvetica Neue"/>
                <a:cs typeface="Helvetica Neue"/>
                <a:sym typeface="Helvetica Neue"/>
              </a:rPr>
              <a:t> </a:t>
            </a:r>
            <a:r>
              <a:rPr lang="en-GB" sz="2200" dirty="0" err="1">
                <a:solidFill>
                  <a:schemeClr val="dk1"/>
                </a:solidFill>
                <a:ea typeface="Helvetica Neue"/>
                <a:cs typeface="Helvetica Neue"/>
                <a:sym typeface="Helvetica Neue"/>
              </a:rPr>
              <a:t>naziva</a:t>
            </a:r>
            <a:r>
              <a:rPr lang="en-GB" sz="2200" dirty="0">
                <a:solidFill>
                  <a:schemeClr val="dk1"/>
                </a:solidFill>
                <a:ea typeface="Helvetica Neue"/>
                <a:cs typeface="Helvetica Neue"/>
                <a:sym typeface="Helvetica Neue"/>
              </a:rPr>
              <a:t>, </a:t>
            </a:r>
            <a:r>
              <a:rPr lang="en-GB" sz="2200" dirty="0" err="1">
                <a:solidFill>
                  <a:schemeClr val="dk1"/>
                </a:solidFill>
                <a:ea typeface="Helvetica Neue"/>
                <a:cs typeface="Helvetica Neue"/>
                <a:sym typeface="Helvetica Neue"/>
              </a:rPr>
              <a:t>možete</a:t>
            </a:r>
            <a:r>
              <a:rPr lang="en-GB" sz="2200" dirty="0">
                <a:solidFill>
                  <a:schemeClr val="dk1"/>
                </a:solidFill>
                <a:ea typeface="Helvetica Neue"/>
                <a:cs typeface="Helvetica Neue"/>
                <a:sym typeface="Helvetica Neue"/>
              </a:rPr>
              <a:t> </a:t>
            </a:r>
            <a:r>
              <a:rPr lang="en-GB" sz="2200" dirty="0" err="1">
                <a:solidFill>
                  <a:schemeClr val="dk1"/>
                </a:solidFill>
                <a:ea typeface="Helvetica Neue"/>
                <a:cs typeface="Helvetica Neue"/>
                <a:sym typeface="Helvetica Neue"/>
              </a:rPr>
              <a:t>unijeti</a:t>
            </a:r>
            <a:r>
              <a:rPr lang="en-GB" sz="2200" dirty="0">
                <a:solidFill>
                  <a:schemeClr val="dk1"/>
                </a:solidFill>
                <a:ea typeface="Helvetica Neue"/>
                <a:cs typeface="Helvetica Neue"/>
                <a:sym typeface="Helvetica Neue"/>
              </a:rPr>
              <a:t> </a:t>
            </a:r>
            <a:r>
              <a:rPr lang="en-GB" sz="2200" dirty="0" err="1">
                <a:solidFill>
                  <a:schemeClr val="dk1"/>
                </a:solidFill>
                <a:ea typeface="Helvetica Neue"/>
                <a:cs typeface="Helvetica Neue"/>
                <a:sym typeface="Helvetica Neue"/>
              </a:rPr>
              <a:t>naziv</a:t>
            </a:r>
            <a:r>
              <a:rPr lang="en-GB" sz="2200" dirty="0">
                <a:solidFill>
                  <a:schemeClr val="dk1"/>
                </a:solidFill>
                <a:ea typeface="Helvetica Neue"/>
                <a:cs typeface="Helvetica Neue"/>
                <a:sym typeface="Helvetica Neue"/>
              </a:rPr>
              <a:t> </a:t>
            </a:r>
            <a:r>
              <a:rPr lang="en-GB" sz="2200" dirty="0" err="1">
                <a:solidFill>
                  <a:schemeClr val="dk1"/>
                </a:solidFill>
                <a:ea typeface="Helvetica Neue"/>
                <a:cs typeface="Helvetica Neue"/>
                <a:sym typeface="Helvetica Neue"/>
              </a:rPr>
              <a:t>stvarne</a:t>
            </a:r>
            <a:r>
              <a:rPr lang="en-GB" sz="2200" dirty="0">
                <a:solidFill>
                  <a:schemeClr val="dk1"/>
                </a:solidFill>
                <a:ea typeface="Helvetica Neue"/>
                <a:cs typeface="Helvetica Neue"/>
                <a:sym typeface="Helvetica Neue"/>
              </a:rPr>
              <a:t> </a:t>
            </a:r>
            <a:r>
              <a:rPr lang="en-GB" sz="2200" dirty="0" err="1">
                <a:solidFill>
                  <a:schemeClr val="dk1"/>
                </a:solidFill>
                <a:ea typeface="Helvetica Neue"/>
                <a:cs typeface="Helvetica Neue"/>
                <a:sym typeface="Helvetica Neue"/>
              </a:rPr>
              <a:t>datoteke</a:t>
            </a:r>
            <a:r>
              <a:rPr lang="en-GB" sz="2200" dirty="0">
                <a:solidFill>
                  <a:schemeClr val="dk1"/>
                </a:solidFill>
                <a:ea typeface="Helvetica Neue"/>
                <a:cs typeface="Helvetica Neue"/>
                <a:sym typeface="Helvetica Neue"/>
              </a:rPr>
              <a:t> </a:t>
            </a:r>
            <a:r>
              <a:rPr lang="en-GB" sz="2200" dirty="0" err="1">
                <a:solidFill>
                  <a:schemeClr val="dk1"/>
                </a:solidFill>
                <a:ea typeface="Helvetica Neue"/>
                <a:cs typeface="Helvetica Neue"/>
                <a:sym typeface="Helvetica Neue"/>
              </a:rPr>
              <a:t>koju</a:t>
            </a:r>
            <a:r>
              <a:rPr lang="en-GB" sz="2200" dirty="0">
                <a:solidFill>
                  <a:schemeClr val="dk1"/>
                </a:solidFill>
                <a:ea typeface="Helvetica Neue"/>
                <a:cs typeface="Helvetica Neue"/>
                <a:sym typeface="Helvetica Neue"/>
              </a:rPr>
              <a:t> </a:t>
            </a:r>
            <a:r>
              <a:rPr lang="en-GB" sz="2200" dirty="0" err="1">
                <a:solidFill>
                  <a:schemeClr val="dk1"/>
                </a:solidFill>
                <a:ea typeface="Helvetica Neue"/>
                <a:cs typeface="Helvetica Neue"/>
                <a:sym typeface="Helvetica Neue"/>
              </a:rPr>
              <a:t>tražite</a:t>
            </a:r>
            <a:r>
              <a:rPr lang="en-GB" sz="2200" dirty="0">
                <a:solidFill>
                  <a:schemeClr val="dk1"/>
                </a:solidFill>
                <a:ea typeface="Helvetica Neue"/>
                <a:cs typeface="Helvetica Neue"/>
                <a:sym typeface="Helvetica Neue"/>
              </a:rPr>
              <a:t>.</a:t>
            </a:r>
          </a:p>
          <a:p>
            <a:pPr lvl="0" algn="ctr">
              <a:buSzPct val="80000"/>
            </a:pPr>
            <a:endParaRPr lang="en-GB" sz="2200" dirty="0">
              <a:solidFill>
                <a:schemeClr val="dk1"/>
              </a:solidFill>
              <a:ea typeface="Helvetica Neue"/>
              <a:cs typeface="Helvetica Neue"/>
              <a:sym typeface="Helvetica Neue"/>
            </a:endParaRPr>
          </a:p>
          <a:p>
            <a:pPr lvl="0" algn="ctr">
              <a:buSzPct val="80000"/>
            </a:pPr>
            <a:r>
              <a:rPr lang="en-GB" sz="2200" dirty="0">
                <a:solidFill>
                  <a:schemeClr val="dk1"/>
                </a:solidFill>
                <a:ea typeface="Helvetica Neue"/>
                <a:cs typeface="Helvetica Neue"/>
                <a:sym typeface="Helvetica Neue"/>
              </a:rPr>
              <a:t>Na </a:t>
            </a:r>
            <a:r>
              <a:rPr lang="en-GB" sz="2200" dirty="0" err="1">
                <a:solidFill>
                  <a:schemeClr val="dk1"/>
                </a:solidFill>
                <a:ea typeface="Helvetica Neue"/>
                <a:cs typeface="Helvetica Neue"/>
                <a:sym typeface="Helvetica Neue"/>
              </a:rPr>
              <a:t>ovaj</a:t>
            </a:r>
            <a:r>
              <a:rPr lang="en-GB" sz="2200" dirty="0">
                <a:solidFill>
                  <a:schemeClr val="dk1"/>
                </a:solidFill>
                <a:ea typeface="Helvetica Neue"/>
                <a:cs typeface="Helvetica Neue"/>
                <a:sym typeface="Helvetica Neue"/>
              </a:rPr>
              <a:t> </a:t>
            </a:r>
            <a:r>
              <a:rPr lang="en-GB" sz="2200" dirty="0" err="1">
                <a:solidFill>
                  <a:schemeClr val="dk1"/>
                </a:solidFill>
                <a:ea typeface="Helvetica Neue"/>
                <a:cs typeface="Helvetica Neue"/>
                <a:sym typeface="Helvetica Neue"/>
              </a:rPr>
              <a:t>način</a:t>
            </a:r>
            <a:r>
              <a:rPr lang="en-GB" sz="2200" dirty="0">
                <a:solidFill>
                  <a:schemeClr val="dk1"/>
                </a:solidFill>
                <a:ea typeface="Helvetica Neue"/>
                <a:cs typeface="Helvetica Neue"/>
                <a:sym typeface="Helvetica Neue"/>
              </a:rPr>
              <a:t> </a:t>
            </a:r>
            <a:r>
              <a:rPr lang="en-GB" sz="2200" dirty="0" err="1">
                <a:solidFill>
                  <a:schemeClr val="dk1"/>
                </a:solidFill>
                <a:ea typeface="Helvetica Neue"/>
                <a:cs typeface="Helvetica Neue"/>
                <a:sym typeface="Helvetica Neue"/>
              </a:rPr>
              <a:t>možete</a:t>
            </a:r>
            <a:r>
              <a:rPr lang="en-GB" sz="2200" dirty="0">
                <a:solidFill>
                  <a:schemeClr val="dk1"/>
                </a:solidFill>
                <a:ea typeface="Helvetica Neue"/>
                <a:cs typeface="Helvetica Neue"/>
                <a:sym typeface="Helvetica Neue"/>
              </a:rPr>
              <a:t> </a:t>
            </a:r>
            <a:r>
              <a:rPr lang="en-GB" sz="2200" dirty="0" err="1">
                <a:solidFill>
                  <a:schemeClr val="dk1"/>
                </a:solidFill>
                <a:ea typeface="Helvetica Neue"/>
                <a:cs typeface="Helvetica Neue"/>
                <a:sym typeface="Helvetica Neue"/>
              </a:rPr>
              <a:t>pronaći</a:t>
            </a:r>
            <a:r>
              <a:rPr lang="en-GB" sz="2200" dirty="0">
                <a:solidFill>
                  <a:schemeClr val="dk1"/>
                </a:solidFill>
                <a:ea typeface="Helvetica Neue"/>
                <a:cs typeface="Helvetica Neue"/>
                <a:sym typeface="Helvetica Neue"/>
              </a:rPr>
              <a:t> </a:t>
            </a:r>
            <a:r>
              <a:rPr lang="en-GB" sz="2200" b="1" dirty="0" err="1">
                <a:solidFill>
                  <a:schemeClr val="dk1"/>
                </a:solidFill>
                <a:ea typeface="Helvetica Neue"/>
                <a:cs typeface="Helvetica Neue"/>
                <a:sym typeface="Helvetica Neue"/>
              </a:rPr>
              <a:t>izgubljene</a:t>
            </a:r>
            <a:r>
              <a:rPr lang="en-GB" sz="2200" b="1" dirty="0">
                <a:solidFill>
                  <a:schemeClr val="dk1"/>
                </a:solidFill>
                <a:ea typeface="Helvetica Neue"/>
                <a:cs typeface="Helvetica Neue"/>
                <a:sym typeface="Helvetica Neue"/>
              </a:rPr>
              <a:t> </a:t>
            </a:r>
            <a:r>
              <a:rPr lang="en-GB" sz="2200" b="1" dirty="0" err="1">
                <a:solidFill>
                  <a:schemeClr val="dk1"/>
                </a:solidFill>
                <a:ea typeface="Helvetica Neue"/>
                <a:cs typeface="Helvetica Neue"/>
                <a:sym typeface="Helvetica Neue"/>
              </a:rPr>
              <a:t>datoteke</a:t>
            </a:r>
            <a:r>
              <a:rPr lang="en-GB" sz="2200" b="1" dirty="0">
                <a:solidFill>
                  <a:schemeClr val="dk1"/>
                </a:solidFill>
                <a:ea typeface="Helvetica Neue"/>
                <a:cs typeface="Helvetica Neue"/>
                <a:sym typeface="Helvetica Neue"/>
              </a:rPr>
              <a:t> </a:t>
            </a:r>
            <a:r>
              <a:rPr lang="en-GB" sz="2200" dirty="0">
                <a:solidFill>
                  <a:schemeClr val="dk1"/>
                </a:solidFill>
                <a:ea typeface="Helvetica Neue"/>
                <a:cs typeface="Helvetica Neue"/>
                <a:sym typeface="Helvetica Neue"/>
              </a:rPr>
              <a:t>na </a:t>
            </a:r>
            <a:r>
              <a:rPr lang="en-GB" sz="2200" dirty="0" err="1">
                <a:solidFill>
                  <a:schemeClr val="dk1"/>
                </a:solidFill>
                <a:ea typeface="Helvetica Neue"/>
                <a:cs typeface="Helvetica Neue"/>
                <a:sym typeface="Helvetica Neue"/>
              </a:rPr>
              <a:t>Macu</a:t>
            </a:r>
            <a:r>
              <a:rPr lang="en-GB" sz="2200" dirty="0">
                <a:solidFill>
                  <a:schemeClr val="dk1"/>
                </a:solidFill>
                <a:ea typeface="Helvetica Neue"/>
                <a:cs typeface="Helvetica Neue"/>
                <a:sym typeface="Helvetica Neue"/>
              </a:rPr>
              <a:t>.</a:t>
            </a:r>
            <a:endParaRPr lang="en-GB" sz="2200" dirty="0">
              <a:solidFill>
                <a:schemeClr val="dk1"/>
              </a:solidFill>
              <a:latin typeface="+mn-lt"/>
              <a:ea typeface="Helvetica Neue"/>
              <a:cs typeface="Helvetica Neue"/>
              <a:sym typeface="Helvetica Neue"/>
            </a:endParaRPr>
          </a:p>
        </p:txBody>
      </p:sp>
      <p:sp>
        <p:nvSpPr>
          <p:cNvPr id="13" name="Google Shape;120;p6">
            <a:extLst>
              <a:ext uri="{FF2B5EF4-FFF2-40B4-BE49-F238E27FC236}">
                <a16:creationId xmlns:a16="http://schemas.microsoft.com/office/drawing/2014/main" id="{7147AFA0-E3E5-F138-CB51-8EA47E23410B}"/>
              </a:ext>
            </a:extLst>
          </p:cNvPr>
          <p:cNvSpPr txBox="1"/>
          <p:nvPr/>
        </p:nvSpPr>
        <p:spPr>
          <a:xfrm>
            <a:off x="1296000" y="4644000"/>
            <a:ext cx="3240000" cy="4068000"/>
          </a:xfrm>
          <a:prstGeom prst="downArrowCallout">
            <a:avLst>
              <a:gd name="adj1" fmla="val 24744"/>
              <a:gd name="adj2" fmla="val 12372"/>
              <a:gd name="adj3" fmla="val 12723"/>
              <a:gd name="adj4" fmla="val 87277"/>
            </a:avLst>
          </a:prstGeom>
          <a:solidFill>
            <a:schemeClr val="bg1"/>
          </a:solidFill>
          <a:ln>
            <a:solidFill>
              <a:srgbClr val="33CCFF"/>
            </a:solidFill>
          </a:ln>
        </p:spPr>
        <p:style>
          <a:lnRef idx="3">
            <a:schemeClr val="lt1"/>
          </a:lnRef>
          <a:fillRef idx="1">
            <a:schemeClr val="accent1"/>
          </a:fillRef>
          <a:effectRef idx="1">
            <a:schemeClr val="accent1"/>
          </a:effectRef>
          <a:fontRef idx="minor">
            <a:schemeClr val="lt1"/>
          </a:fontRef>
        </p:style>
        <p:txBody>
          <a:bodyPr spcFirstLastPara="1" wrap="square" lIns="91425" tIns="45700" rIns="91425" bIns="45700" anchor="ctr" anchorCtr="0">
            <a:noAutofit/>
          </a:bodyPr>
          <a:lstStyle/>
          <a:p>
            <a:pPr lvl="0" algn="ctr">
              <a:buSzPct val="80000"/>
              <a:defRPr/>
            </a:pPr>
            <a:r>
              <a:rPr lang="en-GB" sz="2200" dirty="0" err="1">
                <a:solidFill>
                  <a:srgbClr val="000000"/>
                </a:solidFill>
                <a:ea typeface="Helvetica Neue"/>
                <a:cs typeface="Helvetica Neue"/>
                <a:sym typeface="Helvetica Neue"/>
              </a:rPr>
              <a:t>Pokreni</a:t>
            </a:r>
            <a:r>
              <a:rPr lang="en-GB" sz="2200" dirty="0">
                <a:solidFill>
                  <a:srgbClr val="000000"/>
                </a:solidFill>
                <a:ea typeface="Helvetica Neue"/>
                <a:cs typeface="Helvetica Neue"/>
                <a:sym typeface="Helvetica Neue"/>
              </a:rPr>
              <a:t> Spotlight.</a:t>
            </a:r>
          </a:p>
          <a:p>
            <a:pPr lvl="0" algn="ctr">
              <a:buSzPct val="80000"/>
              <a:defRPr/>
            </a:pPr>
            <a:endParaRPr lang="en-GB" sz="2200" dirty="0">
              <a:solidFill>
                <a:srgbClr val="000000"/>
              </a:solidFill>
              <a:ea typeface="Helvetica Neue"/>
              <a:cs typeface="Helvetica Neue"/>
              <a:sym typeface="Helvetica Neue"/>
            </a:endParaRPr>
          </a:p>
          <a:p>
            <a:pPr lvl="0" algn="ctr">
              <a:buSzPct val="80000"/>
              <a:defRPr/>
            </a:pPr>
            <a:r>
              <a:rPr lang="en-GB" sz="2200" dirty="0" err="1">
                <a:solidFill>
                  <a:srgbClr val="000000"/>
                </a:solidFill>
                <a:ea typeface="Helvetica Neue"/>
                <a:cs typeface="Helvetica Neue"/>
                <a:sym typeface="Helvetica Neue"/>
              </a:rPr>
              <a:t>Pritisnite</a:t>
            </a:r>
            <a:r>
              <a:rPr lang="en-GB" sz="2200" dirty="0">
                <a:solidFill>
                  <a:srgbClr val="000000"/>
                </a:solidFill>
                <a:ea typeface="Helvetica Neue"/>
                <a:cs typeface="Helvetica Neue"/>
                <a:sym typeface="Helvetica Neue"/>
              </a:rPr>
              <a:t> </a:t>
            </a:r>
            <a:r>
              <a:rPr lang="en-GB" sz="2200" dirty="0" err="1">
                <a:solidFill>
                  <a:srgbClr val="000000"/>
                </a:solidFill>
                <a:ea typeface="Helvetica Neue"/>
                <a:cs typeface="Helvetica Neue"/>
                <a:sym typeface="Helvetica Neue"/>
              </a:rPr>
              <a:t>tipke</a:t>
            </a:r>
            <a:r>
              <a:rPr lang="en-GB" sz="2200" dirty="0">
                <a:solidFill>
                  <a:srgbClr val="000000"/>
                </a:solidFill>
                <a:ea typeface="Helvetica Neue"/>
                <a:cs typeface="Helvetica Neue"/>
                <a:sym typeface="Helvetica Neue"/>
              </a:rPr>
              <a:t> </a:t>
            </a:r>
            <a:r>
              <a:rPr lang="en-GB" sz="2200" b="1" dirty="0">
                <a:solidFill>
                  <a:srgbClr val="000000"/>
                </a:solidFill>
                <a:ea typeface="Helvetica Neue"/>
                <a:cs typeface="Helvetica Neue"/>
                <a:sym typeface="Helvetica Neue"/>
              </a:rPr>
              <a:t>COMMAND + SPACE </a:t>
            </a:r>
            <a:r>
              <a:rPr lang="en-GB" sz="2200" dirty="0" err="1">
                <a:solidFill>
                  <a:srgbClr val="000000"/>
                </a:solidFill>
                <a:ea typeface="Helvetica Neue"/>
                <a:cs typeface="Helvetica Neue"/>
                <a:sym typeface="Helvetica Neue"/>
              </a:rPr>
              <a:t>za</a:t>
            </a:r>
            <a:r>
              <a:rPr lang="en-GB" sz="2200" dirty="0">
                <a:solidFill>
                  <a:srgbClr val="000000"/>
                </a:solidFill>
                <a:ea typeface="Helvetica Neue"/>
                <a:cs typeface="Helvetica Neue"/>
                <a:sym typeface="Helvetica Neue"/>
              </a:rPr>
              <a:t> </a:t>
            </a:r>
            <a:r>
              <a:rPr lang="en-GB" sz="2200" dirty="0" err="1">
                <a:solidFill>
                  <a:srgbClr val="000000"/>
                </a:solidFill>
                <a:ea typeface="Helvetica Neue"/>
                <a:cs typeface="Helvetica Neue"/>
                <a:sym typeface="Helvetica Neue"/>
              </a:rPr>
              <a:t>pokretanje</a:t>
            </a:r>
            <a:r>
              <a:rPr lang="en-GB" sz="2200" dirty="0">
                <a:solidFill>
                  <a:srgbClr val="000000"/>
                </a:solidFill>
                <a:ea typeface="Helvetica Neue"/>
                <a:cs typeface="Helvetica Neue"/>
                <a:sym typeface="Helvetica Neue"/>
              </a:rPr>
              <a:t> </a:t>
            </a:r>
            <a:r>
              <a:rPr lang="en-GB" sz="2200" b="1" dirty="0" err="1">
                <a:solidFill>
                  <a:srgbClr val="000000"/>
                </a:solidFill>
                <a:ea typeface="Helvetica Neue"/>
                <a:cs typeface="Helvetica Neue"/>
                <a:sym typeface="Helvetica Neue"/>
              </a:rPr>
              <a:t>Spotlighta</a:t>
            </a:r>
            <a:r>
              <a:rPr lang="en-GB" sz="2200" dirty="0">
                <a:solidFill>
                  <a:srgbClr val="000000"/>
                </a:solidFill>
                <a:ea typeface="Helvetica Neue"/>
                <a:cs typeface="Helvetica Neue"/>
                <a:sym typeface="Helvetica Neue"/>
              </a:rPr>
              <a:t> na </a:t>
            </a:r>
            <a:r>
              <a:rPr lang="en-GB" sz="2200" dirty="0" err="1">
                <a:solidFill>
                  <a:srgbClr val="000000"/>
                </a:solidFill>
                <a:ea typeface="Helvetica Neue"/>
                <a:cs typeface="Helvetica Neue"/>
                <a:sym typeface="Helvetica Neue"/>
              </a:rPr>
              <a:t>vašem</a:t>
            </a:r>
            <a:r>
              <a:rPr lang="en-GB" sz="2200" dirty="0">
                <a:solidFill>
                  <a:srgbClr val="000000"/>
                </a:solidFill>
                <a:ea typeface="Helvetica Neue"/>
                <a:cs typeface="Helvetica Neue"/>
                <a:sym typeface="Helvetica Neue"/>
              </a:rPr>
              <a:t> Mac </a:t>
            </a:r>
            <a:r>
              <a:rPr lang="en-GB" sz="2200" dirty="0" err="1">
                <a:solidFill>
                  <a:srgbClr val="000000"/>
                </a:solidFill>
                <a:ea typeface="Helvetica Neue"/>
                <a:cs typeface="Helvetica Neue"/>
                <a:sym typeface="Helvetica Neue"/>
              </a:rPr>
              <a:t>računalu</a:t>
            </a:r>
            <a:r>
              <a:rPr lang="en-GB" sz="2200" dirty="0">
                <a:solidFill>
                  <a:srgbClr val="000000"/>
                </a:solidFill>
                <a:ea typeface="Helvetica Neue"/>
                <a:cs typeface="Helvetica Neue"/>
                <a:sym typeface="Helvetica Neue"/>
              </a:rPr>
              <a:t>.</a:t>
            </a:r>
            <a:endParaRPr kumimoji="0" lang="en-GB" sz="2200" b="0" i="0" u="none" strike="noStrike" kern="0" cap="none" spc="0" normalizeH="0" baseline="0" dirty="0">
              <a:ln>
                <a:noFill/>
              </a:ln>
              <a:solidFill>
                <a:srgbClr val="000000"/>
              </a:solidFill>
              <a:effectLst/>
              <a:uLnTx/>
              <a:uFillTx/>
              <a:latin typeface="Arial"/>
              <a:ea typeface="Helvetica Neue"/>
              <a:cs typeface="Helvetica Neue"/>
              <a:sym typeface="Helvetica Neue"/>
            </a:endParaRPr>
          </a:p>
        </p:txBody>
      </p:sp>
      <p:sp>
        <p:nvSpPr>
          <p:cNvPr id="14" name="Google Shape;120;p6">
            <a:extLst>
              <a:ext uri="{FF2B5EF4-FFF2-40B4-BE49-F238E27FC236}">
                <a16:creationId xmlns:a16="http://schemas.microsoft.com/office/drawing/2014/main" id="{082AC576-5CAA-3FBB-349C-158F0D6BFB76}"/>
              </a:ext>
            </a:extLst>
          </p:cNvPr>
          <p:cNvSpPr txBox="1"/>
          <p:nvPr/>
        </p:nvSpPr>
        <p:spPr>
          <a:xfrm>
            <a:off x="9360000" y="4644000"/>
            <a:ext cx="3240000" cy="4068000"/>
          </a:xfrm>
          <a:prstGeom prst="downArrowCallout">
            <a:avLst>
              <a:gd name="adj1" fmla="val 24744"/>
              <a:gd name="adj2" fmla="val 12372"/>
              <a:gd name="adj3" fmla="val 12723"/>
              <a:gd name="adj4" fmla="val 87277"/>
            </a:avLst>
          </a:prstGeom>
          <a:solidFill>
            <a:schemeClr val="bg1"/>
          </a:solidFill>
          <a:ln>
            <a:solidFill>
              <a:srgbClr val="33CCFF"/>
            </a:solidFill>
          </a:ln>
        </p:spPr>
        <p:style>
          <a:lnRef idx="3">
            <a:schemeClr val="lt1"/>
          </a:lnRef>
          <a:fillRef idx="1">
            <a:schemeClr val="accent1"/>
          </a:fillRef>
          <a:effectRef idx="1">
            <a:schemeClr val="accent1"/>
          </a:effectRef>
          <a:fontRef idx="minor">
            <a:schemeClr val="lt1"/>
          </a:fontRef>
        </p:style>
        <p:txBody>
          <a:bodyPr spcFirstLastPara="1" wrap="square" lIns="91425" tIns="45700" rIns="91425" bIns="45700" anchor="ctr" anchorCtr="0">
            <a:noAutofit/>
          </a:bodyPr>
          <a:lstStyle/>
          <a:p>
            <a:pPr lvl="0" algn="ctr">
              <a:buSzPct val="80000"/>
              <a:defRPr/>
            </a:pPr>
            <a:r>
              <a:rPr lang="en-GB" sz="2200" dirty="0" err="1">
                <a:solidFill>
                  <a:srgbClr val="000000"/>
                </a:solidFill>
                <a:ea typeface="Helvetica Neue"/>
                <a:cs typeface="Helvetica Neue"/>
                <a:sym typeface="Helvetica Neue"/>
              </a:rPr>
              <a:t>Provjerite</a:t>
            </a:r>
            <a:r>
              <a:rPr lang="en-GB" sz="2200" dirty="0">
                <a:solidFill>
                  <a:srgbClr val="000000"/>
                </a:solidFill>
                <a:ea typeface="Helvetica Neue"/>
                <a:cs typeface="Helvetica Neue"/>
                <a:sym typeface="Helvetica Neue"/>
              </a:rPr>
              <a:t> </a:t>
            </a:r>
            <a:r>
              <a:rPr lang="en-GB" sz="2200" dirty="0" err="1">
                <a:solidFill>
                  <a:srgbClr val="000000"/>
                </a:solidFill>
                <a:ea typeface="Helvetica Neue"/>
                <a:cs typeface="Helvetica Neue"/>
                <a:sym typeface="Helvetica Neue"/>
              </a:rPr>
              <a:t>rezultate</a:t>
            </a:r>
            <a:r>
              <a:rPr lang="en-GB" sz="2200" dirty="0">
                <a:solidFill>
                  <a:srgbClr val="000000"/>
                </a:solidFill>
                <a:ea typeface="Helvetica Neue"/>
                <a:cs typeface="Helvetica Neue"/>
                <a:sym typeface="Helvetica Neue"/>
              </a:rPr>
              <a:t>.</a:t>
            </a:r>
          </a:p>
          <a:p>
            <a:pPr lvl="0" algn="ctr">
              <a:buSzPct val="80000"/>
              <a:defRPr/>
            </a:pPr>
            <a:endParaRPr lang="en-GB" sz="2200" dirty="0">
              <a:solidFill>
                <a:srgbClr val="000000"/>
              </a:solidFill>
              <a:ea typeface="Helvetica Neue"/>
              <a:cs typeface="Helvetica Neue"/>
              <a:sym typeface="Helvetica Neue"/>
            </a:endParaRPr>
          </a:p>
          <a:p>
            <a:pPr lvl="0" algn="ctr">
              <a:buSzPct val="80000"/>
              <a:defRPr/>
            </a:pPr>
            <a:r>
              <a:rPr lang="en-GB" sz="2200" dirty="0" err="1">
                <a:solidFill>
                  <a:srgbClr val="000000"/>
                </a:solidFill>
                <a:ea typeface="Helvetica Neue"/>
                <a:cs typeface="Helvetica Neue"/>
                <a:sym typeface="Helvetica Neue"/>
              </a:rPr>
              <a:t>Ispod</a:t>
            </a:r>
            <a:r>
              <a:rPr lang="en-GB" sz="2200" dirty="0">
                <a:solidFill>
                  <a:srgbClr val="000000"/>
                </a:solidFill>
                <a:ea typeface="Helvetica Neue"/>
                <a:cs typeface="Helvetica Neue"/>
                <a:sym typeface="Helvetica Neue"/>
              </a:rPr>
              <a:t> se </a:t>
            </a:r>
            <a:r>
              <a:rPr lang="en-GB" sz="2200" dirty="0" err="1">
                <a:solidFill>
                  <a:srgbClr val="000000"/>
                </a:solidFill>
                <a:ea typeface="Helvetica Neue"/>
                <a:cs typeface="Helvetica Neue"/>
                <a:sym typeface="Helvetica Neue"/>
              </a:rPr>
              <a:t>pojavljuje</a:t>
            </a:r>
            <a:r>
              <a:rPr lang="en-GB" sz="2200" dirty="0">
                <a:solidFill>
                  <a:srgbClr val="000000"/>
                </a:solidFill>
                <a:ea typeface="Helvetica Neue"/>
                <a:cs typeface="Helvetica Neue"/>
                <a:sym typeface="Helvetica Neue"/>
              </a:rPr>
              <a:t> </a:t>
            </a:r>
            <a:r>
              <a:rPr lang="en-GB" sz="2200" b="1" dirty="0" err="1">
                <a:solidFill>
                  <a:srgbClr val="000000"/>
                </a:solidFill>
                <a:ea typeface="Helvetica Neue"/>
                <a:cs typeface="Helvetica Neue"/>
                <a:sym typeface="Helvetica Neue"/>
              </a:rPr>
              <a:t>popis</a:t>
            </a:r>
            <a:r>
              <a:rPr lang="en-GB" sz="2200" b="1" dirty="0">
                <a:solidFill>
                  <a:srgbClr val="000000"/>
                </a:solidFill>
                <a:ea typeface="Helvetica Neue"/>
                <a:cs typeface="Helvetica Neue"/>
                <a:sym typeface="Helvetica Neue"/>
              </a:rPr>
              <a:t> </a:t>
            </a:r>
            <a:r>
              <a:rPr lang="en-GB" sz="2200" b="1" dirty="0" err="1">
                <a:solidFill>
                  <a:srgbClr val="000000"/>
                </a:solidFill>
                <a:ea typeface="Helvetica Neue"/>
                <a:cs typeface="Helvetica Neue"/>
                <a:sym typeface="Helvetica Neue"/>
              </a:rPr>
              <a:t>rezultata</a:t>
            </a:r>
            <a:r>
              <a:rPr lang="en-GB" sz="2200" b="1" dirty="0">
                <a:solidFill>
                  <a:srgbClr val="000000"/>
                </a:solidFill>
                <a:ea typeface="Helvetica Neue"/>
                <a:cs typeface="Helvetica Neue"/>
                <a:sym typeface="Helvetica Neue"/>
              </a:rPr>
              <a:t>.</a:t>
            </a:r>
          </a:p>
          <a:p>
            <a:pPr lvl="0" algn="ctr">
              <a:buSzPct val="80000"/>
              <a:defRPr/>
            </a:pPr>
            <a:endParaRPr lang="en-GB" sz="2200" dirty="0">
              <a:solidFill>
                <a:srgbClr val="000000"/>
              </a:solidFill>
              <a:ea typeface="Helvetica Neue"/>
              <a:cs typeface="Helvetica Neue"/>
              <a:sym typeface="Helvetica Neue"/>
            </a:endParaRPr>
          </a:p>
          <a:p>
            <a:pPr lvl="0" algn="ctr">
              <a:buSzPct val="80000"/>
              <a:defRPr/>
            </a:pPr>
            <a:r>
              <a:rPr lang="en-GB" sz="2200" dirty="0" err="1">
                <a:solidFill>
                  <a:srgbClr val="000000"/>
                </a:solidFill>
                <a:ea typeface="Helvetica Neue"/>
                <a:cs typeface="Helvetica Neue"/>
                <a:sym typeface="Helvetica Neue"/>
              </a:rPr>
              <a:t>Provjerite</a:t>
            </a:r>
            <a:r>
              <a:rPr lang="en-GB" sz="2200" dirty="0">
                <a:solidFill>
                  <a:srgbClr val="000000"/>
                </a:solidFill>
                <a:ea typeface="Helvetica Neue"/>
                <a:cs typeface="Helvetica Neue"/>
                <a:sym typeface="Helvetica Neue"/>
              </a:rPr>
              <a:t> </a:t>
            </a:r>
            <a:r>
              <a:rPr lang="en-GB" sz="2200" dirty="0" err="1">
                <a:solidFill>
                  <a:srgbClr val="000000"/>
                </a:solidFill>
                <a:ea typeface="Helvetica Neue"/>
                <a:cs typeface="Helvetica Neue"/>
                <a:sym typeface="Helvetica Neue"/>
              </a:rPr>
              <a:t>popis</a:t>
            </a:r>
            <a:r>
              <a:rPr lang="en-GB" sz="2200" dirty="0">
                <a:solidFill>
                  <a:srgbClr val="000000"/>
                </a:solidFill>
                <a:ea typeface="Helvetica Neue"/>
                <a:cs typeface="Helvetica Neue"/>
                <a:sym typeface="Helvetica Neue"/>
              </a:rPr>
              <a:t> i </a:t>
            </a:r>
            <a:r>
              <a:rPr lang="en-GB" sz="2200" dirty="0" err="1">
                <a:solidFill>
                  <a:srgbClr val="000000"/>
                </a:solidFill>
                <a:ea typeface="Helvetica Neue"/>
                <a:cs typeface="Helvetica Neue"/>
                <a:sym typeface="Helvetica Neue"/>
              </a:rPr>
              <a:t>pomičite</a:t>
            </a:r>
            <a:r>
              <a:rPr lang="en-GB" sz="2200" dirty="0">
                <a:solidFill>
                  <a:srgbClr val="000000"/>
                </a:solidFill>
                <a:ea typeface="Helvetica Neue"/>
                <a:cs typeface="Helvetica Neue"/>
                <a:sym typeface="Helvetica Neue"/>
              </a:rPr>
              <a:t> se </a:t>
            </a:r>
            <a:r>
              <a:rPr lang="en-GB" sz="2200" dirty="0" err="1">
                <a:solidFill>
                  <a:srgbClr val="000000"/>
                </a:solidFill>
                <a:ea typeface="Helvetica Neue"/>
                <a:cs typeface="Helvetica Neue"/>
                <a:sym typeface="Helvetica Neue"/>
              </a:rPr>
              <a:t>po</a:t>
            </a:r>
            <a:r>
              <a:rPr lang="en-GB" sz="2200" dirty="0">
                <a:solidFill>
                  <a:srgbClr val="000000"/>
                </a:solidFill>
                <a:ea typeface="Helvetica Neue"/>
                <a:cs typeface="Helvetica Neue"/>
                <a:sym typeface="Helvetica Neue"/>
              </a:rPr>
              <a:t> </a:t>
            </a:r>
            <a:r>
              <a:rPr lang="en-GB" sz="2200" dirty="0" err="1">
                <a:solidFill>
                  <a:srgbClr val="000000"/>
                </a:solidFill>
                <a:ea typeface="Helvetica Neue"/>
                <a:cs typeface="Helvetica Neue"/>
                <a:sym typeface="Helvetica Neue"/>
              </a:rPr>
              <a:t>njemu</a:t>
            </a:r>
            <a:r>
              <a:rPr lang="en-GB" sz="2200" dirty="0">
                <a:solidFill>
                  <a:srgbClr val="000000"/>
                </a:solidFill>
                <a:ea typeface="Helvetica Neue"/>
                <a:cs typeface="Helvetica Neue"/>
                <a:sym typeface="Helvetica Neue"/>
              </a:rPr>
              <a:t>.</a:t>
            </a:r>
            <a:endParaRPr kumimoji="0" lang="en-GB" sz="2200" b="0" i="0" u="none" strike="noStrike" kern="0" cap="none" spc="0" normalizeH="0" baseline="0" dirty="0">
              <a:ln>
                <a:noFill/>
              </a:ln>
              <a:solidFill>
                <a:srgbClr val="000000"/>
              </a:solidFill>
              <a:effectLst/>
              <a:uLnTx/>
              <a:uFillTx/>
              <a:latin typeface="Arial"/>
              <a:ea typeface="Helvetica Neue"/>
              <a:cs typeface="Helvetica Neue"/>
              <a:sym typeface="Helvetica Neue"/>
            </a:endParaRPr>
          </a:p>
        </p:txBody>
      </p:sp>
      <p:sp>
        <p:nvSpPr>
          <p:cNvPr id="15" name="Google Shape;120;p6">
            <a:extLst>
              <a:ext uri="{FF2B5EF4-FFF2-40B4-BE49-F238E27FC236}">
                <a16:creationId xmlns:a16="http://schemas.microsoft.com/office/drawing/2014/main" id="{0B9280B3-D496-21D8-B5FD-DDCD623A0857}"/>
              </a:ext>
            </a:extLst>
          </p:cNvPr>
          <p:cNvSpPr txBox="1"/>
          <p:nvPr/>
        </p:nvSpPr>
        <p:spPr>
          <a:xfrm>
            <a:off x="12672000" y="4644000"/>
            <a:ext cx="5400000" cy="4068000"/>
          </a:xfrm>
          <a:prstGeom prst="downArrowCallout">
            <a:avLst>
              <a:gd name="adj1" fmla="val 24744"/>
              <a:gd name="adj2" fmla="val 12372"/>
              <a:gd name="adj3" fmla="val 12723"/>
              <a:gd name="adj4" fmla="val 87277"/>
            </a:avLst>
          </a:prstGeom>
          <a:solidFill>
            <a:schemeClr val="bg1"/>
          </a:solidFill>
          <a:ln>
            <a:solidFill>
              <a:srgbClr val="33CCFF"/>
            </a:solidFill>
          </a:ln>
        </p:spPr>
        <p:style>
          <a:lnRef idx="3">
            <a:schemeClr val="lt1"/>
          </a:lnRef>
          <a:fillRef idx="1">
            <a:schemeClr val="accent1"/>
          </a:fillRef>
          <a:effectRef idx="1">
            <a:schemeClr val="accent1"/>
          </a:effectRef>
          <a:fontRef idx="minor">
            <a:schemeClr val="lt1"/>
          </a:fontRef>
        </p:style>
        <p:txBody>
          <a:bodyPr spcFirstLastPara="1" wrap="square" lIns="91425" tIns="45700" rIns="91425" bIns="45700" anchor="ctr" anchorCtr="0">
            <a:noAutofit/>
          </a:bodyPr>
          <a:lstStyle/>
          <a:p>
            <a:pPr lvl="0" algn="ctr">
              <a:buSzPct val="80000"/>
              <a:defRPr/>
            </a:pPr>
            <a:r>
              <a:rPr lang="vi-VN" sz="2200" dirty="0">
                <a:solidFill>
                  <a:srgbClr val="000000"/>
                </a:solidFill>
                <a:ea typeface="Helvetica Neue"/>
                <a:cs typeface="Helvetica Neue"/>
                <a:sym typeface="Helvetica Neue"/>
              </a:rPr>
              <a:t>Provjerite </a:t>
            </a:r>
            <a:r>
              <a:rPr lang="vi-VN" sz="2200" b="1" dirty="0">
                <a:solidFill>
                  <a:srgbClr val="000000"/>
                </a:solidFill>
                <a:ea typeface="Helvetica Neue"/>
                <a:cs typeface="Helvetica Neue"/>
                <a:sym typeface="Helvetica Neue"/>
              </a:rPr>
              <a:t>direktorij staze</a:t>
            </a:r>
            <a:r>
              <a:rPr lang="vi-VN" sz="2200" dirty="0">
                <a:solidFill>
                  <a:srgbClr val="000000"/>
                </a:solidFill>
                <a:ea typeface="Helvetica Neue"/>
                <a:cs typeface="Helvetica Neue"/>
                <a:sym typeface="Helvetica Neue"/>
              </a:rPr>
              <a:t>.</a:t>
            </a:r>
          </a:p>
          <a:p>
            <a:pPr lvl="0" algn="ctr">
              <a:buSzPct val="80000"/>
              <a:defRPr/>
            </a:pPr>
            <a:endParaRPr lang="vi-VN" sz="2200" dirty="0">
              <a:solidFill>
                <a:srgbClr val="000000"/>
              </a:solidFill>
              <a:ea typeface="Helvetica Neue"/>
              <a:cs typeface="Helvetica Neue"/>
              <a:sym typeface="Helvetica Neue"/>
            </a:endParaRPr>
          </a:p>
          <a:p>
            <a:pPr lvl="0" algn="ctr">
              <a:buSzPct val="80000"/>
              <a:defRPr/>
            </a:pPr>
            <a:r>
              <a:rPr lang="vi-VN" sz="2200" dirty="0">
                <a:solidFill>
                  <a:srgbClr val="000000"/>
                </a:solidFill>
                <a:ea typeface="Helvetica Neue"/>
                <a:cs typeface="Helvetica Neue"/>
                <a:sym typeface="Helvetica Neue"/>
              </a:rPr>
              <a:t>Zadnje što trebate učiniti je držati pritisnutu tipku </a:t>
            </a:r>
            <a:r>
              <a:rPr lang="vi-VN" sz="2200" b="1" dirty="0">
                <a:solidFill>
                  <a:srgbClr val="000000"/>
                </a:solidFill>
                <a:ea typeface="Helvetica Neue"/>
                <a:cs typeface="Helvetica Neue"/>
                <a:sym typeface="Helvetica Neue"/>
              </a:rPr>
              <a:t>COMMAND </a:t>
            </a:r>
            <a:r>
              <a:rPr lang="vi-VN" sz="2200" dirty="0">
                <a:solidFill>
                  <a:srgbClr val="000000"/>
                </a:solidFill>
                <a:ea typeface="Helvetica Neue"/>
                <a:cs typeface="Helvetica Neue"/>
                <a:sym typeface="Helvetica Neue"/>
              </a:rPr>
              <a:t>kako biste provjerili put do direktorija mape ili datoteke.</a:t>
            </a:r>
          </a:p>
          <a:p>
            <a:pPr lvl="0" algn="ctr">
              <a:buSzPct val="80000"/>
              <a:defRPr/>
            </a:pPr>
            <a:endParaRPr lang="vi-VN" sz="2200" dirty="0">
              <a:solidFill>
                <a:srgbClr val="000000"/>
              </a:solidFill>
              <a:ea typeface="Helvetica Neue"/>
              <a:cs typeface="Helvetica Neue"/>
              <a:sym typeface="Helvetica Neue"/>
            </a:endParaRPr>
          </a:p>
          <a:p>
            <a:pPr lvl="0" algn="ctr">
              <a:buSzPct val="80000"/>
              <a:defRPr/>
            </a:pPr>
            <a:r>
              <a:rPr lang="vi-VN" sz="2200" dirty="0">
                <a:solidFill>
                  <a:srgbClr val="000000"/>
                </a:solidFill>
                <a:ea typeface="Helvetica Neue"/>
                <a:cs typeface="Helvetica Neue"/>
                <a:sym typeface="Helvetica Neue"/>
              </a:rPr>
              <a:t>Također možete kliknuti na određenu datoteku i zatim pritisnuti gumb za </a:t>
            </a:r>
            <a:r>
              <a:rPr lang="vi-VN" sz="2200" b="1" dirty="0">
                <a:solidFill>
                  <a:srgbClr val="000000"/>
                </a:solidFill>
                <a:ea typeface="Helvetica Neue"/>
                <a:cs typeface="Helvetica Neue"/>
                <a:sym typeface="Helvetica Neue"/>
              </a:rPr>
              <a:t>NAREDBU</a:t>
            </a:r>
            <a:r>
              <a:rPr kumimoji="0" lang="en-GB" sz="2200" b="0" i="0" u="none" strike="noStrike" kern="0" cap="none" spc="0" normalizeH="0" baseline="0" dirty="0">
                <a:ln>
                  <a:noFill/>
                </a:ln>
                <a:solidFill>
                  <a:srgbClr val="000000"/>
                </a:solidFill>
                <a:effectLst/>
                <a:uLnTx/>
                <a:uFillTx/>
                <a:latin typeface="Arial"/>
                <a:ea typeface="Helvetica Neue"/>
                <a:cs typeface="Helvetica Neue"/>
                <a:sym typeface="Helvetica Neue"/>
              </a:rPr>
              <a:t>.</a:t>
            </a:r>
            <a:endParaRPr kumimoji="0" lang="en-GB" sz="2200" b="0" i="0" u="none" strike="noStrike" kern="0" cap="none" spc="0" normalizeH="0" baseline="0" dirty="0">
              <a:ln>
                <a:noFill/>
              </a:ln>
              <a:solidFill>
                <a:srgbClr val="FFFFFF"/>
              </a:solidFill>
              <a:effectLst/>
              <a:uLnTx/>
              <a:uFillTx/>
              <a:latin typeface="Arial"/>
              <a:ea typeface="+mn-ea"/>
              <a:cs typeface="+mn-cs"/>
              <a:sym typeface="Arial"/>
            </a:endParaRPr>
          </a:p>
        </p:txBody>
      </p:sp>
      <p:sp>
        <p:nvSpPr>
          <p:cNvPr id="8" name="Ellipse 7">
            <a:extLst>
              <a:ext uri="{FF2B5EF4-FFF2-40B4-BE49-F238E27FC236}">
                <a16:creationId xmlns:a16="http://schemas.microsoft.com/office/drawing/2014/main" id="{5D94A561-02DB-EAE1-EC4D-2AF9BE430D19}"/>
              </a:ext>
            </a:extLst>
          </p:cNvPr>
          <p:cNvSpPr>
            <a:spLocks noChangeAspect="1"/>
          </p:cNvSpPr>
          <p:nvPr/>
        </p:nvSpPr>
        <p:spPr>
          <a:xfrm>
            <a:off x="2556000" y="8316000"/>
            <a:ext cx="720000" cy="720000"/>
          </a:xfrm>
          <a:prstGeom prst="ellipse">
            <a:avLst/>
          </a:prstGeom>
          <a:solidFill>
            <a:srgbClr val="33CCFF"/>
          </a:solidFill>
          <a:ln w="50800">
            <a:solidFill>
              <a:schemeClr val="bg1"/>
            </a:solidFill>
          </a:ln>
        </p:spPr>
        <p:style>
          <a:lnRef idx="0">
            <a:schemeClr val="accent1"/>
          </a:lnRef>
          <a:fillRef idx="3">
            <a:schemeClr val="accent1"/>
          </a:fillRef>
          <a:effectRef idx="3">
            <a:schemeClr val="accent1"/>
          </a:effectRef>
          <a:fontRef idx="minor">
            <a:schemeClr val="lt1"/>
          </a:fontRef>
        </p:style>
        <p:txBody>
          <a:bodyPr lIns="0" tIns="0" rIns="0" bIns="0" rtlCol="0" anchor="ctr"/>
          <a:lstStyle/>
          <a:p>
            <a:pPr algn="ctr"/>
            <a:r>
              <a:rPr lang="en-GB" sz="4000" b="1">
                <a:solidFill>
                  <a:schemeClr val="tx1"/>
                </a:solidFill>
              </a:rPr>
              <a:t>1</a:t>
            </a:r>
          </a:p>
        </p:txBody>
      </p:sp>
      <p:sp>
        <p:nvSpPr>
          <p:cNvPr id="10" name="Ellipse 9">
            <a:extLst>
              <a:ext uri="{FF2B5EF4-FFF2-40B4-BE49-F238E27FC236}">
                <a16:creationId xmlns:a16="http://schemas.microsoft.com/office/drawing/2014/main" id="{B512A136-7765-B6F8-9878-690EECF927BB}"/>
              </a:ext>
            </a:extLst>
          </p:cNvPr>
          <p:cNvSpPr>
            <a:spLocks noChangeAspect="1"/>
          </p:cNvSpPr>
          <p:nvPr/>
        </p:nvSpPr>
        <p:spPr>
          <a:xfrm>
            <a:off x="6588000" y="8316000"/>
            <a:ext cx="720000" cy="720000"/>
          </a:xfrm>
          <a:prstGeom prst="ellipse">
            <a:avLst/>
          </a:prstGeom>
          <a:solidFill>
            <a:srgbClr val="33CCFF"/>
          </a:solidFill>
          <a:ln w="50800">
            <a:solidFill>
              <a:schemeClr val="bg1"/>
            </a:solidFill>
          </a:ln>
        </p:spPr>
        <p:style>
          <a:lnRef idx="0">
            <a:schemeClr val="accent1"/>
          </a:lnRef>
          <a:fillRef idx="3">
            <a:schemeClr val="accent1"/>
          </a:fillRef>
          <a:effectRef idx="3">
            <a:schemeClr val="accent1"/>
          </a:effectRef>
          <a:fontRef idx="minor">
            <a:schemeClr val="lt1"/>
          </a:fontRef>
        </p:style>
        <p:txBody>
          <a:bodyPr lIns="0" tIns="0" rIns="0" bIns="0" rtlCol="0" anchor="ctr"/>
          <a:lstStyle/>
          <a:p>
            <a:pPr algn="ctr"/>
            <a:r>
              <a:rPr lang="en-GB" sz="4000" b="1">
                <a:solidFill>
                  <a:schemeClr val="tx1"/>
                </a:solidFill>
              </a:rPr>
              <a:t>2</a:t>
            </a:r>
          </a:p>
        </p:txBody>
      </p:sp>
      <p:sp>
        <p:nvSpPr>
          <p:cNvPr id="11" name="Ellipse 10">
            <a:extLst>
              <a:ext uri="{FF2B5EF4-FFF2-40B4-BE49-F238E27FC236}">
                <a16:creationId xmlns:a16="http://schemas.microsoft.com/office/drawing/2014/main" id="{FE74A64C-5C02-AEF9-0FB5-7610BC8AF0B6}"/>
              </a:ext>
            </a:extLst>
          </p:cNvPr>
          <p:cNvSpPr>
            <a:spLocks noChangeAspect="1"/>
          </p:cNvSpPr>
          <p:nvPr/>
        </p:nvSpPr>
        <p:spPr>
          <a:xfrm>
            <a:off x="10620000" y="8316000"/>
            <a:ext cx="720000" cy="720000"/>
          </a:xfrm>
          <a:prstGeom prst="ellipse">
            <a:avLst/>
          </a:prstGeom>
          <a:solidFill>
            <a:srgbClr val="33CCFF"/>
          </a:solidFill>
          <a:ln w="50800">
            <a:solidFill>
              <a:schemeClr val="bg1"/>
            </a:solidFill>
          </a:ln>
        </p:spPr>
        <p:style>
          <a:lnRef idx="0">
            <a:schemeClr val="accent1"/>
          </a:lnRef>
          <a:fillRef idx="3">
            <a:schemeClr val="accent1"/>
          </a:fillRef>
          <a:effectRef idx="3">
            <a:schemeClr val="accent1"/>
          </a:effectRef>
          <a:fontRef idx="minor">
            <a:schemeClr val="lt1"/>
          </a:fontRef>
        </p:style>
        <p:txBody>
          <a:bodyPr lIns="0" tIns="0" rIns="0" bIns="0" rtlCol="0" anchor="ctr"/>
          <a:lstStyle/>
          <a:p>
            <a:pPr algn="ctr"/>
            <a:r>
              <a:rPr lang="en-GB" sz="4000" b="1">
                <a:solidFill>
                  <a:schemeClr val="tx1"/>
                </a:solidFill>
              </a:rPr>
              <a:t>3</a:t>
            </a:r>
          </a:p>
        </p:txBody>
      </p:sp>
      <p:sp>
        <p:nvSpPr>
          <p:cNvPr id="12" name="Ellipse 11">
            <a:extLst>
              <a:ext uri="{FF2B5EF4-FFF2-40B4-BE49-F238E27FC236}">
                <a16:creationId xmlns:a16="http://schemas.microsoft.com/office/drawing/2014/main" id="{98E429B9-5498-FDBC-296F-6F38FE5EE062}"/>
              </a:ext>
            </a:extLst>
          </p:cNvPr>
          <p:cNvSpPr>
            <a:spLocks noChangeAspect="1"/>
          </p:cNvSpPr>
          <p:nvPr/>
        </p:nvSpPr>
        <p:spPr>
          <a:xfrm>
            <a:off x="15048000" y="8316000"/>
            <a:ext cx="720000" cy="720000"/>
          </a:xfrm>
          <a:prstGeom prst="ellipse">
            <a:avLst/>
          </a:prstGeom>
          <a:solidFill>
            <a:srgbClr val="33CCFF"/>
          </a:solidFill>
          <a:ln w="50800">
            <a:solidFill>
              <a:schemeClr val="bg1"/>
            </a:solidFill>
          </a:ln>
        </p:spPr>
        <p:style>
          <a:lnRef idx="0">
            <a:schemeClr val="accent1"/>
          </a:lnRef>
          <a:fillRef idx="3">
            <a:schemeClr val="accent1"/>
          </a:fillRef>
          <a:effectRef idx="3">
            <a:schemeClr val="accent1"/>
          </a:effectRef>
          <a:fontRef idx="minor">
            <a:schemeClr val="lt1"/>
          </a:fontRef>
        </p:style>
        <p:txBody>
          <a:bodyPr lIns="0" tIns="0" rIns="0" bIns="0" rtlCol="0" anchor="ctr"/>
          <a:lstStyle/>
          <a:p>
            <a:pPr algn="ctr"/>
            <a:r>
              <a:rPr lang="en-GB" sz="4000" b="1">
                <a:solidFill>
                  <a:schemeClr val="tx1"/>
                </a:solidFill>
              </a:rPr>
              <a:t>4</a:t>
            </a:r>
          </a:p>
        </p:txBody>
      </p:sp>
      <p:sp>
        <p:nvSpPr>
          <p:cNvPr id="19" name="Foliennummernplatzhalter 1">
            <a:extLst>
              <a:ext uri="{FF2B5EF4-FFF2-40B4-BE49-F238E27FC236}">
                <a16:creationId xmlns:a16="http://schemas.microsoft.com/office/drawing/2014/main" id="{FC2CF0D7-D416-C4D5-4FC2-06DA1487E666}"/>
              </a:ext>
            </a:extLst>
          </p:cNvPr>
          <p:cNvSpPr txBox="1">
            <a:spLocks/>
          </p:cNvSpPr>
          <p:nvPr/>
        </p:nvSpPr>
        <p:spPr>
          <a:xfrm>
            <a:off x="14004589" y="9567020"/>
            <a:ext cx="4114800" cy="547688"/>
          </a:xfrm>
          <a:prstGeom prst="rect">
            <a:avLst/>
          </a:prstGeom>
        </p:spPr>
        <p:txBody>
          <a:bodyPr vert="horz" lIns="91440" tIns="45720" rIns="91440" bIns="45720" rtlCol="0" anchor="ct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defRPr sz="1200" b="0" i="0" u="none" strike="noStrike" cap="none">
                <a:solidFill>
                  <a:schemeClr val="tx1">
                    <a:tint val="75000"/>
                  </a:schemeClr>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fld id="{141F0399-9AC4-4E2F-9FF1-1AC0CE388A8D}" type="slidenum">
              <a:rPr lang="de-DE" smtClean="0"/>
              <a:t>42</a:t>
            </a:fld>
            <a:endParaRPr lang="de-DE"/>
          </a:p>
        </p:txBody>
      </p:sp>
      <p:sp>
        <p:nvSpPr>
          <p:cNvPr id="4" name="Google Shape;118;p6">
            <a:extLst>
              <a:ext uri="{FF2B5EF4-FFF2-40B4-BE49-F238E27FC236}">
                <a16:creationId xmlns:a16="http://schemas.microsoft.com/office/drawing/2014/main" id="{8CB6FF1D-5F3D-12B3-2E2F-212FC9651D7C}"/>
              </a:ext>
            </a:extLst>
          </p:cNvPr>
          <p:cNvSpPr txBox="1"/>
          <p:nvPr/>
        </p:nvSpPr>
        <p:spPr>
          <a:xfrm>
            <a:off x="1331998" y="2401311"/>
            <a:ext cx="17375101" cy="646290"/>
          </a:xfrm>
          <a:prstGeom prst="rect">
            <a:avLst/>
          </a:prstGeom>
          <a:noFill/>
          <a:ln>
            <a:noFill/>
          </a:ln>
        </p:spPr>
        <p:txBody>
          <a:bodyPr spcFirstLastPara="1" wrap="square" lIns="91425" tIns="45700" rIns="91425" bIns="45700" anchor="t" anchorCtr="0">
            <a:noAutofit/>
          </a:bodyPr>
          <a:lstStyle/>
          <a:p>
            <a:pPr lvl="0"/>
            <a:r>
              <a:rPr lang="en-GB" sz="4800" b="1" dirty="0">
                <a:solidFill>
                  <a:schemeClr val="tx1"/>
                </a:solidFill>
                <a:latin typeface="+mn-lt"/>
                <a:ea typeface="Helvetica Neue"/>
                <a:cs typeface="Helvetica Neue"/>
                <a:sym typeface="Helvetica Neue"/>
              </a:rPr>
              <a:t>2. </a:t>
            </a:r>
            <a:r>
              <a:rPr lang="en-GB" sz="4800" b="1" dirty="0" err="1">
                <a:solidFill>
                  <a:schemeClr val="tx1"/>
                </a:solidFill>
                <a:latin typeface="+mn-lt"/>
                <a:ea typeface="Helvetica Neue"/>
                <a:cs typeface="Helvetica Neue"/>
                <a:sym typeface="Helvetica Neue"/>
              </a:rPr>
              <a:t>Alati</a:t>
            </a:r>
            <a:r>
              <a:rPr lang="en-GB" sz="4800" b="1" dirty="0">
                <a:solidFill>
                  <a:schemeClr val="tx1"/>
                </a:solidFill>
                <a:latin typeface="+mn-lt"/>
                <a:ea typeface="Helvetica Neue"/>
                <a:cs typeface="Helvetica Neue"/>
                <a:sym typeface="Helvetica Neue"/>
              </a:rPr>
              <a:t> </a:t>
            </a:r>
            <a:r>
              <a:rPr lang="en-GB" sz="4800" b="1" dirty="0" err="1">
                <a:solidFill>
                  <a:schemeClr val="tx1"/>
                </a:solidFill>
                <a:latin typeface="+mn-lt"/>
                <a:ea typeface="Helvetica Neue"/>
                <a:cs typeface="Helvetica Neue"/>
                <a:sym typeface="Helvetica Neue"/>
              </a:rPr>
              <a:t>za</a:t>
            </a:r>
            <a:r>
              <a:rPr lang="en-GB" sz="4800" b="1" dirty="0">
                <a:solidFill>
                  <a:schemeClr val="tx1"/>
                </a:solidFill>
                <a:latin typeface="+mn-lt"/>
                <a:ea typeface="Helvetica Neue"/>
                <a:cs typeface="Helvetica Neue"/>
                <a:sym typeface="Helvetica Neue"/>
              </a:rPr>
              <a:t> </a:t>
            </a:r>
            <a:r>
              <a:rPr lang="en-GB" sz="4800" b="1" dirty="0" err="1">
                <a:solidFill>
                  <a:schemeClr val="tx1"/>
                </a:solidFill>
                <a:latin typeface="+mn-lt"/>
                <a:ea typeface="Helvetica Neue"/>
                <a:cs typeface="Helvetica Neue"/>
                <a:sym typeface="Helvetica Neue"/>
              </a:rPr>
              <a:t>pronalaženje</a:t>
            </a:r>
            <a:r>
              <a:rPr lang="en-GB" sz="4800" b="1" dirty="0">
                <a:solidFill>
                  <a:schemeClr val="tx1"/>
                </a:solidFill>
                <a:latin typeface="+mn-lt"/>
                <a:ea typeface="Helvetica Neue"/>
                <a:cs typeface="Helvetica Neue"/>
                <a:sym typeface="Helvetica Neue"/>
              </a:rPr>
              <a:t> </a:t>
            </a:r>
            <a:r>
              <a:rPr lang="en-GB" sz="4800" b="1" dirty="0" err="1">
                <a:solidFill>
                  <a:schemeClr val="tx1"/>
                </a:solidFill>
                <a:latin typeface="+mn-lt"/>
                <a:ea typeface="Helvetica Neue"/>
                <a:cs typeface="Helvetica Neue"/>
                <a:sym typeface="Helvetica Neue"/>
              </a:rPr>
              <a:t>datoteka</a:t>
            </a:r>
            <a:r>
              <a:rPr lang="en-GB" sz="4800" b="1" dirty="0">
                <a:solidFill>
                  <a:schemeClr val="tx1"/>
                </a:solidFill>
                <a:latin typeface="+mn-lt"/>
                <a:ea typeface="Helvetica Neue"/>
                <a:cs typeface="Helvetica Neue"/>
                <a:sym typeface="Helvetica Neue"/>
              </a:rPr>
              <a:t> u </a:t>
            </a:r>
            <a:r>
              <a:rPr lang="en-GB" sz="4800" b="1" dirty="0" err="1">
                <a:solidFill>
                  <a:schemeClr val="tx1"/>
                </a:solidFill>
                <a:latin typeface="+mn-lt"/>
                <a:ea typeface="Helvetica Neue"/>
                <a:cs typeface="Helvetica Neue"/>
                <a:sym typeface="Helvetica Neue"/>
              </a:rPr>
              <a:t>vlastitoj</a:t>
            </a:r>
            <a:r>
              <a:rPr lang="en-GB" sz="4800" b="1" dirty="0">
                <a:solidFill>
                  <a:schemeClr val="tx1"/>
                </a:solidFill>
                <a:latin typeface="+mn-lt"/>
                <a:ea typeface="Helvetica Neue"/>
                <a:cs typeface="Helvetica Neue"/>
                <a:sym typeface="Helvetica Neue"/>
              </a:rPr>
              <a:t> </a:t>
            </a:r>
            <a:r>
              <a:rPr lang="en-GB" sz="4800" b="1" dirty="0" err="1">
                <a:solidFill>
                  <a:schemeClr val="tx1"/>
                </a:solidFill>
                <a:latin typeface="+mn-lt"/>
                <a:ea typeface="Helvetica Neue"/>
                <a:cs typeface="Helvetica Neue"/>
                <a:sym typeface="Helvetica Neue"/>
              </a:rPr>
              <a:t>strukturi</a:t>
            </a:r>
            <a:r>
              <a:rPr lang="en-GB" sz="4800" b="1" dirty="0">
                <a:solidFill>
                  <a:schemeClr val="tx1"/>
                </a:solidFill>
                <a:latin typeface="+mn-lt"/>
                <a:ea typeface="Helvetica Neue"/>
                <a:cs typeface="Helvetica Neue"/>
                <a:sym typeface="Helvetica Neue"/>
              </a:rPr>
              <a:t> </a:t>
            </a:r>
            <a:r>
              <a:rPr lang="en-GB" sz="4800" b="1" dirty="0" err="1">
                <a:solidFill>
                  <a:schemeClr val="tx1"/>
                </a:solidFill>
                <a:latin typeface="+mn-lt"/>
                <a:ea typeface="Helvetica Neue"/>
                <a:cs typeface="Helvetica Neue"/>
                <a:sym typeface="Helvetica Neue"/>
              </a:rPr>
              <a:t>mapa</a:t>
            </a:r>
            <a:endParaRPr lang="en-US" sz="4800" b="1" dirty="0">
              <a:solidFill>
                <a:schemeClr val="tx1"/>
              </a:solidFill>
              <a:latin typeface="+mn-lt"/>
              <a:ea typeface="Helvetica Neue"/>
              <a:cs typeface="Helvetica Neue"/>
              <a:sym typeface="Helvetica Neue"/>
            </a:endParaRPr>
          </a:p>
        </p:txBody>
      </p:sp>
    </p:spTree>
    <p:extLst>
      <p:ext uri="{BB962C8B-B14F-4D97-AF65-F5344CB8AC3E}">
        <p14:creationId xmlns:p14="http://schemas.microsoft.com/office/powerpoint/2010/main" val="357957506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6"/>
          <p:cNvSpPr txBox="1"/>
          <p:nvPr/>
        </p:nvSpPr>
        <p:spPr>
          <a:xfrm>
            <a:off x="1332000" y="2401311"/>
            <a:ext cx="16452000" cy="830956"/>
          </a:xfrm>
          <a:prstGeom prst="rect">
            <a:avLst/>
          </a:prstGeom>
          <a:noFill/>
          <a:ln>
            <a:noFill/>
          </a:ln>
        </p:spPr>
        <p:txBody>
          <a:bodyPr spcFirstLastPara="1" wrap="square" lIns="91425" tIns="45700" rIns="91425" bIns="45700" anchor="t" anchorCtr="0">
            <a:noAutofit/>
          </a:bodyPr>
          <a:lstStyle/>
          <a:p>
            <a:pPr lvl="0"/>
            <a:r>
              <a:rPr lang="en-GB" sz="4800" b="1" dirty="0">
                <a:solidFill>
                  <a:schemeClr val="tx1"/>
                </a:solidFill>
                <a:latin typeface="+mn-lt"/>
                <a:ea typeface="Helvetica Neue"/>
                <a:cs typeface="Helvetica Neue"/>
                <a:sym typeface="Helvetica Neue"/>
              </a:rPr>
              <a:t>3. </a:t>
            </a:r>
            <a:r>
              <a:rPr lang="en-GB" sz="4800" b="1" dirty="0" err="1">
                <a:solidFill>
                  <a:schemeClr val="tx1"/>
                </a:solidFill>
                <a:latin typeface="+mn-lt"/>
                <a:ea typeface="Helvetica Neue"/>
                <a:cs typeface="Helvetica Neue"/>
                <a:sym typeface="Helvetica Neue"/>
              </a:rPr>
              <a:t>Savjeti</a:t>
            </a:r>
            <a:r>
              <a:rPr lang="en-GB" sz="4800" b="1" dirty="0">
                <a:solidFill>
                  <a:schemeClr val="tx1"/>
                </a:solidFill>
                <a:latin typeface="+mn-lt"/>
                <a:ea typeface="Helvetica Neue"/>
                <a:cs typeface="Helvetica Neue"/>
                <a:sym typeface="Helvetica Neue"/>
              </a:rPr>
              <a:t> </a:t>
            </a:r>
            <a:r>
              <a:rPr lang="en-GB" sz="4800" b="1" dirty="0" err="1">
                <a:solidFill>
                  <a:schemeClr val="tx1"/>
                </a:solidFill>
                <a:latin typeface="+mn-lt"/>
                <a:ea typeface="Helvetica Neue"/>
                <a:cs typeface="Helvetica Neue"/>
                <a:sym typeface="Helvetica Neue"/>
              </a:rPr>
              <a:t>za</a:t>
            </a:r>
            <a:r>
              <a:rPr lang="en-GB" sz="4800" b="1" dirty="0">
                <a:solidFill>
                  <a:schemeClr val="tx1"/>
                </a:solidFill>
                <a:latin typeface="+mn-lt"/>
                <a:ea typeface="Helvetica Neue"/>
                <a:cs typeface="Helvetica Neue"/>
                <a:sym typeface="Helvetica Neue"/>
              </a:rPr>
              <a:t> </a:t>
            </a:r>
            <a:r>
              <a:rPr lang="en-GB" sz="4800" b="1" dirty="0" err="1">
                <a:solidFill>
                  <a:schemeClr val="tx1"/>
                </a:solidFill>
                <a:latin typeface="+mn-lt"/>
                <a:ea typeface="Helvetica Neue"/>
                <a:cs typeface="Helvetica Neue"/>
                <a:sym typeface="Helvetica Neue"/>
              </a:rPr>
              <a:t>digitalno</a:t>
            </a:r>
            <a:r>
              <a:rPr lang="en-GB" sz="4800" b="1" dirty="0">
                <a:solidFill>
                  <a:schemeClr val="tx1"/>
                </a:solidFill>
                <a:latin typeface="+mn-lt"/>
                <a:ea typeface="Helvetica Neue"/>
                <a:cs typeface="Helvetica Neue"/>
                <a:sym typeface="Helvetica Neue"/>
              </a:rPr>
              <a:t> online </a:t>
            </a:r>
            <a:r>
              <a:rPr lang="en-GB" sz="4800" b="1" dirty="0" err="1">
                <a:solidFill>
                  <a:schemeClr val="tx1"/>
                </a:solidFill>
                <a:latin typeface="+mn-lt"/>
                <a:ea typeface="Helvetica Neue"/>
                <a:cs typeface="Helvetica Neue"/>
                <a:sym typeface="Helvetica Neue"/>
              </a:rPr>
              <a:t>upravljanje</a:t>
            </a:r>
            <a:endParaRPr lang="en-GB" sz="4800" b="1" dirty="0">
              <a:solidFill>
                <a:schemeClr val="tx1"/>
              </a:solidFill>
              <a:latin typeface="+mn-lt"/>
              <a:ea typeface="Helvetica Neue"/>
              <a:cs typeface="Helvetica Neue"/>
              <a:sym typeface="Helvetica Neue"/>
            </a:endParaRPr>
          </a:p>
        </p:txBody>
      </p:sp>
      <p:sp>
        <p:nvSpPr>
          <p:cNvPr id="120" name="Google Shape;120;p6"/>
          <p:cNvSpPr txBox="1"/>
          <p:nvPr/>
        </p:nvSpPr>
        <p:spPr>
          <a:xfrm>
            <a:off x="1296000" y="4716000"/>
            <a:ext cx="6840000" cy="1296000"/>
          </a:xfrm>
          <a:prstGeom prst="wave">
            <a:avLst/>
          </a:prstGeom>
          <a:gradFill>
            <a:gsLst>
              <a:gs pos="22000">
                <a:srgbClr val="7AC7F6"/>
              </a:gs>
              <a:gs pos="100000">
                <a:schemeClr val="bg1"/>
              </a:gs>
            </a:gsLst>
          </a:gradFill>
          <a:ln>
            <a:solidFill>
              <a:schemeClr val="tx1"/>
            </a:solidFill>
          </a:ln>
          <a:scene3d>
            <a:camera prst="perspectiveAbove"/>
            <a:lightRig rig="threePt" dir="t">
              <a:rot lat="0" lon="0" rev="1200000"/>
            </a:lightRig>
          </a:scene3d>
          <a:sp3d>
            <a:bevelT w="63500" h="25400"/>
          </a:sp3d>
        </p:spPr>
        <p:style>
          <a:lnRef idx="0">
            <a:schemeClr val="accent1"/>
          </a:lnRef>
          <a:fillRef idx="3">
            <a:schemeClr val="accent1"/>
          </a:fillRef>
          <a:effectRef idx="3">
            <a:schemeClr val="accent1"/>
          </a:effectRef>
          <a:fontRef idx="minor">
            <a:schemeClr val="lt1"/>
          </a:fontRef>
        </p:style>
        <p:txBody>
          <a:bodyPr spcFirstLastPara="1" wrap="square" lIns="0" tIns="0" rIns="0" bIns="0" anchor="ctr" anchorCtr="0">
            <a:noAutofit/>
          </a:bodyPr>
          <a:lstStyle/>
          <a:p>
            <a:pPr lvl="0" algn="ctr">
              <a:buSzPct val="80000"/>
            </a:pPr>
            <a:r>
              <a:rPr lang="pl-PL" sz="2400" dirty="0">
                <a:solidFill>
                  <a:schemeClr val="dk1"/>
                </a:solidFill>
                <a:sym typeface="Helvetica Neue"/>
              </a:rPr>
              <a:t>Suzdržite se od spremanja dokumenata samo u inbox e-pošte</a:t>
            </a:r>
            <a:endParaRPr lang="en-GB" sz="2400" dirty="0">
              <a:solidFill>
                <a:schemeClr val="dk1"/>
              </a:solidFill>
              <a:latin typeface="+mn-lt"/>
              <a:sym typeface="Helvetica Neue"/>
            </a:endParaRPr>
          </a:p>
        </p:txBody>
      </p:sp>
      <p:sp>
        <p:nvSpPr>
          <p:cNvPr id="20" name="Google Shape;120;p6">
            <a:extLst>
              <a:ext uri="{FF2B5EF4-FFF2-40B4-BE49-F238E27FC236}">
                <a16:creationId xmlns:a16="http://schemas.microsoft.com/office/drawing/2014/main" id="{AC1E1D5C-6F41-FE29-F5FD-2C293F72EA6C}"/>
              </a:ext>
            </a:extLst>
          </p:cNvPr>
          <p:cNvSpPr txBox="1"/>
          <p:nvPr/>
        </p:nvSpPr>
        <p:spPr>
          <a:xfrm>
            <a:off x="1296000" y="5832000"/>
            <a:ext cx="6840000" cy="936000"/>
          </a:xfrm>
          <a:prstGeom prst="wave">
            <a:avLst/>
          </a:prstGeom>
          <a:gradFill>
            <a:gsLst>
              <a:gs pos="22000">
                <a:srgbClr val="7AC7F6"/>
              </a:gs>
              <a:gs pos="100000">
                <a:schemeClr val="bg1"/>
              </a:gs>
            </a:gsLst>
          </a:gradFill>
          <a:ln>
            <a:solidFill>
              <a:schemeClr val="tx1"/>
            </a:solidFill>
          </a:ln>
          <a:scene3d>
            <a:camera prst="perspectiveAbove"/>
            <a:lightRig rig="threePt" dir="t">
              <a:rot lat="0" lon="0" rev="1200000"/>
            </a:lightRig>
          </a:scene3d>
          <a:sp3d>
            <a:bevelT w="63500" h="25400"/>
          </a:sp3d>
        </p:spPr>
        <p:style>
          <a:lnRef idx="0">
            <a:schemeClr val="accent1"/>
          </a:lnRef>
          <a:fillRef idx="3">
            <a:schemeClr val="accent1"/>
          </a:fillRef>
          <a:effectRef idx="3">
            <a:schemeClr val="accent1"/>
          </a:effectRef>
          <a:fontRef idx="minor">
            <a:schemeClr val="lt1"/>
          </a:fontRef>
        </p:style>
        <p:txBody>
          <a:bodyPr spcFirstLastPara="1" wrap="square" lIns="0" tIns="0" rIns="0" bIns="0" anchor="ctr" anchorCtr="0">
            <a:noAutofit/>
          </a:bodyPr>
          <a:lstStyle/>
          <a:p>
            <a:pPr algn="ctr">
              <a:buSzPct val="80000"/>
            </a:pPr>
            <a:r>
              <a:rPr lang="it-IT" sz="2400" dirty="0">
                <a:solidFill>
                  <a:schemeClr val="dk1"/>
                </a:solidFill>
                <a:sym typeface="Helvetica Neue"/>
              </a:rPr>
              <a:t>Spremi </a:t>
            </a:r>
            <a:r>
              <a:rPr lang="it-IT" sz="2400" dirty="0" err="1">
                <a:solidFill>
                  <a:schemeClr val="dk1"/>
                </a:solidFill>
                <a:sym typeface="Helvetica Neue"/>
              </a:rPr>
              <a:t>sve</a:t>
            </a:r>
            <a:r>
              <a:rPr lang="it-IT" sz="2400" dirty="0">
                <a:solidFill>
                  <a:schemeClr val="dk1"/>
                </a:solidFill>
                <a:sym typeface="Helvetica Neue"/>
              </a:rPr>
              <a:t> </a:t>
            </a:r>
            <a:r>
              <a:rPr lang="hr-HR" sz="2400" dirty="0" err="1">
                <a:solidFill>
                  <a:schemeClr val="dk1"/>
                </a:solidFill>
                <a:sym typeface="Helvetica Neue"/>
              </a:rPr>
              <a:t>mailove</a:t>
            </a:r>
            <a:r>
              <a:rPr lang="it-IT" sz="2400" dirty="0">
                <a:solidFill>
                  <a:schemeClr val="dk1"/>
                </a:solidFill>
                <a:sym typeface="Helvetica Neue"/>
              </a:rPr>
              <a:t> </a:t>
            </a:r>
            <a:r>
              <a:rPr lang="it-IT" sz="2400" dirty="0" err="1">
                <a:solidFill>
                  <a:schemeClr val="dk1"/>
                </a:solidFill>
                <a:sym typeface="Helvetica Neue"/>
              </a:rPr>
              <a:t>uklj</a:t>
            </a:r>
            <a:r>
              <a:rPr lang="hr-HR" sz="2400" dirty="0" err="1">
                <a:solidFill>
                  <a:schemeClr val="dk1"/>
                </a:solidFill>
                <a:sym typeface="Helvetica Neue"/>
              </a:rPr>
              <a:t>učujući</a:t>
            </a:r>
            <a:r>
              <a:rPr lang="it-IT" sz="2400" dirty="0">
                <a:solidFill>
                  <a:schemeClr val="dk1"/>
                </a:solidFill>
                <a:sym typeface="Helvetica Neue"/>
              </a:rPr>
              <a:t> </a:t>
            </a:r>
            <a:r>
              <a:rPr lang="it-IT" sz="2400" dirty="0" err="1">
                <a:solidFill>
                  <a:schemeClr val="dk1"/>
                </a:solidFill>
                <a:sym typeface="Helvetica Neue"/>
              </a:rPr>
              <a:t>prilo</a:t>
            </a:r>
            <a:r>
              <a:rPr lang="hr-HR" sz="2400" dirty="0">
                <a:solidFill>
                  <a:schemeClr val="dk1"/>
                </a:solidFill>
                <a:sym typeface="Helvetica Neue"/>
              </a:rPr>
              <a:t>ge</a:t>
            </a:r>
            <a:endParaRPr lang="en-GB" sz="2400" dirty="0">
              <a:solidFill>
                <a:schemeClr val="dk1"/>
              </a:solidFill>
              <a:latin typeface="+mn-lt"/>
              <a:sym typeface="Helvetica Neue"/>
            </a:endParaRPr>
          </a:p>
        </p:txBody>
      </p:sp>
      <p:sp>
        <p:nvSpPr>
          <p:cNvPr id="21" name="Google Shape;120;p6">
            <a:extLst>
              <a:ext uri="{FF2B5EF4-FFF2-40B4-BE49-F238E27FC236}">
                <a16:creationId xmlns:a16="http://schemas.microsoft.com/office/drawing/2014/main" id="{41B66708-AB5E-44E9-FF01-D0C01E773ADF}"/>
              </a:ext>
            </a:extLst>
          </p:cNvPr>
          <p:cNvSpPr txBox="1"/>
          <p:nvPr/>
        </p:nvSpPr>
        <p:spPr>
          <a:xfrm>
            <a:off x="1296000" y="6588000"/>
            <a:ext cx="6840000" cy="1296000"/>
          </a:xfrm>
          <a:prstGeom prst="wave">
            <a:avLst/>
          </a:prstGeom>
          <a:gradFill>
            <a:gsLst>
              <a:gs pos="22000">
                <a:srgbClr val="7AC7F6"/>
              </a:gs>
              <a:gs pos="100000">
                <a:schemeClr val="bg1"/>
              </a:gs>
            </a:gsLst>
          </a:gradFill>
          <a:ln>
            <a:solidFill>
              <a:schemeClr val="tx1"/>
            </a:solidFill>
          </a:ln>
          <a:scene3d>
            <a:camera prst="perspectiveAbove"/>
            <a:lightRig rig="threePt" dir="t">
              <a:rot lat="0" lon="0" rev="1200000"/>
            </a:lightRig>
          </a:scene3d>
          <a:sp3d>
            <a:bevelT w="63500" h="25400"/>
          </a:sp3d>
        </p:spPr>
        <p:style>
          <a:lnRef idx="0">
            <a:schemeClr val="accent1"/>
          </a:lnRef>
          <a:fillRef idx="3">
            <a:schemeClr val="accent1"/>
          </a:fillRef>
          <a:effectRef idx="3">
            <a:schemeClr val="accent1"/>
          </a:effectRef>
          <a:fontRef idx="minor">
            <a:schemeClr val="lt1"/>
          </a:fontRef>
        </p:style>
        <p:txBody>
          <a:bodyPr spcFirstLastPara="1" wrap="square" lIns="0" tIns="0" rIns="0" bIns="0" anchor="ctr" anchorCtr="0">
            <a:noAutofit/>
          </a:bodyPr>
          <a:lstStyle/>
          <a:p>
            <a:pPr lvl="0" algn="ctr">
              <a:buSzPct val="80000"/>
            </a:pPr>
            <a:r>
              <a:rPr lang="en-GB" sz="2400" dirty="0" err="1">
                <a:solidFill>
                  <a:schemeClr val="dk1"/>
                </a:solidFill>
                <a:sym typeface="Helvetica Neue"/>
              </a:rPr>
              <a:t>Redovito</a:t>
            </a:r>
            <a:r>
              <a:rPr lang="en-GB" sz="2400" dirty="0">
                <a:solidFill>
                  <a:schemeClr val="dk1"/>
                </a:solidFill>
                <a:sym typeface="Helvetica Neue"/>
              </a:rPr>
              <a:t> </a:t>
            </a:r>
            <a:r>
              <a:rPr lang="en-GB" sz="2400" dirty="0" err="1">
                <a:solidFill>
                  <a:schemeClr val="dk1"/>
                </a:solidFill>
                <a:sym typeface="Helvetica Neue"/>
              </a:rPr>
              <a:t>ažurirajte</a:t>
            </a:r>
            <a:r>
              <a:rPr lang="en-GB" sz="2400" dirty="0">
                <a:solidFill>
                  <a:schemeClr val="dk1"/>
                </a:solidFill>
                <a:sym typeface="Helvetica Neue"/>
              </a:rPr>
              <a:t> </a:t>
            </a:r>
            <a:r>
              <a:rPr lang="en-GB" sz="2400" dirty="0" err="1">
                <a:solidFill>
                  <a:schemeClr val="dk1"/>
                </a:solidFill>
                <a:sym typeface="Helvetica Neue"/>
              </a:rPr>
              <a:t>dokumente</a:t>
            </a:r>
            <a:r>
              <a:rPr lang="en-GB" sz="2400" dirty="0">
                <a:solidFill>
                  <a:schemeClr val="dk1"/>
                </a:solidFill>
                <a:sym typeface="Helvetica Neue"/>
              </a:rPr>
              <a:t> i </a:t>
            </a:r>
            <a:r>
              <a:rPr lang="en-GB" sz="2400" dirty="0" err="1">
                <a:solidFill>
                  <a:schemeClr val="dk1"/>
                </a:solidFill>
                <a:sym typeface="Helvetica Neue"/>
              </a:rPr>
              <a:t>provjeravajte</a:t>
            </a:r>
            <a:r>
              <a:rPr lang="en-GB" sz="2400" dirty="0">
                <a:solidFill>
                  <a:schemeClr val="dk1"/>
                </a:solidFill>
                <a:sym typeface="Helvetica Neue"/>
              </a:rPr>
              <a:t> </a:t>
            </a:r>
            <a:r>
              <a:rPr lang="en-GB" sz="2400" dirty="0" err="1">
                <a:solidFill>
                  <a:schemeClr val="dk1"/>
                </a:solidFill>
                <a:sym typeface="Helvetica Neue"/>
              </a:rPr>
              <a:t>ih</a:t>
            </a:r>
            <a:endParaRPr lang="en-GB" sz="2400" dirty="0">
              <a:solidFill>
                <a:schemeClr val="dk1"/>
              </a:solidFill>
              <a:latin typeface="+mn-lt"/>
              <a:sym typeface="Helvetica Neue"/>
            </a:endParaRPr>
          </a:p>
        </p:txBody>
      </p:sp>
      <p:sp>
        <p:nvSpPr>
          <p:cNvPr id="22" name="Google Shape;120;p6">
            <a:extLst>
              <a:ext uri="{FF2B5EF4-FFF2-40B4-BE49-F238E27FC236}">
                <a16:creationId xmlns:a16="http://schemas.microsoft.com/office/drawing/2014/main" id="{B18F9828-3AA6-7A47-573C-1920402CA930}"/>
              </a:ext>
            </a:extLst>
          </p:cNvPr>
          <p:cNvSpPr txBox="1"/>
          <p:nvPr/>
        </p:nvSpPr>
        <p:spPr>
          <a:xfrm>
            <a:off x="1296000" y="7704000"/>
            <a:ext cx="6840000" cy="936000"/>
          </a:xfrm>
          <a:prstGeom prst="wave">
            <a:avLst/>
          </a:prstGeom>
          <a:gradFill>
            <a:gsLst>
              <a:gs pos="22000">
                <a:srgbClr val="7AC7F6"/>
              </a:gs>
              <a:gs pos="100000">
                <a:schemeClr val="bg1"/>
              </a:gs>
            </a:gsLst>
          </a:gradFill>
          <a:ln>
            <a:solidFill>
              <a:schemeClr val="tx1"/>
            </a:solidFill>
          </a:ln>
          <a:scene3d>
            <a:camera prst="perspectiveAbove"/>
            <a:lightRig rig="threePt" dir="t">
              <a:rot lat="0" lon="0" rev="1200000"/>
            </a:lightRig>
          </a:scene3d>
          <a:sp3d>
            <a:bevelT w="63500" h="25400"/>
          </a:sp3d>
        </p:spPr>
        <p:style>
          <a:lnRef idx="0">
            <a:schemeClr val="accent1"/>
          </a:lnRef>
          <a:fillRef idx="3">
            <a:schemeClr val="accent1"/>
          </a:fillRef>
          <a:effectRef idx="3">
            <a:schemeClr val="accent1"/>
          </a:effectRef>
          <a:fontRef idx="minor">
            <a:schemeClr val="lt1"/>
          </a:fontRef>
        </p:style>
        <p:txBody>
          <a:bodyPr spcFirstLastPara="1" wrap="square" lIns="0" tIns="0" rIns="0" bIns="0" anchor="ctr" anchorCtr="0">
            <a:noAutofit/>
          </a:bodyPr>
          <a:lstStyle/>
          <a:p>
            <a:pPr algn="ctr">
              <a:buSzPct val="80000"/>
            </a:pPr>
            <a:r>
              <a:rPr lang="en-GB" sz="2400" dirty="0" err="1">
                <a:solidFill>
                  <a:schemeClr val="dk1"/>
                </a:solidFill>
                <a:sym typeface="Helvetica Neue"/>
              </a:rPr>
              <a:t>Dosljedno</a:t>
            </a:r>
            <a:r>
              <a:rPr lang="en-GB" sz="2400" dirty="0">
                <a:solidFill>
                  <a:schemeClr val="dk1"/>
                </a:solidFill>
                <a:sym typeface="Helvetica Neue"/>
              </a:rPr>
              <a:t> </a:t>
            </a:r>
            <a:r>
              <a:rPr lang="en-GB" sz="2400" dirty="0" err="1">
                <a:solidFill>
                  <a:schemeClr val="dk1"/>
                </a:solidFill>
                <a:sym typeface="Helvetica Neue"/>
              </a:rPr>
              <a:t>čuvajte</a:t>
            </a:r>
            <a:r>
              <a:rPr lang="en-GB" sz="2400" dirty="0">
                <a:solidFill>
                  <a:schemeClr val="dk1"/>
                </a:solidFill>
                <a:sym typeface="Helvetica Neue"/>
              </a:rPr>
              <a:t> </a:t>
            </a:r>
            <a:r>
              <a:rPr lang="en-GB" sz="2400" dirty="0" err="1">
                <a:solidFill>
                  <a:schemeClr val="dk1"/>
                </a:solidFill>
                <a:sym typeface="Helvetica Neue"/>
              </a:rPr>
              <a:t>sve</a:t>
            </a:r>
            <a:r>
              <a:rPr lang="en-GB" sz="2400" dirty="0">
                <a:solidFill>
                  <a:schemeClr val="dk1"/>
                </a:solidFill>
                <a:sym typeface="Helvetica Neue"/>
              </a:rPr>
              <a:t> </a:t>
            </a:r>
            <a:r>
              <a:rPr lang="en-GB" sz="2400" dirty="0" err="1">
                <a:solidFill>
                  <a:schemeClr val="dk1"/>
                </a:solidFill>
                <a:sym typeface="Helvetica Neue"/>
              </a:rPr>
              <a:t>dokumente</a:t>
            </a:r>
            <a:endParaRPr lang="en-GB" sz="2400" dirty="0">
              <a:latin typeface="+mn-lt"/>
            </a:endParaRPr>
          </a:p>
        </p:txBody>
      </p:sp>
      <p:sp>
        <p:nvSpPr>
          <p:cNvPr id="23" name="Google Shape;120;p6">
            <a:extLst>
              <a:ext uri="{FF2B5EF4-FFF2-40B4-BE49-F238E27FC236}">
                <a16:creationId xmlns:a16="http://schemas.microsoft.com/office/drawing/2014/main" id="{ABF27138-2B68-5BD9-B26B-FB6958997C29}"/>
              </a:ext>
            </a:extLst>
          </p:cNvPr>
          <p:cNvSpPr txBox="1"/>
          <p:nvPr/>
        </p:nvSpPr>
        <p:spPr>
          <a:xfrm>
            <a:off x="1296000" y="8460000"/>
            <a:ext cx="6840000" cy="936000"/>
          </a:xfrm>
          <a:prstGeom prst="wave">
            <a:avLst/>
          </a:prstGeom>
          <a:gradFill>
            <a:gsLst>
              <a:gs pos="22000">
                <a:srgbClr val="7AC7F6"/>
              </a:gs>
              <a:gs pos="100000">
                <a:schemeClr val="bg1"/>
              </a:gs>
            </a:gsLst>
          </a:gradFill>
          <a:ln>
            <a:solidFill>
              <a:schemeClr val="tx1"/>
            </a:solidFill>
          </a:ln>
          <a:scene3d>
            <a:camera prst="perspectiveAbove"/>
            <a:lightRig rig="threePt" dir="t">
              <a:rot lat="0" lon="0" rev="1200000"/>
            </a:lightRig>
          </a:scene3d>
          <a:sp3d>
            <a:bevelT w="63500" h="25400"/>
          </a:sp3d>
        </p:spPr>
        <p:style>
          <a:lnRef idx="0">
            <a:schemeClr val="accent1"/>
          </a:lnRef>
          <a:fillRef idx="3">
            <a:schemeClr val="accent1"/>
          </a:fillRef>
          <a:effectRef idx="3">
            <a:schemeClr val="accent1"/>
          </a:effectRef>
          <a:fontRef idx="minor">
            <a:schemeClr val="lt1"/>
          </a:fontRef>
        </p:style>
        <p:txBody>
          <a:bodyPr spcFirstLastPara="1" wrap="square" lIns="0" tIns="0" rIns="0" bIns="0" anchor="ctr" anchorCtr="0">
            <a:noAutofit/>
          </a:bodyPr>
          <a:lstStyle/>
          <a:p>
            <a:pPr lvl="0" algn="ctr">
              <a:buSzPct val="80000"/>
            </a:pPr>
            <a:r>
              <a:rPr lang="pl-PL" sz="2400" dirty="0">
                <a:solidFill>
                  <a:schemeClr val="dk1"/>
                </a:solidFill>
                <a:sym typeface="Helvetica Neue"/>
              </a:rPr>
              <a:t>Zapamtite rokove za dokumente - ako je potrebno</a:t>
            </a:r>
            <a:endParaRPr lang="en-GB" sz="2400" dirty="0">
              <a:solidFill>
                <a:schemeClr val="dk1"/>
              </a:solidFill>
              <a:latin typeface="+mn-lt"/>
              <a:sym typeface="Helvetica Neue"/>
            </a:endParaRPr>
          </a:p>
        </p:txBody>
      </p:sp>
      <p:sp>
        <p:nvSpPr>
          <p:cNvPr id="24" name="Google Shape;120;p6">
            <a:extLst>
              <a:ext uri="{FF2B5EF4-FFF2-40B4-BE49-F238E27FC236}">
                <a16:creationId xmlns:a16="http://schemas.microsoft.com/office/drawing/2014/main" id="{3A85FD93-2405-5D18-6F9E-2D270C8E789E}"/>
              </a:ext>
            </a:extLst>
          </p:cNvPr>
          <p:cNvSpPr txBox="1"/>
          <p:nvPr/>
        </p:nvSpPr>
        <p:spPr>
          <a:xfrm>
            <a:off x="1296000" y="3708000"/>
            <a:ext cx="6840000" cy="1296000"/>
          </a:xfrm>
          <a:prstGeom prst="wave">
            <a:avLst/>
          </a:prstGeom>
          <a:gradFill>
            <a:gsLst>
              <a:gs pos="22000">
                <a:srgbClr val="7AC7F6"/>
              </a:gs>
              <a:gs pos="100000">
                <a:schemeClr val="bg1"/>
              </a:gs>
            </a:gsLst>
          </a:gradFill>
          <a:ln>
            <a:solidFill>
              <a:schemeClr val="tx1"/>
            </a:solidFill>
          </a:ln>
          <a:scene3d>
            <a:camera prst="perspectiveAbove"/>
            <a:lightRig rig="threePt" dir="t">
              <a:rot lat="0" lon="0" rev="1200000"/>
            </a:lightRig>
          </a:scene3d>
          <a:sp3d>
            <a:bevelT w="63500" h="25400"/>
          </a:sp3d>
        </p:spPr>
        <p:style>
          <a:lnRef idx="0">
            <a:schemeClr val="accent1"/>
          </a:lnRef>
          <a:fillRef idx="3">
            <a:schemeClr val="accent1"/>
          </a:fillRef>
          <a:effectRef idx="3">
            <a:schemeClr val="accent1"/>
          </a:effectRef>
          <a:fontRef idx="minor">
            <a:schemeClr val="lt1"/>
          </a:fontRef>
        </p:style>
        <p:txBody>
          <a:bodyPr spcFirstLastPara="1" wrap="square" lIns="0" tIns="0" rIns="0" bIns="0" anchor="ctr" anchorCtr="0">
            <a:noAutofit/>
          </a:bodyPr>
          <a:lstStyle/>
          <a:p>
            <a:pPr lvl="0" algn="ctr">
              <a:buSzPct val="80000"/>
            </a:pPr>
            <a:r>
              <a:rPr lang="en-GB" sz="2400" dirty="0" err="1">
                <a:solidFill>
                  <a:schemeClr val="dk1"/>
                </a:solidFill>
                <a:sym typeface="Helvetica Neue"/>
              </a:rPr>
              <a:t>Razvijte</a:t>
            </a:r>
            <a:r>
              <a:rPr lang="en-GB" sz="2400" dirty="0">
                <a:solidFill>
                  <a:schemeClr val="dk1"/>
                </a:solidFill>
                <a:sym typeface="Helvetica Neue"/>
              </a:rPr>
              <a:t> </a:t>
            </a:r>
            <a:r>
              <a:rPr lang="en-GB" sz="2400" dirty="0" err="1">
                <a:solidFill>
                  <a:schemeClr val="dk1"/>
                </a:solidFill>
                <a:sym typeface="Helvetica Neue"/>
              </a:rPr>
              <a:t>vlastitu</a:t>
            </a:r>
            <a:r>
              <a:rPr lang="en-GB" sz="2400" dirty="0">
                <a:solidFill>
                  <a:schemeClr val="dk1"/>
                </a:solidFill>
                <a:sym typeface="Helvetica Neue"/>
              </a:rPr>
              <a:t> </a:t>
            </a:r>
            <a:r>
              <a:rPr lang="en-GB" sz="2400" dirty="0" err="1">
                <a:solidFill>
                  <a:schemeClr val="dk1"/>
                </a:solidFill>
                <a:sym typeface="Helvetica Neue"/>
              </a:rPr>
              <a:t>strukturu</a:t>
            </a:r>
            <a:r>
              <a:rPr lang="en-GB" sz="2400" dirty="0">
                <a:solidFill>
                  <a:schemeClr val="dk1"/>
                </a:solidFill>
                <a:sym typeface="Helvetica Neue"/>
              </a:rPr>
              <a:t> i </a:t>
            </a:r>
            <a:r>
              <a:rPr lang="en-GB" sz="2400" dirty="0" err="1">
                <a:solidFill>
                  <a:schemeClr val="dk1"/>
                </a:solidFill>
                <a:sym typeface="Helvetica Neue"/>
              </a:rPr>
              <a:t>dosljedno</a:t>
            </a:r>
            <a:r>
              <a:rPr lang="en-GB" sz="2400" dirty="0">
                <a:solidFill>
                  <a:schemeClr val="dk1"/>
                </a:solidFill>
                <a:sym typeface="Helvetica Neue"/>
              </a:rPr>
              <a:t> je </a:t>
            </a:r>
            <a:r>
              <a:rPr lang="en-GB" sz="2400" dirty="0" err="1">
                <a:solidFill>
                  <a:schemeClr val="dk1"/>
                </a:solidFill>
                <a:sym typeface="Helvetica Neue"/>
              </a:rPr>
              <a:t>koristite</a:t>
            </a:r>
            <a:endParaRPr lang="en-GB" sz="2400" dirty="0">
              <a:solidFill>
                <a:schemeClr val="dk1"/>
              </a:solidFill>
              <a:latin typeface="+mn-lt"/>
              <a:sym typeface="Helvetica Neue"/>
            </a:endParaRPr>
          </a:p>
        </p:txBody>
      </p:sp>
      <p:sp>
        <p:nvSpPr>
          <p:cNvPr id="25" name="Google Shape;120;p6">
            <a:extLst>
              <a:ext uri="{FF2B5EF4-FFF2-40B4-BE49-F238E27FC236}">
                <a16:creationId xmlns:a16="http://schemas.microsoft.com/office/drawing/2014/main" id="{5586DD51-C81E-9EF6-EFCF-75CF1F3FAD39}"/>
              </a:ext>
            </a:extLst>
          </p:cNvPr>
          <p:cNvSpPr txBox="1"/>
          <p:nvPr/>
        </p:nvSpPr>
        <p:spPr>
          <a:xfrm>
            <a:off x="10944000" y="4716000"/>
            <a:ext cx="6840000" cy="1296000"/>
          </a:xfrm>
          <a:prstGeom prst="wave">
            <a:avLst/>
          </a:prstGeom>
          <a:gradFill>
            <a:gsLst>
              <a:gs pos="22000">
                <a:srgbClr val="7AC7F6"/>
              </a:gs>
              <a:gs pos="100000">
                <a:schemeClr val="bg1"/>
              </a:gs>
            </a:gsLst>
          </a:gradFill>
          <a:ln>
            <a:solidFill>
              <a:schemeClr val="tx1"/>
            </a:solidFill>
          </a:ln>
          <a:scene3d>
            <a:camera prst="perspectiveAbove"/>
            <a:lightRig rig="threePt" dir="t">
              <a:rot lat="0" lon="0" rev="1200000"/>
            </a:lightRig>
          </a:scene3d>
          <a:sp3d>
            <a:bevelT w="63500" h="25400"/>
          </a:sp3d>
        </p:spPr>
        <p:style>
          <a:lnRef idx="0">
            <a:schemeClr val="accent1"/>
          </a:lnRef>
          <a:fillRef idx="3">
            <a:schemeClr val="accent1"/>
          </a:fillRef>
          <a:effectRef idx="3">
            <a:schemeClr val="accent1"/>
          </a:effectRef>
          <a:fontRef idx="minor">
            <a:schemeClr val="lt1"/>
          </a:fontRef>
        </p:style>
        <p:txBody>
          <a:bodyPr spcFirstLastPara="1" wrap="square" lIns="0" tIns="0" rIns="0" bIns="0" anchor="ctr" anchorCtr="0">
            <a:noAutofit/>
          </a:bodyPr>
          <a:lstStyle/>
          <a:p>
            <a:pPr lvl="0" algn="ctr">
              <a:buSzPct val="80000"/>
            </a:pPr>
            <a:r>
              <a:rPr lang="en-GB" sz="2400" dirty="0" err="1">
                <a:solidFill>
                  <a:schemeClr val="dk1"/>
                </a:solidFill>
                <a:sym typeface="Helvetica Neue"/>
              </a:rPr>
              <a:t>Pohranjujte</a:t>
            </a:r>
            <a:r>
              <a:rPr lang="en-GB" sz="2400" dirty="0">
                <a:solidFill>
                  <a:schemeClr val="dk1"/>
                </a:solidFill>
                <a:sym typeface="Helvetica Neue"/>
              </a:rPr>
              <a:t> </a:t>
            </a:r>
            <a:r>
              <a:rPr lang="en-GB" sz="2400" dirty="0" err="1">
                <a:solidFill>
                  <a:schemeClr val="dk1"/>
                </a:solidFill>
                <a:sym typeface="Helvetica Neue"/>
              </a:rPr>
              <a:t>podatke</a:t>
            </a:r>
            <a:r>
              <a:rPr lang="en-GB" sz="2400" dirty="0">
                <a:solidFill>
                  <a:schemeClr val="dk1"/>
                </a:solidFill>
                <a:sym typeface="Helvetica Neue"/>
              </a:rPr>
              <a:t> </a:t>
            </a:r>
            <a:r>
              <a:rPr lang="en-GB" sz="2400" dirty="0" err="1">
                <a:solidFill>
                  <a:schemeClr val="dk1"/>
                </a:solidFill>
                <a:sym typeface="Helvetica Neue"/>
              </a:rPr>
              <a:t>lokalno</a:t>
            </a:r>
            <a:r>
              <a:rPr lang="en-GB" sz="2400" dirty="0">
                <a:solidFill>
                  <a:schemeClr val="dk1"/>
                </a:solidFill>
                <a:sym typeface="Helvetica Neue"/>
              </a:rPr>
              <a:t> </a:t>
            </a:r>
            <a:r>
              <a:rPr lang="en-GB" sz="2400" dirty="0" err="1">
                <a:solidFill>
                  <a:schemeClr val="dk1"/>
                </a:solidFill>
                <a:sym typeface="Helvetica Neue"/>
              </a:rPr>
              <a:t>ili</a:t>
            </a:r>
            <a:r>
              <a:rPr lang="en-GB" sz="2400" dirty="0">
                <a:solidFill>
                  <a:schemeClr val="dk1"/>
                </a:solidFill>
                <a:sym typeface="Helvetica Neue"/>
              </a:rPr>
              <a:t> u </a:t>
            </a:r>
            <a:r>
              <a:rPr lang="en-GB" sz="2400" dirty="0" err="1">
                <a:solidFill>
                  <a:schemeClr val="dk1"/>
                </a:solidFill>
                <a:sym typeface="Helvetica Neue"/>
              </a:rPr>
              <a:t>oblaku</a:t>
            </a:r>
            <a:r>
              <a:rPr lang="en-GB" sz="2400" dirty="0">
                <a:solidFill>
                  <a:schemeClr val="dk1"/>
                </a:solidFill>
                <a:sym typeface="Helvetica Neue"/>
              </a:rPr>
              <a:t> – ovu </a:t>
            </a:r>
            <a:r>
              <a:rPr lang="en-GB" sz="2400" dirty="0" err="1">
                <a:solidFill>
                  <a:schemeClr val="dk1"/>
                </a:solidFill>
                <a:sym typeface="Helvetica Neue"/>
              </a:rPr>
              <a:t>odluku</a:t>
            </a:r>
            <a:r>
              <a:rPr lang="en-GB" sz="2400" dirty="0">
                <a:solidFill>
                  <a:schemeClr val="dk1"/>
                </a:solidFill>
                <a:sym typeface="Helvetica Neue"/>
              </a:rPr>
              <a:t> </a:t>
            </a:r>
            <a:r>
              <a:rPr lang="en-GB" sz="2400" dirty="0" err="1">
                <a:solidFill>
                  <a:schemeClr val="dk1"/>
                </a:solidFill>
                <a:sym typeface="Helvetica Neue"/>
              </a:rPr>
              <a:t>donesite</a:t>
            </a:r>
            <a:r>
              <a:rPr lang="en-GB" sz="2400" dirty="0">
                <a:solidFill>
                  <a:schemeClr val="dk1"/>
                </a:solidFill>
                <a:sym typeface="Helvetica Neue"/>
              </a:rPr>
              <a:t> </a:t>
            </a:r>
            <a:r>
              <a:rPr lang="en-GB" sz="2400" dirty="0" err="1">
                <a:solidFill>
                  <a:schemeClr val="dk1"/>
                </a:solidFill>
                <a:sym typeface="Helvetica Neue"/>
              </a:rPr>
              <a:t>svjesno</a:t>
            </a:r>
            <a:endParaRPr lang="en-GB" sz="2400" dirty="0">
              <a:solidFill>
                <a:schemeClr val="dk1"/>
              </a:solidFill>
              <a:latin typeface="+mn-lt"/>
              <a:sym typeface="Helvetica Neue"/>
            </a:endParaRPr>
          </a:p>
        </p:txBody>
      </p:sp>
      <p:sp>
        <p:nvSpPr>
          <p:cNvPr id="26" name="Google Shape;120;p6">
            <a:extLst>
              <a:ext uri="{FF2B5EF4-FFF2-40B4-BE49-F238E27FC236}">
                <a16:creationId xmlns:a16="http://schemas.microsoft.com/office/drawing/2014/main" id="{C1FA0311-94C4-A8D7-6A4D-CCABD82A2456}"/>
              </a:ext>
            </a:extLst>
          </p:cNvPr>
          <p:cNvSpPr txBox="1"/>
          <p:nvPr/>
        </p:nvSpPr>
        <p:spPr>
          <a:xfrm>
            <a:off x="10944000" y="5832000"/>
            <a:ext cx="6840000" cy="936000"/>
          </a:xfrm>
          <a:prstGeom prst="wave">
            <a:avLst/>
          </a:prstGeom>
          <a:gradFill>
            <a:gsLst>
              <a:gs pos="22000">
                <a:srgbClr val="7AC7F6"/>
              </a:gs>
              <a:gs pos="100000">
                <a:schemeClr val="bg1"/>
              </a:gs>
            </a:gsLst>
          </a:gradFill>
          <a:ln>
            <a:solidFill>
              <a:schemeClr val="tx1"/>
            </a:solidFill>
          </a:ln>
          <a:scene3d>
            <a:camera prst="perspectiveAbove"/>
            <a:lightRig rig="threePt" dir="t">
              <a:rot lat="0" lon="0" rev="1200000"/>
            </a:lightRig>
          </a:scene3d>
          <a:sp3d>
            <a:bevelT w="63500" h="25400"/>
          </a:sp3d>
        </p:spPr>
        <p:style>
          <a:lnRef idx="0">
            <a:schemeClr val="accent1"/>
          </a:lnRef>
          <a:fillRef idx="3">
            <a:schemeClr val="accent1"/>
          </a:fillRef>
          <a:effectRef idx="3">
            <a:schemeClr val="accent1"/>
          </a:effectRef>
          <a:fontRef idx="minor">
            <a:schemeClr val="lt1"/>
          </a:fontRef>
        </p:style>
        <p:txBody>
          <a:bodyPr spcFirstLastPara="1" wrap="square" lIns="0" tIns="0" rIns="0" bIns="0" anchor="ctr" anchorCtr="0">
            <a:noAutofit/>
          </a:bodyPr>
          <a:lstStyle/>
          <a:p>
            <a:pPr lvl="0" algn="ctr">
              <a:buSzPct val="80000"/>
            </a:pPr>
            <a:r>
              <a:rPr lang="en-GB" sz="2400" dirty="0" err="1">
                <a:solidFill>
                  <a:schemeClr val="dk1"/>
                </a:solidFill>
                <a:sym typeface="Helvetica Neue"/>
              </a:rPr>
              <a:t>Neka</a:t>
            </a:r>
            <a:r>
              <a:rPr lang="en-GB" sz="2400" dirty="0">
                <a:solidFill>
                  <a:schemeClr val="dk1"/>
                </a:solidFill>
                <a:sym typeface="Helvetica Neue"/>
              </a:rPr>
              <a:t> </a:t>
            </a:r>
            <a:r>
              <a:rPr lang="en-GB" sz="2400" dirty="0" err="1">
                <a:solidFill>
                  <a:schemeClr val="dk1"/>
                </a:solidFill>
                <a:sym typeface="Helvetica Neue"/>
              </a:rPr>
              <a:t>troškovi</a:t>
            </a:r>
            <a:r>
              <a:rPr lang="en-GB" sz="2400" dirty="0">
                <a:solidFill>
                  <a:schemeClr val="dk1"/>
                </a:solidFill>
                <a:sym typeface="Helvetica Neue"/>
              </a:rPr>
              <a:t> </a:t>
            </a:r>
            <a:r>
              <a:rPr lang="en-GB" sz="2400" dirty="0" err="1">
                <a:solidFill>
                  <a:schemeClr val="dk1"/>
                </a:solidFill>
                <a:sym typeface="Helvetica Neue"/>
              </a:rPr>
              <a:t>budu</a:t>
            </a:r>
            <a:r>
              <a:rPr lang="en-GB" sz="2400" dirty="0">
                <a:solidFill>
                  <a:schemeClr val="dk1"/>
                </a:solidFill>
                <a:sym typeface="Helvetica Neue"/>
              </a:rPr>
              <a:t> </a:t>
            </a:r>
            <a:r>
              <a:rPr lang="en-GB" sz="2400" dirty="0" err="1">
                <a:solidFill>
                  <a:schemeClr val="dk1"/>
                </a:solidFill>
                <a:sym typeface="Helvetica Neue"/>
              </a:rPr>
              <a:t>fiksni</a:t>
            </a:r>
            <a:r>
              <a:rPr lang="en-GB" sz="2400" dirty="0">
                <a:solidFill>
                  <a:schemeClr val="dk1"/>
                </a:solidFill>
                <a:sym typeface="Helvetica Neue"/>
              </a:rPr>
              <a:t> i </a:t>
            </a:r>
            <a:r>
              <a:rPr lang="en-GB" sz="2400" dirty="0" err="1">
                <a:solidFill>
                  <a:schemeClr val="dk1"/>
                </a:solidFill>
                <a:sym typeface="Helvetica Neue"/>
              </a:rPr>
              <a:t>pregledni</a:t>
            </a:r>
            <a:endParaRPr lang="en-GB" sz="2400" dirty="0">
              <a:solidFill>
                <a:schemeClr val="dk1"/>
              </a:solidFill>
              <a:latin typeface="+mn-lt"/>
              <a:sym typeface="Helvetica Neue"/>
            </a:endParaRPr>
          </a:p>
        </p:txBody>
      </p:sp>
      <p:sp>
        <p:nvSpPr>
          <p:cNvPr id="27" name="Google Shape;120;p6">
            <a:extLst>
              <a:ext uri="{FF2B5EF4-FFF2-40B4-BE49-F238E27FC236}">
                <a16:creationId xmlns:a16="http://schemas.microsoft.com/office/drawing/2014/main" id="{73EF6B53-8F54-A59A-95EE-C51BFEFC2804}"/>
              </a:ext>
            </a:extLst>
          </p:cNvPr>
          <p:cNvSpPr txBox="1"/>
          <p:nvPr/>
        </p:nvSpPr>
        <p:spPr>
          <a:xfrm>
            <a:off x="10944000" y="7704000"/>
            <a:ext cx="6840000" cy="936000"/>
          </a:xfrm>
          <a:prstGeom prst="wave">
            <a:avLst/>
          </a:prstGeom>
          <a:gradFill>
            <a:gsLst>
              <a:gs pos="22000">
                <a:srgbClr val="7AC7F6"/>
              </a:gs>
              <a:gs pos="100000">
                <a:schemeClr val="bg1"/>
              </a:gs>
            </a:gsLst>
          </a:gradFill>
          <a:ln>
            <a:solidFill>
              <a:schemeClr val="tx1"/>
            </a:solidFill>
          </a:ln>
          <a:scene3d>
            <a:camera prst="perspectiveAbove"/>
            <a:lightRig rig="threePt" dir="t">
              <a:rot lat="0" lon="0" rev="1200000"/>
            </a:lightRig>
          </a:scene3d>
          <a:sp3d>
            <a:bevelT w="63500" h="25400"/>
          </a:sp3d>
        </p:spPr>
        <p:style>
          <a:lnRef idx="0">
            <a:schemeClr val="accent1"/>
          </a:lnRef>
          <a:fillRef idx="3">
            <a:schemeClr val="accent1"/>
          </a:fillRef>
          <a:effectRef idx="3">
            <a:schemeClr val="accent1"/>
          </a:effectRef>
          <a:fontRef idx="minor">
            <a:schemeClr val="lt1"/>
          </a:fontRef>
        </p:style>
        <p:txBody>
          <a:bodyPr spcFirstLastPara="1" wrap="square" lIns="0" tIns="0" rIns="0" bIns="0" anchor="ctr" anchorCtr="0">
            <a:noAutofit/>
          </a:bodyPr>
          <a:lstStyle/>
          <a:p>
            <a:pPr lvl="0" algn="ctr">
              <a:buSzPct val="80000"/>
            </a:pPr>
            <a:r>
              <a:rPr lang="en-GB" sz="2400" dirty="0" err="1">
                <a:solidFill>
                  <a:schemeClr val="dk1"/>
                </a:solidFill>
                <a:sym typeface="Helvetica Neue"/>
              </a:rPr>
              <a:t>Arhivirajte</a:t>
            </a:r>
            <a:r>
              <a:rPr lang="en-GB" sz="2400" dirty="0">
                <a:solidFill>
                  <a:schemeClr val="dk1"/>
                </a:solidFill>
                <a:sym typeface="Helvetica Neue"/>
              </a:rPr>
              <a:t> stare </a:t>
            </a:r>
            <a:r>
              <a:rPr lang="en-GB" sz="2400" dirty="0" err="1">
                <a:solidFill>
                  <a:schemeClr val="dk1"/>
                </a:solidFill>
                <a:sym typeface="Helvetica Neue"/>
              </a:rPr>
              <a:t>datoteke</a:t>
            </a:r>
            <a:r>
              <a:rPr lang="en-GB" sz="2400" dirty="0">
                <a:solidFill>
                  <a:schemeClr val="dk1"/>
                </a:solidFill>
                <a:sym typeface="Helvetica Neue"/>
              </a:rPr>
              <a:t> u </a:t>
            </a:r>
            <a:r>
              <a:rPr lang="en-GB" sz="2400" dirty="0" err="1">
                <a:solidFill>
                  <a:schemeClr val="dk1"/>
                </a:solidFill>
                <a:sym typeface="Helvetica Neue"/>
              </a:rPr>
              <a:t>arhivu</a:t>
            </a:r>
            <a:endParaRPr lang="en-GB" sz="2400" dirty="0">
              <a:solidFill>
                <a:schemeClr val="dk1"/>
              </a:solidFill>
              <a:latin typeface="+mn-lt"/>
              <a:sym typeface="Helvetica Neue"/>
            </a:endParaRPr>
          </a:p>
        </p:txBody>
      </p:sp>
      <p:sp>
        <p:nvSpPr>
          <p:cNvPr id="28" name="Google Shape;120;p6">
            <a:extLst>
              <a:ext uri="{FF2B5EF4-FFF2-40B4-BE49-F238E27FC236}">
                <a16:creationId xmlns:a16="http://schemas.microsoft.com/office/drawing/2014/main" id="{D6545FBC-358B-A0CF-3256-DBF09405DC96}"/>
              </a:ext>
            </a:extLst>
          </p:cNvPr>
          <p:cNvSpPr txBox="1"/>
          <p:nvPr/>
        </p:nvSpPr>
        <p:spPr>
          <a:xfrm>
            <a:off x="11016000" y="6588000"/>
            <a:ext cx="6840000" cy="1296000"/>
          </a:xfrm>
          <a:prstGeom prst="wave">
            <a:avLst/>
          </a:prstGeom>
          <a:gradFill>
            <a:gsLst>
              <a:gs pos="22000">
                <a:srgbClr val="7AC7F6"/>
              </a:gs>
              <a:gs pos="100000">
                <a:schemeClr val="bg1"/>
              </a:gs>
            </a:gsLst>
          </a:gradFill>
          <a:ln>
            <a:solidFill>
              <a:schemeClr val="tx1"/>
            </a:solidFill>
          </a:ln>
          <a:scene3d>
            <a:camera prst="perspectiveAbove"/>
            <a:lightRig rig="threePt" dir="t">
              <a:rot lat="0" lon="0" rev="1200000"/>
            </a:lightRig>
          </a:scene3d>
          <a:sp3d>
            <a:bevelT w="63500" h="25400"/>
          </a:sp3d>
        </p:spPr>
        <p:style>
          <a:lnRef idx="0">
            <a:schemeClr val="accent1"/>
          </a:lnRef>
          <a:fillRef idx="3">
            <a:schemeClr val="accent1"/>
          </a:fillRef>
          <a:effectRef idx="3">
            <a:schemeClr val="accent1"/>
          </a:effectRef>
          <a:fontRef idx="minor">
            <a:schemeClr val="lt1"/>
          </a:fontRef>
        </p:style>
        <p:txBody>
          <a:bodyPr spcFirstLastPara="1" wrap="square" lIns="0" tIns="0" rIns="0" bIns="0" anchor="ctr" anchorCtr="0">
            <a:noAutofit/>
          </a:bodyPr>
          <a:lstStyle/>
          <a:p>
            <a:pPr lvl="0" algn="ctr">
              <a:buSzPct val="80000"/>
            </a:pPr>
            <a:r>
              <a:rPr lang="en-GB" sz="2400" dirty="0" err="1">
                <a:solidFill>
                  <a:schemeClr val="dk1"/>
                </a:solidFill>
                <a:sym typeface="Helvetica Neue"/>
              </a:rPr>
              <a:t>Redovito</a:t>
            </a:r>
            <a:r>
              <a:rPr lang="en-GB" sz="2400" dirty="0">
                <a:solidFill>
                  <a:schemeClr val="dk1"/>
                </a:solidFill>
                <a:sym typeface="Helvetica Neue"/>
              </a:rPr>
              <a:t> </a:t>
            </a:r>
            <a:r>
              <a:rPr lang="en-GB" sz="2400" dirty="0" err="1">
                <a:solidFill>
                  <a:schemeClr val="dk1"/>
                </a:solidFill>
                <a:sym typeface="Helvetica Neue"/>
              </a:rPr>
              <a:t>provjeravajte</a:t>
            </a:r>
            <a:r>
              <a:rPr lang="en-GB" sz="2400" dirty="0">
                <a:solidFill>
                  <a:schemeClr val="dk1"/>
                </a:solidFill>
                <a:sym typeface="Helvetica Neue"/>
              </a:rPr>
              <a:t> </a:t>
            </a:r>
            <a:r>
              <a:rPr lang="en-GB" sz="2400" dirty="0" err="1">
                <a:solidFill>
                  <a:schemeClr val="dk1"/>
                </a:solidFill>
                <a:sym typeface="Helvetica Neue"/>
              </a:rPr>
              <a:t>mapu</a:t>
            </a:r>
            <a:r>
              <a:rPr lang="en-GB" sz="2400" dirty="0">
                <a:solidFill>
                  <a:schemeClr val="dk1"/>
                </a:solidFill>
                <a:sym typeface="Helvetica Neue"/>
              </a:rPr>
              <a:t> </a:t>
            </a:r>
            <a:r>
              <a:rPr lang="en-GB" sz="2400" dirty="0" err="1">
                <a:solidFill>
                  <a:schemeClr val="dk1"/>
                </a:solidFill>
                <a:sym typeface="Helvetica Neue"/>
              </a:rPr>
              <a:t>za</a:t>
            </a:r>
            <a:r>
              <a:rPr lang="en-GB" sz="2400" dirty="0">
                <a:solidFill>
                  <a:schemeClr val="dk1"/>
                </a:solidFill>
                <a:sym typeface="Helvetica Neue"/>
              </a:rPr>
              <a:t> </a:t>
            </a:r>
            <a:r>
              <a:rPr lang="en-GB" sz="2400" dirty="0" err="1">
                <a:solidFill>
                  <a:schemeClr val="dk1"/>
                </a:solidFill>
                <a:sym typeface="Helvetica Neue"/>
              </a:rPr>
              <a:t>preuzimanje</a:t>
            </a:r>
            <a:endParaRPr lang="en-GB" sz="2400" dirty="0">
              <a:solidFill>
                <a:schemeClr val="dk1"/>
              </a:solidFill>
              <a:latin typeface="+mn-lt"/>
              <a:sym typeface="Helvetica Neue"/>
            </a:endParaRPr>
          </a:p>
        </p:txBody>
      </p:sp>
      <p:sp>
        <p:nvSpPr>
          <p:cNvPr id="29" name="Google Shape;120;p6">
            <a:extLst>
              <a:ext uri="{FF2B5EF4-FFF2-40B4-BE49-F238E27FC236}">
                <a16:creationId xmlns:a16="http://schemas.microsoft.com/office/drawing/2014/main" id="{249BA2C8-90C1-461A-FEF4-77B3FC8D4768}"/>
              </a:ext>
            </a:extLst>
          </p:cNvPr>
          <p:cNvSpPr txBox="1"/>
          <p:nvPr/>
        </p:nvSpPr>
        <p:spPr>
          <a:xfrm>
            <a:off x="10944000" y="8460000"/>
            <a:ext cx="6840000" cy="936000"/>
          </a:xfrm>
          <a:prstGeom prst="wave">
            <a:avLst/>
          </a:prstGeom>
          <a:gradFill>
            <a:gsLst>
              <a:gs pos="22000">
                <a:srgbClr val="7AC7F6"/>
              </a:gs>
              <a:gs pos="100000">
                <a:schemeClr val="bg1"/>
              </a:gs>
            </a:gsLst>
          </a:gradFill>
          <a:ln>
            <a:solidFill>
              <a:schemeClr val="tx1"/>
            </a:solidFill>
          </a:ln>
          <a:scene3d>
            <a:camera prst="perspectiveAbove"/>
            <a:lightRig rig="threePt" dir="t">
              <a:rot lat="0" lon="0" rev="1200000"/>
            </a:lightRig>
          </a:scene3d>
          <a:sp3d>
            <a:bevelT w="63500" h="25400"/>
          </a:sp3d>
        </p:spPr>
        <p:style>
          <a:lnRef idx="0">
            <a:schemeClr val="accent1"/>
          </a:lnRef>
          <a:fillRef idx="3">
            <a:schemeClr val="accent1"/>
          </a:fillRef>
          <a:effectRef idx="3">
            <a:schemeClr val="accent1"/>
          </a:effectRef>
          <a:fontRef idx="minor">
            <a:schemeClr val="lt1"/>
          </a:fontRef>
        </p:style>
        <p:txBody>
          <a:bodyPr spcFirstLastPara="1" wrap="square" lIns="0" tIns="0" rIns="0" bIns="0" anchor="ctr" anchorCtr="0">
            <a:noAutofit/>
          </a:bodyPr>
          <a:lstStyle/>
          <a:p>
            <a:pPr lvl="0" algn="ctr">
              <a:buSzPct val="80000"/>
            </a:pPr>
            <a:r>
              <a:rPr lang="en-GB" sz="2400" dirty="0" err="1">
                <a:solidFill>
                  <a:schemeClr val="dk1"/>
                </a:solidFill>
                <a:sym typeface="Helvetica Neue"/>
              </a:rPr>
              <a:t>Redovito</a:t>
            </a:r>
            <a:r>
              <a:rPr lang="en-GB" sz="2400" dirty="0">
                <a:solidFill>
                  <a:schemeClr val="dk1"/>
                </a:solidFill>
                <a:sym typeface="Helvetica Neue"/>
              </a:rPr>
              <a:t> </a:t>
            </a:r>
            <a:r>
              <a:rPr lang="en-GB" sz="2400" dirty="0" err="1">
                <a:solidFill>
                  <a:schemeClr val="dk1"/>
                </a:solidFill>
                <a:sym typeface="Helvetica Neue"/>
              </a:rPr>
              <a:t>sigurnosno</a:t>
            </a:r>
            <a:r>
              <a:rPr lang="en-GB" sz="2400" dirty="0">
                <a:solidFill>
                  <a:schemeClr val="dk1"/>
                </a:solidFill>
                <a:sym typeface="Helvetica Neue"/>
              </a:rPr>
              <a:t> </a:t>
            </a:r>
            <a:r>
              <a:rPr lang="en-GB" sz="2400" dirty="0" err="1">
                <a:solidFill>
                  <a:schemeClr val="dk1"/>
                </a:solidFill>
                <a:sym typeface="Helvetica Neue"/>
              </a:rPr>
              <a:t>kopirajte</a:t>
            </a:r>
            <a:r>
              <a:rPr lang="en-GB" sz="2400" dirty="0">
                <a:solidFill>
                  <a:schemeClr val="dk1"/>
                </a:solidFill>
                <a:sym typeface="Helvetica Neue"/>
              </a:rPr>
              <a:t> </a:t>
            </a:r>
            <a:r>
              <a:rPr lang="en-GB" sz="2400" dirty="0" err="1">
                <a:solidFill>
                  <a:schemeClr val="dk1"/>
                </a:solidFill>
                <a:sym typeface="Helvetica Neue"/>
              </a:rPr>
              <a:t>podatke</a:t>
            </a:r>
            <a:endParaRPr lang="en-GB" sz="2400" dirty="0">
              <a:solidFill>
                <a:schemeClr val="dk1"/>
              </a:solidFill>
              <a:latin typeface="+mn-lt"/>
              <a:sym typeface="Helvetica Neue"/>
            </a:endParaRPr>
          </a:p>
        </p:txBody>
      </p:sp>
      <p:sp>
        <p:nvSpPr>
          <p:cNvPr id="30" name="Google Shape;120;p6">
            <a:extLst>
              <a:ext uri="{FF2B5EF4-FFF2-40B4-BE49-F238E27FC236}">
                <a16:creationId xmlns:a16="http://schemas.microsoft.com/office/drawing/2014/main" id="{8CEB6233-3CE8-9CE3-9DC9-1CDE4D7C5CC6}"/>
              </a:ext>
            </a:extLst>
          </p:cNvPr>
          <p:cNvSpPr txBox="1"/>
          <p:nvPr/>
        </p:nvSpPr>
        <p:spPr>
          <a:xfrm>
            <a:off x="10944000" y="3708000"/>
            <a:ext cx="6840000" cy="1296000"/>
          </a:xfrm>
          <a:prstGeom prst="wave">
            <a:avLst/>
          </a:prstGeom>
          <a:gradFill>
            <a:gsLst>
              <a:gs pos="22000">
                <a:srgbClr val="7AC7F6"/>
              </a:gs>
              <a:gs pos="100000">
                <a:schemeClr val="bg1"/>
              </a:gs>
            </a:gsLst>
          </a:gradFill>
          <a:ln>
            <a:solidFill>
              <a:schemeClr val="tx1"/>
            </a:solidFill>
          </a:ln>
          <a:scene3d>
            <a:camera prst="perspectiveAbove"/>
            <a:lightRig rig="threePt" dir="t">
              <a:rot lat="0" lon="0" rev="1200000"/>
            </a:lightRig>
          </a:scene3d>
          <a:sp3d>
            <a:bevelT w="63500" h="25400"/>
          </a:sp3d>
        </p:spPr>
        <p:style>
          <a:lnRef idx="0">
            <a:schemeClr val="accent1"/>
          </a:lnRef>
          <a:fillRef idx="3">
            <a:schemeClr val="accent1"/>
          </a:fillRef>
          <a:effectRef idx="3">
            <a:schemeClr val="accent1"/>
          </a:effectRef>
          <a:fontRef idx="minor">
            <a:schemeClr val="lt1"/>
          </a:fontRef>
        </p:style>
        <p:txBody>
          <a:bodyPr spcFirstLastPara="1" wrap="square" lIns="0" tIns="0" rIns="0" bIns="0" anchor="ctr" anchorCtr="0">
            <a:noAutofit/>
          </a:bodyPr>
          <a:lstStyle/>
          <a:p>
            <a:pPr lvl="0" algn="ctr">
              <a:buSzPct val="80000"/>
            </a:pPr>
            <a:r>
              <a:rPr lang="pl-PL" sz="2400" dirty="0">
                <a:solidFill>
                  <a:schemeClr val="dk1"/>
                </a:solidFill>
                <a:sym typeface="Helvetica Neue"/>
              </a:rPr>
              <a:t>Imenujte dokumente tako da ih možete ponovno pronaći</a:t>
            </a:r>
            <a:endParaRPr lang="en-GB" sz="2400" dirty="0">
              <a:solidFill>
                <a:schemeClr val="dk1"/>
              </a:solidFill>
              <a:latin typeface="+mn-lt"/>
              <a:sym typeface="Helvetica Neue"/>
            </a:endParaRPr>
          </a:p>
        </p:txBody>
      </p:sp>
      <p:pic>
        <p:nvPicPr>
          <p:cNvPr id="6" name="Grafik 5" descr="Eine Glühlampe">
            <a:extLst>
              <a:ext uri="{FF2B5EF4-FFF2-40B4-BE49-F238E27FC236}">
                <a16:creationId xmlns:a16="http://schemas.microsoft.com/office/drawing/2014/main" id="{9B05033C-8EE3-8ED5-7B90-9D191AFD2A09}"/>
              </a:ext>
            </a:extLst>
          </p:cNvPr>
          <p:cNvPicPr>
            <a:picLocks noChangeAspect="1"/>
          </p:cNvPicPr>
          <p:nvPr/>
        </p:nvPicPr>
        <p:blipFill rotWithShape="1">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rcRect l="16344" t="16326" r="16984" b="11763"/>
          <a:stretch/>
        </p:blipFill>
        <p:spPr>
          <a:xfrm>
            <a:off x="7668000" y="4320000"/>
            <a:ext cx="3672000" cy="3960000"/>
          </a:xfrm>
          <a:prstGeom prst="rect">
            <a:avLst/>
          </a:prstGeom>
          <a:effectLst>
            <a:outerShdw blurRad="50800" dist="38100" dir="2700000" algn="tl" rotWithShape="0">
              <a:prstClr val="black">
                <a:alpha val="40000"/>
              </a:prstClr>
            </a:outerShdw>
          </a:effectLst>
        </p:spPr>
      </p:pic>
      <p:sp>
        <p:nvSpPr>
          <p:cNvPr id="38" name="Foliennummernplatzhalter 1">
            <a:extLst>
              <a:ext uri="{FF2B5EF4-FFF2-40B4-BE49-F238E27FC236}">
                <a16:creationId xmlns:a16="http://schemas.microsoft.com/office/drawing/2014/main" id="{C51932D7-4288-5589-AAA5-40B2ABE533D4}"/>
              </a:ext>
            </a:extLst>
          </p:cNvPr>
          <p:cNvSpPr txBox="1">
            <a:spLocks/>
          </p:cNvSpPr>
          <p:nvPr/>
        </p:nvSpPr>
        <p:spPr>
          <a:xfrm>
            <a:off x="14004589" y="9567020"/>
            <a:ext cx="4114800" cy="547688"/>
          </a:xfrm>
          <a:prstGeom prst="rect">
            <a:avLst/>
          </a:prstGeom>
        </p:spPr>
        <p:txBody>
          <a:bodyPr vert="horz" lIns="91440" tIns="45720" rIns="91440" bIns="45720" rtlCol="0" anchor="ct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defRPr sz="1200" b="0" i="0" u="none" strike="noStrike" cap="none">
                <a:solidFill>
                  <a:schemeClr val="tx1">
                    <a:tint val="75000"/>
                  </a:schemeClr>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fld id="{141F0399-9AC4-4E2F-9FF1-1AC0CE388A8D}" type="slidenum">
              <a:rPr lang="de-DE" smtClean="0"/>
              <a:t>43</a:t>
            </a:fld>
            <a:endParaRPr lang="de-DE"/>
          </a:p>
        </p:txBody>
      </p:sp>
    </p:spTree>
    <p:extLst>
      <p:ext uri="{BB962C8B-B14F-4D97-AF65-F5344CB8AC3E}">
        <p14:creationId xmlns:p14="http://schemas.microsoft.com/office/powerpoint/2010/main" val="204076583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9" name="Google Shape;189;p11"/>
          <p:cNvSpPr/>
          <p:nvPr/>
        </p:nvSpPr>
        <p:spPr>
          <a:xfrm>
            <a:off x="9684000" y="2268000"/>
            <a:ext cx="7956000" cy="2016000"/>
          </a:xfrm>
          <a:prstGeom prst="rect">
            <a:avLst/>
          </a:prstGeom>
          <a:noFill/>
          <a:ln w="19050">
            <a:solidFill>
              <a:srgbClr val="4D94B7"/>
            </a:solidFill>
          </a:ln>
        </p:spPr>
        <p:txBody>
          <a:bodyPr spcFirstLastPara="1" wrap="square" lIns="91425" tIns="45700" rIns="91425" bIns="45700" anchor="t" anchorCtr="0">
            <a:noAutofit/>
          </a:bodyPr>
          <a:lstStyle/>
          <a:p>
            <a:pPr lvl="0">
              <a:buClr>
                <a:schemeClr val="dk1"/>
              </a:buClr>
              <a:buSzPts val="2400"/>
            </a:pPr>
            <a:r>
              <a:rPr lang="en-GB" sz="2000" b="1" dirty="0">
                <a:solidFill>
                  <a:schemeClr val="dk1"/>
                </a:solidFill>
                <a:latin typeface="+mn-lt"/>
                <a:ea typeface="Helvetica Neue"/>
                <a:cs typeface="Helvetica Neue"/>
                <a:sym typeface="Helvetica Neue"/>
              </a:rPr>
              <a:t>"</a:t>
            </a:r>
            <a:r>
              <a:rPr lang="en-GB" sz="2000" b="1" dirty="0" err="1">
                <a:solidFill>
                  <a:schemeClr val="dk1"/>
                </a:solidFill>
                <a:latin typeface="+mn-lt"/>
                <a:ea typeface="Helvetica Neue"/>
                <a:cs typeface="Helvetica Neue"/>
                <a:sym typeface="Helvetica Neue"/>
              </a:rPr>
              <a:t>Googlanje</a:t>
            </a:r>
            <a:r>
              <a:rPr lang="en-GB" sz="2000" b="1" dirty="0">
                <a:solidFill>
                  <a:schemeClr val="dk1"/>
                </a:solidFill>
                <a:latin typeface="+mn-lt"/>
                <a:ea typeface="Helvetica Neue"/>
                <a:cs typeface="Helvetica Neue"/>
                <a:sym typeface="Helvetica Neue"/>
              </a:rPr>
              <a:t>" je </a:t>
            </a:r>
            <a:r>
              <a:rPr lang="en-GB" sz="2000" b="1" dirty="0" err="1">
                <a:solidFill>
                  <a:schemeClr val="dk1"/>
                </a:solidFill>
                <a:latin typeface="+mn-lt"/>
                <a:ea typeface="Helvetica Neue"/>
                <a:cs typeface="Helvetica Neue"/>
                <a:sym typeface="Helvetica Neue"/>
              </a:rPr>
              <a:t>sinonim</a:t>
            </a:r>
            <a:r>
              <a:rPr lang="en-GB" sz="2000" b="1" dirty="0">
                <a:solidFill>
                  <a:schemeClr val="dk1"/>
                </a:solidFill>
                <a:latin typeface="+mn-lt"/>
                <a:ea typeface="Helvetica Neue"/>
                <a:cs typeface="Helvetica Neue"/>
                <a:sym typeface="Helvetica Neue"/>
              </a:rPr>
              <a:t> </a:t>
            </a:r>
            <a:r>
              <a:rPr lang="en-GB" sz="2000" b="1" dirty="0" err="1">
                <a:solidFill>
                  <a:schemeClr val="dk1"/>
                </a:solidFill>
                <a:latin typeface="+mn-lt"/>
                <a:ea typeface="Helvetica Neue"/>
                <a:cs typeface="Helvetica Neue"/>
                <a:sym typeface="Helvetica Neue"/>
              </a:rPr>
              <a:t>za</a:t>
            </a:r>
            <a:r>
              <a:rPr lang="en-GB" sz="2000" b="1" dirty="0">
                <a:solidFill>
                  <a:schemeClr val="dk1"/>
                </a:solidFill>
                <a:latin typeface="+mn-lt"/>
                <a:ea typeface="Helvetica Neue"/>
                <a:cs typeface="Helvetica Neue"/>
                <a:sym typeface="Helvetica Neue"/>
              </a:rPr>
              <a:t>:</a:t>
            </a:r>
            <a:endParaRPr lang="hr-HR" sz="2000" b="1" dirty="0">
              <a:solidFill>
                <a:schemeClr val="dk1"/>
              </a:solidFill>
              <a:latin typeface="+mn-lt"/>
              <a:ea typeface="Helvetica Neue"/>
              <a:cs typeface="Helvetica Neue"/>
              <a:sym typeface="Helvetica Neue"/>
            </a:endParaRPr>
          </a:p>
          <a:p>
            <a:pPr lvl="0">
              <a:buClr>
                <a:schemeClr val="dk1"/>
              </a:buClr>
              <a:buSzPts val="2400"/>
            </a:pPr>
            <a:endParaRPr lang="en-GB" sz="2000" dirty="0">
              <a:solidFill>
                <a:schemeClr val="dk1"/>
              </a:solidFill>
              <a:latin typeface="+mn-lt"/>
              <a:ea typeface="Helvetica Neue"/>
              <a:cs typeface="Helvetica Neue"/>
              <a:sym typeface="Helvetica Neue"/>
            </a:endParaRPr>
          </a:p>
          <a:p>
            <a:pPr marL="342900" lvl="0" indent="-342900">
              <a:buClr>
                <a:schemeClr val="dk1"/>
              </a:buClr>
              <a:buSzPct val="80000"/>
              <a:buBlip>
                <a:blip r:embed="rId3"/>
              </a:buBlip>
            </a:pPr>
            <a:r>
              <a:rPr lang="en-GB" sz="2000" dirty="0" err="1">
                <a:solidFill>
                  <a:schemeClr val="dk1"/>
                </a:solidFill>
                <a:latin typeface="+mn-lt"/>
                <a:ea typeface="Helvetica Neue"/>
                <a:cs typeface="Helvetica Neue"/>
                <a:sym typeface="Helvetica Neue"/>
              </a:rPr>
              <a:t>Postav</a:t>
            </a:r>
            <a:r>
              <a:rPr lang="hr-HR" sz="2000" dirty="0" err="1">
                <a:solidFill>
                  <a:schemeClr val="dk1"/>
                </a:solidFill>
                <a:latin typeface="+mn-lt"/>
                <a:ea typeface="Helvetica Neue"/>
                <a:cs typeface="Helvetica Neue"/>
                <a:sym typeface="Helvetica Neue"/>
              </a:rPr>
              <a:t>ljanje</a:t>
            </a:r>
            <a:r>
              <a:rPr lang="en-GB" sz="2000" dirty="0">
                <a:solidFill>
                  <a:schemeClr val="dk1"/>
                </a:solidFill>
                <a:latin typeface="+mn-lt"/>
                <a:ea typeface="Helvetica Neue"/>
                <a:cs typeface="Helvetica Neue"/>
                <a:sym typeface="Helvetica Neue"/>
              </a:rPr>
              <a:t> font</a:t>
            </a:r>
            <a:r>
              <a:rPr lang="hr-HR" sz="2000" dirty="0">
                <a:solidFill>
                  <a:schemeClr val="dk1"/>
                </a:solidFill>
                <a:latin typeface="+mn-lt"/>
                <a:ea typeface="Helvetica Neue"/>
                <a:cs typeface="Helvetica Neue"/>
                <a:sym typeface="Helvetica Neue"/>
              </a:rPr>
              <a:t>a</a:t>
            </a:r>
            <a:r>
              <a:rPr lang="en-GB" sz="2000" dirty="0">
                <a:solidFill>
                  <a:schemeClr val="dk1"/>
                </a:solidFill>
                <a:latin typeface="+mn-lt"/>
                <a:ea typeface="Helvetica Neue"/>
                <a:cs typeface="Helvetica Neue"/>
                <a:sym typeface="Helvetica Neue"/>
              </a:rPr>
              <a:t> </a:t>
            </a:r>
            <a:r>
              <a:rPr lang="en-GB" sz="2000" dirty="0" err="1">
                <a:solidFill>
                  <a:schemeClr val="dk1"/>
                </a:solidFill>
                <a:latin typeface="+mn-lt"/>
                <a:ea typeface="Helvetica Neue"/>
                <a:cs typeface="Helvetica Neue"/>
                <a:sym typeface="Helvetica Neue"/>
              </a:rPr>
              <a:t>zaslona</a:t>
            </a:r>
            <a:r>
              <a:rPr lang="en-GB" sz="2000" dirty="0">
                <a:solidFill>
                  <a:schemeClr val="dk1"/>
                </a:solidFill>
                <a:latin typeface="+mn-lt"/>
                <a:ea typeface="Helvetica Neue"/>
                <a:cs typeface="Helvetica Neue"/>
                <a:sym typeface="Helvetica Neue"/>
              </a:rPr>
              <a:t> na format: Google</a:t>
            </a:r>
          </a:p>
          <a:p>
            <a:pPr marL="342900" lvl="0" indent="-342900">
              <a:buClr>
                <a:schemeClr val="dk1"/>
              </a:buClr>
              <a:buSzPct val="80000"/>
              <a:buBlip>
                <a:blip r:embed="rId3"/>
              </a:buBlip>
            </a:pPr>
            <a:r>
              <a:rPr lang="en-GB" sz="2000" dirty="0" err="1">
                <a:solidFill>
                  <a:schemeClr val="dk1"/>
                </a:solidFill>
                <a:latin typeface="+mn-lt"/>
                <a:ea typeface="Helvetica Neue"/>
                <a:cs typeface="Helvetica Neue"/>
                <a:sym typeface="Helvetica Neue"/>
              </a:rPr>
              <a:t>Pretraživanje</a:t>
            </a:r>
            <a:r>
              <a:rPr lang="en-GB" sz="2000" dirty="0">
                <a:solidFill>
                  <a:schemeClr val="dk1"/>
                </a:solidFill>
                <a:latin typeface="+mn-lt"/>
                <a:ea typeface="Helvetica Neue"/>
                <a:cs typeface="Helvetica Neue"/>
                <a:sym typeface="Helvetica Neue"/>
              </a:rPr>
              <a:t> </a:t>
            </a:r>
            <a:r>
              <a:rPr lang="en-GB" sz="2000" dirty="0" err="1">
                <a:solidFill>
                  <a:schemeClr val="dk1"/>
                </a:solidFill>
                <a:latin typeface="+mn-lt"/>
                <a:ea typeface="Helvetica Neue"/>
                <a:cs typeface="Helvetica Neue"/>
                <a:sym typeface="Helvetica Neue"/>
              </a:rPr>
              <a:t>interneta</a:t>
            </a:r>
            <a:r>
              <a:rPr lang="en-GB" sz="2000" dirty="0">
                <a:solidFill>
                  <a:schemeClr val="dk1"/>
                </a:solidFill>
                <a:latin typeface="+mn-lt"/>
                <a:ea typeface="Helvetica Neue"/>
                <a:cs typeface="Helvetica Neue"/>
                <a:sym typeface="Helvetica Neue"/>
              </a:rPr>
              <a:t> Google </a:t>
            </a:r>
            <a:r>
              <a:rPr lang="en-GB" sz="2000" dirty="0" err="1">
                <a:solidFill>
                  <a:schemeClr val="dk1"/>
                </a:solidFill>
                <a:latin typeface="+mn-lt"/>
                <a:ea typeface="Helvetica Neue"/>
                <a:cs typeface="Helvetica Neue"/>
                <a:sym typeface="Helvetica Neue"/>
              </a:rPr>
              <a:t>tražilicom</a:t>
            </a:r>
            <a:endParaRPr lang="en-GB" sz="2000" dirty="0">
              <a:solidFill>
                <a:schemeClr val="dk1"/>
              </a:solidFill>
              <a:latin typeface="+mn-lt"/>
              <a:ea typeface="Helvetica Neue"/>
              <a:cs typeface="Helvetica Neue"/>
              <a:sym typeface="Helvetica Neue"/>
            </a:endParaRPr>
          </a:p>
          <a:p>
            <a:pPr marL="342900" lvl="0" indent="-342900">
              <a:buClr>
                <a:schemeClr val="dk1"/>
              </a:buClr>
              <a:buSzPct val="80000"/>
              <a:buBlip>
                <a:blip r:embed="rId3"/>
              </a:buBlip>
            </a:pPr>
            <a:r>
              <a:rPr lang="en-GB" sz="2000" dirty="0" err="1">
                <a:solidFill>
                  <a:schemeClr val="dk1"/>
                </a:solidFill>
                <a:latin typeface="+mn-lt"/>
                <a:ea typeface="Helvetica Neue"/>
                <a:cs typeface="Helvetica Neue"/>
                <a:sym typeface="Helvetica Neue"/>
              </a:rPr>
              <a:t>Pristupačnost</a:t>
            </a:r>
            <a:r>
              <a:rPr lang="en-GB" sz="2000" dirty="0">
                <a:solidFill>
                  <a:schemeClr val="dk1"/>
                </a:solidFill>
                <a:latin typeface="+mn-lt"/>
                <a:ea typeface="Helvetica Neue"/>
                <a:cs typeface="Helvetica Neue"/>
                <a:sym typeface="Helvetica Neue"/>
              </a:rPr>
              <a:t> na </a:t>
            </a:r>
            <a:r>
              <a:rPr lang="en-GB" sz="2000" dirty="0" err="1">
                <a:solidFill>
                  <a:schemeClr val="dk1"/>
                </a:solidFill>
                <a:latin typeface="+mn-lt"/>
                <a:ea typeface="Helvetica Neue"/>
                <a:cs typeface="Helvetica Neue"/>
                <a:sym typeface="Helvetica Neue"/>
              </a:rPr>
              <a:t>računalu</a:t>
            </a:r>
            <a:r>
              <a:rPr lang="en-GB" sz="2000" dirty="0">
                <a:solidFill>
                  <a:schemeClr val="dk1"/>
                </a:solidFill>
                <a:latin typeface="+mn-lt"/>
                <a:ea typeface="Helvetica Neue"/>
                <a:cs typeface="Helvetica Neue"/>
                <a:sym typeface="Helvetica Neue"/>
              </a:rPr>
              <a:t> </a:t>
            </a:r>
            <a:r>
              <a:rPr lang="en-GB" sz="2000" dirty="0" err="1">
                <a:solidFill>
                  <a:schemeClr val="dk1"/>
                </a:solidFill>
                <a:latin typeface="+mn-lt"/>
                <a:ea typeface="Helvetica Neue"/>
                <a:cs typeface="Helvetica Neue"/>
                <a:sym typeface="Helvetica Neue"/>
              </a:rPr>
              <a:t>prema</a:t>
            </a:r>
            <a:r>
              <a:rPr lang="en-GB" sz="2000" dirty="0">
                <a:solidFill>
                  <a:schemeClr val="dk1"/>
                </a:solidFill>
                <a:latin typeface="+mn-lt"/>
                <a:ea typeface="Helvetica Neue"/>
                <a:cs typeface="Helvetica Neue"/>
                <a:sym typeface="Helvetica Neue"/>
              </a:rPr>
              <a:t> Google </a:t>
            </a:r>
            <a:r>
              <a:rPr lang="en-GB" sz="2000" dirty="0" err="1">
                <a:solidFill>
                  <a:schemeClr val="dk1"/>
                </a:solidFill>
                <a:latin typeface="+mn-lt"/>
                <a:ea typeface="Helvetica Neue"/>
                <a:cs typeface="Helvetica Neue"/>
                <a:sym typeface="Helvetica Neue"/>
              </a:rPr>
              <a:t>specifikacijama</a:t>
            </a:r>
            <a:endParaRPr lang="en-GB" sz="2000" dirty="0">
              <a:solidFill>
                <a:schemeClr val="dk1"/>
              </a:solidFill>
              <a:latin typeface="+mn-lt"/>
              <a:ea typeface="Helvetica Neue"/>
              <a:cs typeface="Helvetica Neue"/>
              <a:sym typeface="Helvetica Neue"/>
            </a:endParaRPr>
          </a:p>
        </p:txBody>
      </p:sp>
      <p:sp>
        <p:nvSpPr>
          <p:cNvPr id="190" name="Google Shape;190;p11"/>
          <p:cNvSpPr/>
          <p:nvPr/>
        </p:nvSpPr>
        <p:spPr>
          <a:xfrm>
            <a:off x="9684000" y="4464000"/>
            <a:ext cx="7956000" cy="2232000"/>
          </a:xfrm>
          <a:prstGeom prst="rect">
            <a:avLst/>
          </a:prstGeom>
          <a:noFill/>
          <a:ln w="19050">
            <a:solidFill>
              <a:srgbClr val="4D94B7"/>
            </a:solidFill>
          </a:ln>
        </p:spPr>
        <p:txBody>
          <a:bodyPr spcFirstLastPara="1" wrap="square" lIns="91425" tIns="45700" rIns="91425" bIns="45700" anchor="t" anchorCtr="0">
            <a:noAutofit/>
          </a:bodyPr>
          <a:lstStyle/>
          <a:p>
            <a:pPr lvl="0">
              <a:buClr>
                <a:schemeClr val="dk1"/>
              </a:buClr>
              <a:buSzPts val="2400"/>
            </a:pPr>
            <a:r>
              <a:rPr lang="en-GB" sz="2000" b="1" dirty="0">
                <a:solidFill>
                  <a:schemeClr val="dk1"/>
                </a:solidFill>
                <a:latin typeface="+mn-lt"/>
                <a:ea typeface="Helvetica Neue"/>
                <a:cs typeface="Helvetica Neue"/>
                <a:sym typeface="Helvetica Neue"/>
              </a:rPr>
              <a:t>Na </a:t>
            </a:r>
            <a:r>
              <a:rPr lang="en-GB" sz="2000" b="1" dirty="0" err="1">
                <a:solidFill>
                  <a:schemeClr val="dk1"/>
                </a:solidFill>
                <a:latin typeface="+mn-lt"/>
                <a:ea typeface="Helvetica Neue"/>
                <a:cs typeface="Helvetica Neue"/>
                <a:sym typeface="Helvetica Neue"/>
              </a:rPr>
              <a:t>što</a:t>
            </a:r>
            <a:r>
              <a:rPr lang="en-GB" sz="2000" b="1" dirty="0">
                <a:solidFill>
                  <a:schemeClr val="dk1"/>
                </a:solidFill>
                <a:latin typeface="+mn-lt"/>
                <a:ea typeface="Helvetica Neue"/>
                <a:cs typeface="Helvetica Neue"/>
                <a:sym typeface="Helvetica Neue"/>
              </a:rPr>
              <a:t> </a:t>
            </a:r>
            <a:r>
              <a:rPr lang="en-GB" sz="2000" b="1" dirty="0" err="1">
                <a:solidFill>
                  <a:schemeClr val="dk1"/>
                </a:solidFill>
                <a:latin typeface="+mn-lt"/>
                <a:ea typeface="Helvetica Neue"/>
                <a:cs typeface="Helvetica Neue"/>
                <a:sym typeface="Helvetica Neue"/>
              </a:rPr>
              <a:t>trebam</a:t>
            </a:r>
            <a:r>
              <a:rPr lang="en-GB" sz="2000" b="1" dirty="0">
                <a:solidFill>
                  <a:schemeClr val="dk1"/>
                </a:solidFill>
                <a:latin typeface="+mn-lt"/>
                <a:ea typeface="Helvetica Neue"/>
                <a:cs typeface="Helvetica Neue"/>
                <a:sym typeface="Helvetica Neue"/>
              </a:rPr>
              <a:t> </a:t>
            </a:r>
            <a:r>
              <a:rPr lang="en-GB" sz="2000" b="1" dirty="0" err="1">
                <a:solidFill>
                  <a:schemeClr val="dk1"/>
                </a:solidFill>
                <a:latin typeface="+mn-lt"/>
                <a:ea typeface="Helvetica Neue"/>
                <a:cs typeface="Helvetica Neue"/>
                <a:sym typeface="Helvetica Neue"/>
              </a:rPr>
              <a:t>obratiti</a:t>
            </a:r>
            <a:r>
              <a:rPr lang="en-GB" sz="2000" b="1" dirty="0">
                <a:solidFill>
                  <a:schemeClr val="dk1"/>
                </a:solidFill>
                <a:latin typeface="+mn-lt"/>
                <a:ea typeface="Helvetica Neue"/>
                <a:cs typeface="Helvetica Neue"/>
                <a:sym typeface="Helvetica Neue"/>
              </a:rPr>
              <a:t> </a:t>
            </a:r>
            <a:r>
              <a:rPr lang="en-GB" sz="2000" b="1" dirty="0" err="1">
                <a:solidFill>
                  <a:schemeClr val="dk1"/>
                </a:solidFill>
                <a:latin typeface="+mn-lt"/>
                <a:ea typeface="Helvetica Neue"/>
                <a:cs typeface="Helvetica Neue"/>
                <a:sym typeface="Helvetica Neue"/>
              </a:rPr>
              <a:t>posebnu</a:t>
            </a:r>
            <a:r>
              <a:rPr lang="en-GB" sz="2000" b="1" dirty="0">
                <a:solidFill>
                  <a:schemeClr val="dk1"/>
                </a:solidFill>
                <a:latin typeface="+mn-lt"/>
                <a:ea typeface="Helvetica Neue"/>
                <a:cs typeface="Helvetica Neue"/>
                <a:sym typeface="Helvetica Neue"/>
              </a:rPr>
              <a:t> </a:t>
            </a:r>
            <a:r>
              <a:rPr lang="en-GB" sz="2000" b="1" dirty="0" err="1">
                <a:solidFill>
                  <a:schemeClr val="dk1"/>
                </a:solidFill>
                <a:latin typeface="+mn-lt"/>
                <a:ea typeface="Helvetica Neue"/>
                <a:cs typeface="Helvetica Neue"/>
                <a:sym typeface="Helvetica Neue"/>
              </a:rPr>
              <a:t>pozornost</a:t>
            </a:r>
            <a:r>
              <a:rPr lang="en-GB" sz="2000" b="1" dirty="0">
                <a:solidFill>
                  <a:schemeClr val="dk1"/>
                </a:solidFill>
                <a:latin typeface="+mn-lt"/>
                <a:ea typeface="Helvetica Neue"/>
                <a:cs typeface="Helvetica Neue"/>
                <a:sym typeface="Helvetica Neue"/>
              </a:rPr>
              <a:t> </a:t>
            </a:r>
            <a:r>
              <a:rPr lang="en-GB" sz="2000" b="1" dirty="0" err="1">
                <a:solidFill>
                  <a:schemeClr val="dk1"/>
                </a:solidFill>
                <a:latin typeface="+mn-lt"/>
                <a:ea typeface="Helvetica Neue"/>
                <a:cs typeface="Helvetica Neue"/>
                <a:sym typeface="Helvetica Neue"/>
              </a:rPr>
              <a:t>prilikom</a:t>
            </a:r>
            <a:r>
              <a:rPr lang="en-GB" sz="2000" b="1" dirty="0">
                <a:solidFill>
                  <a:schemeClr val="dk1"/>
                </a:solidFill>
                <a:latin typeface="+mn-lt"/>
                <a:ea typeface="Helvetica Neue"/>
                <a:cs typeface="Helvetica Neue"/>
                <a:sym typeface="Helvetica Neue"/>
              </a:rPr>
              <a:t> </a:t>
            </a:r>
            <a:r>
              <a:rPr lang="en-GB" sz="2000" b="1" dirty="0" err="1">
                <a:solidFill>
                  <a:schemeClr val="dk1"/>
                </a:solidFill>
                <a:latin typeface="+mn-lt"/>
                <a:ea typeface="Helvetica Neue"/>
                <a:cs typeface="Helvetica Neue"/>
                <a:sym typeface="Helvetica Neue"/>
              </a:rPr>
              <a:t>izrade</a:t>
            </a:r>
            <a:r>
              <a:rPr lang="en-GB" sz="2000" b="1" dirty="0">
                <a:solidFill>
                  <a:schemeClr val="dk1"/>
                </a:solidFill>
                <a:latin typeface="+mn-lt"/>
                <a:ea typeface="Helvetica Neue"/>
                <a:cs typeface="Helvetica Neue"/>
                <a:sym typeface="Helvetica Neue"/>
              </a:rPr>
              <a:t> </a:t>
            </a:r>
            <a:r>
              <a:rPr lang="en-GB" sz="2000" b="1" dirty="0" err="1">
                <a:solidFill>
                  <a:schemeClr val="dk1"/>
                </a:solidFill>
                <a:latin typeface="+mn-lt"/>
                <a:ea typeface="Helvetica Neue"/>
                <a:cs typeface="Helvetica Neue"/>
                <a:sym typeface="Helvetica Neue"/>
              </a:rPr>
              <a:t>sigurnosne</a:t>
            </a:r>
            <a:r>
              <a:rPr lang="en-GB" sz="2000" b="1" dirty="0">
                <a:solidFill>
                  <a:schemeClr val="dk1"/>
                </a:solidFill>
                <a:latin typeface="+mn-lt"/>
                <a:ea typeface="Helvetica Neue"/>
                <a:cs typeface="Helvetica Neue"/>
                <a:sym typeface="Helvetica Neue"/>
              </a:rPr>
              <a:t> </a:t>
            </a:r>
            <a:r>
              <a:rPr lang="en-GB" sz="2000" b="1" dirty="0" err="1">
                <a:solidFill>
                  <a:schemeClr val="dk1"/>
                </a:solidFill>
                <a:latin typeface="+mn-lt"/>
                <a:ea typeface="Helvetica Neue"/>
                <a:cs typeface="Helvetica Neue"/>
                <a:sym typeface="Helvetica Neue"/>
              </a:rPr>
              <a:t>kopije</a:t>
            </a:r>
            <a:r>
              <a:rPr lang="en-GB" sz="2000" b="1" dirty="0">
                <a:solidFill>
                  <a:schemeClr val="dk1"/>
                </a:solidFill>
                <a:latin typeface="+mn-lt"/>
                <a:ea typeface="Helvetica Neue"/>
                <a:cs typeface="Helvetica Neue"/>
                <a:sym typeface="Helvetica Neue"/>
              </a:rPr>
              <a:t> </a:t>
            </a:r>
            <a:r>
              <a:rPr lang="en-GB" sz="2000" b="1" dirty="0" err="1">
                <a:solidFill>
                  <a:schemeClr val="dk1"/>
                </a:solidFill>
                <a:latin typeface="+mn-lt"/>
                <a:ea typeface="Helvetica Neue"/>
                <a:cs typeface="Helvetica Neue"/>
                <a:sym typeface="Helvetica Neue"/>
              </a:rPr>
              <a:t>podataka</a:t>
            </a:r>
            <a:r>
              <a:rPr lang="en-GB" sz="2000" b="1" dirty="0">
                <a:solidFill>
                  <a:schemeClr val="dk1"/>
                </a:solidFill>
                <a:latin typeface="+mn-lt"/>
                <a:ea typeface="Helvetica Neue"/>
                <a:cs typeface="Helvetica Neue"/>
                <a:sym typeface="Helvetica Neue"/>
              </a:rPr>
              <a:t>?</a:t>
            </a:r>
            <a:endParaRPr lang="en-GB" sz="2000" dirty="0">
              <a:solidFill>
                <a:schemeClr val="dk1"/>
              </a:solidFill>
              <a:latin typeface="+mn-lt"/>
              <a:ea typeface="Helvetica Neue"/>
              <a:cs typeface="Helvetica Neue"/>
              <a:sym typeface="Helvetica Neue"/>
            </a:endParaRPr>
          </a:p>
          <a:p>
            <a:pPr marL="342900" lvl="0" indent="-342900">
              <a:buClr>
                <a:schemeClr val="dk1"/>
              </a:buClr>
              <a:buSzPct val="80000"/>
              <a:buBlip>
                <a:blip r:embed="rId3"/>
              </a:buBlip>
            </a:pPr>
            <a:r>
              <a:rPr lang="en-GB" sz="2000" dirty="0" err="1">
                <a:solidFill>
                  <a:schemeClr val="dk1"/>
                </a:solidFill>
                <a:latin typeface="+mn-lt"/>
                <a:sym typeface="Helvetica Neue"/>
              </a:rPr>
              <a:t>Pravilo</a:t>
            </a:r>
            <a:r>
              <a:rPr lang="en-GB" sz="2000" dirty="0">
                <a:solidFill>
                  <a:schemeClr val="dk1"/>
                </a:solidFill>
                <a:latin typeface="+mn-lt"/>
                <a:sym typeface="Helvetica Neue"/>
              </a:rPr>
              <a:t> 8-7-6</a:t>
            </a:r>
          </a:p>
          <a:p>
            <a:pPr marL="342900" lvl="0" indent="-342900">
              <a:buClr>
                <a:schemeClr val="dk1"/>
              </a:buClr>
              <a:buSzPct val="80000"/>
              <a:buBlip>
                <a:blip r:embed="rId3"/>
              </a:buBlip>
            </a:pPr>
            <a:r>
              <a:rPr lang="en-GB" sz="2000" dirty="0" err="1">
                <a:solidFill>
                  <a:schemeClr val="dk1"/>
                </a:solidFill>
                <a:latin typeface="+mn-lt"/>
                <a:sym typeface="Helvetica Neue"/>
              </a:rPr>
              <a:t>Pohran</a:t>
            </a:r>
            <a:r>
              <a:rPr lang="hr-HR" sz="2000" dirty="0">
                <a:solidFill>
                  <a:schemeClr val="dk1"/>
                </a:solidFill>
                <a:latin typeface="+mn-lt"/>
                <a:sym typeface="Helvetica Neue"/>
              </a:rPr>
              <a:t>u</a:t>
            </a:r>
            <a:r>
              <a:rPr lang="en-GB" sz="2000" dirty="0">
                <a:solidFill>
                  <a:schemeClr val="dk1"/>
                </a:solidFill>
                <a:latin typeface="+mn-lt"/>
                <a:sym typeface="Helvetica Neue"/>
              </a:rPr>
              <a:t> u </a:t>
            </a:r>
            <a:r>
              <a:rPr lang="en-GB" sz="2000" dirty="0" err="1">
                <a:solidFill>
                  <a:schemeClr val="dk1"/>
                </a:solidFill>
                <a:latin typeface="+mn-lt"/>
                <a:sym typeface="Helvetica Neue"/>
              </a:rPr>
              <a:t>uobičajenim</a:t>
            </a:r>
            <a:r>
              <a:rPr lang="en-GB" sz="2000" dirty="0">
                <a:solidFill>
                  <a:schemeClr val="dk1"/>
                </a:solidFill>
                <a:latin typeface="+mn-lt"/>
                <a:sym typeface="Helvetica Neue"/>
              </a:rPr>
              <a:t> </a:t>
            </a:r>
            <a:r>
              <a:rPr lang="en-GB" sz="2000" dirty="0" err="1">
                <a:solidFill>
                  <a:schemeClr val="dk1"/>
                </a:solidFill>
                <a:latin typeface="+mn-lt"/>
                <a:sym typeface="Helvetica Neue"/>
              </a:rPr>
              <a:t>formatima</a:t>
            </a:r>
            <a:r>
              <a:rPr lang="en-GB" sz="2000" dirty="0">
                <a:solidFill>
                  <a:schemeClr val="dk1"/>
                </a:solidFill>
                <a:latin typeface="+mn-lt"/>
                <a:sym typeface="Helvetica Neue"/>
              </a:rPr>
              <a:t> </a:t>
            </a:r>
            <a:r>
              <a:rPr lang="en-GB" sz="2000" dirty="0" err="1">
                <a:solidFill>
                  <a:schemeClr val="dk1"/>
                </a:solidFill>
                <a:latin typeface="+mn-lt"/>
                <a:sym typeface="Helvetica Neue"/>
              </a:rPr>
              <a:t>kao</a:t>
            </a:r>
            <a:r>
              <a:rPr lang="en-GB" sz="2000" dirty="0">
                <a:solidFill>
                  <a:schemeClr val="dk1"/>
                </a:solidFill>
                <a:latin typeface="+mn-lt"/>
                <a:sym typeface="Helvetica Neue"/>
              </a:rPr>
              <a:t> </a:t>
            </a:r>
            <a:r>
              <a:rPr lang="en-GB" sz="2000" dirty="0" err="1">
                <a:solidFill>
                  <a:schemeClr val="dk1"/>
                </a:solidFill>
                <a:latin typeface="+mn-lt"/>
                <a:sym typeface="Helvetica Neue"/>
              </a:rPr>
              <a:t>što</a:t>
            </a:r>
            <a:r>
              <a:rPr lang="en-GB" sz="2000" dirty="0">
                <a:solidFill>
                  <a:schemeClr val="dk1"/>
                </a:solidFill>
                <a:latin typeface="+mn-lt"/>
                <a:sym typeface="Helvetica Neue"/>
              </a:rPr>
              <a:t> </a:t>
            </a:r>
            <a:r>
              <a:rPr lang="en-GB" sz="2000" dirty="0" err="1">
                <a:solidFill>
                  <a:schemeClr val="dk1"/>
                </a:solidFill>
                <a:latin typeface="+mn-lt"/>
                <a:sym typeface="Helvetica Neue"/>
              </a:rPr>
              <a:t>su</a:t>
            </a:r>
            <a:r>
              <a:rPr lang="en-GB" sz="2000" dirty="0">
                <a:solidFill>
                  <a:schemeClr val="dk1"/>
                </a:solidFill>
                <a:latin typeface="+mn-lt"/>
                <a:sym typeface="Helvetica Neue"/>
              </a:rPr>
              <a:t> PDF, JPG, WORD, EXCEL ...</a:t>
            </a:r>
          </a:p>
          <a:p>
            <a:pPr marL="342900" lvl="0" indent="-342900">
              <a:buClr>
                <a:schemeClr val="dk1"/>
              </a:buClr>
              <a:buSzPct val="80000"/>
              <a:buBlip>
                <a:blip r:embed="rId3"/>
              </a:buBlip>
            </a:pPr>
            <a:r>
              <a:rPr lang="en-GB" sz="2000" dirty="0" err="1">
                <a:solidFill>
                  <a:schemeClr val="dk1"/>
                </a:solidFill>
                <a:latin typeface="+mn-lt"/>
                <a:sym typeface="Helvetica Neue"/>
              </a:rPr>
              <a:t>Redoviti</a:t>
            </a:r>
            <a:r>
              <a:rPr lang="en-GB" sz="2000" dirty="0">
                <a:solidFill>
                  <a:schemeClr val="dk1"/>
                </a:solidFill>
                <a:latin typeface="+mn-lt"/>
                <a:sym typeface="Helvetica Neue"/>
              </a:rPr>
              <a:t> </a:t>
            </a:r>
            <a:r>
              <a:rPr lang="en-GB" sz="2000" dirty="0" err="1">
                <a:solidFill>
                  <a:schemeClr val="dk1"/>
                </a:solidFill>
                <a:latin typeface="+mn-lt"/>
                <a:sym typeface="Helvetica Neue"/>
              </a:rPr>
              <a:t>pregled</a:t>
            </a:r>
            <a:r>
              <a:rPr lang="en-GB" sz="2000" dirty="0">
                <a:solidFill>
                  <a:schemeClr val="dk1"/>
                </a:solidFill>
                <a:latin typeface="+mn-lt"/>
                <a:sym typeface="Helvetica Neue"/>
              </a:rPr>
              <a:t> </a:t>
            </a:r>
            <a:r>
              <a:rPr lang="en-GB" sz="2000" dirty="0" err="1">
                <a:solidFill>
                  <a:schemeClr val="dk1"/>
                </a:solidFill>
                <a:latin typeface="+mn-lt"/>
                <a:sym typeface="Helvetica Neue"/>
              </a:rPr>
              <a:t>medija</a:t>
            </a:r>
            <a:r>
              <a:rPr lang="en-GB" sz="2000" dirty="0">
                <a:solidFill>
                  <a:schemeClr val="dk1"/>
                </a:solidFill>
                <a:latin typeface="+mn-lt"/>
                <a:sym typeface="Helvetica Neue"/>
              </a:rPr>
              <a:t> </a:t>
            </a:r>
            <a:r>
              <a:rPr lang="en-GB" sz="2000" dirty="0" err="1">
                <a:solidFill>
                  <a:schemeClr val="dk1"/>
                </a:solidFill>
                <a:latin typeface="+mn-lt"/>
                <a:sym typeface="Helvetica Neue"/>
              </a:rPr>
              <a:t>za</a:t>
            </a:r>
            <a:r>
              <a:rPr lang="en-GB" sz="2000" dirty="0">
                <a:solidFill>
                  <a:schemeClr val="dk1"/>
                </a:solidFill>
                <a:latin typeface="+mn-lt"/>
                <a:sym typeface="Helvetica Neue"/>
              </a:rPr>
              <a:t> </a:t>
            </a:r>
            <a:r>
              <a:rPr lang="en-GB" sz="2000" dirty="0" err="1">
                <a:solidFill>
                  <a:schemeClr val="dk1"/>
                </a:solidFill>
                <a:latin typeface="+mn-lt"/>
                <a:sym typeface="Helvetica Neue"/>
              </a:rPr>
              <a:t>pohranjivanje</a:t>
            </a:r>
            <a:r>
              <a:rPr lang="en-GB" sz="2000" dirty="0">
                <a:solidFill>
                  <a:schemeClr val="dk1"/>
                </a:solidFill>
                <a:latin typeface="+mn-lt"/>
                <a:sym typeface="Helvetica Neue"/>
              </a:rPr>
              <a:t> </a:t>
            </a:r>
            <a:r>
              <a:rPr lang="en-GB" sz="2000" dirty="0" err="1">
                <a:solidFill>
                  <a:schemeClr val="dk1"/>
                </a:solidFill>
                <a:latin typeface="+mn-lt"/>
                <a:sym typeface="Helvetica Neue"/>
              </a:rPr>
              <a:t>najranije</a:t>
            </a:r>
            <a:r>
              <a:rPr lang="en-GB" sz="2000" dirty="0">
                <a:solidFill>
                  <a:schemeClr val="dk1"/>
                </a:solidFill>
                <a:latin typeface="+mn-lt"/>
                <a:sym typeface="Helvetica Neue"/>
              </a:rPr>
              <a:t> </a:t>
            </a:r>
            <a:r>
              <a:rPr lang="en-GB" sz="2000" dirty="0" err="1">
                <a:solidFill>
                  <a:schemeClr val="dk1"/>
                </a:solidFill>
                <a:latin typeface="+mn-lt"/>
                <a:sym typeface="Helvetica Neue"/>
              </a:rPr>
              <a:t>nakon</a:t>
            </a:r>
            <a:r>
              <a:rPr lang="en-GB" sz="2000" dirty="0">
                <a:solidFill>
                  <a:schemeClr val="dk1"/>
                </a:solidFill>
                <a:latin typeface="+mn-lt"/>
                <a:sym typeface="Helvetica Neue"/>
              </a:rPr>
              <a:t> 10 </a:t>
            </a:r>
            <a:r>
              <a:rPr lang="en-GB" sz="2000" dirty="0" err="1">
                <a:solidFill>
                  <a:schemeClr val="dk1"/>
                </a:solidFill>
                <a:latin typeface="+mn-lt"/>
                <a:sym typeface="Helvetica Neue"/>
              </a:rPr>
              <a:t>godina</a:t>
            </a:r>
            <a:endParaRPr lang="en-GB" sz="2000" dirty="0">
              <a:solidFill>
                <a:schemeClr val="dk1"/>
              </a:solidFill>
              <a:latin typeface="+mn-lt"/>
              <a:ea typeface="Helvetica Neue"/>
              <a:cs typeface="Helvetica Neue"/>
              <a:sym typeface="Helvetica Neue"/>
            </a:endParaRPr>
          </a:p>
        </p:txBody>
      </p:sp>
      <p:sp>
        <p:nvSpPr>
          <p:cNvPr id="191" name="Google Shape;191;p11"/>
          <p:cNvSpPr txBox="1"/>
          <p:nvPr/>
        </p:nvSpPr>
        <p:spPr>
          <a:xfrm>
            <a:off x="1247008" y="2332285"/>
            <a:ext cx="7820791" cy="830997"/>
          </a:xfrm>
          <a:prstGeom prst="rect">
            <a:avLst/>
          </a:prstGeom>
          <a:noFill/>
          <a:ln>
            <a:noFill/>
          </a:ln>
        </p:spPr>
        <p:txBody>
          <a:bodyPr spcFirstLastPara="1" wrap="square" lIns="91425" tIns="45700" rIns="91425" bIns="45700" anchor="t" anchorCtr="0">
            <a:noAutofit/>
          </a:bodyPr>
          <a:lstStyle/>
          <a:p>
            <a:pPr lvl="0"/>
            <a:r>
              <a:rPr lang="en-GB" sz="4800" b="1" dirty="0" err="1">
                <a:solidFill>
                  <a:schemeClr val="tx1"/>
                </a:solidFill>
                <a:latin typeface="+mn-lt"/>
                <a:ea typeface="Helvetica Neue"/>
                <a:cs typeface="Helvetica Neue"/>
                <a:sym typeface="Helvetica Neue"/>
              </a:rPr>
              <a:t>Provjerite</a:t>
            </a:r>
            <a:r>
              <a:rPr lang="en-GB" sz="4800" b="1" dirty="0">
                <a:solidFill>
                  <a:schemeClr val="tx1"/>
                </a:solidFill>
                <a:latin typeface="+mn-lt"/>
                <a:ea typeface="Helvetica Neue"/>
                <a:cs typeface="Helvetica Neue"/>
                <a:sym typeface="Helvetica Neue"/>
              </a:rPr>
              <a:t> </a:t>
            </a:r>
            <a:r>
              <a:rPr lang="en-GB" sz="4800" b="1" dirty="0" err="1">
                <a:solidFill>
                  <a:schemeClr val="tx1"/>
                </a:solidFill>
                <a:latin typeface="+mn-lt"/>
                <a:ea typeface="Helvetica Neue"/>
                <a:cs typeface="Helvetica Neue"/>
                <a:sym typeface="Helvetica Neue"/>
              </a:rPr>
              <a:t>svoje</a:t>
            </a:r>
            <a:r>
              <a:rPr lang="en-GB" sz="4800" b="1" dirty="0">
                <a:solidFill>
                  <a:schemeClr val="tx1"/>
                </a:solidFill>
                <a:latin typeface="+mn-lt"/>
                <a:ea typeface="Helvetica Neue"/>
                <a:cs typeface="Helvetica Neue"/>
                <a:sym typeface="Helvetica Neue"/>
              </a:rPr>
              <a:t> </a:t>
            </a:r>
            <a:r>
              <a:rPr lang="en-GB" sz="4800" b="1" dirty="0" err="1">
                <a:solidFill>
                  <a:schemeClr val="tx1"/>
                </a:solidFill>
                <a:latin typeface="+mn-lt"/>
                <a:ea typeface="Helvetica Neue"/>
                <a:cs typeface="Helvetica Neue"/>
                <a:sym typeface="Helvetica Neue"/>
              </a:rPr>
              <a:t>znanje</a:t>
            </a:r>
            <a:r>
              <a:rPr lang="en-GB" sz="4800" b="1" dirty="0">
                <a:solidFill>
                  <a:schemeClr val="tx1"/>
                </a:solidFill>
                <a:latin typeface="+mn-lt"/>
                <a:ea typeface="Helvetica Neue"/>
                <a:cs typeface="Helvetica Neue"/>
                <a:sym typeface="Helvetica Neue"/>
              </a:rPr>
              <a:t>!</a:t>
            </a:r>
            <a:endParaRPr lang="en-GB" dirty="0">
              <a:solidFill>
                <a:schemeClr val="tx1"/>
              </a:solidFill>
              <a:latin typeface="+mn-lt"/>
            </a:endParaRPr>
          </a:p>
        </p:txBody>
      </p:sp>
      <p:sp>
        <p:nvSpPr>
          <p:cNvPr id="192" name="Google Shape;192;p11"/>
          <p:cNvSpPr txBox="1"/>
          <p:nvPr/>
        </p:nvSpPr>
        <p:spPr>
          <a:xfrm>
            <a:off x="1366599" y="3183450"/>
            <a:ext cx="6588000" cy="523200"/>
          </a:xfrm>
          <a:prstGeom prst="rect">
            <a:avLst/>
          </a:prstGeom>
          <a:noFill/>
          <a:ln>
            <a:noFill/>
          </a:ln>
        </p:spPr>
        <p:txBody>
          <a:bodyPr spcFirstLastPara="1" wrap="square" lIns="91425" tIns="45700" rIns="91425" bIns="45700" anchor="t" anchorCtr="0">
            <a:noAutofit/>
          </a:bodyPr>
          <a:lstStyle/>
          <a:p>
            <a:pPr lvl="0"/>
            <a:r>
              <a:rPr lang="en-GB" sz="2400" b="1" dirty="0" err="1">
                <a:solidFill>
                  <a:srgbClr val="00CCFF"/>
                </a:solidFill>
                <a:latin typeface="+mn-lt"/>
                <a:ea typeface="Helvetica Neue"/>
                <a:cs typeface="Helvetica Neue"/>
                <a:sym typeface="Helvetica Neue"/>
              </a:rPr>
              <a:t>Molimo</a:t>
            </a:r>
            <a:r>
              <a:rPr lang="en-GB" sz="2400" b="1" dirty="0">
                <a:solidFill>
                  <a:srgbClr val="00CCFF"/>
                </a:solidFill>
                <a:latin typeface="+mn-lt"/>
                <a:ea typeface="Helvetica Neue"/>
                <a:cs typeface="Helvetica Neue"/>
                <a:sym typeface="Helvetica Neue"/>
              </a:rPr>
              <a:t> </a:t>
            </a:r>
            <a:r>
              <a:rPr lang="en-GB" sz="2400" b="1" dirty="0" err="1">
                <a:solidFill>
                  <a:srgbClr val="00CCFF"/>
                </a:solidFill>
                <a:latin typeface="+mn-lt"/>
                <a:ea typeface="Helvetica Neue"/>
                <a:cs typeface="Helvetica Neue"/>
                <a:sym typeface="Helvetica Neue"/>
              </a:rPr>
              <a:t>odgovorite</a:t>
            </a:r>
            <a:r>
              <a:rPr lang="en-GB" sz="2400" b="1" dirty="0">
                <a:solidFill>
                  <a:srgbClr val="00CCFF"/>
                </a:solidFill>
                <a:latin typeface="+mn-lt"/>
                <a:ea typeface="Helvetica Neue"/>
                <a:cs typeface="Helvetica Neue"/>
                <a:sym typeface="Helvetica Neue"/>
              </a:rPr>
              <a:t> na </a:t>
            </a:r>
            <a:r>
              <a:rPr lang="en-GB" sz="2400" b="1" dirty="0" err="1">
                <a:solidFill>
                  <a:srgbClr val="00CCFF"/>
                </a:solidFill>
                <a:latin typeface="+mn-lt"/>
                <a:ea typeface="Helvetica Neue"/>
                <a:cs typeface="Helvetica Neue"/>
                <a:sym typeface="Helvetica Neue"/>
              </a:rPr>
              <a:t>sljedeća</a:t>
            </a:r>
            <a:r>
              <a:rPr lang="en-GB" sz="2400" b="1" dirty="0">
                <a:solidFill>
                  <a:srgbClr val="00CCFF"/>
                </a:solidFill>
                <a:latin typeface="+mn-lt"/>
                <a:ea typeface="Helvetica Neue"/>
                <a:cs typeface="Helvetica Neue"/>
                <a:sym typeface="Helvetica Neue"/>
              </a:rPr>
              <a:t> </a:t>
            </a:r>
            <a:r>
              <a:rPr lang="en-GB" sz="2400" b="1" dirty="0" err="1">
                <a:solidFill>
                  <a:srgbClr val="00CCFF"/>
                </a:solidFill>
                <a:latin typeface="+mn-lt"/>
                <a:ea typeface="Helvetica Neue"/>
                <a:cs typeface="Helvetica Neue"/>
                <a:sym typeface="Helvetica Neue"/>
              </a:rPr>
              <a:t>pitanja</a:t>
            </a:r>
            <a:r>
              <a:rPr lang="en-GB" sz="2400" b="1" dirty="0">
                <a:solidFill>
                  <a:srgbClr val="00CCFF"/>
                </a:solidFill>
                <a:latin typeface="+mn-lt"/>
                <a:ea typeface="Helvetica Neue"/>
                <a:cs typeface="Helvetica Neue"/>
                <a:sym typeface="Helvetica Neue"/>
              </a:rPr>
              <a:t>:</a:t>
            </a:r>
            <a:endParaRPr lang="en-GB" sz="2400" dirty="0">
              <a:solidFill>
                <a:srgbClr val="00CCFF"/>
              </a:solidFill>
              <a:latin typeface="+mn-lt"/>
            </a:endParaRPr>
          </a:p>
        </p:txBody>
      </p:sp>
      <p:sp>
        <p:nvSpPr>
          <p:cNvPr id="195" name="Google Shape;195;p11"/>
          <p:cNvSpPr/>
          <p:nvPr/>
        </p:nvSpPr>
        <p:spPr>
          <a:xfrm>
            <a:off x="1368000" y="3960000"/>
            <a:ext cx="7956000" cy="2016000"/>
          </a:xfrm>
          <a:prstGeom prst="rect">
            <a:avLst/>
          </a:prstGeom>
          <a:noFill/>
          <a:ln w="19050">
            <a:solidFill>
              <a:srgbClr val="4D94B7"/>
            </a:solidFill>
          </a:ln>
        </p:spPr>
        <p:txBody>
          <a:bodyPr spcFirstLastPara="1" wrap="square" lIns="91425" tIns="45700" rIns="91425" bIns="45700" anchor="t" anchorCtr="0">
            <a:noAutofit/>
          </a:bodyPr>
          <a:lstStyle/>
          <a:p>
            <a:pPr lvl="0">
              <a:buClr>
                <a:schemeClr val="dk1"/>
              </a:buClr>
              <a:buSzPts val="2400"/>
            </a:pPr>
            <a:r>
              <a:rPr lang="en-GB" sz="2000" b="1" dirty="0" err="1">
                <a:solidFill>
                  <a:schemeClr val="dk1"/>
                </a:solidFill>
                <a:latin typeface="+mn-lt"/>
                <a:ea typeface="Helvetica Neue"/>
                <a:cs typeface="Helvetica Neue"/>
                <a:sym typeface="Helvetica Neue"/>
              </a:rPr>
              <a:t>Prilikom</a:t>
            </a:r>
            <a:r>
              <a:rPr lang="en-GB" sz="2000" b="1" dirty="0">
                <a:solidFill>
                  <a:schemeClr val="dk1"/>
                </a:solidFill>
                <a:latin typeface="+mn-lt"/>
                <a:ea typeface="Helvetica Neue"/>
                <a:cs typeface="Helvetica Neue"/>
                <a:sym typeface="Helvetica Neue"/>
              </a:rPr>
              <a:t> </a:t>
            </a:r>
            <a:r>
              <a:rPr lang="en-GB" sz="2000" b="1" dirty="0" err="1">
                <a:solidFill>
                  <a:schemeClr val="dk1"/>
                </a:solidFill>
                <a:latin typeface="+mn-lt"/>
                <a:ea typeface="Helvetica Neue"/>
                <a:cs typeface="Helvetica Neue"/>
                <a:sym typeface="Helvetica Neue"/>
              </a:rPr>
              <a:t>pretraživanja</a:t>
            </a:r>
            <a:r>
              <a:rPr lang="en-GB" sz="2000" b="1" dirty="0">
                <a:solidFill>
                  <a:schemeClr val="dk1"/>
                </a:solidFill>
                <a:latin typeface="+mn-lt"/>
                <a:ea typeface="Helvetica Neue"/>
                <a:cs typeface="Helvetica Neue"/>
                <a:sym typeface="Helvetica Neue"/>
              </a:rPr>
              <a:t> u </a:t>
            </a:r>
            <a:r>
              <a:rPr lang="en-GB" sz="2000" b="1" dirty="0" err="1">
                <a:solidFill>
                  <a:schemeClr val="dk1"/>
                </a:solidFill>
                <a:latin typeface="+mn-lt"/>
                <a:ea typeface="Helvetica Neue"/>
                <a:cs typeface="Helvetica Neue"/>
                <a:sym typeface="Helvetica Neue"/>
              </a:rPr>
              <a:t>tražilicama</a:t>
            </a:r>
            <a:r>
              <a:rPr lang="en-GB" sz="2000" b="1" dirty="0">
                <a:solidFill>
                  <a:schemeClr val="dk1"/>
                </a:solidFill>
                <a:latin typeface="+mn-lt"/>
                <a:ea typeface="Helvetica Neue"/>
                <a:cs typeface="Helvetica Neue"/>
                <a:sym typeface="Helvetica Neue"/>
              </a:rPr>
              <a:t> </a:t>
            </a:r>
            <a:r>
              <a:rPr lang="en-GB" sz="2000" b="1" dirty="0" err="1">
                <a:solidFill>
                  <a:schemeClr val="dk1"/>
                </a:solidFill>
                <a:latin typeface="+mn-lt"/>
                <a:ea typeface="Helvetica Neue"/>
                <a:cs typeface="Helvetica Neue"/>
                <a:sym typeface="Helvetica Neue"/>
              </a:rPr>
              <a:t>posebnu</a:t>
            </a:r>
            <a:r>
              <a:rPr lang="en-GB" sz="2000" b="1" dirty="0">
                <a:solidFill>
                  <a:schemeClr val="dk1"/>
                </a:solidFill>
                <a:latin typeface="+mn-lt"/>
                <a:ea typeface="Helvetica Neue"/>
                <a:cs typeface="Helvetica Neue"/>
                <a:sym typeface="Helvetica Neue"/>
              </a:rPr>
              <a:t> </a:t>
            </a:r>
            <a:r>
              <a:rPr lang="en-GB" sz="2000" b="1" dirty="0" err="1">
                <a:solidFill>
                  <a:schemeClr val="dk1"/>
                </a:solidFill>
                <a:latin typeface="+mn-lt"/>
                <a:ea typeface="Helvetica Neue"/>
                <a:cs typeface="Helvetica Neue"/>
                <a:sym typeface="Helvetica Neue"/>
              </a:rPr>
              <a:t>pozornost</a:t>
            </a:r>
            <a:r>
              <a:rPr lang="en-GB" sz="2000" b="1" dirty="0">
                <a:solidFill>
                  <a:schemeClr val="dk1"/>
                </a:solidFill>
                <a:latin typeface="+mn-lt"/>
                <a:ea typeface="Helvetica Neue"/>
                <a:cs typeface="Helvetica Neue"/>
                <a:sym typeface="Helvetica Neue"/>
              </a:rPr>
              <a:t> </a:t>
            </a:r>
            <a:r>
              <a:rPr lang="en-GB" sz="2000" b="1" dirty="0" err="1">
                <a:solidFill>
                  <a:schemeClr val="dk1"/>
                </a:solidFill>
                <a:latin typeface="+mn-lt"/>
                <a:ea typeface="Helvetica Neue"/>
                <a:cs typeface="Helvetica Neue"/>
                <a:sym typeface="Helvetica Neue"/>
              </a:rPr>
              <a:t>treba</a:t>
            </a:r>
            <a:r>
              <a:rPr lang="en-GB" sz="2000" b="1" dirty="0">
                <a:solidFill>
                  <a:schemeClr val="dk1"/>
                </a:solidFill>
                <a:latin typeface="+mn-lt"/>
                <a:ea typeface="Helvetica Neue"/>
                <a:cs typeface="Helvetica Neue"/>
                <a:sym typeface="Helvetica Neue"/>
              </a:rPr>
              <a:t> </a:t>
            </a:r>
            <a:r>
              <a:rPr lang="en-GB" sz="2000" b="1" dirty="0" err="1">
                <a:solidFill>
                  <a:schemeClr val="dk1"/>
                </a:solidFill>
                <a:latin typeface="+mn-lt"/>
                <a:ea typeface="Helvetica Neue"/>
                <a:cs typeface="Helvetica Neue"/>
                <a:sym typeface="Helvetica Neue"/>
              </a:rPr>
              <a:t>obratiti</a:t>
            </a:r>
            <a:r>
              <a:rPr lang="en-GB" sz="2000" b="1" dirty="0">
                <a:solidFill>
                  <a:schemeClr val="dk1"/>
                </a:solidFill>
                <a:latin typeface="+mn-lt"/>
                <a:ea typeface="Helvetica Neue"/>
                <a:cs typeface="Helvetica Neue"/>
                <a:sym typeface="Helvetica Neue"/>
              </a:rPr>
              <a:t> na:</a:t>
            </a:r>
            <a:endParaRPr lang="hr-HR" sz="2000" b="1" dirty="0">
              <a:solidFill>
                <a:schemeClr val="dk1"/>
              </a:solidFill>
              <a:latin typeface="+mn-lt"/>
              <a:ea typeface="Helvetica Neue"/>
              <a:cs typeface="Helvetica Neue"/>
              <a:sym typeface="Helvetica Neue"/>
            </a:endParaRPr>
          </a:p>
          <a:p>
            <a:pPr lvl="0">
              <a:buClr>
                <a:schemeClr val="dk1"/>
              </a:buClr>
              <a:buSzPts val="2400"/>
            </a:pPr>
            <a:endParaRPr lang="en-GB" sz="2000" dirty="0">
              <a:solidFill>
                <a:schemeClr val="dk1"/>
              </a:solidFill>
              <a:latin typeface="+mn-lt"/>
              <a:ea typeface="Helvetica Neue"/>
              <a:cs typeface="Helvetica Neue"/>
              <a:sym typeface="Helvetica Neue"/>
            </a:endParaRPr>
          </a:p>
          <a:p>
            <a:pPr marL="342900" lvl="0" indent="-342900">
              <a:buClr>
                <a:schemeClr val="dk1"/>
              </a:buClr>
              <a:buSzPct val="80000"/>
              <a:buBlip>
                <a:blip r:embed="rId3"/>
              </a:buBlip>
            </a:pPr>
            <a:r>
              <a:rPr lang="en-GB" sz="2000" dirty="0" err="1">
                <a:solidFill>
                  <a:schemeClr val="dk1"/>
                </a:solidFill>
                <a:latin typeface="+mn-lt"/>
                <a:sym typeface="Helvetica Neue"/>
              </a:rPr>
              <a:t>Popularnost</a:t>
            </a:r>
            <a:r>
              <a:rPr lang="en-GB" sz="2000" dirty="0">
                <a:solidFill>
                  <a:schemeClr val="dk1"/>
                </a:solidFill>
                <a:latin typeface="+mn-lt"/>
                <a:sym typeface="Helvetica Neue"/>
              </a:rPr>
              <a:t> </a:t>
            </a:r>
            <a:r>
              <a:rPr lang="en-GB" sz="2000" dirty="0" err="1">
                <a:solidFill>
                  <a:schemeClr val="dk1"/>
                </a:solidFill>
                <a:latin typeface="+mn-lt"/>
                <a:sym typeface="Helvetica Neue"/>
              </a:rPr>
              <a:t>kod</a:t>
            </a:r>
            <a:r>
              <a:rPr lang="en-GB" sz="2000" dirty="0">
                <a:solidFill>
                  <a:schemeClr val="dk1"/>
                </a:solidFill>
                <a:latin typeface="+mn-lt"/>
                <a:sym typeface="Helvetica Neue"/>
              </a:rPr>
              <a:t> </a:t>
            </a:r>
            <a:r>
              <a:rPr lang="en-GB" sz="2000" dirty="0" err="1">
                <a:solidFill>
                  <a:schemeClr val="dk1"/>
                </a:solidFill>
                <a:latin typeface="+mn-lt"/>
                <a:sym typeface="Helvetica Neue"/>
              </a:rPr>
              <a:t>mladih</a:t>
            </a:r>
            <a:r>
              <a:rPr lang="en-GB" sz="2000" dirty="0">
                <a:solidFill>
                  <a:schemeClr val="dk1"/>
                </a:solidFill>
                <a:latin typeface="+mn-lt"/>
                <a:sym typeface="Helvetica Neue"/>
              </a:rPr>
              <a:t> </a:t>
            </a:r>
            <a:r>
              <a:rPr lang="en-GB" sz="2000" dirty="0" err="1">
                <a:solidFill>
                  <a:schemeClr val="dk1"/>
                </a:solidFill>
                <a:latin typeface="+mn-lt"/>
                <a:sym typeface="Helvetica Neue"/>
              </a:rPr>
              <a:t>korisnika</a:t>
            </a:r>
            <a:endParaRPr lang="en-GB" sz="2000" dirty="0">
              <a:solidFill>
                <a:schemeClr val="dk1"/>
              </a:solidFill>
              <a:latin typeface="+mn-lt"/>
              <a:sym typeface="Helvetica Neue"/>
            </a:endParaRPr>
          </a:p>
          <a:p>
            <a:pPr marL="342900" lvl="0" indent="-342900">
              <a:buClr>
                <a:schemeClr val="dk1"/>
              </a:buClr>
              <a:buSzPct val="80000"/>
              <a:buBlip>
                <a:blip r:embed="rId3"/>
              </a:buBlip>
            </a:pPr>
            <a:r>
              <a:rPr lang="en-GB" sz="2000" dirty="0" err="1">
                <a:solidFill>
                  <a:schemeClr val="dk1"/>
                </a:solidFill>
                <a:latin typeface="+mn-lt"/>
                <a:sym typeface="Helvetica Neue"/>
              </a:rPr>
              <a:t>Najbolj</a:t>
            </a:r>
            <a:r>
              <a:rPr lang="hr-HR" sz="2000" dirty="0">
                <a:solidFill>
                  <a:schemeClr val="dk1"/>
                </a:solidFill>
                <a:latin typeface="+mn-lt"/>
                <a:sym typeface="Helvetica Neue"/>
              </a:rPr>
              <a:t>u</a:t>
            </a:r>
            <a:r>
              <a:rPr lang="en-GB" sz="2000" dirty="0">
                <a:solidFill>
                  <a:schemeClr val="dk1"/>
                </a:solidFill>
                <a:latin typeface="+mn-lt"/>
                <a:sym typeface="Helvetica Neue"/>
              </a:rPr>
              <a:t> </a:t>
            </a:r>
            <a:r>
              <a:rPr lang="en-GB" sz="2000" dirty="0" err="1">
                <a:solidFill>
                  <a:schemeClr val="dk1"/>
                </a:solidFill>
                <a:latin typeface="+mn-lt"/>
                <a:sym typeface="Helvetica Neue"/>
              </a:rPr>
              <a:t>animacija</a:t>
            </a:r>
            <a:r>
              <a:rPr lang="en-GB" sz="2000" dirty="0">
                <a:solidFill>
                  <a:schemeClr val="dk1"/>
                </a:solidFill>
                <a:latin typeface="+mn-lt"/>
                <a:sym typeface="Helvetica Neue"/>
              </a:rPr>
              <a:t> </a:t>
            </a:r>
            <a:r>
              <a:rPr lang="en-GB" sz="2000" dirty="0" err="1">
                <a:solidFill>
                  <a:schemeClr val="dk1"/>
                </a:solidFill>
                <a:latin typeface="+mn-lt"/>
                <a:sym typeface="Helvetica Neue"/>
              </a:rPr>
              <a:t>sadržaja</a:t>
            </a:r>
            <a:endParaRPr lang="en-GB" sz="2000" dirty="0">
              <a:solidFill>
                <a:schemeClr val="dk1"/>
              </a:solidFill>
              <a:latin typeface="+mn-lt"/>
              <a:sym typeface="Helvetica Neue"/>
            </a:endParaRPr>
          </a:p>
          <a:p>
            <a:pPr marL="342900" lvl="0" indent="-342900">
              <a:buClr>
                <a:schemeClr val="dk1"/>
              </a:buClr>
              <a:buSzPct val="80000"/>
              <a:buBlip>
                <a:blip r:embed="rId3"/>
              </a:buBlip>
            </a:pPr>
            <a:r>
              <a:rPr lang="en-GB" sz="2000" dirty="0" err="1">
                <a:solidFill>
                  <a:schemeClr val="dk1"/>
                </a:solidFill>
                <a:latin typeface="+mn-lt"/>
                <a:sym typeface="Helvetica Neue"/>
              </a:rPr>
              <a:t>Ravnotež</a:t>
            </a:r>
            <a:r>
              <a:rPr lang="hr-HR" sz="2000" dirty="0">
                <a:solidFill>
                  <a:schemeClr val="dk1"/>
                </a:solidFill>
                <a:latin typeface="+mn-lt"/>
                <a:sym typeface="Helvetica Neue"/>
              </a:rPr>
              <a:t>u</a:t>
            </a:r>
            <a:r>
              <a:rPr lang="en-GB" sz="2000" dirty="0">
                <a:solidFill>
                  <a:schemeClr val="dk1"/>
                </a:solidFill>
                <a:latin typeface="+mn-lt"/>
                <a:sym typeface="Helvetica Neue"/>
              </a:rPr>
              <a:t> </a:t>
            </a:r>
            <a:r>
              <a:rPr lang="en-GB" sz="2000" dirty="0" err="1">
                <a:solidFill>
                  <a:schemeClr val="dk1"/>
                </a:solidFill>
                <a:latin typeface="+mn-lt"/>
                <a:sym typeface="Helvetica Neue"/>
              </a:rPr>
              <a:t>informacija</a:t>
            </a:r>
            <a:endParaRPr lang="en-GB" sz="2000" dirty="0">
              <a:solidFill>
                <a:schemeClr val="dk1"/>
              </a:solidFill>
              <a:latin typeface="+mn-lt"/>
              <a:ea typeface="Helvetica Neue"/>
              <a:cs typeface="Helvetica Neue"/>
              <a:sym typeface="Helvetica Neue"/>
            </a:endParaRPr>
          </a:p>
        </p:txBody>
      </p:sp>
      <p:sp>
        <p:nvSpPr>
          <p:cNvPr id="198" name="Google Shape;198;p11"/>
          <p:cNvSpPr/>
          <p:nvPr/>
        </p:nvSpPr>
        <p:spPr>
          <a:xfrm>
            <a:off x="9684000" y="6876000"/>
            <a:ext cx="7956000" cy="2232000"/>
          </a:xfrm>
          <a:prstGeom prst="rect">
            <a:avLst/>
          </a:prstGeom>
          <a:noFill/>
          <a:ln w="19050">
            <a:solidFill>
              <a:srgbClr val="4D94B7"/>
            </a:solidFill>
          </a:ln>
        </p:spPr>
        <p:txBody>
          <a:bodyPr spcFirstLastPara="1" wrap="square" lIns="91425" tIns="45700" rIns="91425" bIns="45700" anchor="t" anchorCtr="0">
            <a:noAutofit/>
          </a:bodyPr>
          <a:lstStyle/>
          <a:p>
            <a:pPr lvl="0">
              <a:buClr>
                <a:schemeClr val="dk1"/>
              </a:buClr>
              <a:buSzPts val="2400"/>
            </a:pPr>
            <a:r>
              <a:rPr lang="pl-PL" sz="2000" b="1" dirty="0">
                <a:solidFill>
                  <a:schemeClr val="dk1"/>
                </a:solidFill>
                <a:latin typeface="+mn-lt"/>
                <a:ea typeface="Helvetica Neue"/>
                <a:cs typeface="Helvetica Neue"/>
                <a:sym typeface="Helvetica Neue"/>
              </a:rPr>
              <a:t>Digitalno online upravljanje je neophodno jer:</a:t>
            </a:r>
          </a:p>
          <a:p>
            <a:pPr lvl="0">
              <a:buClr>
                <a:schemeClr val="dk1"/>
              </a:buClr>
              <a:buSzPts val="2400"/>
            </a:pPr>
            <a:endParaRPr lang="en-GB" sz="2000" dirty="0">
              <a:solidFill>
                <a:schemeClr val="dk1"/>
              </a:solidFill>
              <a:latin typeface="+mn-lt"/>
              <a:ea typeface="Helvetica Neue"/>
              <a:cs typeface="Helvetica Neue"/>
              <a:sym typeface="Helvetica Neue"/>
            </a:endParaRPr>
          </a:p>
          <a:p>
            <a:pPr marL="342900" lvl="0" indent="-342900">
              <a:buClr>
                <a:schemeClr val="dk1"/>
              </a:buClr>
              <a:buSzPct val="80000"/>
              <a:buBlip>
                <a:blip r:embed="rId3"/>
              </a:buBlip>
            </a:pPr>
            <a:r>
              <a:rPr lang="en-GB" sz="2000" dirty="0" err="1">
                <a:solidFill>
                  <a:schemeClr val="dk1"/>
                </a:solidFill>
                <a:latin typeface="+mn-lt"/>
                <a:sym typeface="Helvetica Neue"/>
              </a:rPr>
              <a:t>Ovo</a:t>
            </a:r>
            <a:r>
              <a:rPr lang="en-GB" sz="2000" dirty="0">
                <a:solidFill>
                  <a:schemeClr val="dk1"/>
                </a:solidFill>
                <a:latin typeface="+mn-lt"/>
                <a:sym typeface="Helvetica Neue"/>
              </a:rPr>
              <a:t> je </a:t>
            </a:r>
            <a:r>
              <a:rPr lang="en-GB" sz="2000" dirty="0" err="1">
                <a:solidFill>
                  <a:schemeClr val="dk1"/>
                </a:solidFill>
                <a:latin typeface="+mn-lt"/>
                <a:sym typeface="Helvetica Neue"/>
              </a:rPr>
              <a:t>jedini</a:t>
            </a:r>
            <a:r>
              <a:rPr lang="en-GB" sz="2000" dirty="0">
                <a:solidFill>
                  <a:schemeClr val="dk1"/>
                </a:solidFill>
                <a:latin typeface="+mn-lt"/>
                <a:sym typeface="Helvetica Neue"/>
              </a:rPr>
              <a:t> </a:t>
            </a:r>
            <a:r>
              <a:rPr lang="en-GB" sz="2000" dirty="0" err="1">
                <a:solidFill>
                  <a:schemeClr val="dk1"/>
                </a:solidFill>
                <a:latin typeface="+mn-lt"/>
                <a:sym typeface="Helvetica Neue"/>
              </a:rPr>
              <a:t>način</a:t>
            </a:r>
            <a:r>
              <a:rPr lang="en-GB" sz="2000" dirty="0">
                <a:solidFill>
                  <a:schemeClr val="dk1"/>
                </a:solidFill>
                <a:latin typeface="+mn-lt"/>
                <a:sym typeface="Helvetica Neue"/>
              </a:rPr>
              <a:t> da </a:t>
            </a:r>
            <a:r>
              <a:rPr lang="en-GB" sz="2000" dirty="0" err="1">
                <a:solidFill>
                  <a:schemeClr val="dk1"/>
                </a:solidFill>
                <a:latin typeface="+mn-lt"/>
                <a:sym typeface="Helvetica Neue"/>
              </a:rPr>
              <a:t>novi</a:t>
            </a:r>
            <a:r>
              <a:rPr lang="en-GB" sz="2000" dirty="0">
                <a:solidFill>
                  <a:schemeClr val="dk1"/>
                </a:solidFill>
                <a:latin typeface="+mn-lt"/>
                <a:sym typeface="Helvetica Neue"/>
              </a:rPr>
              <a:t> </a:t>
            </a:r>
            <a:r>
              <a:rPr lang="en-GB" sz="2000" dirty="0" err="1">
                <a:solidFill>
                  <a:schemeClr val="dk1"/>
                </a:solidFill>
                <a:latin typeface="+mn-lt"/>
                <a:sym typeface="Helvetica Neue"/>
              </a:rPr>
              <a:t>zaposlenici</a:t>
            </a:r>
            <a:r>
              <a:rPr lang="en-GB" sz="2000" dirty="0">
                <a:solidFill>
                  <a:schemeClr val="dk1"/>
                </a:solidFill>
                <a:latin typeface="+mn-lt"/>
                <a:sym typeface="Helvetica Neue"/>
              </a:rPr>
              <a:t> </a:t>
            </a:r>
            <a:r>
              <a:rPr lang="en-GB" sz="2000" dirty="0" err="1">
                <a:solidFill>
                  <a:schemeClr val="dk1"/>
                </a:solidFill>
                <a:latin typeface="+mn-lt"/>
                <a:sym typeface="Helvetica Neue"/>
              </a:rPr>
              <a:t>brzo</a:t>
            </a:r>
            <a:r>
              <a:rPr lang="en-GB" sz="2000" dirty="0">
                <a:solidFill>
                  <a:schemeClr val="dk1"/>
                </a:solidFill>
                <a:latin typeface="+mn-lt"/>
                <a:sym typeface="Helvetica Neue"/>
              </a:rPr>
              <a:t> </a:t>
            </a:r>
            <a:r>
              <a:rPr lang="en-GB" sz="2000" dirty="0" err="1">
                <a:solidFill>
                  <a:schemeClr val="dk1"/>
                </a:solidFill>
                <a:latin typeface="+mn-lt"/>
                <a:sym typeface="Helvetica Neue"/>
              </a:rPr>
              <a:t>dobiju</a:t>
            </a:r>
            <a:r>
              <a:rPr lang="en-GB" sz="2000" dirty="0">
                <a:solidFill>
                  <a:schemeClr val="dk1"/>
                </a:solidFill>
                <a:latin typeface="+mn-lt"/>
                <a:sym typeface="Helvetica Neue"/>
              </a:rPr>
              <a:t> </a:t>
            </a:r>
            <a:r>
              <a:rPr lang="en-GB" sz="2000" dirty="0" err="1">
                <a:solidFill>
                  <a:schemeClr val="dk1"/>
                </a:solidFill>
                <a:latin typeface="+mn-lt"/>
                <a:sym typeface="Helvetica Neue"/>
              </a:rPr>
              <a:t>pregled</a:t>
            </a:r>
            <a:endParaRPr lang="en-GB" sz="2000" dirty="0">
              <a:solidFill>
                <a:schemeClr val="dk1"/>
              </a:solidFill>
              <a:latin typeface="+mn-lt"/>
              <a:sym typeface="Helvetica Neue"/>
            </a:endParaRPr>
          </a:p>
          <a:p>
            <a:pPr marL="342900" lvl="0" indent="-342900">
              <a:buClr>
                <a:schemeClr val="dk1"/>
              </a:buClr>
              <a:buSzPct val="80000"/>
              <a:buBlip>
                <a:blip r:embed="rId3"/>
              </a:buBlip>
            </a:pPr>
            <a:r>
              <a:rPr lang="hr-HR" sz="2000" dirty="0">
                <a:solidFill>
                  <a:schemeClr val="dk1"/>
                </a:solidFill>
                <a:latin typeface="+mn-lt"/>
                <a:sym typeface="Helvetica Neue"/>
              </a:rPr>
              <a:t>Samo v</a:t>
            </a:r>
            <a:r>
              <a:rPr lang="en-GB" sz="2000" dirty="0" err="1">
                <a:solidFill>
                  <a:schemeClr val="dk1"/>
                </a:solidFill>
                <a:latin typeface="+mn-lt"/>
                <a:sym typeface="Helvetica Neue"/>
              </a:rPr>
              <a:t>lastiti</a:t>
            </a:r>
            <a:r>
              <a:rPr lang="en-GB" sz="2000" dirty="0">
                <a:solidFill>
                  <a:schemeClr val="dk1"/>
                </a:solidFill>
                <a:latin typeface="+mn-lt"/>
                <a:sym typeface="Helvetica Neue"/>
              </a:rPr>
              <a:t> IT </a:t>
            </a:r>
            <a:r>
              <a:rPr lang="en-GB" sz="2000" dirty="0" err="1">
                <a:solidFill>
                  <a:schemeClr val="dk1"/>
                </a:solidFill>
                <a:latin typeface="+mn-lt"/>
                <a:sym typeface="Helvetica Neue"/>
              </a:rPr>
              <a:t>odjel</a:t>
            </a:r>
            <a:r>
              <a:rPr lang="en-GB" sz="2000" dirty="0">
                <a:solidFill>
                  <a:schemeClr val="dk1"/>
                </a:solidFill>
                <a:latin typeface="+mn-lt"/>
                <a:sym typeface="Helvetica Neue"/>
              </a:rPr>
              <a:t> </a:t>
            </a:r>
            <a:r>
              <a:rPr lang="en-GB" sz="2000" dirty="0" err="1">
                <a:solidFill>
                  <a:schemeClr val="dk1"/>
                </a:solidFill>
                <a:latin typeface="+mn-lt"/>
                <a:sym typeface="Helvetica Neue"/>
              </a:rPr>
              <a:t>zna</a:t>
            </a:r>
            <a:r>
              <a:rPr lang="en-GB" sz="2000" dirty="0">
                <a:solidFill>
                  <a:schemeClr val="dk1"/>
                </a:solidFill>
                <a:latin typeface="+mn-lt"/>
                <a:sym typeface="Helvetica Neue"/>
              </a:rPr>
              <a:t> </a:t>
            </a:r>
            <a:r>
              <a:rPr lang="en-GB" sz="2000" dirty="0" err="1">
                <a:solidFill>
                  <a:schemeClr val="dk1"/>
                </a:solidFill>
                <a:latin typeface="+mn-lt"/>
                <a:sym typeface="Helvetica Neue"/>
              </a:rPr>
              <a:t>gdje</a:t>
            </a:r>
            <a:r>
              <a:rPr lang="en-GB" sz="2000" dirty="0">
                <a:solidFill>
                  <a:schemeClr val="dk1"/>
                </a:solidFill>
                <a:latin typeface="+mn-lt"/>
                <a:sym typeface="Helvetica Neue"/>
              </a:rPr>
              <a:t> se </a:t>
            </a:r>
            <a:r>
              <a:rPr lang="en-GB" sz="2000" dirty="0" err="1">
                <a:solidFill>
                  <a:schemeClr val="dk1"/>
                </a:solidFill>
                <a:latin typeface="+mn-lt"/>
                <a:sym typeface="Helvetica Neue"/>
              </a:rPr>
              <a:t>podaci</a:t>
            </a:r>
            <a:r>
              <a:rPr lang="en-GB" sz="2000" dirty="0">
                <a:solidFill>
                  <a:schemeClr val="dk1"/>
                </a:solidFill>
                <a:latin typeface="+mn-lt"/>
                <a:sym typeface="Helvetica Neue"/>
              </a:rPr>
              <a:t> </a:t>
            </a:r>
            <a:r>
              <a:rPr lang="en-GB" sz="2000" dirty="0" err="1">
                <a:solidFill>
                  <a:schemeClr val="dk1"/>
                </a:solidFill>
                <a:latin typeface="+mn-lt"/>
                <a:sym typeface="Helvetica Neue"/>
              </a:rPr>
              <a:t>pohranjuju</a:t>
            </a:r>
            <a:r>
              <a:rPr lang="en-GB" sz="2000" dirty="0">
                <a:solidFill>
                  <a:schemeClr val="dk1"/>
                </a:solidFill>
                <a:latin typeface="+mn-lt"/>
                <a:sym typeface="Helvetica Neue"/>
              </a:rPr>
              <a:t> na </a:t>
            </a:r>
            <a:r>
              <a:rPr lang="en-GB" sz="2000" dirty="0" err="1">
                <a:solidFill>
                  <a:schemeClr val="dk1"/>
                </a:solidFill>
                <a:latin typeface="+mn-lt"/>
                <a:sym typeface="Helvetica Neue"/>
              </a:rPr>
              <a:t>ovaj</a:t>
            </a:r>
            <a:r>
              <a:rPr lang="en-GB" sz="2000" dirty="0">
                <a:solidFill>
                  <a:schemeClr val="dk1"/>
                </a:solidFill>
                <a:latin typeface="+mn-lt"/>
                <a:sym typeface="Helvetica Neue"/>
              </a:rPr>
              <a:t> </a:t>
            </a:r>
            <a:r>
              <a:rPr lang="en-GB" sz="2000" dirty="0" err="1">
                <a:solidFill>
                  <a:schemeClr val="dk1"/>
                </a:solidFill>
                <a:latin typeface="+mn-lt"/>
                <a:sym typeface="Helvetica Neue"/>
              </a:rPr>
              <a:t>način</a:t>
            </a:r>
            <a:endParaRPr lang="en-GB" sz="2000" dirty="0">
              <a:solidFill>
                <a:schemeClr val="dk1"/>
              </a:solidFill>
              <a:latin typeface="+mn-lt"/>
              <a:sym typeface="Helvetica Neue"/>
            </a:endParaRPr>
          </a:p>
          <a:p>
            <a:pPr marL="342900" lvl="0" indent="-342900">
              <a:buClr>
                <a:schemeClr val="dk1"/>
              </a:buClr>
              <a:buSzPct val="80000"/>
              <a:buBlip>
                <a:blip r:embed="rId3"/>
              </a:buBlip>
            </a:pPr>
            <a:r>
              <a:rPr lang="en-GB" sz="2000" dirty="0" err="1">
                <a:solidFill>
                  <a:schemeClr val="dk1"/>
                </a:solidFill>
                <a:latin typeface="+mn-lt"/>
                <a:sym typeface="Helvetica Neue"/>
              </a:rPr>
              <a:t>Spremanje</a:t>
            </a:r>
            <a:r>
              <a:rPr lang="en-GB" sz="2000" dirty="0">
                <a:solidFill>
                  <a:schemeClr val="dk1"/>
                </a:solidFill>
                <a:latin typeface="+mn-lt"/>
                <a:sym typeface="Helvetica Neue"/>
              </a:rPr>
              <a:t> </a:t>
            </a:r>
            <a:r>
              <a:rPr lang="en-GB" sz="2000" dirty="0" err="1">
                <a:solidFill>
                  <a:schemeClr val="dk1"/>
                </a:solidFill>
                <a:latin typeface="+mn-lt"/>
                <a:sym typeface="Helvetica Neue"/>
              </a:rPr>
              <a:t>podataka</a:t>
            </a:r>
            <a:r>
              <a:rPr lang="en-GB" sz="2000" dirty="0">
                <a:solidFill>
                  <a:schemeClr val="dk1"/>
                </a:solidFill>
                <a:latin typeface="+mn-lt"/>
                <a:sym typeface="Helvetica Neue"/>
              </a:rPr>
              <a:t> u </a:t>
            </a:r>
            <a:r>
              <a:rPr lang="en-GB" sz="2000" dirty="0" err="1">
                <a:solidFill>
                  <a:schemeClr val="dk1"/>
                </a:solidFill>
                <a:latin typeface="+mn-lt"/>
                <a:sym typeface="Helvetica Neue"/>
              </a:rPr>
              <a:t>pretinac</a:t>
            </a:r>
            <a:r>
              <a:rPr lang="en-GB" sz="2000" dirty="0">
                <a:solidFill>
                  <a:schemeClr val="dk1"/>
                </a:solidFill>
                <a:latin typeface="+mn-lt"/>
                <a:sym typeface="Helvetica Neue"/>
              </a:rPr>
              <a:t> e-pošte </a:t>
            </a:r>
            <a:r>
              <a:rPr lang="en-GB" sz="2000" dirty="0" err="1">
                <a:solidFill>
                  <a:schemeClr val="dk1"/>
                </a:solidFill>
                <a:latin typeface="+mn-lt"/>
                <a:sym typeface="Helvetica Neue"/>
              </a:rPr>
              <a:t>pomaže</a:t>
            </a:r>
            <a:r>
              <a:rPr lang="en-GB" sz="2000" dirty="0">
                <a:solidFill>
                  <a:schemeClr val="dk1"/>
                </a:solidFill>
                <a:latin typeface="+mn-lt"/>
                <a:sym typeface="Helvetica Neue"/>
              </a:rPr>
              <a:t> u </a:t>
            </a:r>
            <a:r>
              <a:rPr lang="en-GB" sz="2000" dirty="0" err="1">
                <a:solidFill>
                  <a:schemeClr val="dk1"/>
                </a:solidFill>
                <a:latin typeface="+mn-lt"/>
                <a:sym typeface="Helvetica Neue"/>
              </a:rPr>
              <a:t>održavanju</a:t>
            </a:r>
            <a:r>
              <a:rPr lang="en-GB" sz="2000" dirty="0">
                <a:solidFill>
                  <a:schemeClr val="dk1"/>
                </a:solidFill>
                <a:latin typeface="+mn-lt"/>
                <a:sym typeface="Helvetica Neue"/>
              </a:rPr>
              <a:t> </a:t>
            </a:r>
            <a:r>
              <a:rPr lang="en-GB" sz="2000" dirty="0" err="1">
                <a:solidFill>
                  <a:schemeClr val="dk1"/>
                </a:solidFill>
                <a:latin typeface="+mn-lt"/>
                <a:sym typeface="Helvetica Neue"/>
              </a:rPr>
              <a:t>niske</a:t>
            </a:r>
            <a:r>
              <a:rPr lang="en-GB" sz="2000" dirty="0">
                <a:solidFill>
                  <a:schemeClr val="dk1"/>
                </a:solidFill>
                <a:latin typeface="+mn-lt"/>
                <a:sym typeface="Helvetica Neue"/>
              </a:rPr>
              <a:t> </a:t>
            </a:r>
            <a:r>
              <a:rPr lang="en-GB" sz="2000" dirty="0" err="1">
                <a:solidFill>
                  <a:schemeClr val="dk1"/>
                </a:solidFill>
                <a:latin typeface="+mn-lt"/>
                <a:sym typeface="Helvetica Neue"/>
              </a:rPr>
              <a:t>količine</a:t>
            </a:r>
            <a:r>
              <a:rPr lang="en-GB" sz="2000" dirty="0">
                <a:solidFill>
                  <a:schemeClr val="dk1"/>
                </a:solidFill>
                <a:latin typeface="+mn-lt"/>
                <a:sym typeface="Helvetica Neue"/>
              </a:rPr>
              <a:t> </a:t>
            </a:r>
            <a:r>
              <a:rPr lang="en-GB" sz="2000" dirty="0" err="1">
                <a:solidFill>
                  <a:schemeClr val="dk1"/>
                </a:solidFill>
                <a:latin typeface="+mn-lt"/>
                <a:sym typeface="Helvetica Neue"/>
              </a:rPr>
              <a:t>podataka</a:t>
            </a:r>
            <a:r>
              <a:rPr lang="en-GB" sz="2000" dirty="0">
                <a:solidFill>
                  <a:schemeClr val="dk1"/>
                </a:solidFill>
                <a:latin typeface="+mn-lt"/>
                <a:sym typeface="Helvetica Neue"/>
              </a:rPr>
              <a:t> u </a:t>
            </a:r>
            <a:r>
              <a:rPr lang="en-GB" sz="2000" dirty="0" err="1">
                <a:solidFill>
                  <a:schemeClr val="dk1"/>
                </a:solidFill>
                <a:latin typeface="+mn-lt"/>
                <a:sym typeface="Helvetica Neue"/>
              </a:rPr>
              <a:t>organizacijskoj</a:t>
            </a:r>
            <a:r>
              <a:rPr lang="en-GB" sz="2000" dirty="0">
                <a:solidFill>
                  <a:schemeClr val="dk1"/>
                </a:solidFill>
                <a:latin typeface="+mn-lt"/>
                <a:sym typeface="Helvetica Neue"/>
              </a:rPr>
              <a:t> </a:t>
            </a:r>
            <a:r>
              <a:rPr lang="en-GB" sz="2000" dirty="0" err="1">
                <a:solidFill>
                  <a:schemeClr val="dk1"/>
                </a:solidFill>
                <a:latin typeface="+mn-lt"/>
                <a:sym typeface="Helvetica Neue"/>
              </a:rPr>
              <a:t>strukturi</a:t>
            </a:r>
            <a:r>
              <a:rPr lang="en-GB" sz="2000" dirty="0">
                <a:solidFill>
                  <a:schemeClr val="dk1"/>
                </a:solidFill>
                <a:latin typeface="+mn-lt"/>
                <a:sym typeface="Helvetica Neue"/>
              </a:rPr>
              <a:t>.</a:t>
            </a:r>
            <a:endParaRPr lang="en-GB" sz="2000" dirty="0">
              <a:solidFill>
                <a:schemeClr val="dk1"/>
              </a:solidFill>
              <a:latin typeface="+mn-lt"/>
              <a:ea typeface="Helvetica Neue"/>
              <a:cs typeface="Helvetica Neue"/>
              <a:sym typeface="Helvetica Neue"/>
            </a:endParaRPr>
          </a:p>
        </p:txBody>
      </p:sp>
      <p:sp>
        <p:nvSpPr>
          <p:cNvPr id="201" name="Google Shape;201;p11"/>
          <p:cNvSpPr/>
          <p:nvPr/>
        </p:nvSpPr>
        <p:spPr>
          <a:xfrm>
            <a:off x="1368000" y="6336000"/>
            <a:ext cx="7956000" cy="2016000"/>
          </a:xfrm>
          <a:prstGeom prst="rect">
            <a:avLst/>
          </a:prstGeom>
          <a:noFill/>
          <a:ln w="19050">
            <a:solidFill>
              <a:srgbClr val="4D94B7"/>
            </a:solidFill>
          </a:ln>
        </p:spPr>
        <p:txBody>
          <a:bodyPr spcFirstLastPara="1" wrap="square" lIns="91425" tIns="45700" rIns="91425" bIns="45700" anchor="t" anchorCtr="0">
            <a:noAutofit/>
          </a:bodyPr>
          <a:lstStyle/>
          <a:p>
            <a:pPr lvl="0">
              <a:buClr>
                <a:schemeClr val="dk1"/>
              </a:buClr>
              <a:buSzPts val="2400"/>
            </a:pPr>
            <a:r>
              <a:rPr lang="en-GB" sz="2000" b="1" dirty="0" err="1">
                <a:solidFill>
                  <a:schemeClr val="dk1"/>
                </a:solidFill>
                <a:latin typeface="+mn-lt"/>
                <a:ea typeface="Helvetica Neue"/>
                <a:cs typeface="Helvetica Neue"/>
                <a:sym typeface="Helvetica Neue"/>
              </a:rPr>
              <a:t>Digitalnu</a:t>
            </a:r>
            <a:r>
              <a:rPr lang="en-GB" sz="2000" b="1" dirty="0">
                <a:solidFill>
                  <a:schemeClr val="dk1"/>
                </a:solidFill>
                <a:latin typeface="+mn-lt"/>
                <a:ea typeface="Helvetica Neue"/>
                <a:cs typeface="Helvetica Neue"/>
                <a:sym typeface="Helvetica Neue"/>
              </a:rPr>
              <a:t> </a:t>
            </a:r>
            <a:r>
              <a:rPr lang="en-GB" sz="2000" b="1" dirty="0" err="1">
                <a:solidFill>
                  <a:schemeClr val="dk1"/>
                </a:solidFill>
                <a:latin typeface="+mn-lt"/>
                <a:ea typeface="Helvetica Neue"/>
                <a:cs typeface="Helvetica Neue"/>
                <a:sym typeface="Helvetica Neue"/>
              </a:rPr>
              <a:t>strukturu</a:t>
            </a:r>
            <a:r>
              <a:rPr lang="en-GB" sz="2000" b="1" dirty="0">
                <a:solidFill>
                  <a:schemeClr val="dk1"/>
                </a:solidFill>
                <a:latin typeface="+mn-lt"/>
                <a:ea typeface="Helvetica Neue"/>
                <a:cs typeface="Helvetica Neue"/>
                <a:sym typeface="Helvetica Neue"/>
              </a:rPr>
              <a:t> </a:t>
            </a:r>
            <a:r>
              <a:rPr lang="en-GB" sz="2000" b="1" dirty="0" err="1">
                <a:solidFill>
                  <a:schemeClr val="dk1"/>
                </a:solidFill>
                <a:latin typeface="+mn-lt"/>
                <a:ea typeface="Helvetica Neue"/>
                <a:cs typeface="Helvetica Neue"/>
                <a:sym typeface="Helvetica Neue"/>
              </a:rPr>
              <a:t>mape</a:t>
            </a:r>
            <a:r>
              <a:rPr lang="en-GB" sz="2000" b="1" dirty="0">
                <a:solidFill>
                  <a:schemeClr val="dk1"/>
                </a:solidFill>
                <a:latin typeface="+mn-lt"/>
                <a:ea typeface="Helvetica Neue"/>
                <a:cs typeface="Helvetica Neue"/>
                <a:sym typeface="Helvetica Neue"/>
              </a:rPr>
              <a:t> </a:t>
            </a:r>
            <a:r>
              <a:rPr lang="en-GB" sz="2000" b="1" dirty="0" err="1">
                <a:solidFill>
                  <a:schemeClr val="dk1"/>
                </a:solidFill>
                <a:latin typeface="+mn-lt"/>
                <a:ea typeface="Helvetica Neue"/>
                <a:cs typeface="Helvetica Neue"/>
                <a:sym typeface="Helvetica Neue"/>
              </a:rPr>
              <a:t>koju</a:t>
            </a:r>
            <a:r>
              <a:rPr lang="en-GB" sz="2000" b="1" dirty="0">
                <a:solidFill>
                  <a:schemeClr val="dk1"/>
                </a:solidFill>
                <a:latin typeface="+mn-lt"/>
                <a:ea typeface="Helvetica Neue"/>
                <a:cs typeface="Helvetica Neue"/>
                <a:sym typeface="Helvetica Neue"/>
              </a:rPr>
              <a:t> </a:t>
            </a:r>
            <a:r>
              <a:rPr lang="en-GB" sz="2000" b="1" dirty="0" err="1">
                <a:solidFill>
                  <a:schemeClr val="dk1"/>
                </a:solidFill>
                <a:latin typeface="+mn-lt"/>
                <a:ea typeface="Helvetica Neue"/>
                <a:cs typeface="Helvetica Neue"/>
                <a:sym typeface="Helvetica Neue"/>
              </a:rPr>
              <a:t>prihvaćaju</a:t>
            </a:r>
            <a:r>
              <a:rPr lang="en-GB" sz="2000" b="1" dirty="0">
                <a:solidFill>
                  <a:schemeClr val="dk1"/>
                </a:solidFill>
                <a:latin typeface="+mn-lt"/>
                <a:ea typeface="Helvetica Neue"/>
                <a:cs typeface="Helvetica Neue"/>
                <a:sym typeface="Helvetica Neue"/>
              </a:rPr>
              <a:t> i </a:t>
            </a:r>
            <a:r>
              <a:rPr lang="en-GB" sz="2000" b="1" dirty="0" err="1">
                <a:solidFill>
                  <a:schemeClr val="dk1"/>
                </a:solidFill>
                <a:latin typeface="+mn-lt"/>
                <a:ea typeface="Helvetica Neue"/>
                <a:cs typeface="Helvetica Neue"/>
                <a:sym typeface="Helvetica Neue"/>
              </a:rPr>
              <a:t>podržavaju</a:t>
            </a:r>
            <a:r>
              <a:rPr lang="en-GB" sz="2000" b="1" dirty="0">
                <a:solidFill>
                  <a:schemeClr val="dk1"/>
                </a:solidFill>
                <a:latin typeface="+mn-lt"/>
                <a:ea typeface="Helvetica Neue"/>
                <a:cs typeface="Helvetica Neue"/>
                <a:sym typeface="Helvetica Neue"/>
              </a:rPr>
              <a:t> </a:t>
            </a:r>
            <a:r>
              <a:rPr lang="en-GB" sz="2000" b="1" dirty="0" err="1">
                <a:solidFill>
                  <a:schemeClr val="dk1"/>
                </a:solidFill>
                <a:latin typeface="+mn-lt"/>
                <a:ea typeface="Helvetica Neue"/>
                <a:cs typeface="Helvetica Neue"/>
                <a:sym typeface="Helvetica Neue"/>
              </a:rPr>
              <a:t>svi</a:t>
            </a:r>
            <a:r>
              <a:rPr lang="en-GB" sz="2000" b="1" dirty="0">
                <a:solidFill>
                  <a:schemeClr val="dk1"/>
                </a:solidFill>
                <a:latin typeface="+mn-lt"/>
                <a:ea typeface="Helvetica Neue"/>
                <a:cs typeface="Helvetica Neue"/>
                <a:sym typeface="Helvetica Neue"/>
              </a:rPr>
              <a:t> </a:t>
            </a:r>
            <a:r>
              <a:rPr lang="en-GB" sz="2000" b="1" dirty="0" err="1">
                <a:solidFill>
                  <a:schemeClr val="dk1"/>
                </a:solidFill>
                <a:latin typeface="+mn-lt"/>
                <a:ea typeface="Helvetica Neue"/>
                <a:cs typeface="Helvetica Neue"/>
                <a:sym typeface="Helvetica Neue"/>
              </a:rPr>
              <a:t>zaposlenici</a:t>
            </a:r>
            <a:r>
              <a:rPr lang="en-GB" sz="2000" b="1" dirty="0">
                <a:solidFill>
                  <a:schemeClr val="dk1"/>
                </a:solidFill>
                <a:latin typeface="+mn-lt"/>
                <a:ea typeface="Helvetica Neue"/>
                <a:cs typeface="Helvetica Neue"/>
                <a:sym typeface="Helvetica Neue"/>
              </a:rPr>
              <a:t> </a:t>
            </a:r>
            <a:r>
              <a:rPr lang="en-GB" sz="2000" b="1" dirty="0" err="1">
                <a:solidFill>
                  <a:schemeClr val="dk1"/>
                </a:solidFill>
                <a:latin typeface="+mn-lt"/>
                <a:ea typeface="Helvetica Neue"/>
                <a:cs typeface="Helvetica Neue"/>
                <a:sym typeface="Helvetica Neue"/>
              </a:rPr>
              <a:t>karakterizira</a:t>
            </a:r>
            <a:r>
              <a:rPr lang="en-GB" sz="2000" b="1" dirty="0">
                <a:solidFill>
                  <a:schemeClr val="dk1"/>
                </a:solidFill>
                <a:latin typeface="+mn-lt"/>
                <a:ea typeface="Helvetica Neue"/>
                <a:cs typeface="Helvetica Neue"/>
                <a:sym typeface="Helvetica Neue"/>
              </a:rPr>
              <a:t>:</a:t>
            </a:r>
            <a:endParaRPr lang="hr-HR" sz="2000" b="1" dirty="0">
              <a:solidFill>
                <a:schemeClr val="dk1"/>
              </a:solidFill>
              <a:latin typeface="+mn-lt"/>
              <a:ea typeface="Helvetica Neue"/>
              <a:cs typeface="Helvetica Neue"/>
              <a:sym typeface="Helvetica Neue"/>
            </a:endParaRPr>
          </a:p>
          <a:p>
            <a:pPr lvl="0">
              <a:buClr>
                <a:schemeClr val="dk1"/>
              </a:buClr>
              <a:buSzPts val="2400"/>
            </a:pPr>
            <a:endParaRPr lang="en-GB" sz="2000" dirty="0">
              <a:solidFill>
                <a:schemeClr val="dk1"/>
              </a:solidFill>
              <a:latin typeface="+mn-lt"/>
              <a:ea typeface="Helvetica Neue"/>
              <a:cs typeface="Helvetica Neue"/>
              <a:sym typeface="Helvetica Neue"/>
            </a:endParaRPr>
          </a:p>
          <a:p>
            <a:pPr marL="342900" lvl="0" indent="-342900">
              <a:buClr>
                <a:schemeClr val="dk1"/>
              </a:buClr>
              <a:buSzPct val="80000"/>
              <a:buBlip>
                <a:blip r:embed="rId3"/>
              </a:buBlip>
            </a:pPr>
            <a:r>
              <a:rPr lang="vi-VN" sz="2000" dirty="0">
                <a:solidFill>
                  <a:schemeClr val="dk1"/>
                </a:solidFill>
                <a:latin typeface="+mn-lt"/>
                <a:sym typeface="Helvetica Neue"/>
              </a:rPr>
              <a:t>Sustav mapa 7+2</a:t>
            </a:r>
          </a:p>
          <a:p>
            <a:pPr marL="342900" lvl="0" indent="-342900">
              <a:buClr>
                <a:schemeClr val="dk1"/>
              </a:buClr>
              <a:buSzPct val="80000"/>
              <a:buBlip>
                <a:blip r:embed="rId3"/>
              </a:buBlip>
            </a:pPr>
            <a:r>
              <a:rPr lang="vi-VN" sz="2000" dirty="0">
                <a:solidFill>
                  <a:schemeClr val="dk1"/>
                </a:solidFill>
                <a:latin typeface="+mn-lt"/>
                <a:sym typeface="Helvetica Neue"/>
              </a:rPr>
              <a:t>Dvostruko arhiviranje svih datoteka</a:t>
            </a:r>
          </a:p>
          <a:p>
            <a:pPr marL="342900" lvl="0" indent="-342900">
              <a:buClr>
                <a:schemeClr val="dk1"/>
              </a:buClr>
              <a:buSzPct val="80000"/>
              <a:buBlip>
                <a:blip r:embed="rId3"/>
              </a:buBlip>
            </a:pPr>
            <a:r>
              <a:rPr lang="vi-VN" sz="2000" dirty="0">
                <a:solidFill>
                  <a:schemeClr val="dk1"/>
                </a:solidFill>
                <a:latin typeface="+mn-lt"/>
                <a:sym typeface="Helvetica Neue"/>
              </a:rPr>
              <a:t>Određivanje strukture od strane nadzornika</a:t>
            </a:r>
            <a:endParaRPr lang="en-GB" sz="2000" dirty="0">
              <a:solidFill>
                <a:schemeClr val="dk1"/>
              </a:solidFill>
              <a:latin typeface="+mn-lt"/>
              <a:ea typeface="Helvetica Neue"/>
              <a:cs typeface="Helvetica Neue"/>
              <a:sym typeface="Helvetica Neue"/>
            </a:endParaRPr>
          </a:p>
        </p:txBody>
      </p:sp>
      <p:sp>
        <p:nvSpPr>
          <p:cNvPr id="2" name="Foliennummernplatzhalter 1">
            <a:extLst>
              <a:ext uri="{FF2B5EF4-FFF2-40B4-BE49-F238E27FC236}">
                <a16:creationId xmlns:a16="http://schemas.microsoft.com/office/drawing/2014/main" id="{3A684786-25C7-083E-456E-1E729628E982}"/>
              </a:ext>
            </a:extLst>
          </p:cNvPr>
          <p:cNvSpPr txBox="1">
            <a:spLocks/>
          </p:cNvSpPr>
          <p:nvPr/>
        </p:nvSpPr>
        <p:spPr>
          <a:xfrm>
            <a:off x="14004589" y="9567020"/>
            <a:ext cx="4114800" cy="547688"/>
          </a:xfrm>
          <a:prstGeom prst="rect">
            <a:avLst/>
          </a:prstGeom>
        </p:spPr>
        <p:txBody>
          <a:bodyPr vert="horz" lIns="91440" tIns="45720" rIns="91440" bIns="45720" rtlCol="0" anchor="ct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defRPr sz="1200" b="0" i="0" u="none" strike="noStrike" cap="none">
                <a:solidFill>
                  <a:schemeClr val="tx1">
                    <a:tint val="75000"/>
                  </a:schemeClr>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fld id="{141F0399-9AC4-4E2F-9FF1-1AC0CE388A8D}" type="slidenum">
              <a:rPr lang="de-DE" smtClean="0"/>
              <a:t>44</a:t>
            </a:fld>
            <a:endParaRPr lang="de-DE"/>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9" name="Google Shape;189;p11"/>
          <p:cNvSpPr/>
          <p:nvPr/>
        </p:nvSpPr>
        <p:spPr>
          <a:xfrm>
            <a:off x="9684000" y="2268000"/>
            <a:ext cx="7956000" cy="2016000"/>
          </a:xfrm>
          <a:prstGeom prst="rect">
            <a:avLst/>
          </a:prstGeom>
          <a:noFill/>
          <a:ln w="19050">
            <a:solidFill>
              <a:srgbClr val="4D94B7"/>
            </a:solidFill>
          </a:ln>
        </p:spPr>
        <p:txBody>
          <a:bodyPr spcFirstLastPara="1" wrap="square" lIns="91425" tIns="45700" rIns="91425" bIns="45700" anchor="t" anchorCtr="0">
            <a:noAutofit/>
          </a:bodyPr>
          <a:lstStyle/>
          <a:p>
            <a:pPr lvl="0">
              <a:buClr>
                <a:schemeClr val="dk1"/>
              </a:buClr>
              <a:buSzPts val="2400"/>
            </a:pPr>
            <a:r>
              <a:rPr lang="en-GB" sz="2000" b="1" dirty="0">
                <a:solidFill>
                  <a:schemeClr val="dk1"/>
                </a:solidFill>
                <a:latin typeface="+mn-lt"/>
                <a:ea typeface="Helvetica Neue"/>
                <a:cs typeface="Helvetica Neue"/>
                <a:sym typeface="Helvetica Neue"/>
              </a:rPr>
              <a:t>"</a:t>
            </a:r>
            <a:r>
              <a:rPr lang="en-GB" sz="2000" b="1" dirty="0" err="1">
                <a:solidFill>
                  <a:schemeClr val="dk1"/>
                </a:solidFill>
                <a:latin typeface="+mn-lt"/>
                <a:ea typeface="Helvetica Neue"/>
                <a:cs typeface="Helvetica Neue"/>
                <a:sym typeface="Helvetica Neue"/>
              </a:rPr>
              <a:t>Googlanje</a:t>
            </a:r>
            <a:r>
              <a:rPr lang="en-GB" sz="2000" b="1" dirty="0">
                <a:solidFill>
                  <a:schemeClr val="dk1"/>
                </a:solidFill>
                <a:latin typeface="+mn-lt"/>
                <a:ea typeface="Helvetica Neue"/>
                <a:cs typeface="Helvetica Neue"/>
                <a:sym typeface="Helvetica Neue"/>
              </a:rPr>
              <a:t>" je </a:t>
            </a:r>
            <a:r>
              <a:rPr lang="en-GB" sz="2000" b="1" dirty="0" err="1">
                <a:solidFill>
                  <a:schemeClr val="dk1"/>
                </a:solidFill>
                <a:latin typeface="+mn-lt"/>
                <a:ea typeface="Helvetica Neue"/>
                <a:cs typeface="Helvetica Neue"/>
                <a:sym typeface="Helvetica Neue"/>
              </a:rPr>
              <a:t>sinonim</a:t>
            </a:r>
            <a:r>
              <a:rPr lang="en-GB" sz="2000" b="1" dirty="0">
                <a:solidFill>
                  <a:schemeClr val="dk1"/>
                </a:solidFill>
                <a:latin typeface="+mn-lt"/>
                <a:ea typeface="Helvetica Neue"/>
                <a:cs typeface="Helvetica Neue"/>
                <a:sym typeface="Helvetica Neue"/>
              </a:rPr>
              <a:t> </a:t>
            </a:r>
            <a:r>
              <a:rPr lang="en-GB" sz="2000" b="1" dirty="0" err="1">
                <a:solidFill>
                  <a:schemeClr val="dk1"/>
                </a:solidFill>
                <a:latin typeface="+mn-lt"/>
                <a:ea typeface="Helvetica Neue"/>
                <a:cs typeface="Helvetica Neue"/>
                <a:sym typeface="Helvetica Neue"/>
              </a:rPr>
              <a:t>za</a:t>
            </a:r>
            <a:r>
              <a:rPr lang="en-GB" sz="2000" b="1" dirty="0">
                <a:solidFill>
                  <a:schemeClr val="dk1"/>
                </a:solidFill>
                <a:latin typeface="+mn-lt"/>
                <a:ea typeface="Helvetica Neue"/>
                <a:cs typeface="Helvetica Neue"/>
                <a:sym typeface="Helvetica Neue"/>
              </a:rPr>
              <a:t>:</a:t>
            </a:r>
          </a:p>
          <a:p>
            <a:pPr marL="342900" marR="0" lvl="0" indent="-190500" algn="l" rtl="0">
              <a:spcBef>
                <a:spcPts val="0"/>
              </a:spcBef>
              <a:spcAft>
                <a:spcPts val="0"/>
              </a:spcAft>
              <a:buClr>
                <a:schemeClr val="dk1"/>
              </a:buClr>
              <a:buSzPts val="2400"/>
              <a:buFont typeface="Calibri"/>
              <a:buNone/>
            </a:pPr>
            <a:endParaRPr lang="en-GB" sz="2000" dirty="0">
              <a:solidFill>
                <a:schemeClr val="dk1"/>
              </a:solidFill>
              <a:latin typeface="+mn-lt"/>
              <a:ea typeface="Helvetica Neue"/>
              <a:cs typeface="Helvetica Neue"/>
              <a:sym typeface="Helvetica Neue"/>
            </a:endParaRPr>
          </a:p>
          <a:p>
            <a:pPr marL="342900" lvl="0" indent="-342900">
              <a:buClr>
                <a:schemeClr val="dk1"/>
              </a:buClr>
              <a:buSzPct val="80000"/>
              <a:buBlip>
                <a:blip r:embed="rId3"/>
              </a:buBlip>
            </a:pPr>
            <a:r>
              <a:rPr lang="pl-PL" sz="2000" dirty="0">
                <a:solidFill>
                  <a:schemeClr val="dk1"/>
                </a:solidFill>
                <a:latin typeface="+mn-lt"/>
                <a:ea typeface="Helvetica Neue"/>
                <a:cs typeface="Helvetica Neue"/>
                <a:sym typeface="Helvetica Neue"/>
              </a:rPr>
              <a:t>Postavljanje fonta zaslona na format: Google</a:t>
            </a:r>
          </a:p>
          <a:p>
            <a:pPr marL="342900" lvl="0" indent="-342900">
              <a:buClr>
                <a:schemeClr val="dk1"/>
              </a:buClr>
              <a:buSzPct val="80000"/>
              <a:buBlip>
                <a:blip r:embed="rId3"/>
              </a:buBlip>
            </a:pPr>
            <a:r>
              <a:rPr lang="en-GB" sz="2000" b="1" dirty="0" err="1">
                <a:solidFill>
                  <a:srgbClr val="33CCFF"/>
                </a:solidFill>
                <a:latin typeface="+mn-lt"/>
                <a:ea typeface="Helvetica Neue"/>
                <a:cs typeface="Helvetica Neue"/>
                <a:sym typeface="Helvetica Neue"/>
              </a:rPr>
              <a:t>Pretraživanje</a:t>
            </a:r>
            <a:r>
              <a:rPr lang="en-GB" sz="2000" b="1" dirty="0">
                <a:solidFill>
                  <a:srgbClr val="33CCFF"/>
                </a:solidFill>
                <a:latin typeface="+mn-lt"/>
                <a:ea typeface="Helvetica Neue"/>
                <a:cs typeface="Helvetica Neue"/>
                <a:sym typeface="Helvetica Neue"/>
              </a:rPr>
              <a:t> </a:t>
            </a:r>
            <a:r>
              <a:rPr lang="en-GB" sz="2000" b="1" dirty="0" err="1">
                <a:solidFill>
                  <a:srgbClr val="33CCFF"/>
                </a:solidFill>
                <a:latin typeface="+mn-lt"/>
                <a:ea typeface="Helvetica Neue"/>
                <a:cs typeface="Helvetica Neue"/>
                <a:sym typeface="Helvetica Neue"/>
              </a:rPr>
              <a:t>interneta</a:t>
            </a:r>
            <a:r>
              <a:rPr lang="en-GB" sz="2000" b="1" dirty="0">
                <a:solidFill>
                  <a:srgbClr val="33CCFF"/>
                </a:solidFill>
                <a:latin typeface="+mn-lt"/>
                <a:ea typeface="Helvetica Neue"/>
                <a:cs typeface="Helvetica Neue"/>
                <a:sym typeface="Helvetica Neue"/>
              </a:rPr>
              <a:t> Google </a:t>
            </a:r>
            <a:r>
              <a:rPr lang="en-GB" sz="2000" b="1" dirty="0" err="1">
                <a:solidFill>
                  <a:srgbClr val="33CCFF"/>
                </a:solidFill>
                <a:latin typeface="+mn-lt"/>
                <a:ea typeface="Helvetica Neue"/>
                <a:cs typeface="Helvetica Neue"/>
                <a:sym typeface="Helvetica Neue"/>
              </a:rPr>
              <a:t>tražilicom</a:t>
            </a:r>
            <a:endParaRPr lang="en-GB" sz="2000" b="1" dirty="0">
              <a:solidFill>
                <a:srgbClr val="33CCFF"/>
              </a:solidFill>
              <a:latin typeface="+mn-lt"/>
              <a:ea typeface="Helvetica Neue"/>
              <a:cs typeface="Helvetica Neue"/>
              <a:sym typeface="Helvetica Neue"/>
            </a:endParaRPr>
          </a:p>
          <a:p>
            <a:pPr marL="342900" lvl="0" indent="-342900">
              <a:buClr>
                <a:schemeClr val="dk1"/>
              </a:buClr>
              <a:buSzPct val="80000"/>
              <a:buBlip>
                <a:blip r:embed="rId3"/>
              </a:buBlip>
            </a:pPr>
            <a:r>
              <a:rPr lang="en-GB" sz="2000" dirty="0" err="1">
                <a:solidFill>
                  <a:schemeClr val="dk1"/>
                </a:solidFill>
                <a:latin typeface="+mn-lt"/>
                <a:ea typeface="Helvetica Neue"/>
                <a:cs typeface="Helvetica Neue"/>
                <a:sym typeface="Helvetica Neue"/>
              </a:rPr>
              <a:t>Pristupačnost</a:t>
            </a:r>
            <a:r>
              <a:rPr lang="en-GB" sz="2000" dirty="0">
                <a:solidFill>
                  <a:schemeClr val="dk1"/>
                </a:solidFill>
                <a:latin typeface="+mn-lt"/>
                <a:ea typeface="Helvetica Neue"/>
                <a:cs typeface="Helvetica Neue"/>
                <a:sym typeface="Helvetica Neue"/>
              </a:rPr>
              <a:t> na </a:t>
            </a:r>
            <a:r>
              <a:rPr lang="en-GB" sz="2000" dirty="0" err="1">
                <a:solidFill>
                  <a:schemeClr val="dk1"/>
                </a:solidFill>
                <a:latin typeface="+mn-lt"/>
                <a:ea typeface="Helvetica Neue"/>
                <a:cs typeface="Helvetica Neue"/>
                <a:sym typeface="Helvetica Neue"/>
              </a:rPr>
              <a:t>računalu</a:t>
            </a:r>
            <a:r>
              <a:rPr lang="en-GB" sz="2000" dirty="0">
                <a:solidFill>
                  <a:schemeClr val="dk1"/>
                </a:solidFill>
                <a:latin typeface="+mn-lt"/>
                <a:ea typeface="Helvetica Neue"/>
                <a:cs typeface="Helvetica Neue"/>
                <a:sym typeface="Helvetica Neue"/>
              </a:rPr>
              <a:t> </a:t>
            </a:r>
            <a:r>
              <a:rPr lang="en-GB" sz="2000" dirty="0" err="1">
                <a:solidFill>
                  <a:schemeClr val="dk1"/>
                </a:solidFill>
                <a:latin typeface="+mn-lt"/>
                <a:ea typeface="Helvetica Neue"/>
                <a:cs typeface="Helvetica Neue"/>
                <a:sym typeface="Helvetica Neue"/>
              </a:rPr>
              <a:t>prema</a:t>
            </a:r>
            <a:r>
              <a:rPr lang="en-GB" sz="2000" dirty="0">
                <a:solidFill>
                  <a:schemeClr val="dk1"/>
                </a:solidFill>
                <a:latin typeface="+mn-lt"/>
                <a:ea typeface="Helvetica Neue"/>
                <a:cs typeface="Helvetica Neue"/>
                <a:sym typeface="Helvetica Neue"/>
              </a:rPr>
              <a:t> Google </a:t>
            </a:r>
            <a:r>
              <a:rPr lang="en-GB" sz="2000" dirty="0" err="1">
                <a:solidFill>
                  <a:schemeClr val="dk1"/>
                </a:solidFill>
                <a:latin typeface="+mn-lt"/>
                <a:ea typeface="Helvetica Neue"/>
                <a:cs typeface="Helvetica Neue"/>
                <a:sym typeface="Helvetica Neue"/>
              </a:rPr>
              <a:t>specifikacijama</a:t>
            </a:r>
            <a:endParaRPr lang="en-GB" sz="2000" dirty="0">
              <a:solidFill>
                <a:schemeClr val="dk1"/>
              </a:solidFill>
              <a:latin typeface="+mn-lt"/>
              <a:ea typeface="Helvetica Neue"/>
              <a:cs typeface="Helvetica Neue"/>
              <a:sym typeface="Helvetica Neue"/>
            </a:endParaRPr>
          </a:p>
        </p:txBody>
      </p:sp>
      <p:sp>
        <p:nvSpPr>
          <p:cNvPr id="190" name="Google Shape;190;p11"/>
          <p:cNvSpPr/>
          <p:nvPr/>
        </p:nvSpPr>
        <p:spPr>
          <a:xfrm>
            <a:off x="9684000" y="4464000"/>
            <a:ext cx="7956000" cy="2232000"/>
          </a:xfrm>
          <a:prstGeom prst="rect">
            <a:avLst/>
          </a:prstGeom>
          <a:noFill/>
          <a:ln w="19050">
            <a:solidFill>
              <a:srgbClr val="4D94B7"/>
            </a:solidFill>
          </a:ln>
        </p:spPr>
        <p:txBody>
          <a:bodyPr spcFirstLastPara="1" wrap="square" lIns="91425" tIns="45700" rIns="91425" bIns="45700" anchor="t" anchorCtr="0">
            <a:noAutofit/>
          </a:bodyPr>
          <a:lstStyle/>
          <a:p>
            <a:pPr lvl="0">
              <a:buClr>
                <a:schemeClr val="dk1"/>
              </a:buClr>
              <a:buSzPts val="2400"/>
            </a:pPr>
            <a:r>
              <a:rPr lang="en-GB" sz="2000" b="1" dirty="0">
                <a:solidFill>
                  <a:schemeClr val="dk1"/>
                </a:solidFill>
                <a:latin typeface="+mn-lt"/>
                <a:ea typeface="Helvetica Neue"/>
                <a:cs typeface="Helvetica Neue"/>
                <a:sym typeface="Helvetica Neue"/>
              </a:rPr>
              <a:t>Na </a:t>
            </a:r>
            <a:r>
              <a:rPr lang="en-GB" sz="2000" b="1" dirty="0" err="1">
                <a:solidFill>
                  <a:schemeClr val="dk1"/>
                </a:solidFill>
                <a:latin typeface="+mn-lt"/>
                <a:ea typeface="Helvetica Neue"/>
                <a:cs typeface="Helvetica Neue"/>
                <a:sym typeface="Helvetica Neue"/>
              </a:rPr>
              <a:t>što</a:t>
            </a:r>
            <a:r>
              <a:rPr lang="en-GB" sz="2000" b="1" dirty="0">
                <a:solidFill>
                  <a:schemeClr val="dk1"/>
                </a:solidFill>
                <a:latin typeface="+mn-lt"/>
                <a:ea typeface="Helvetica Neue"/>
                <a:cs typeface="Helvetica Neue"/>
                <a:sym typeface="Helvetica Neue"/>
              </a:rPr>
              <a:t> </a:t>
            </a:r>
            <a:r>
              <a:rPr lang="en-GB" sz="2000" b="1" dirty="0" err="1">
                <a:solidFill>
                  <a:schemeClr val="dk1"/>
                </a:solidFill>
                <a:latin typeface="+mn-lt"/>
                <a:ea typeface="Helvetica Neue"/>
                <a:cs typeface="Helvetica Neue"/>
                <a:sym typeface="Helvetica Neue"/>
              </a:rPr>
              <a:t>trebam</a:t>
            </a:r>
            <a:r>
              <a:rPr lang="en-GB" sz="2000" b="1" dirty="0">
                <a:solidFill>
                  <a:schemeClr val="dk1"/>
                </a:solidFill>
                <a:latin typeface="+mn-lt"/>
                <a:ea typeface="Helvetica Neue"/>
                <a:cs typeface="Helvetica Neue"/>
                <a:sym typeface="Helvetica Neue"/>
              </a:rPr>
              <a:t> </a:t>
            </a:r>
            <a:r>
              <a:rPr lang="en-GB" sz="2000" b="1" dirty="0" err="1">
                <a:solidFill>
                  <a:schemeClr val="dk1"/>
                </a:solidFill>
                <a:latin typeface="+mn-lt"/>
                <a:ea typeface="Helvetica Neue"/>
                <a:cs typeface="Helvetica Neue"/>
                <a:sym typeface="Helvetica Neue"/>
              </a:rPr>
              <a:t>obratiti</a:t>
            </a:r>
            <a:r>
              <a:rPr lang="en-GB" sz="2000" b="1" dirty="0">
                <a:solidFill>
                  <a:schemeClr val="dk1"/>
                </a:solidFill>
                <a:latin typeface="+mn-lt"/>
                <a:ea typeface="Helvetica Neue"/>
                <a:cs typeface="Helvetica Neue"/>
                <a:sym typeface="Helvetica Neue"/>
              </a:rPr>
              <a:t> </a:t>
            </a:r>
            <a:r>
              <a:rPr lang="en-GB" sz="2000" b="1" dirty="0" err="1">
                <a:solidFill>
                  <a:schemeClr val="dk1"/>
                </a:solidFill>
                <a:latin typeface="+mn-lt"/>
                <a:ea typeface="Helvetica Neue"/>
                <a:cs typeface="Helvetica Neue"/>
                <a:sym typeface="Helvetica Neue"/>
              </a:rPr>
              <a:t>posebnu</a:t>
            </a:r>
            <a:r>
              <a:rPr lang="en-GB" sz="2000" b="1" dirty="0">
                <a:solidFill>
                  <a:schemeClr val="dk1"/>
                </a:solidFill>
                <a:latin typeface="+mn-lt"/>
                <a:ea typeface="Helvetica Neue"/>
                <a:cs typeface="Helvetica Neue"/>
                <a:sym typeface="Helvetica Neue"/>
              </a:rPr>
              <a:t> </a:t>
            </a:r>
            <a:r>
              <a:rPr lang="en-GB" sz="2000" b="1" dirty="0" err="1">
                <a:solidFill>
                  <a:schemeClr val="dk1"/>
                </a:solidFill>
                <a:latin typeface="+mn-lt"/>
                <a:ea typeface="Helvetica Neue"/>
                <a:cs typeface="Helvetica Neue"/>
                <a:sym typeface="Helvetica Neue"/>
              </a:rPr>
              <a:t>pozornost</a:t>
            </a:r>
            <a:r>
              <a:rPr lang="en-GB" sz="2000" b="1" dirty="0">
                <a:solidFill>
                  <a:schemeClr val="dk1"/>
                </a:solidFill>
                <a:latin typeface="+mn-lt"/>
                <a:ea typeface="Helvetica Neue"/>
                <a:cs typeface="Helvetica Neue"/>
                <a:sym typeface="Helvetica Neue"/>
              </a:rPr>
              <a:t> </a:t>
            </a:r>
            <a:r>
              <a:rPr lang="en-GB" sz="2000" b="1" dirty="0" err="1">
                <a:solidFill>
                  <a:schemeClr val="dk1"/>
                </a:solidFill>
                <a:latin typeface="+mn-lt"/>
                <a:ea typeface="Helvetica Neue"/>
                <a:cs typeface="Helvetica Neue"/>
                <a:sym typeface="Helvetica Neue"/>
              </a:rPr>
              <a:t>prilikom</a:t>
            </a:r>
            <a:r>
              <a:rPr lang="en-GB" sz="2000" b="1" dirty="0">
                <a:solidFill>
                  <a:schemeClr val="dk1"/>
                </a:solidFill>
                <a:latin typeface="+mn-lt"/>
                <a:ea typeface="Helvetica Neue"/>
                <a:cs typeface="Helvetica Neue"/>
                <a:sym typeface="Helvetica Neue"/>
              </a:rPr>
              <a:t> </a:t>
            </a:r>
            <a:r>
              <a:rPr lang="en-GB" sz="2000" b="1" dirty="0" err="1">
                <a:solidFill>
                  <a:schemeClr val="dk1"/>
                </a:solidFill>
                <a:latin typeface="+mn-lt"/>
                <a:ea typeface="Helvetica Neue"/>
                <a:cs typeface="Helvetica Neue"/>
                <a:sym typeface="Helvetica Neue"/>
              </a:rPr>
              <a:t>izrade</a:t>
            </a:r>
            <a:r>
              <a:rPr lang="en-GB" sz="2000" b="1" dirty="0">
                <a:solidFill>
                  <a:schemeClr val="dk1"/>
                </a:solidFill>
                <a:latin typeface="+mn-lt"/>
                <a:ea typeface="Helvetica Neue"/>
                <a:cs typeface="Helvetica Neue"/>
                <a:sym typeface="Helvetica Neue"/>
              </a:rPr>
              <a:t> </a:t>
            </a:r>
            <a:r>
              <a:rPr lang="en-GB" sz="2000" b="1" dirty="0" err="1">
                <a:solidFill>
                  <a:schemeClr val="dk1"/>
                </a:solidFill>
                <a:latin typeface="+mn-lt"/>
                <a:ea typeface="Helvetica Neue"/>
                <a:cs typeface="Helvetica Neue"/>
                <a:sym typeface="Helvetica Neue"/>
              </a:rPr>
              <a:t>sigurnosne</a:t>
            </a:r>
            <a:r>
              <a:rPr lang="en-GB" sz="2000" b="1" dirty="0">
                <a:solidFill>
                  <a:schemeClr val="dk1"/>
                </a:solidFill>
                <a:latin typeface="+mn-lt"/>
                <a:ea typeface="Helvetica Neue"/>
                <a:cs typeface="Helvetica Neue"/>
                <a:sym typeface="Helvetica Neue"/>
              </a:rPr>
              <a:t> </a:t>
            </a:r>
            <a:r>
              <a:rPr lang="en-GB" sz="2000" b="1" dirty="0" err="1">
                <a:solidFill>
                  <a:schemeClr val="dk1"/>
                </a:solidFill>
                <a:latin typeface="+mn-lt"/>
                <a:ea typeface="Helvetica Neue"/>
                <a:cs typeface="Helvetica Neue"/>
                <a:sym typeface="Helvetica Neue"/>
              </a:rPr>
              <a:t>kopije</a:t>
            </a:r>
            <a:r>
              <a:rPr lang="en-GB" sz="2000" b="1" dirty="0">
                <a:solidFill>
                  <a:schemeClr val="dk1"/>
                </a:solidFill>
                <a:latin typeface="+mn-lt"/>
                <a:ea typeface="Helvetica Neue"/>
                <a:cs typeface="Helvetica Neue"/>
                <a:sym typeface="Helvetica Neue"/>
              </a:rPr>
              <a:t> </a:t>
            </a:r>
            <a:r>
              <a:rPr lang="en-GB" sz="2000" b="1" dirty="0" err="1">
                <a:solidFill>
                  <a:schemeClr val="dk1"/>
                </a:solidFill>
                <a:latin typeface="+mn-lt"/>
                <a:ea typeface="Helvetica Neue"/>
                <a:cs typeface="Helvetica Neue"/>
                <a:sym typeface="Helvetica Neue"/>
              </a:rPr>
              <a:t>podataka</a:t>
            </a:r>
            <a:r>
              <a:rPr lang="en-GB" sz="2000" b="1" dirty="0">
                <a:solidFill>
                  <a:schemeClr val="dk1"/>
                </a:solidFill>
                <a:latin typeface="+mn-lt"/>
                <a:ea typeface="Helvetica Neue"/>
                <a:cs typeface="Helvetica Neue"/>
                <a:sym typeface="Helvetica Neue"/>
              </a:rPr>
              <a:t>?</a:t>
            </a:r>
            <a:endParaRPr lang="en-GB" sz="2000" dirty="0">
              <a:solidFill>
                <a:schemeClr val="dk1"/>
              </a:solidFill>
              <a:latin typeface="+mn-lt"/>
              <a:ea typeface="Helvetica Neue"/>
              <a:cs typeface="Helvetica Neue"/>
              <a:sym typeface="Helvetica Neue"/>
            </a:endParaRPr>
          </a:p>
          <a:p>
            <a:pPr marL="342900" lvl="0" indent="-342900">
              <a:buClr>
                <a:schemeClr val="dk1"/>
              </a:buClr>
              <a:buSzPct val="80000"/>
              <a:buBlip>
                <a:blip r:embed="rId3"/>
              </a:buBlip>
            </a:pPr>
            <a:r>
              <a:rPr lang="en-GB" sz="2000" dirty="0" err="1">
                <a:solidFill>
                  <a:schemeClr val="dk1"/>
                </a:solidFill>
                <a:latin typeface="+mn-lt"/>
                <a:sym typeface="Helvetica Neue"/>
              </a:rPr>
              <a:t>Pravilo</a:t>
            </a:r>
            <a:r>
              <a:rPr lang="en-GB" sz="2000" dirty="0">
                <a:solidFill>
                  <a:schemeClr val="dk1"/>
                </a:solidFill>
                <a:latin typeface="+mn-lt"/>
                <a:sym typeface="Helvetica Neue"/>
              </a:rPr>
              <a:t> 8-7-6</a:t>
            </a:r>
          </a:p>
          <a:p>
            <a:pPr marL="342900" lvl="0" indent="-342900">
              <a:buClr>
                <a:schemeClr val="dk1"/>
              </a:buClr>
              <a:buSzPct val="80000"/>
              <a:buBlip>
                <a:blip r:embed="rId3"/>
              </a:buBlip>
            </a:pPr>
            <a:r>
              <a:rPr lang="en-GB" sz="2000" b="1" dirty="0" err="1">
                <a:solidFill>
                  <a:srgbClr val="33CCFF"/>
                </a:solidFill>
                <a:latin typeface="+mn-lt"/>
                <a:sym typeface="Helvetica Neue"/>
              </a:rPr>
              <a:t>Pohran</a:t>
            </a:r>
            <a:r>
              <a:rPr lang="hr-HR" sz="2000" b="1" dirty="0">
                <a:solidFill>
                  <a:srgbClr val="33CCFF"/>
                </a:solidFill>
                <a:latin typeface="+mn-lt"/>
                <a:sym typeface="Helvetica Neue"/>
              </a:rPr>
              <a:t>u</a:t>
            </a:r>
            <a:r>
              <a:rPr lang="en-GB" sz="2000" b="1" dirty="0">
                <a:solidFill>
                  <a:srgbClr val="33CCFF"/>
                </a:solidFill>
                <a:latin typeface="+mn-lt"/>
                <a:sym typeface="Helvetica Neue"/>
              </a:rPr>
              <a:t> u </a:t>
            </a:r>
            <a:r>
              <a:rPr lang="en-GB" sz="2000" b="1" dirty="0" err="1">
                <a:solidFill>
                  <a:srgbClr val="33CCFF"/>
                </a:solidFill>
                <a:latin typeface="+mn-lt"/>
                <a:sym typeface="Helvetica Neue"/>
              </a:rPr>
              <a:t>uobičajenim</a:t>
            </a:r>
            <a:r>
              <a:rPr lang="en-GB" sz="2000" b="1" dirty="0">
                <a:solidFill>
                  <a:srgbClr val="33CCFF"/>
                </a:solidFill>
                <a:latin typeface="+mn-lt"/>
                <a:sym typeface="Helvetica Neue"/>
              </a:rPr>
              <a:t> </a:t>
            </a:r>
            <a:r>
              <a:rPr lang="en-GB" sz="2000" b="1" dirty="0" err="1">
                <a:solidFill>
                  <a:srgbClr val="33CCFF"/>
                </a:solidFill>
                <a:latin typeface="+mn-lt"/>
                <a:sym typeface="Helvetica Neue"/>
              </a:rPr>
              <a:t>formatima</a:t>
            </a:r>
            <a:r>
              <a:rPr lang="en-GB" sz="2000" b="1" dirty="0">
                <a:solidFill>
                  <a:srgbClr val="33CCFF"/>
                </a:solidFill>
                <a:latin typeface="+mn-lt"/>
                <a:sym typeface="Helvetica Neue"/>
              </a:rPr>
              <a:t> </a:t>
            </a:r>
            <a:r>
              <a:rPr lang="en-GB" sz="2000" b="1" dirty="0" err="1">
                <a:solidFill>
                  <a:srgbClr val="33CCFF"/>
                </a:solidFill>
                <a:latin typeface="+mn-lt"/>
                <a:sym typeface="Helvetica Neue"/>
              </a:rPr>
              <a:t>kao</a:t>
            </a:r>
            <a:r>
              <a:rPr lang="en-GB" sz="2000" b="1" dirty="0">
                <a:solidFill>
                  <a:srgbClr val="33CCFF"/>
                </a:solidFill>
                <a:latin typeface="+mn-lt"/>
                <a:sym typeface="Helvetica Neue"/>
              </a:rPr>
              <a:t> </a:t>
            </a:r>
            <a:r>
              <a:rPr lang="en-GB" sz="2000" b="1" dirty="0" err="1">
                <a:solidFill>
                  <a:srgbClr val="33CCFF"/>
                </a:solidFill>
                <a:latin typeface="+mn-lt"/>
                <a:sym typeface="Helvetica Neue"/>
              </a:rPr>
              <a:t>što</a:t>
            </a:r>
            <a:r>
              <a:rPr lang="en-GB" sz="2000" b="1" dirty="0">
                <a:solidFill>
                  <a:srgbClr val="33CCFF"/>
                </a:solidFill>
                <a:latin typeface="+mn-lt"/>
                <a:sym typeface="Helvetica Neue"/>
              </a:rPr>
              <a:t> </a:t>
            </a:r>
            <a:r>
              <a:rPr lang="en-GB" sz="2000" b="1" dirty="0" err="1">
                <a:solidFill>
                  <a:srgbClr val="33CCFF"/>
                </a:solidFill>
                <a:latin typeface="+mn-lt"/>
                <a:sym typeface="Helvetica Neue"/>
              </a:rPr>
              <a:t>su</a:t>
            </a:r>
            <a:r>
              <a:rPr lang="en-GB" sz="2000" b="1" dirty="0">
                <a:solidFill>
                  <a:srgbClr val="33CCFF"/>
                </a:solidFill>
                <a:latin typeface="+mn-lt"/>
                <a:sym typeface="Helvetica Neue"/>
              </a:rPr>
              <a:t> PDF, JPG, WORD, EXCEL ...</a:t>
            </a:r>
          </a:p>
          <a:p>
            <a:pPr marL="342900" lvl="0" indent="-342900">
              <a:buClr>
                <a:schemeClr val="dk1"/>
              </a:buClr>
              <a:buSzPct val="80000"/>
              <a:buBlip>
                <a:blip r:embed="rId3"/>
              </a:buBlip>
            </a:pPr>
            <a:r>
              <a:rPr lang="en-GB" sz="2000" dirty="0" err="1">
                <a:solidFill>
                  <a:schemeClr val="dk1"/>
                </a:solidFill>
                <a:latin typeface="+mn-lt"/>
                <a:sym typeface="Helvetica Neue"/>
              </a:rPr>
              <a:t>Redoviti</a:t>
            </a:r>
            <a:r>
              <a:rPr lang="en-GB" sz="2000" dirty="0">
                <a:solidFill>
                  <a:schemeClr val="dk1"/>
                </a:solidFill>
                <a:latin typeface="+mn-lt"/>
                <a:sym typeface="Helvetica Neue"/>
              </a:rPr>
              <a:t> </a:t>
            </a:r>
            <a:r>
              <a:rPr lang="en-GB" sz="2000" dirty="0" err="1">
                <a:solidFill>
                  <a:schemeClr val="dk1"/>
                </a:solidFill>
                <a:latin typeface="+mn-lt"/>
                <a:sym typeface="Helvetica Neue"/>
              </a:rPr>
              <a:t>pregled</a:t>
            </a:r>
            <a:r>
              <a:rPr lang="en-GB" sz="2000" dirty="0">
                <a:solidFill>
                  <a:schemeClr val="dk1"/>
                </a:solidFill>
                <a:latin typeface="+mn-lt"/>
                <a:sym typeface="Helvetica Neue"/>
              </a:rPr>
              <a:t> </a:t>
            </a:r>
            <a:r>
              <a:rPr lang="en-GB" sz="2000" dirty="0" err="1">
                <a:solidFill>
                  <a:schemeClr val="dk1"/>
                </a:solidFill>
                <a:latin typeface="+mn-lt"/>
                <a:sym typeface="Helvetica Neue"/>
              </a:rPr>
              <a:t>medija</a:t>
            </a:r>
            <a:r>
              <a:rPr lang="en-GB" sz="2000" dirty="0">
                <a:solidFill>
                  <a:schemeClr val="dk1"/>
                </a:solidFill>
                <a:latin typeface="+mn-lt"/>
                <a:sym typeface="Helvetica Neue"/>
              </a:rPr>
              <a:t> </a:t>
            </a:r>
            <a:r>
              <a:rPr lang="en-GB" sz="2000" dirty="0" err="1">
                <a:solidFill>
                  <a:schemeClr val="dk1"/>
                </a:solidFill>
                <a:latin typeface="+mn-lt"/>
                <a:sym typeface="Helvetica Neue"/>
              </a:rPr>
              <a:t>za</a:t>
            </a:r>
            <a:r>
              <a:rPr lang="en-GB" sz="2000" dirty="0">
                <a:solidFill>
                  <a:schemeClr val="dk1"/>
                </a:solidFill>
                <a:latin typeface="+mn-lt"/>
                <a:sym typeface="Helvetica Neue"/>
              </a:rPr>
              <a:t> </a:t>
            </a:r>
            <a:r>
              <a:rPr lang="en-GB" sz="2000" dirty="0" err="1">
                <a:solidFill>
                  <a:schemeClr val="dk1"/>
                </a:solidFill>
                <a:latin typeface="+mn-lt"/>
                <a:sym typeface="Helvetica Neue"/>
              </a:rPr>
              <a:t>pohranjivanje</a:t>
            </a:r>
            <a:r>
              <a:rPr lang="en-GB" sz="2000" dirty="0">
                <a:solidFill>
                  <a:schemeClr val="dk1"/>
                </a:solidFill>
                <a:latin typeface="+mn-lt"/>
                <a:sym typeface="Helvetica Neue"/>
              </a:rPr>
              <a:t> </a:t>
            </a:r>
            <a:r>
              <a:rPr lang="en-GB" sz="2000" dirty="0" err="1">
                <a:solidFill>
                  <a:schemeClr val="dk1"/>
                </a:solidFill>
                <a:latin typeface="+mn-lt"/>
                <a:sym typeface="Helvetica Neue"/>
              </a:rPr>
              <a:t>najranije</a:t>
            </a:r>
            <a:r>
              <a:rPr lang="en-GB" sz="2000" dirty="0">
                <a:solidFill>
                  <a:schemeClr val="dk1"/>
                </a:solidFill>
                <a:latin typeface="+mn-lt"/>
                <a:sym typeface="Helvetica Neue"/>
              </a:rPr>
              <a:t> </a:t>
            </a:r>
            <a:r>
              <a:rPr lang="en-GB" sz="2000" dirty="0" err="1">
                <a:solidFill>
                  <a:schemeClr val="dk1"/>
                </a:solidFill>
                <a:latin typeface="+mn-lt"/>
                <a:sym typeface="Helvetica Neue"/>
              </a:rPr>
              <a:t>nakon</a:t>
            </a:r>
            <a:r>
              <a:rPr lang="en-GB" sz="2000" dirty="0">
                <a:solidFill>
                  <a:schemeClr val="dk1"/>
                </a:solidFill>
                <a:latin typeface="+mn-lt"/>
                <a:sym typeface="Helvetica Neue"/>
              </a:rPr>
              <a:t> 10 </a:t>
            </a:r>
            <a:r>
              <a:rPr lang="en-GB" sz="2000" dirty="0" err="1">
                <a:solidFill>
                  <a:schemeClr val="dk1"/>
                </a:solidFill>
                <a:latin typeface="+mn-lt"/>
                <a:sym typeface="Helvetica Neue"/>
              </a:rPr>
              <a:t>godina</a:t>
            </a:r>
            <a:endParaRPr lang="en-GB" sz="2000" dirty="0">
              <a:solidFill>
                <a:schemeClr val="dk1"/>
              </a:solidFill>
              <a:latin typeface="+mn-lt"/>
              <a:sym typeface="Helvetica Neue"/>
            </a:endParaRPr>
          </a:p>
        </p:txBody>
      </p:sp>
      <p:sp>
        <p:nvSpPr>
          <p:cNvPr id="191" name="Google Shape;191;p11"/>
          <p:cNvSpPr txBox="1"/>
          <p:nvPr/>
        </p:nvSpPr>
        <p:spPr>
          <a:xfrm>
            <a:off x="1247008" y="2332285"/>
            <a:ext cx="8076991" cy="830997"/>
          </a:xfrm>
          <a:prstGeom prst="rect">
            <a:avLst/>
          </a:prstGeom>
          <a:noFill/>
          <a:ln>
            <a:noFill/>
          </a:ln>
        </p:spPr>
        <p:txBody>
          <a:bodyPr spcFirstLastPara="1" wrap="square" lIns="91425" tIns="45700" rIns="91425" bIns="45700" anchor="t" anchorCtr="0">
            <a:noAutofit/>
          </a:bodyPr>
          <a:lstStyle/>
          <a:p>
            <a:pPr lvl="0"/>
            <a:r>
              <a:rPr lang="en-GB" sz="4800" b="1" dirty="0" err="1">
                <a:solidFill>
                  <a:schemeClr val="tx1"/>
                </a:solidFill>
                <a:latin typeface="+mn-lt"/>
                <a:ea typeface="Helvetica Neue"/>
                <a:cs typeface="Helvetica Neue"/>
                <a:sym typeface="Helvetica Neue"/>
              </a:rPr>
              <a:t>Provjerite</a:t>
            </a:r>
            <a:r>
              <a:rPr lang="en-GB" sz="4800" b="1" dirty="0">
                <a:solidFill>
                  <a:schemeClr val="tx1"/>
                </a:solidFill>
                <a:latin typeface="+mn-lt"/>
                <a:ea typeface="Helvetica Neue"/>
                <a:cs typeface="Helvetica Neue"/>
                <a:sym typeface="Helvetica Neue"/>
              </a:rPr>
              <a:t> </a:t>
            </a:r>
            <a:r>
              <a:rPr lang="en-GB" sz="4800" b="1" dirty="0" err="1">
                <a:solidFill>
                  <a:schemeClr val="tx1"/>
                </a:solidFill>
                <a:latin typeface="+mn-lt"/>
                <a:ea typeface="Helvetica Neue"/>
                <a:cs typeface="Helvetica Neue"/>
                <a:sym typeface="Helvetica Neue"/>
              </a:rPr>
              <a:t>svoje</a:t>
            </a:r>
            <a:r>
              <a:rPr lang="en-GB" sz="4800" b="1" dirty="0">
                <a:solidFill>
                  <a:schemeClr val="tx1"/>
                </a:solidFill>
                <a:latin typeface="+mn-lt"/>
                <a:ea typeface="Helvetica Neue"/>
                <a:cs typeface="Helvetica Neue"/>
                <a:sym typeface="Helvetica Neue"/>
              </a:rPr>
              <a:t> </a:t>
            </a:r>
            <a:r>
              <a:rPr lang="en-GB" sz="4800" b="1" dirty="0" err="1">
                <a:solidFill>
                  <a:schemeClr val="tx1"/>
                </a:solidFill>
                <a:latin typeface="+mn-lt"/>
                <a:ea typeface="Helvetica Neue"/>
                <a:cs typeface="Helvetica Neue"/>
                <a:sym typeface="Helvetica Neue"/>
              </a:rPr>
              <a:t>znanje</a:t>
            </a:r>
            <a:r>
              <a:rPr lang="en-GB" sz="4800" b="1" dirty="0">
                <a:solidFill>
                  <a:schemeClr val="tx1"/>
                </a:solidFill>
                <a:latin typeface="+mn-lt"/>
                <a:ea typeface="Helvetica Neue"/>
                <a:cs typeface="Helvetica Neue"/>
                <a:sym typeface="Helvetica Neue"/>
              </a:rPr>
              <a:t>!</a:t>
            </a:r>
          </a:p>
        </p:txBody>
      </p:sp>
      <p:sp>
        <p:nvSpPr>
          <p:cNvPr id="192" name="Google Shape;192;p11"/>
          <p:cNvSpPr txBox="1"/>
          <p:nvPr/>
        </p:nvSpPr>
        <p:spPr>
          <a:xfrm>
            <a:off x="1366599" y="3183450"/>
            <a:ext cx="6588000" cy="523200"/>
          </a:xfrm>
          <a:prstGeom prst="rect">
            <a:avLst/>
          </a:prstGeom>
          <a:noFill/>
          <a:ln>
            <a:noFill/>
          </a:ln>
        </p:spPr>
        <p:txBody>
          <a:bodyPr spcFirstLastPara="1" wrap="square" lIns="91425" tIns="45700" rIns="91425" bIns="45700" anchor="t" anchorCtr="0">
            <a:noAutofit/>
          </a:bodyPr>
          <a:lstStyle/>
          <a:p>
            <a:pPr lvl="0"/>
            <a:r>
              <a:rPr lang="en-GB" sz="2400" b="1" dirty="0" err="1">
                <a:solidFill>
                  <a:srgbClr val="00CCFF"/>
                </a:solidFill>
                <a:latin typeface="+mn-lt"/>
                <a:ea typeface="Helvetica Neue"/>
                <a:cs typeface="Helvetica Neue"/>
                <a:sym typeface="Helvetica Neue"/>
              </a:rPr>
              <a:t>Riješenje</a:t>
            </a:r>
            <a:r>
              <a:rPr lang="en-GB" sz="2400" b="1" dirty="0">
                <a:solidFill>
                  <a:srgbClr val="00CCFF"/>
                </a:solidFill>
                <a:latin typeface="+mn-lt"/>
                <a:ea typeface="Helvetica Neue"/>
                <a:cs typeface="Helvetica Neue"/>
                <a:sym typeface="Helvetica Neue"/>
              </a:rPr>
              <a:t>:</a:t>
            </a:r>
            <a:endParaRPr lang="en-GB" sz="2400" dirty="0">
              <a:solidFill>
                <a:srgbClr val="00CCFF"/>
              </a:solidFill>
              <a:latin typeface="+mn-lt"/>
            </a:endParaRPr>
          </a:p>
        </p:txBody>
      </p:sp>
      <p:sp>
        <p:nvSpPr>
          <p:cNvPr id="195" name="Google Shape;195;p11"/>
          <p:cNvSpPr/>
          <p:nvPr/>
        </p:nvSpPr>
        <p:spPr>
          <a:xfrm>
            <a:off x="1368000" y="3960000"/>
            <a:ext cx="7956000" cy="2016000"/>
          </a:xfrm>
          <a:prstGeom prst="rect">
            <a:avLst/>
          </a:prstGeom>
          <a:noFill/>
          <a:ln w="19050">
            <a:solidFill>
              <a:srgbClr val="4D94B7"/>
            </a:solidFill>
          </a:ln>
        </p:spPr>
        <p:txBody>
          <a:bodyPr spcFirstLastPara="1" wrap="square" lIns="91425" tIns="45700" rIns="91425" bIns="45700" anchor="t" anchorCtr="0">
            <a:noAutofit/>
          </a:bodyPr>
          <a:lstStyle/>
          <a:p>
            <a:pPr lvl="0">
              <a:buClr>
                <a:schemeClr val="dk1"/>
              </a:buClr>
              <a:buSzPts val="2400"/>
            </a:pPr>
            <a:r>
              <a:rPr lang="en-GB" sz="2000" b="1" dirty="0" err="1">
                <a:solidFill>
                  <a:schemeClr val="dk1"/>
                </a:solidFill>
                <a:latin typeface="+mn-lt"/>
                <a:ea typeface="Helvetica Neue"/>
                <a:cs typeface="Helvetica Neue"/>
                <a:sym typeface="Helvetica Neue"/>
              </a:rPr>
              <a:t>Prilikom</a:t>
            </a:r>
            <a:r>
              <a:rPr lang="en-GB" sz="2000" b="1" dirty="0">
                <a:solidFill>
                  <a:schemeClr val="dk1"/>
                </a:solidFill>
                <a:latin typeface="+mn-lt"/>
                <a:ea typeface="Helvetica Neue"/>
                <a:cs typeface="Helvetica Neue"/>
                <a:sym typeface="Helvetica Neue"/>
              </a:rPr>
              <a:t> </a:t>
            </a:r>
            <a:r>
              <a:rPr lang="en-GB" sz="2000" b="1" dirty="0" err="1">
                <a:solidFill>
                  <a:schemeClr val="dk1"/>
                </a:solidFill>
                <a:latin typeface="+mn-lt"/>
                <a:ea typeface="Helvetica Neue"/>
                <a:cs typeface="Helvetica Neue"/>
                <a:sym typeface="Helvetica Neue"/>
              </a:rPr>
              <a:t>pretraživanja</a:t>
            </a:r>
            <a:r>
              <a:rPr lang="en-GB" sz="2000" b="1" dirty="0">
                <a:solidFill>
                  <a:schemeClr val="dk1"/>
                </a:solidFill>
                <a:latin typeface="+mn-lt"/>
                <a:ea typeface="Helvetica Neue"/>
                <a:cs typeface="Helvetica Neue"/>
                <a:sym typeface="Helvetica Neue"/>
              </a:rPr>
              <a:t> u </a:t>
            </a:r>
            <a:r>
              <a:rPr lang="en-GB" sz="2000" b="1" dirty="0" err="1">
                <a:solidFill>
                  <a:schemeClr val="dk1"/>
                </a:solidFill>
                <a:latin typeface="+mn-lt"/>
                <a:ea typeface="Helvetica Neue"/>
                <a:cs typeface="Helvetica Neue"/>
                <a:sym typeface="Helvetica Neue"/>
              </a:rPr>
              <a:t>tražilicama</a:t>
            </a:r>
            <a:r>
              <a:rPr lang="en-GB" sz="2000" b="1" dirty="0">
                <a:solidFill>
                  <a:schemeClr val="dk1"/>
                </a:solidFill>
                <a:latin typeface="+mn-lt"/>
                <a:ea typeface="Helvetica Neue"/>
                <a:cs typeface="Helvetica Neue"/>
                <a:sym typeface="Helvetica Neue"/>
              </a:rPr>
              <a:t> </a:t>
            </a:r>
            <a:r>
              <a:rPr lang="en-GB" sz="2000" b="1" dirty="0" err="1">
                <a:solidFill>
                  <a:schemeClr val="dk1"/>
                </a:solidFill>
                <a:latin typeface="+mn-lt"/>
                <a:ea typeface="Helvetica Neue"/>
                <a:cs typeface="Helvetica Neue"/>
                <a:sym typeface="Helvetica Neue"/>
              </a:rPr>
              <a:t>posebnu</a:t>
            </a:r>
            <a:r>
              <a:rPr lang="en-GB" sz="2000" b="1" dirty="0">
                <a:solidFill>
                  <a:schemeClr val="dk1"/>
                </a:solidFill>
                <a:latin typeface="+mn-lt"/>
                <a:ea typeface="Helvetica Neue"/>
                <a:cs typeface="Helvetica Neue"/>
                <a:sym typeface="Helvetica Neue"/>
              </a:rPr>
              <a:t> </a:t>
            </a:r>
            <a:r>
              <a:rPr lang="en-GB" sz="2000" b="1" dirty="0" err="1">
                <a:solidFill>
                  <a:schemeClr val="dk1"/>
                </a:solidFill>
                <a:latin typeface="+mn-lt"/>
                <a:ea typeface="Helvetica Neue"/>
                <a:cs typeface="Helvetica Neue"/>
                <a:sym typeface="Helvetica Neue"/>
              </a:rPr>
              <a:t>pozornost</a:t>
            </a:r>
            <a:r>
              <a:rPr lang="en-GB" sz="2000" b="1" dirty="0">
                <a:solidFill>
                  <a:schemeClr val="dk1"/>
                </a:solidFill>
                <a:latin typeface="+mn-lt"/>
                <a:ea typeface="Helvetica Neue"/>
                <a:cs typeface="Helvetica Neue"/>
                <a:sym typeface="Helvetica Neue"/>
              </a:rPr>
              <a:t> </a:t>
            </a:r>
            <a:r>
              <a:rPr lang="en-GB" sz="2000" b="1" dirty="0" err="1">
                <a:solidFill>
                  <a:schemeClr val="dk1"/>
                </a:solidFill>
                <a:latin typeface="+mn-lt"/>
                <a:ea typeface="Helvetica Neue"/>
                <a:cs typeface="Helvetica Neue"/>
                <a:sym typeface="Helvetica Neue"/>
              </a:rPr>
              <a:t>treba</a:t>
            </a:r>
            <a:r>
              <a:rPr lang="en-GB" sz="2000" b="1" dirty="0">
                <a:solidFill>
                  <a:schemeClr val="dk1"/>
                </a:solidFill>
                <a:latin typeface="+mn-lt"/>
                <a:ea typeface="Helvetica Neue"/>
                <a:cs typeface="Helvetica Neue"/>
                <a:sym typeface="Helvetica Neue"/>
              </a:rPr>
              <a:t> </a:t>
            </a:r>
            <a:r>
              <a:rPr lang="en-GB" sz="2000" b="1" dirty="0" err="1">
                <a:solidFill>
                  <a:schemeClr val="dk1"/>
                </a:solidFill>
                <a:latin typeface="+mn-lt"/>
                <a:ea typeface="Helvetica Neue"/>
                <a:cs typeface="Helvetica Neue"/>
                <a:sym typeface="Helvetica Neue"/>
              </a:rPr>
              <a:t>obratiti</a:t>
            </a:r>
            <a:r>
              <a:rPr lang="en-GB" sz="2000" b="1" dirty="0">
                <a:solidFill>
                  <a:schemeClr val="dk1"/>
                </a:solidFill>
                <a:latin typeface="+mn-lt"/>
                <a:ea typeface="Helvetica Neue"/>
                <a:cs typeface="Helvetica Neue"/>
                <a:sym typeface="Helvetica Neue"/>
              </a:rPr>
              <a:t> na:</a:t>
            </a:r>
          </a:p>
          <a:p>
            <a:pPr marL="342900" marR="0" lvl="0" indent="-190500" algn="l" rtl="0">
              <a:spcBef>
                <a:spcPts val="0"/>
              </a:spcBef>
              <a:spcAft>
                <a:spcPts val="0"/>
              </a:spcAft>
              <a:buClr>
                <a:schemeClr val="dk1"/>
              </a:buClr>
              <a:buSzPts val="2400"/>
              <a:buFont typeface="Calibri"/>
              <a:buNone/>
            </a:pPr>
            <a:endParaRPr lang="en-GB" sz="2000" dirty="0">
              <a:solidFill>
                <a:schemeClr val="dk1"/>
              </a:solidFill>
              <a:latin typeface="+mn-lt"/>
              <a:ea typeface="Helvetica Neue"/>
              <a:cs typeface="Helvetica Neue"/>
              <a:sym typeface="Helvetica Neue"/>
            </a:endParaRPr>
          </a:p>
          <a:p>
            <a:pPr marL="342900" lvl="0" indent="-342900">
              <a:buClr>
                <a:schemeClr val="dk1"/>
              </a:buClr>
              <a:buSzPct val="80000"/>
              <a:buBlip>
                <a:blip r:embed="rId3"/>
              </a:buBlip>
            </a:pPr>
            <a:r>
              <a:rPr lang="en-GB" sz="2000" dirty="0" err="1">
                <a:solidFill>
                  <a:schemeClr val="dk1"/>
                </a:solidFill>
                <a:latin typeface="+mn-lt"/>
                <a:sym typeface="Helvetica Neue"/>
              </a:rPr>
              <a:t>Popularnost</a:t>
            </a:r>
            <a:r>
              <a:rPr lang="en-GB" sz="2000" dirty="0">
                <a:solidFill>
                  <a:schemeClr val="dk1"/>
                </a:solidFill>
                <a:latin typeface="+mn-lt"/>
                <a:sym typeface="Helvetica Neue"/>
              </a:rPr>
              <a:t> </a:t>
            </a:r>
            <a:r>
              <a:rPr lang="en-GB" sz="2000" dirty="0" err="1">
                <a:solidFill>
                  <a:schemeClr val="dk1"/>
                </a:solidFill>
                <a:latin typeface="+mn-lt"/>
                <a:sym typeface="Helvetica Neue"/>
              </a:rPr>
              <a:t>kod</a:t>
            </a:r>
            <a:r>
              <a:rPr lang="en-GB" sz="2000" dirty="0">
                <a:solidFill>
                  <a:schemeClr val="dk1"/>
                </a:solidFill>
                <a:latin typeface="+mn-lt"/>
                <a:sym typeface="Helvetica Neue"/>
              </a:rPr>
              <a:t> </a:t>
            </a:r>
            <a:r>
              <a:rPr lang="en-GB" sz="2000" dirty="0" err="1">
                <a:solidFill>
                  <a:schemeClr val="dk1"/>
                </a:solidFill>
                <a:latin typeface="+mn-lt"/>
                <a:sym typeface="Helvetica Neue"/>
              </a:rPr>
              <a:t>mladih</a:t>
            </a:r>
            <a:r>
              <a:rPr lang="en-GB" sz="2000" dirty="0">
                <a:solidFill>
                  <a:schemeClr val="dk1"/>
                </a:solidFill>
                <a:latin typeface="+mn-lt"/>
                <a:sym typeface="Helvetica Neue"/>
              </a:rPr>
              <a:t> </a:t>
            </a:r>
            <a:r>
              <a:rPr lang="en-GB" sz="2000" dirty="0" err="1">
                <a:solidFill>
                  <a:schemeClr val="dk1"/>
                </a:solidFill>
                <a:latin typeface="+mn-lt"/>
                <a:sym typeface="Helvetica Neue"/>
              </a:rPr>
              <a:t>korisnika</a:t>
            </a:r>
            <a:endParaRPr lang="en-GB" sz="2000" dirty="0">
              <a:solidFill>
                <a:schemeClr val="dk1"/>
              </a:solidFill>
              <a:latin typeface="+mn-lt"/>
              <a:sym typeface="Helvetica Neue"/>
            </a:endParaRPr>
          </a:p>
          <a:p>
            <a:pPr marL="342900" lvl="0" indent="-342900">
              <a:buClr>
                <a:schemeClr val="dk1"/>
              </a:buClr>
              <a:buSzPct val="80000"/>
              <a:buBlip>
                <a:blip r:embed="rId3"/>
              </a:buBlip>
            </a:pPr>
            <a:r>
              <a:rPr lang="en-GB" sz="2000" dirty="0" err="1">
                <a:solidFill>
                  <a:schemeClr val="dk1"/>
                </a:solidFill>
                <a:latin typeface="+mn-lt"/>
                <a:sym typeface="Helvetica Neue"/>
              </a:rPr>
              <a:t>Najbolju</a:t>
            </a:r>
            <a:r>
              <a:rPr lang="en-GB" sz="2000" dirty="0">
                <a:solidFill>
                  <a:schemeClr val="dk1"/>
                </a:solidFill>
                <a:latin typeface="+mn-lt"/>
                <a:sym typeface="Helvetica Neue"/>
              </a:rPr>
              <a:t> </a:t>
            </a:r>
            <a:r>
              <a:rPr lang="en-GB" sz="2000" dirty="0" err="1">
                <a:solidFill>
                  <a:schemeClr val="dk1"/>
                </a:solidFill>
                <a:latin typeface="+mn-lt"/>
                <a:sym typeface="Helvetica Neue"/>
              </a:rPr>
              <a:t>animacija</a:t>
            </a:r>
            <a:r>
              <a:rPr lang="en-GB" sz="2000" dirty="0">
                <a:solidFill>
                  <a:schemeClr val="dk1"/>
                </a:solidFill>
                <a:latin typeface="+mn-lt"/>
                <a:sym typeface="Helvetica Neue"/>
              </a:rPr>
              <a:t> </a:t>
            </a:r>
            <a:r>
              <a:rPr lang="en-GB" sz="2000" dirty="0" err="1">
                <a:solidFill>
                  <a:schemeClr val="dk1"/>
                </a:solidFill>
                <a:latin typeface="+mn-lt"/>
                <a:sym typeface="Helvetica Neue"/>
              </a:rPr>
              <a:t>sadržaja</a:t>
            </a:r>
            <a:endParaRPr lang="en-GB" sz="2000" dirty="0">
              <a:solidFill>
                <a:schemeClr val="dk1"/>
              </a:solidFill>
              <a:latin typeface="+mn-lt"/>
              <a:sym typeface="Helvetica Neue"/>
            </a:endParaRPr>
          </a:p>
          <a:p>
            <a:pPr marL="342900" marR="0" lvl="0" indent="-342900" algn="l" rtl="0">
              <a:spcBef>
                <a:spcPts val="0"/>
              </a:spcBef>
              <a:spcAft>
                <a:spcPts val="0"/>
              </a:spcAft>
              <a:buClr>
                <a:schemeClr val="dk1"/>
              </a:buClr>
              <a:buSzPct val="80000"/>
              <a:buBlip>
                <a:blip r:embed="rId3"/>
              </a:buBlip>
            </a:pPr>
            <a:r>
              <a:rPr lang="hr-HR" sz="2000" b="1" dirty="0">
                <a:solidFill>
                  <a:srgbClr val="33CCFF"/>
                </a:solidFill>
                <a:latin typeface="+mn-lt"/>
                <a:sym typeface="Helvetica Neue"/>
              </a:rPr>
              <a:t>Ravnotežu informacija</a:t>
            </a:r>
            <a:endParaRPr lang="en-GB" sz="2000" b="1" dirty="0">
              <a:solidFill>
                <a:srgbClr val="33CCFF"/>
              </a:solidFill>
              <a:latin typeface="+mn-lt"/>
              <a:ea typeface="Helvetica Neue"/>
              <a:cs typeface="Helvetica Neue"/>
              <a:sym typeface="Helvetica Neue"/>
            </a:endParaRPr>
          </a:p>
        </p:txBody>
      </p:sp>
      <p:sp>
        <p:nvSpPr>
          <p:cNvPr id="198" name="Google Shape;198;p11"/>
          <p:cNvSpPr/>
          <p:nvPr/>
        </p:nvSpPr>
        <p:spPr>
          <a:xfrm>
            <a:off x="9684000" y="6876000"/>
            <a:ext cx="7956000" cy="2453530"/>
          </a:xfrm>
          <a:prstGeom prst="rect">
            <a:avLst/>
          </a:prstGeom>
          <a:noFill/>
          <a:ln w="19050">
            <a:solidFill>
              <a:srgbClr val="4D94B7"/>
            </a:solidFill>
          </a:ln>
        </p:spPr>
        <p:txBody>
          <a:bodyPr spcFirstLastPara="1" wrap="square" lIns="91425" tIns="45700" rIns="91425" bIns="45700" anchor="t" anchorCtr="0">
            <a:noAutofit/>
          </a:bodyPr>
          <a:lstStyle/>
          <a:p>
            <a:pPr lvl="0">
              <a:buClr>
                <a:schemeClr val="dk1"/>
              </a:buClr>
              <a:buSzPts val="2400"/>
            </a:pPr>
            <a:r>
              <a:rPr lang="pl-PL" sz="2000" b="1" dirty="0">
                <a:solidFill>
                  <a:schemeClr val="dk1"/>
                </a:solidFill>
                <a:latin typeface="+mn-lt"/>
                <a:ea typeface="Helvetica Neue"/>
                <a:cs typeface="Helvetica Neue"/>
                <a:sym typeface="Helvetica Neue"/>
              </a:rPr>
              <a:t>Digitalno online upravljanje je neophodno jer:</a:t>
            </a:r>
          </a:p>
          <a:p>
            <a:pPr marL="342900" marR="0" lvl="0" indent="-190500" algn="l" rtl="0">
              <a:spcBef>
                <a:spcPts val="0"/>
              </a:spcBef>
              <a:spcAft>
                <a:spcPts val="0"/>
              </a:spcAft>
              <a:buClr>
                <a:schemeClr val="dk1"/>
              </a:buClr>
              <a:buSzPts val="2400"/>
              <a:buFont typeface="Calibri"/>
              <a:buNone/>
            </a:pPr>
            <a:endParaRPr lang="en-GB" sz="2000" dirty="0">
              <a:solidFill>
                <a:schemeClr val="dk1"/>
              </a:solidFill>
              <a:latin typeface="+mn-lt"/>
              <a:ea typeface="Helvetica Neue"/>
              <a:cs typeface="Helvetica Neue"/>
              <a:sym typeface="Helvetica Neue"/>
            </a:endParaRPr>
          </a:p>
          <a:p>
            <a:pPr marL="342900" lvl="0" indent="-342900">
              <a:buClr>
                <a:schemeClr val="dk1"/>
              </a:buClr>
              <a:buSzPct val="80000"/>
              <a:buBlip>
                <a:blip r:embed="rId3"/>
              </a:buBlip>
            </a:pPr>
            <a:r>
              <a:rPr lang="en-GB" sz="2000" b="1" dirty="0" err="1">
                <a:solidFill>
                  <a:srgbClr val="33CCFF"/>
                </a:solidFill>
                <a:latin typeface="+mn-lt"/>
                <a:sym typeface="Helvetica Neue"/>
              </a:rPr>
              <a:t>Ovo</a:t>
            </a:r>
            <a:r>
              <a:rPr lang="en-GB" sz="2000" b="1" dirty="0">
                <a:solidFill>
                  <a:srgbClr val="33CCFF"/>
                </a:solidFill>
                <a:latin typeface="+mn-lt"/>
                <a:sym typeface="Helvetica Neue"/>
              </a:rPr>
              <a:t> je </a:t>
            </a:r>
            <a:r>
              <a:rPr lang="en-GB" sz="2000" b="1" dirty="0" err="1">
                <a:solidFill>
                  <a:srgbClr val="33CCFF"/>
                </a:solidFill>
                <a:latin typeface="+mn-lt"/>
                <a:sym typeface="Helvetica Neue"/>
              </a:rPr>
              <a:t>jedini</a:t>
            </a:r>
            <a:r>
              <a:rPr lang="en-GB" sz="2000" b="1" dirty="0">
                <a:solidFill>
                  <a:srgbClr val="33CCFF"/>
                </a:solidFill>
                <a:latin typeface="+mn-lt"/>
                <a:sym typeface="Helvetica Neue"/>
              </a:rPr>
              <a:t> </a:t>
            </a:r>
            <a:r>
              <a:rPr lang="en-GB" sz="2000" b="1" dirty="0" err="1">
                <a:solidFill>
                  <a:srgbClr val="33CCFF"/>
                </a:solidFill>
                <a:latin typeface="+mn-lt"/>
                <a:sym typeface="Helvetica Neue"/>
              </a:rPr>
              <a:t>način</a:t>
            </a:r>
            <a:r>
              <a:rPr lang="en-GB" sz="2000" b="1" dirty="0">
                <a:solidFill>
                  <a:srgbClr val="33CCFF"/>
                </a:solidFill>
                <a:latin typeface="+mn-lt"/>
                <a:sym typeface="Helvetica Neue"/>
              </a:rPr>
              <a:t> da </a:t>
            </a:r>
            <a:r>
              <a:rPr lang="en-GB" sz="2000" b="1" dirty="0" err="1">
                <a:solidFill>
                  <a:srgbClr val="33CCFF"/>
                </a:solidFill>
                <a:latin typeface="+mn-lt"/>
                <a:sym typeface="Helvetica Neue"/>
              </a:rPr>
              <a:t>novi</a:t>
            </a:r>
            <a:r>
              <a:rPr lang="en-GB" sz="2000" b="1" dirty="0">
                <a:solidFill>
                  <a:srgbClr val="33CCFF"/>
                </a:solidFill>
                <a:latin typeface="+mn-lt"/>
                <a:sym typeface="Helvetica Neue"/>
              </a:rPr>
              <a:t> </a:t>
            </a:r>
            <a:r>
              <a:rPr lang="en-GB" sz="2000" b="1" dirty="0" err="1">
                <a:solidFill>
                  <a:srgbClr val="33CCFF"/>
                </a:solidFill>
                <a:latin typeface="+mn-lt"/>
                <a:sym typeface="Helvetica Neue"/>
              </a:rPr>
              <a:t>zaposlenici</a:t>
            </a:r>
            <a:r>
              <a:rPr lang="en-GB" sz="2000" b="1" dirty="0">
                <a:solidFill>
                  <a:srgbClr val="33CCFF"/>
                </a:solidFill>
                <a:latin typeface="+mn-lt"/>
                <a:sym typeface="Helvetica Neue"/>
              </a:rPr>
              <a:t> </a:t>
            </a:r>
            <a:r>
              <a:rPr lang="en-GB" sz="2000" b="1" dirty="0" err="1">
                <a:solidFill>
                  <a:srgbClr val="33CCFF"/>
                </a:solidFill>
                <a:latin typeface="+mn-lt"/>
                <a:sym typeface="Helvetica Neue"/>
              </a:rPr>
              <a:t>brzo</a:t>
            </a:r>
            <a:r>
              <a:rPr lang="en-GB" sz="2000" b="1" dirty="0">
                <a:solidFill>
                  <a:srgbClr val="33CCFF"/>
                </a:solidFill>
                <a:latin typeface="+mn-lt"/>
                <a:sym typeface="Helvetica Neue"/>
              </a:rPr>
              <a:t> </a:t>
            </a:r>
            <a:r>
              <a:rPr lang="en-GB" sz="2000" b="1" dirty="0" err="1">
                <a:solidFill>
                  <a:srgbClr val="33CCFF"/>
                </a:solidFill>
                <a:latin typeface="+mn-lt"/>
                <a:sym typeface="Helvetica Neue"/>
              </a:rPr>
              <a:t>dobiju</a:t>
            </a:r>
            <a:r>
              <a:rPr lang="en-GB" sz="2000" b="1" dirty="0">
                <a:solidFill>
                  <a:srgbClr val="33CCFF"/>
                </a:solidFill>
                <a:latin typeface="+mn-lt"/>
                <a:sym typeface="Helvetica Neue"/>
              </a:rPr>
              <a:t> </a:t>
            </a:r>
            <a:r>
              <a:rPr lang="en-GB" sz="2000" b="1" dirty="0" err="1">
                <a:solidFill>
                  <a:srgbClr val="33CCFF"/>
                </a:solidFill>
                <a:latin typeface="+mn-lt"/>
                <a:sym typeface="Helvetica Neue"/>
              </a:rPr>
              <a:t>pregled</a:t>
            </a:r>
            <a:endParaRPr lang="en-GB" sz="2000" b="1" dirty="0">
              <a:solidFill>
                <a:srgbClr val="33CCFF"/>
              </a:solidFill>
              <a:latin typeface="+mn-lt"/>
              <a:sym typeface="Helvetica Neue"/>
            </a:endParaRPr>
          </a:p>
          <a:p>
            <a:pPr marL="342900" lvl="0" indent="-342900">
              <a:buClr>
                <a:schemeClr val="dk1"/>
              </a:buClr>
              <a:buSzPct val="80000"/>
              <a:buBlip>
                <a:blip r:embed="rId3"/>
              </a:buBlip>
            </a:pPr>
            <a:r>
              <a:rPr lang="en-GB" sz="2000" dirty="0" err="1">
                <a:solidFill>
                  <a:schemeClr val="dk1"/>
                </a:solidFill>
                <a:latin typeface="+mn-lt"/>
                <a:sym typeface="Helvetica Neue"/>
              </a:rPr>
              <a:t>Samo</a:t>
            </a:r>
            <a:r>
              <a:rPr lang="en-GB" sz="2000" dirty="0">
                <a:solidFill>
                  <a:schemeClr val="dk1"/>
                </a:solidFill>
                <a:latin typeface="+mn-lt"/>
                <a:sym typeface="Helvetica Neue"/>
              </a:rPr>
              <a:t> </a:t>
            </a:r>
            <a:r>
              <a:rPr lang="en-GB" sz="2000" dirty="0" err="1">
                <a:solidFill>
                  <a:schemeClr val="dk1"/>
                </a:solidFill>
                <a:latin typeface="+mn-lt"/>
                <a:sym typeface="Helvetica Neue"/>
              </a:rPr>
              <a:t>vlastiti</a:t>
            </a:r>
            <a:r>
              <a:rPr lang="en-GB" sz="2000" dirty="0">
                <a:solidFill>
                  <a:schemeClr val="dk1"/>
                </a:solidFill>
                <a:latin typeface="+mn-lt"/>
                <a:sym typeface="Helvetica Neue"/>
              </a:rPr>
              <a:t> IT </a:t>
            </a:r>
            <a:r>
              <a:rPr lang="en-GB" sz="2000" dirty="0" err="1">
                <a:solidFill>
                  <a:schemeClr val="dk1"/>
                </a:solidFill>
                <a:latin typeface="+mn-lt"/>
                <a:sym typeface="Helvetica Neue"/>
              </a:rPr>
              <a:t>odjel</a:t>
            </a:r>
            <a:r>
              <a:rPr lang="en-GB" sz="2000" dirty="0">
                <a:solidFill>
                  <a:schemeClr val="dk1"/>
                </a:solidFill>
                <a:latin typeface="+mn-lt"/>
                <a:sym typeface="Helvetica Neue"/>
              </a:rPr>
              <a:t> </a:t>
            </a:r>
            <a:r>
              <a:rPr lang="en-GB" sz="2000" dirty="0" err="1">
                <a:solidFill>
                  <a:schemeClr val="dk1"/>
                </a:solidFill>
                <a:latin typeface="+mn-lt"/>
                <a:sym typeface="Helvetica Neue"/>
              </a:rPr>
              <a:t>zna</a:t>
            </a:r>
            <a:r>
              <a:rPr lang="en-GB" sz="2000" dirty="0">
                <a:solidFill>
                  <a:schemeClr val="dk1"/>
                </a:solidFill>
                <a:latin typeface="+mn-lt"/>
                <a:sym typeface="Helvetica Neue"/>
              </a:rPr>
              <a:t> </a:t>
            </a:r>
            <a:r>
              <a:rPr lang="en-GB" sz="2000" dirty="0" err="1">
                <a:solidFill>
                  <a:schemeClr val="dk1"/>
                </a:solidFill>
                <a:latin typeface="+mn-lt"/>
                <a:sym typeface="Helvetica Neue"/>
              </a:rPr>
              <a:t>gdje</a:t>
            </a:r>
            <a:r>
              <a:rPr lang="en-GB" sz="2000" dirty="0">
                <a:solidFill>
                  <a:schemeClr val="dk1"/>
                </a:solidFill>
                <a:latin typeface="+mn-lt"/>
                <a:sym typeface="Helvetica Neue"/>
              </a:rPr>
              <a:t> se </a:t>
            </a:r>
            <a:r>
              <a:rPr lang="en-GB" sz="2000" dirty="0" err="1">
                <a:solidFill>
                  <a:schemeClr val="dk1"/>
                </a:solidFill>
                <a:latin typeface="+mn-lt"/>
                <a:sym typeface="Helvetica Neue"/>
              </a:rPr>
              <a:t>podaci</a:t>
            </a:r>
            <a:r>
              <a:rPr lang="en-GB" sz="2000" dirty="0">
                <a:solidFill>
                  <a:schemeClr val="dk1"/>
                </a:solidFill>
                <a:latin typeface="+mn-lt"/>
                <a:sym typeface="Helvetica Neue"/>
              </a:rPr>
              <a:t> </a:t>
            </a:r>
            <a:r>
              <a:rPr lang="en-GB" sz="2000" dirty="0" err="1">
                <a:solidFill>
                  <a:schemeClr val="dk1"/>
                </a:solidFill>
                <a:latin typeface="+mn-lt"/>
                <a:sym typeface="Helvetica Neue"/>
              </a:rPr>
              <a:t>pohranjuju</a:t>
            </a:r>
            <a:r>
              <a:rPr lang="en-GB" sz="2000" dirty="0">
                <a:solidFill>
                  <a:schemeClr val="dk1"/>
                </a:solidFill>
                <a:latin typeface="+mn-lt"/>
                <a:sym typeface="Helvetica Neue"/>
              </a:rPr>
              <a:t> na </a:t>
            </a:r>
            <a:r>
              <a:rPr lang="en-GB" sz="2000" dirty="0" err="1">
                <a:solidFill>
                  <a:schemeClr val="dk1"/>
                </a:solidFill>
                <a:latin typeface="+mn-lt"/>
                <a:sym typeface="Helvetica Neue"/>
              </a:rPr>
              <a:t>ovaj</a:t>
            </a:r>
            <a:r>
              <a:rPr lang="en-GB" sz="2000" dirty="0">
                <a:solidFill>
                  <a:schemeClr val="dk1"/>
                </a:solidFill>
                <a:latin typeface="+mn-lt"/>
                <a:sym typeface="Helvetica Neue"/>
              </a:rPr>
              <a:t> </a:t>
            </a:r>
            <a:r>
              <a:rPr lang="en-GB" sz="2000" dirty="0" err="1">
                <a:solidFill>
                  <a:schemeClr val="dk1"/>
                </a:solidFill>
                <a:latin typeface="+mn-lt"/>
                <a:sym typeface="Helvetica Neue"/>
              </a:rPr>
              <a:t>način</a:t>
            </a:r>
            <a:endParaRPr lang="en-GB" sz="2000" dirty="0">
              <a:solidFill>
                <a:schemeClr val="dk1"/>
              </a:solidFill>
              <a:latin typeface="+mn-lt"/>
              <a:sym typeface="Helvetica Neue"/>
            </a:endParaRPr>
          </a:p>
          <a:p>
            <a:pPr marL="342900" lvl="0" indent="-342900">
              <a:buClr>
                <a:schemeClr val="dk1"/>
              </a:buClr>
              <a:buSzPct val="80000"/>
              <a:buBlip>
                <a:blip r:embed="rId3"/>
              </a:buBlip>
            </a:pPr>
            <a:r>
              <a:rPr lang="en-GB" sz="2000" dirty="0" err="1">
                <a:solidFill>
                  <a:schemeClr val="dk1"/>
                </a:solidFill>
                <a:latin typeface="+mn-lt"/>
                <a:sym typeface="Helvetica Neue"/>
              </a:rPr>
              <a:t>Spremanje</a:t>
            </a:r>
            <a:r>
              <a:rPr lang="en-GB" sz="2000" dirty="0">
                <a:solidFill>
                  <a:schemeClr val="dk1"/>
                </a:solidFill>
                <a:latin typeface="+mn-lt"/>
                <a:sym typeface="Helvetica Neue"/>
              </a:rPr>
              <a:t> </a:t>
            </a:r>
            <a:r>
              <a:rPr lang="en-GB" sz="2000" dirty="0" err="1">
                <a:solidFill>
                  <a:schemeClr val="dk1"/>
                </a:solidFill>
                <a:latin typeface="+mn-lt"/>
                <a:sym typeface="Helvetica Neue"/>
              </a:rPr>
              <a:t>podataka</a:t>
            </a:r>
            <a:r>
              <a:rPr lang="en-GB" sz="2000" dirty="0">
                <a:solidFill>
                  <a:schemeClr val="dk1"/>
                </a:solidFill>
                <a:latin typeface="+mn-lt"/>
                <a:sym typeface="Helvetica Neue"/>
              </a:rPr>
              <a:t> u </a:t>
            </a:r>
            <a:r>
              <a:rPr lang="en-GB" sz="2000" dirty="0" err="1">
                <a:solidFill>
                  <a:schemeClr val="dk1"/>
                </a:solidFill>
                <a:latin typeface="+mn-lt"/>
                <a:sym typeface="Helvetica Neue"/>
              </a:rPr>
              <a:t>pretinac</a:t>
            </a:r>
            <a:r>
              <a:rPr lang="en-GB" sz="2000" dirty="0">
                <a:solidFill>
                  <a:schemeClr val="dk1"/>
                </a:solidFill>
                <a:latin typeface="+mn-lt"/>
                <a:sym typeface="Helvetica Neue"/>
              </a:rPr>
              <a:t> e-pošte </a:t>
            </a:r>
            <a:r>
              <a:rPr lang="en-GB" sz="2000" dirty="0" err="1">
                <a:solidFill>
                  <a:schemeClr val="dk1"/>
                </a:solidFill>
                <a:latin typeface="+mn-lt"/>
                <a:sym typeface="Helvetica Neue"/>
              </a:rPr>
              <a:t>pomaže</a:t>
            </a:r>
            <a:r>
              <a:rPr lang="en-GB" sz="2000" dirty="0">
                <a:solidFill>
                  <a:schemeClr val="dk1"/>
                </a:solidFill>
                <a:latin typeface="+mn-lt"/>
                <a:sym typeface="Helvetica Neue"/>
              </a:rPr>
              <a:t> u </a:t>
            </a:r>
            <a:r>
              <a:rPr lang="en-GB" sz="2000" dirty="0" err="1">
                <a:solidFill>
                  <a:schemeClr val="dk1"/>
                </a:solidFill>
                <a:latin typeface="+mn-lt"/>
                <a:sym typeface="Helvetica Neue"/>
              </a:rPr>
              <a:t>održavanju</a:t>
            </a:r>
            <a:r>
              <a:rPr lang="en-GB" sz="2000" dirty="0">
                <a:solidFill>
                  <a:schemeClr val="dk1"/>
                </a:solidFill>
                <a:latin typeface="+mn-lt"/>
                <a:sym typeface="Helvetica Neue"/>
              </a:rPr>
              <a:t> </a:t>
            </a:r>
            <a:r>
              <a:rPr lang="en-GB" sz="2000" dirty="0" err="1">
                <a:solidFill>
                  <a:schemeClr val="dk1"/>
                </a:solidFill>
                <a:latin typeface="+mn-lt"/>
                <a:sym typeface="Helvetica Neue"/>
              </a:rPr>
              <a:t>niske</a:t>
            </a:r>
            <a:r>
              <a:rPr lang="en-GB" sz="2000" dirty="0">
                <a:solidFill>
                  <a:schemeClr val="dk1"/>
                </a:solidFill>
                <a:latin typeface="+mn-lt"/>
                <a:sym typeface="Helvetica Neue"/>
              </a:rPr>
              <a:t> </a:t>
            </a:r>
            <a:r>
              <a:rPr lang="en-GB" sz="2000" dirty="0" err="1">
                <a:solidFill>
                  <a:schemeClr val="dk1"/>
                </a:solidFill>
                <a:latin typeface="+mn-lt"/>
                <a:sym typeface="Helvetica Neue"/>
              </a:rPr>
              <a:t>količine</a:t>
            </a:r>
            <a:r>
              <a:rPr lang="en-GB" sz="2000" dirty="0">
                <a:solidFill>
                  <a:schemeClr val="dk1"/>
                </a:solidFill>
                <a:latin typeface="+mn-lt"/>
                <a:sym typeface="Helvetica Neue"/>
              </a:rPr>
              <a:t> </a:t>
            </a:r>
            <a:r>
              <a:rPr lang="en-GB" sz="2000" dirty="0" err="1">
                <a:solidFill>
                  <a:schemeClr val="dk1"/>
                </a:solidFill>
                <a:latin typeface="+mn-lt"/>
                <a:sym typeface="Helvetica Neue"/>
              </a:rPr>
              <a:t>podataka</a:t>
            </a:r>
            <a:r>
              <a:rPr lang="en-GB" sz="2000" dirty="0">
                <a:solidFill>
                  <a:schemeClr val="dk1"/>
                </a:solidFill>
                <a:latin typeface="+mn-lt"/>
                <a:sym typeface="Helvetica Neue"/>
              </a:rPr>
              <a:t> u </a:t>
            </a:r>
            <a:r>
              <a:rPr lang="en-GB" sz="2000" dirty="0" err="1">
                <a:solidFill>
                  <a:schemeClr val="dk1"/>
                </a:solidFill>
                <a:latin typeface="+mn-lt"/>
                <a:sym typeface="Helvetica Neue"/>
              </a:rPr>
              <a:t>organizacijskoj</a:t>
            </a:r>
            <a:r>
              <a:rPr lang="en-GB" sz="2000" dirty="0">
                <a:solidFill>
                  <a:schemeClr val="dk1"/>
                </a:solidFill>
                <a:latin typeface="+mn-lt"/>
                <a:sym typeface="Helvetica Neue"/>
              </a:rPr>
              <a:t> </a:t>
            </a:r>
            <a:r>
              <a:rPr lang="en-GB" sz="2000" dirty="0" err="1">
                <a:solidFill>
                  <a:schemeClr val="dk1"/>
                </a:solidFill>
                <a:latin typeface="+mn-lt"/>
                <a:sym typeface="Helvetica Neue"/>
              </a:rPr>
              <a:t>strukturi</a:t>
            </a:r>
            <a:r>
              <a:rPr lang="en-GB" sz="2000" dirty="0">
                <a:solidFill>
                  <a:schemeClr val="dk1"/>
                </a:solidFill>
                <a:latin typeface="+mn-lt"/>
                <a:sym typeface="Helvetica Neue"/>
              </a:rPr>
              <a:t>.</a:t>
            </a:r>
          </a:p>
        </p:txBody>
      </p:sp>
      <p:sp>
        <p:nvSpPr>
          <p:cNvPr id="201" name="Google Shape;201;p11"/>
          <p:cNvSpPr/>
          <p:nvPr/>
        </p:nvSpPr>
        <p:spPr>
          <a:xfrm>
            <a:off x="1368000" y="6336000"/>
            <a:ext cx="7956000" cy="2016000"/>
          </a:xfrm>
          <a:prstGeom prst="rect">
            <a:avLst/>
          </a:prstGeom>
          <a:noFill/>
          <a:ln w="19050">
            <a:solidFill>
              <a:srgbClr val="4D94B7"/>
            </a:solidFill>
          </a:ln>
        </p:spPr>
        <p:txBody>
          <a:bodyPr spcFirstLastPara="1" wrap="square" lIns="91425" tIns="45700" rIns="91425" bIns="45700" anchor="t" anchorCtr="0">
            <a:noAutofit/>
          </a:bodyPr>
          <a:lstStyle/>
          <a:p>
            <a:pPr lvl="0">
              <a:buClr>
                <a:schemeClr val="dk1"/>
              </a:buClr>
              <a:buSzPts val="2400"/>
            </a:pPr>
            <a:r>
              <a:rPr lang="en-GB" sz="2000" b="1" dirty="0" err="1">
                <a:solidFill>
                  <a:schemeClr val="dk1"/>
                </a:solidFill>
                <a:latin typeface="+mn-lt"/>
                <a:ea typeface="Helvetica Neue"/>
                <a:cs typeface="Helvetica Neue"/>
                <a:sym typeface="Helvetica Neue"/>
              </a:rPr>
              <a:t>Digitalnu</a:t>
            </a:r>
            <a:r>
              <a:rPr lang="en-GB" sz="2000" b="1" dirty="0">
                <a:solidFill>
                  <a:schemeClr val="dk1"/>
                </a:solidFill>
                <a:latin typeface="+mn-lt"/>
                <a:ea typeface="Helvetica Neue"/>
                <a:cs typeface="Helvetica Neue"/>
                <a:sym typeface="Helvetica Neue"/>
              </a:rPr>
              <a:t> </a:t>
            </a:r>
            <a:r>
              <a:rPr lang="en-GB" sz="2000" b="1" dirty="0" err="1">
                <a:solidFill>
                  <a:schemeClr val="dk1"/>
                </a:solidFill>
                <a:latin typeface="+mn-lt"/>
                <a:ea typeface="Helvetica Neue"/>
                <a:cs typeface="Helvetica Neue"/>
                <a:sym typeface="Helvetica Neue"/>
              </a:rPr>
              <a:t>strukturu</a:t>
            </a:r>
            <a:r>
              <a:rPr lang="en-GB" sz="2000" b="1" dirty="0">
                <a:solidFill>
                  <a:schemeClr val="dk1"/>
                </a:solidFill>
                <a:latin typeface="+mn-lt"/>
                <a:ea typeface="Helvetica Neue"/>
                <a:cs typeface="Helvetica Neue"/>
                <a:sym typeface="Helvetica Neue"/>
              </a:rPr>
              <a:t> </a:t>
            </a:r>
            <a:r>
              <a:rPr lang="en-GB" sz="2000" b="1" dirty="0" err="1">
                <a:solidFill>
                  <a:schemeClr val="dk1"/>
                </a:solidFill>
                <a:latin typeface="+mn-lt"/>
                <a:ea typeface="Helvetica Neue"/>
                <a:cs typeface="Helvetica Neue"/>
                <a:sym typeface="Helvetica Neue"/>
              </a:rPr>
              <a:t>mape</a:t>
            </a:r>
            <a:r>
              <a:rPr lang="en-GB" sz="2000" b="1" dirty="0">
                <a:solidFill>
                  <a:schemeClr val="dk1"/>
                </a:solidFill>
                <a:latin typeface="+mn-lt"/>
                <a:ea typeface="Helvetica Neue"/>
                <a:cs typeface="Helvetica Neue"/>
                <a:sym typeface="Helvetica Neue"/>
              </a:rPr>
              <a:t> </a:t>
            </a:r>
            <a:r>
              <a:rPr lang="en-GB" sz="2000" b="1" dirty="0" err="1">
                <a:solidFill>
                  <a:schemeClr val="dk1"/>
                </a:solidFill>
                <a:latin typeface="+mn-lt"/>
                <a:ea typeface="Helvetica Neue"/>
                <a:cs typeface="Helvetica Neue"/>
                <a:sym typeface="Helvetica Neue"/>
              </a:rPr>
              <a:t>koju</a:t>
            </a:r>
            <a:r>
              <a:rPr lang="en-GB" sz="2000" b="1" dirty="0">
                <a:solidFill>
                  <a:schemeClr val="dk1"/>
                </a:solidFill>
                <a:latin typeface="+mn-lt"/>
                <a:ea typeface="Helvetica Neue"/>
                <a:cs typeface="Helvetica Neue"/>
                <a:sym typeface="Helvetica Neue"/>
              </a:rPr>
              <a:t> </a:t>
            </a:r>
            <a:r>
              <a:rPr lang="en-GB" sz="2000" b="1" dirty="0" err="1">
                <a:solidFill>
                  <a:schemeClr val="dk1"/>
                </a:solidFill>
                <a:latin typeface="+mn-lt"/>
                <a:ea typeface="Helvetica Neue"/>
                <a:cs typeface="Helvetica Neue"/>
                <a:sym typeface="Helvetica Neue"/>
              </a:rPr>
              <a:t>prihvaćaju</a:t>
            </a:r>
            <a:r>
              <a:rPr lang="en-GB" sz="2000" b="1" dirty="0">
                <a:solidFill>
                  <a:schemeClr val="dk1"/>
                </a:solidFill>
                <a:latin typeface="+mn-lt"/>
                <a:ea typeface="Helvetica Neue"/>
                <a:cs typeface="Helvetica Neue"/>
                <a:sym typeface="Helvetica Neue"/>
              </a:rPr>
              <a:t> i </a:t>
            </a:r>
            <a:r>
              <a:rPr lang="en-GB" sz="2000" b="1" dirty="0" err="1">
                <a:solidFill>
                  <a:schemeClr val="dk1"/>
                </a:solidFill>
                <a:latin typeface="+mn-lt"/>
                <a:ea typeface="Helvetica Neue"/>
                <a:cs typeface="Helvetica Neue"/>
                <a:sym typeface="Helvetica Neue"/>
              </a:rPr>
              <a:t>podržavaju</a:t>
            </a:r>
            <a:r>
              <a:rPr lang="en-GB" sz="2000" b="1" dirty="0">
                <a:solidFill>
                  <a:schemeClr val="dk1"/>
                </a:solidFill>
                <a:latin typeface="+mn-lt"/>
                <a:ea typeface="Helvetica Neue"/>
                <a:cs typeface="Helvetica Neue"/>
                <a:sym typeface="Helvetica Neue"/>
              </a:rPr>
              <a:t> </a:t>
            </a:r>
            <a:r>
              <a:rPr lang="en-GB" sz="2000" b="1" dirty="0" err="1">
                <a:solidFill>
                  <a:schemeClr val="dk1"/>
                </a:solidFill>
                <a:latin typeface="+mn-lt"/>
                <a:ea typeface="Helvetica Neue"/>
                <a:cs typeface="Helvetica Neue"/>
                <a:sym typeface="Helvetica Neue"/>
              </a:rPr>
              <a:t>svi</a:t>
            </a:r>
            <a:r>
              <a:rPr lang="en-GB" sz="2000" b="1" dirty="0">
                <a:solidFill>
                  <a:schemeClr val="dk1"/>
                </a:solidFill>
                <a:latin typeface="+mn-lt"/>
                <a:ea typeface="Helvetica Neue"/>
                <a:cs typeface="Helvetica Neue"/>
                <a:sym typeface="Helvetica Neue"/>
              </a:rPr>
              <a:t> </a:t>
            </a:r>
            <a:r>
              <a:rPr lang="en-GB" sz="2000" b="1" dirty="0" err="1">
                <a:solidFill>
                  <a:schemeClr val="dk1"/>
                </a:solidFill>
                <a:latin typeface="+mn-lt"/>
                <a:ea typeface="Helvetica Neue"/>
                <a:cs typeface="Helvetica Neue"/>
                <a:sym typeface="Helvetica Neue"/>
              </a:rPr>
              <a:t>zaposlenici</a:t>
            </a:r>
            <a:r>
              <a:rPr lang="en-GB" sz="2000" b="1" dirty="0">
                <a:solidFill>
                  <a:schemeClr val="dk1"/>
                </a:solidFill>
                <a:latin typeface="+mn-lt"/>
                <a:ea typeface="Helvetica Neue"/>
                <a:cs typeface="Helvetica Neue"/>
                <a:sym typeface="Helvetica Neue"/>
              </a:rPr>
              <a:t> </a:t>
            </a:r>
            <a:r>
              <a:rPr lang="en-GB" sz="2000" b="1" dirty="0" err="1">
                <a:solidFill>
                  <a:schemeClr val="dk1"/>
                </a:solidFill>
                <a:latin typeface="+mn-lt"/>
                <a:ea typeface="Helvetica Neue"/>
                <a:cs typeface="Helvetica Neue"/>
                <a:sym typeface="Helvetica Neue"/>
              </a:rPr>
              <a:t>karakterizira</a:t>
            </a:r>
            <a:r>
              <a:rPr lang="en-GB" sz="2000" b="1" dirty="0">
                <a:solidFill>
                  <a:schemeClr val="dk1"/>
                </a:solidFill>
                <a:latin typeface="+mn-lt"/>
                <a:ea typeface="Helvetica Neue"/>
                <a:cs typeface="Helvetica Neue"/>
                <a:sym typeface="Helvetica Neue"/>
              </a:rPr>
              <a:t>:</a:t>
            </a:r>
          </a:p>
          <a:p>
            <a:pPr marL="342900" marR="0" lvl="0" indent="-190500" algn="l" rtl="0">
              <a:spcBef>
                <a:spcPts val="0"/>
              </a:spcBef>
              <a:spcAft>
                <a:spcPts val="0"/>
              </a:spcAft>
              <a:buClr>
                <a:schemeClr val="dk1"/>
              </a:buClr>
              <a:buSzPts val="2400"/>
              <a:buFont typeface="Calibri"/>
              <a:buNone/>
            </a:pPr>
            <a:endParaRPr lang="en-GB" sz="2000" dirty="0">
              <a:solidFill>
                <a:schemeClr val="dk1"/>
              </a:solidFill>
              <a:latin typeface="+mn-lt"/>
              <a:ea typeface="Helvetica Neue"/>
              <a:cs typeface="Helvetica Neue"/>
              <a:sym typeface="Helvetica Neue"/>
            </a:endParaRPr>
          </a:p>
          <a:p>
            <a:pPr marL="342900" lvl="0" indent="-342900">
              <a:buClr>
                <a:schemeClr val="dk1"/>
              </a:buClr>
              <a:buSzPct val="80000"/>
              <a:buBlip>
                <a:blip r:embed="rId3"/>
              </a:buBlip>
            </a:pPr>
            <a:r>
              <a:rPr lang="en-GB" sz="2000" b="1" dirty="0" err="1">
                <a:solidFill>
                  <a:srgbClr val="33CCFF"/>
                </a:solidFill>
                <a:latin typeface="+mn-lt"/>
                <a:sym typeface="Helvetica Neue"/>
              </a:rPr>
              <a:t>Sustav</a:t>
            </a:r>
            <a:r>
              <a:rPr lang="en-GB" sz="2000" b="1" dirty="0">
                <a:solidFill>
                  <a:srgbClr val="33CCFF"/>
                </a:solidFill>
                <a:latin typeface="+mn-lt"/>
                <a:sym typeface="Helvetica Neue"/>
              </a:rPr>
              <a:t> </a:t>
            </a:r>
            <a:r>
              <a:rPr lang="en-GB" sz="2000" b="1" dirty="0" err="1">
                <a:solidFill>
                  <a:srgbClr val="33CCFF"/>
                </a:solidFill>
                <a:latin typeface="+mn-lt"/>
                <a:sym typeface="Helvetica Neue"/>
              </a:rPr>
              <a:t>mapa</a:t>
            </a:r>
            <a:r>
              <a:rPr lang="en-GB" sz="2000" b="1" dirty="0">
                <a:solidFill>
                  <a:srgbClr val="33CCFF"/>
                </a:solidFill>
                <a:latin typeface="+mn-lt"/>
                <a:sym typeface="Helvetica Neue"/>
              </a:rPr>
              <a:t> 7+2</a:t>
            </a:r>
          </a:p>
          <a:p>
            <a:pPr marL="342900" lvl="0" indent="-342900">
              <a:buClr>
                <a:schemeClr val="dk1"/>
              </a:buClr>
              <a:buSzPct val="80000"/>
              <a:buBlip>
                <a:blip r:embed="rId3"/>
              </a:buBlip>
            </a:pPr>
            <a:r>
              <a:rPr lang="vi-VN" sz="2000" dirty="0">
                <a:solidFill>
                  <a:schemeClr val="dk1"/>
                </a:solidFill>
                <a:latin typeface="+mn-lt"/>
                <a:sym typeface="Helvetica Neue"/>
              </a:rPr>
              <a:t>Dvostruko arhiviranje svih datoteka</a:t>
            </a:r>
          </a:p>
          <a:p>
            <a:pPr marL="342900" lvl="0" indent="-342900">
              <a:buClr>
                <a:schemeClr val="dk1"/>
              </a:buClr>
              <a:buSzPct val="80000"/>
              <a:buBlip>
                <a:blip r:embed="rId3"/>
              </a:buBlip>
            </a:pPr>
            <a:r>
              <a:rPr lang="vi-VN" sz="2000" dirty="0">
                <a:solidFill>
                  <a:schemeClr val="dk1"/>
                </a:solidFill>
                <a:latin typeface="+mn-lt"/>
                <a:sym typeface="Helvetica Neue"/>
              </a:rPr>
              <a:t>Određivanje strukture od strane nadzornika</a:t>
            </a:r>
          </a:p>
        </p:txBody>
      </p:sp>
      <p:sp>
        <p:nvSpPr>
          <p:cNvPr id="3" name="Foliennummernplatzhalter 1">
            <a:extLst>
              <a:ext uri="{FF2B5EF4-FFF2-40B4-BE49-F238E27FC236}">
                <a16:creationId xmlns:a16="http://schemas.microsoft.com/office/drawing/2014/main" id="{1A4B41BD-0782-41AC-A90F-B610D5A4230D}"/>
              </a:ext>
            </a:extLst>
          </p:cNvPr>
          <p:cNvSpPr txBox="1">
            <a:spLocks/>
          </p:cNvSpPr>
          <p:nvPr/>
        </p:nvSpPr>
        <p:spPr>
          <a:xfrm>
            <a:off x="14004589" y="9567020"/>
            <a:ext cx="4114800" cy="547688"/>
          </a:xfrm>
          <a:prstGeom prst="rect">
            <a:avLst/>
          </a:prstGeom>
        </p:spPr>
        <p:txBody>
          <a:bodyPr vert="horz" lIns="91440" tIns="45720" rIns="91440" bIns="45720" rtlCol="0" anchor="ct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defRPr sz="1200" b="0" i="0" u="none" strike="noStrike" cap="none">
                <a:solidFill>
                  <a:schemeClr val="tx1">
                    <a:tint val="75000"/>
                  </a:schemeClr>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fld id="{141F0399-9AC4-4E2F-9FF1-1AC0CE388A8D}" type="slidenum">
              <a:rPr lang="de-DE" smtClean="0"/>
              <a:t>45</a:t>
            </a:fld>
            <a:endParaRPr lang="de-DE"/>
          </a:p>
        </p:txBody>
      </p:sp>
    </p:spTree>
    <p:extLst>
      <p:ext uri="{BB962C8B-B14F-4D97-AF65-F5344CB8AC3E}">
        <p14:creationId xmlns:p14="http://schemas.microsoft.com/office/powerpoint/2010/main" val="193881783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7" name="Google Shape;207;p12"/>
          <p:cNvSpPr txBox="1"/>
          <p:nvPr/>
        </p:nvSpPr>
        <p:spPr>
          <a:xfrm>
            <a:off x="1340025" y="3533675"/>
            <a:ext cx="7560000" cy="523200"/>
          </a:xfrm>
          <a:prstGeom prst="rect">
            <a:avLst/>
          </a:prstGeom>
          <a:noFill/>
          <a:ln>
            <a:noFill/>
          </a:ln>
        </p:spPr>
        <p:txBody>
          <a:bodyPr spcFirstLastPara="1" wrap="square" lIns="91425" tIns="45700" rIns="91425" bIns="45700" anchor="t" anchorCtr="0">
            <a:noAutofit/>
          </a:bodyPr>
          <a:lstStyle/>
          <a:p>
            <a:pPr lvl="0" algn="just"/>
            <a:r>
              <a:rPr lang="pl-PL" sz="2800" b="1" dirty="0">
                <a:solidFill>
                  <a:srgbClr val="00CCFF"/>
                </a:solidFill>
                <a:latin typeface="+mn-lt"/>
                <a:ea typeface="Helvetica Neue"/>
                <a:cs typeface="Helvetica Neue"/>
                <a:sym typeface="Helvetica Neue"/>
              </a:rPr>
              <a:t>Dobro odrađeno! Sada znate više o:</a:t>
            </a:r>
            <a:endParaRPr lang="en-GB" dirty="0">
              <a:solidFill>
                <a:srgbClr val="00CCFF"/>
              </a:solidFill>
              <a:latin typeface="+mn-lt"/>
            </a:endParaRPr>
          </a:p>
        </p:txBody>
      </p:sp>
      <p:pic>
        <p:nvPicPr>
          <p:cNvPr id="3074" name="Picture 2" descr="https://www.digital-boomer.eu/images/skills.pn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0023970" y="3028702"/>
            <a:ext cx="5219700" cy="5324475"/>
          </a:xfrm>
          <a:prstGeom prst="rect">
            <a:avLst/>
          </a:prstGeom>
          <a:noFill/>
          <a:extLst>
            <a:ext uri="{909E8E84-426E-40DD-AFC4-6F175D3DCCD1}">
              <a14:hiddenFill xmlns:a14="http://schemas.microsoft.com/office/drawing/2010/main">
                <a:solidFill>
                  <a:srgbClr val="FFFFFF"/>
                </a:solidFill>
              </a14:hiddenFill>
            </a:ext>
          </a:extLst>
        </p:spPr>
      </p:pic>
      <p:sp>
        <p:nvSpPr>
          <p:cNvPr id="3" name="Google Shape;99;p4">
            <a:extLst>
              <a:ext uri="{FF2B5EF4-FFF2-40B4-BE49-F238E27FC236}">
                <a16:creationId xmlns:a16="http://schemas.microsoft.com/office/drawing/2014/main" id="{B08F0CC2-79F8-134F-0557-1F8FECA56C73}"/>
              </a:ext>
            </a:extLst>
          </p:cNvPr>
          <p:cNvSpPr txBox="1"/>
          <p:nvPr/>
        </p:nvSpPr>
        <p:spPr>
          <a:xfrm>
            <a:off x="1497600" y="4806000"/>
            <a:ext cx="8842154" cy="461624"/>
          </a:xfrm>
          <a:prstGeom prst="rect">
            <a:avLst/>
          </a:prstGeom>
          <a:noFill/>
          <a:ln>
            <a:noFill/>
          </a:ln>
        </p:spPr>
        <p:txBody>
          <a:bodyPr spcFirstLastPara="1" wrap="square" lIns="91425" tIns="45700" rIns="91425" bIns="45700" anchor="t" anchorCtr="0">
            <a:noAutofit/>
          </a:bodyPr>
          <a:lstStyle/>
          <a:p>
            <a:pPr marL="342900" lvl="0" indent="-342900">
              <a:spcAft>
                <a:spcPts val="1200"/>
              </a:spcAft>
              <a:buSzPct val="80000"/>
              <a:buBlip>
                <a:blip r:embed="rId4"/>
              </a:buBlip>
            </a:pPr>
            <a:r>
              <a:rPr lang="en-GB" sz="2400" dirty="0" err="1">
                <a:solidFill>
                  <a:schemeClr val="dk1"/>
                </a:solidFill>
                <a:latin typeface="+mn-lt"/>
                <a:ea typeface="Helvetica Neue"/>
                <a:cs typeface="Helvetica Neue"/>
                <a:sym typeface="Helvetica Neue"/>
              </a:rPr>
              <a:t>Prepoznati</a:t>
            </a:r>
            <a:r>
              <a:rPr lang="en-GB" sz="2400" dirty="0">
                <a:solidFill>
                  <a:schemeClr val="dk1"/>
                </a:solidFill>
                <a:latin typeface="+mn-lt"/>
                <a:ea typeface="Helvetica Neue"/>
                <a:cs typeface="Helvetica Neue"/>
                <a:sym typeface="Helvetica Neue"/>
              </a:rPr>
              <a:t> </a:t>
            </a:r>
            <a:r>
              <a:rPr lang="en-GB" sz="2400" dirty="0" err="1">
                <a:solidFill>
                  <a:schemeClr val="dk1"/>
                </a:solidFill>
                <a:latin typeface="+mn-lt"/>
                <a:ea typeface="Helvetica Neue"/>
                <a:cs typeface="Helvetica Neue"/>
                <a:sym typeface="Helvetica Neue"/>
              </a:rPr>
              <a:t>korisnost</a:t>
            </a:r>
            <a:r>
              <a:rPr lang="en-GB" sz="2400" dirty="0">
                <a:solidFill>
                  <a:schemeClr val="dk1"/>
                </a:solidFill>
                <a:latin typeface="+mn-lt"/>
                <a:ea typeface="Helvetica Neue"/>
                <a:cs typeface="Helvetica Neue"/>
                <a:sym typeface="Helvetica Neue"/>
              </a:rPr>
              <a:t> </a:t>
            </a:r>
            <a:r>
              <a:rPr lang="en-GB" sz="2400" dirty="0" err="1">
                <a:solidFill>
                  <a:schemeClr val="dk1"/>
                </a:solidFill>
                <a:latin typeface="+mn-lt"/>
                <a:ea typeface="Helvetica Neue"/>
                <a:cs typeface="Helvetica Neue"/>
                <a:sym typeface="Helvetica Neue"/>
              </a:rPr>
              <a:t>interneta</a:t>
            </a:r>
            <a:r>
              <a:rPr lang="en-GB" sz="2400" dirty="0">
                <a:solidFill>
                  <a:schemeClr val="dk1"/>
                </a:solidFill>
                <a:latin typeface="+mn-lt"/>
                <a:ea typeface="Helvetica Neue"/>
                <a:cs typeface="Helvetica Neue"/>
                <a:sym typeface="Helvetica Neue"/>
              </a:rPr>
              <a:t> u </a:t>
            </a:r>
            <a:r>
              <a:rPr lang="en-GB" sz="2400" dirty="0" err="1">
                <a:solidFill>
                  <a:schemeClr val="dk1"/>
                </a:solidFill>
                <a:latin typeface="+mn-lt"/>
                <a:ea typeface="Helvetica Neue"/>
                <a:cs typeface="Helvetica Neue"/>
                <a:sym typeface="Helvetica Neue"/>
              </a:rPr>
              <a:t>pronalaženju</a:t>
            </a:r>
            <a:r>
              <a:rPr lang="en-GB" sz="2400" dirty="0">
                <a:solidFill>
                  <a:schemeClr val="dk1"/>
                </a:solidFill>
                <a:latin typeface="+mn-lt"/>
                <a:ea typeface="Helvetica Neue"/>
                <a:cs typeface="Helvetica Neue"/>
                <a:sym typeface="Helvetica Neue"/>
              </a:rPr>
              <a:t> </a:t>
            </a:r>
            <a:r>
              <a:rPr lang="en-GB" sz="2400" dirty="0" err="1">
                <a:solidFill>
                  <a:schemeClr val="dk1"/>
                </a:solidFill>
                <a:latin typeface="+mn-lt"/>
                <a:ea typeface="Helvetica Neue"/>
                <a:cs typeface="Helvetica Neue"/>
                <a:sym typeface="Helvetica Neue"/>
              </a:rPr>
              <a:t>važnih</a:t>
            </a:r>
            <a:r>
              <a:rPr lang="en-GB" sz="2400" dirty="0">
                <a:solidFill>
                  <a:schemeClr val="dk1"/>
                </a:solidFill>
                <a:latin typeface="+mn-lt"/>
                <a:ea typeface="Helvetica Neue"/>
                <a:cs typeface="Helvetica Neue"/>
                <a:sym typeface="Helvetica Neue"/>
              </a:rPr>
              <a:t> </a:t>
            </a:r>
            <a:r>
              <a:rPr lang="en-GB" sz="2400" dirty="0" err="1">
                <a:solidFill>
                  <a:schemeClr val="dk1"/>
                </a:solidFill>
                <a:latin typeface="+mn-lt"/>
                <a:ea typeface="Helvetica Neue"/>
                <a:cs typeface="Helvetica Neue"/>
                <a:sym typeface="Helvetica Neue"/>
              </a:rPr>
              <a:t>podataka</a:t>
            </a:r>
            <a:endParaRPr lang="en-GB" sz="2400" dirty="0">
              <a:solidFill>
                <a:schemeClr val="dk1"/>
              </a:solidFill>
              <a:latin typeface="+mn-lt"/>
              <a:ea typeface="Helvetica Neue"/>
              <a:cs typeface="Helvetica Neue"/>
              <a:sym typeface="Helvetica Neue"/>
            </a:endParaRPr>
          </a:p>
          <a:p>
            <a:pPr marL="342900" lvl="0" indent="-342900">
              <a:spcAft>
                <a:spcPts val="1200"/>
              </a:spcAft>
              <a:buSzPct val="80000"/>
              <a:buBlip>
                <a:blip r:embed="rId4"/>
              </a:buBlip>
            </a:pPr>
            <a:r>
              <a:rPr lang="pl-PL" sz="2400" dirty="0">
                <a:solidFill>
                  <a:schemeClr val="dk1"/>
                </a:solidFill>
                <a:latin typeface="+mn-lt"/>
                <a:sym typeface="Helvetica Neue"/>
              </a:rPr>
              <a:t>Korištenju tražilica za pretraživanje podataka</a:t>
            </a:r>
          </a:p>
          <a:p>
            <a:pPr marL="342900" lvl="0" indent="-342900">
              <a:spcAft>
                <a:spcPts val="1200"/>
              </a:spcAft>
              <a:buSzPct val="80000"/>
              <a:buBlip>
                <a:blip r:embed="rId4"/>
              </a:buBlip>
            </a:pPr>
            <a:r>
              <a:rPr lang="en-GB" sz="2400" dirty="0" err="1">
                <a:solidFill>
                  <a:schemeClr val="dk1"/>
                </a:solidFill>
                <a:latin typeface="+mn-lt"/>
                <a:sym typeface="Helvetica Neue"/>
              </a:rPr>
              <a:t>Važnost</a:t>
            </a:r>
            <a:r>
              <a:rPr lang="hr-HR" sz="2400" dirty="0">
                <a:solidFill>
                  <a:schemeClr val="dk1"/>
                </a:solidFill>
                <a:latin typeface="+mn-lt"/>
                <a:sym typeface="Helvetica Neue"/>
              </a:rPr>
              <a:t>i</a:t>
            </a:r>
            <a:r>
              <a:rPr lang="en-GB" sz="2400" dirty="0">
                <a:solidFill>
                  <a:schemeClr val="dk1"/>
                </a:solidFill>
                <a:latin typeface="+mn-lt"/>
                <a:sym typeface="Helvetica Neue"/>
              </a:rPr>
              <a:t> </a:t>
            </a:r>
            <a:r>
              <a:rPr lang="en-GB" sz="2400" dirty="0" err="1">
                <a:solidFill>
                  <a:schemeClr val="dk1"/>
                </a:solidFill>
                <a:latin typeface="+mn-lt"/>
                <a:sym typeface="Helvetica Neue"/>
              </a:rPr>
              <a:t>dobre</a:t>
            </a:r>
            <a:r>
              <a:rPr lang="en-GB" sz="2400" dirty="0">
                <a:solidFill>
                  <a:schemeClr val="dk1"/>
                </a:solidFill>
                <a:latin typeface="+mn-lt"/>
                <a:sym typeface="Helvetica Neue"/>
              </a:rPr>
              <a:t> </a:t>
            </a:r>
            <a:r>
              <a:rPr lang="en-GB" sz="2400" dirty="0" err="1">
                <a:solidFill>
                  <a:schemeClr val="dk1"/>
                </a:solidFill>
                <a:latin typeface="+mn-lt"/>
                <a:sym typeface="Helvetica Neue"/>
              </a:rPr>
              <a:t>strukture</a:t>
            </a:r>
            <a:r>
              <a:rPr lang="en-GB" sz="2400" dirty="0">
                <a:solidFill>
                  <a:schemeClr val="dk1"/>
                </a:solidFill>
                <a:latin typeface="+mn-lt"/>
                <a:sym typeface="Helvetica Neue"/>
              </a:rPr>
              <a:t> </a:t>
            </a:r>
            <a:r>
              <a:rPr lang="en-GB" sz="2400" dirty="0" err="1">
                <a:solidFill>
                  <a:schemeClr val="dk1"/>
                </a:solidFill>
                <a:latin typeface="+mn-lt"/>
                <a:sym typeface="Helvetica Neue"/>
              </a:rPr>
              <a:t>digitalnih</a:t>
            </a:r>
            <a:r>
              <a:rPr lang="en-GB" sz="2400" dirty="0">
                <a:solidFill>
                  <a:schemeClr val="dk1"/>
                </a:solidFill>
                <a:latin typeface="+mn-lt"/>
                <a:sym typeface="Helvetica Neue"/>
              </a:rPr>
              <a:t> </a:t>
            </a:r>
            <a:r>
              <a:rPr lang="en-GB" sz="2400" dirty="0" err="1">
                <a:solidFill>
                  <a:schemeClr val="dk1"/>
                </a:solidFill>
                <a:latin typeface="+mn-lt"/>
                <a:sym typeface="Helvetica Neue"/>
              </a:rPr>
              <a:t>mapa</a:t>
            </a:r>
            <a:r>
              <a:rPr lang="en-GB" sz="2400" dirty="0">
                <a:solidFill>
                  <a:schemeClr val="dk1"/>
                </a:solidFill>
                <a:latin typeface="+mn-lt"/>
                <a:sym typeface="Helvetica Neue"/>
              </a:rPr>
              <a:t> </a:t>
            </a:r>
            <a:r>
              <a:rPr lang="en-GB" sz="2400" dirty="0" err="1">
                <a:solidFill>
                  <a:schemeClr val="dk1"/>
                </a:solidFill>
                <a:latin typeface="+mn-lt"/>
                <a:sym typeface="Helvetica Neue"/>
              </a:rPr>
              <a:t>kao</a:t>
            </a:r>
            <a:r>
              <a:rPr lang="en-GB" sz="2400" dirty="0">
                <a:solidFill>
                  <a:schemeClr val="dk1"/>
                </a:solidFill>
                <a:latin typeface="+mn-lt"/>
                <a:sym typeface="Helvetica Neue"/>
              </a:rPr>
              <a:t> </a:t>
            </a:r>
            <a:r>
              <a:rPr lang="en-GB" sz="2400" dirty="0" err="1">
                <a:solidFill>
                  <a:schemeClr val="dk1"/>
                </a:solidFill>
                <a:latin typeface="+mn-lt"/>
                <a:sym typeface="Helvetica Neue"/>
              </a:rPr>
              <a:t>osnove</a:t>
            </a:r>
            <a:r>
              <a:rPr lang="en-GB" sz="2400" dirty="0">
                <a:solidFill>
                  <a:schemeClr val="dk1"/>
                </a:solidFill>
                <a:latin typeface="+mn-lt"/>
                <a:sym typeface="Helvetica Neue"/>
              </a:rPr>
              <a:t> </a:t>
            </a:r>
            <a:r>
              <a:rPr lang="en-GB" sz="2400" dirty="0" err="1">
                <a:solidFill>
                  <a:schemeClr val="dk1"/>
                </a:solidFill>
                <a:latin typeface="+mn-lt"/>
                <a:sym typeface="Helvetica Neue"/>
              </a:rPr>
              <a:t>za</a:t>
            </a:r>
            <a:r>
              <a:rPr lang="en-GB" sz="2400" dirty="0">
                <a:solidFill>
                  <a:schemeClr val="dk1"/>
                </a:solidFill>
                <a:latin typeface="+mn-lt"/>
                <a:sym typeface="Helvetica Neue"/>
              </a:rPr>
              <a:t> </a:t>
            </a:r>
            <a:r>
              <a:rPr lang="en-GB" sz="2400" dirty="0" err="1">
                <a:solidFill>
                  <a:schemeClr val="dk1"/>
                </a:solidFill>
                <a:latin typeface="+mn-lt"/>
                <a:sym typeface="Helvetica Neue"/>
              </a:rPr>
              <a:t>strukturirano</a:t>
            </a:r>
            <a:r>
              <a:rPr lang="en-GB" sz="2400" dirty="0">
                <a:solidFill>
                  <a:schemeClr val="dk1"/>
                </a:solidFill>
                <a:latin typeface="+mn-lt"/>
                <a:sym typeface="Helvetica Neue"/>
              </a:rPr>
              <a:t> </a:t>
            </a:r>
            <a:r>
              <a:rPr lang="en-GB" sz="2400" dirty="0" err="1">
                <a:solidFill>
                  <a:schemeClr val="dk1"/>
                </a:solidFill>
                <a:latin typeface="+mn-lt"/>
                <a:sym typeface="Helvetica Neue"/>
              </a:rPr>
              <a:t>pohranjivanje</a:t>
            </a:r>
            <a:r>
              <a:rPr lang="en-GB" sz="2400" dirty="0">
                <a:solidFill>
                  <a:schemeClr val="dk1"/>
                </a:solidFill>
                <a:latin typeface="+mn-lt"/>
                <a:sym typeface="Helvetica Neue"/>
              </a:rPr>
              <a:t> </a:t>
            </a:r>
            <a:r>
              <a:rPr lang="en-GB" sz="2400" dirty="0" err="1">
                <a:solidFill>
                  <a:schemeClr val="dk1"/>
                </a:solidFill>
                <a:latin typeface="+mn-lt"/>
                <a:sym typeface="Helvetica Neue"/>
              </a:rPr>
              <a:t>datoteka</a:t>
            </a:r>
            <a:endParaRPr lang="en-GB" sz="2400" dirty="0">
              <a:solidFill>
                <a:schemeClr val="dk1"/>
              </a:solidFill>
              <a:latin typeface="+mn-lt"/>
              <a:sym typeface="Helvetica Neue"/>
            </a:endParaRPr>
          </a:p>
          <a:p>
            <a:pPr marL="342900" lvl="0" indent="-342900">
              <a:spcAft>
                <a:spcPts val="1200"/>
              </a:spcAft>
              <a:buSzPct val="80000"/>
              <a:buBlip>
                <a:blip r:embed="rId4"/>
              </a:buBlip>
            </a:pPr>
            <a:r>
              <a:rPr lang="pl-PL" sz="2400" dirty="0">
                <a:solidFill>
                  <a:schemeClr val="dk1"/>
                </a:solidFill>
                <a:latin typeface="+mn-lt"/>
                <a:sym typeface="Helvetica Neue"/>
              </a:rPr>
              <a:t>Prednostima i nedostacima pohranjivanja lokalno ili u oblaku</a:t>
            </a:r>
            <a:endParaRPr lang="en-GB" sz="2400" dirty="0">
              <a:solidFill>
                <a:schemeClr val="dk1"/>
              </a:solidFill>
              <a:latin typeface="+mn-lt"/>
              <a:sym typeface="Helvetica Neue"/>
            </a:endParaRPr>
          </a:p>
          <a:p>
            <a:pPr marL="342900" lvl="0" indent="-342900">
              <a:spcAft>
                <a:spcPts val="1200"/>
              </a:spcAft>
              <a:buSzPct val="80000"/>
              <a:buBlip>
                <a:blip r:embed="rId4"/>
              </a:buBlip>
            </a:pPr>
            <a:r>
              <a:rPr lang="en-GB" sz="2400" dirty="0" err="1">
                <a:solidFill>
                  <a:schemeClr val="dk1"/>
                </a:solidFill>
                <a:latin typeface="+mn-lt"/>
                <a:sym typeface="Helvetica Neue"/>
              </a:rPr>
              <a:t>Dohvaćanj</a:t>
            </a:r>
            <a:r>
              <a:rPr lang="hr-HR" sz="2400" dirty="0">
                <a:solidFill>
                  <a:schemeClr val="dk1"/>
                </a:solidFill>
                <a:latin typeface="+mn-lt"/>
                <a:sym typeface="Helvetica Neue"/>
              </a:rPr>
              <a:t>u</a:t>
            </a:r>
            <a:r>
              <a:rPr lang="en-GB" sz="2400" dirty="0">
                <a:solidFill>
                  <a:schemeClr val="dk1"/>
                </a:solidFill>
                <a:latin typeface="+mn-lt"/>
                <a:sym typeface="Helvetica Neue"/>
              </a:rPr>
              <a:t> </a:t>
            </a:r>
            <a:r>
              <a:rPr lang="en-GB" sz="2400" dirty="0" err="1">
                <a:solidFill>
                  <a:schemeClr val="dk1"/>
                </a:solidFill>
                <a:latin typeface="+mn-lt"/>
                <a:sym typeface="Helvetica Neue"/>
              </a:rPr>
              <a:t>datoteka</a:t>
            </a:r>
            <a:r>
              <a:rPr lang="en-GB" sz="2400" dirty="0">
                <a:solidFill>
                  <a:schemeClr val="dk1"/>
                </a:solidFill>
                <a:latin typeface="+mn-lt"/>
                <a:sym typeface="Helvetica Neue"/>
              </a:rPr>
              <a:t> na </a:t>
            </a:r>
            <a:r>
              <a:rPr lang="en-GB" sz="2400" dirty="0" err="1">
                <a:solidFill>
                  <a:schemeClr val="dk1"/>
                </a:solidFill>
                <a:latin typeface="+mn-lt"/>
                <a:sym typeface="Helvetica Neue"/>
              </a:rPr>
              <a:t>računalu</a:t>
            </a:r>
            <a:r>
              <a:rPr lang="en-GB" sz="2400" dirty="0">
                <a:solidFill>
                  <a:schemeClr val="dk1"/>
                </a:solidFill>
                <a:latin typeface="+mn-lt"/>
                <a:sym typeface="Helvetica Neue"/>
              </a:rPr>
              <a:t> s </a:t>
            </a:r>
            <a:r>
              <a:rPr lang="en-GB" sz="2400" dirty="0" err="1">
                <a:solidFill>
                  <a:schemeClr val="dk1"/>
                </a:solidFill>
                <a:latin typeface="+mn-lt"/>
                <a:sym typeface="Helvetica Neue"/>
              </a:rPr>
              <a:t>pravim</a:t>
            </a:r>
            <a:r>
              <a:rPr lang="en-GB" sz="2400" dirty="0">
                <a:solidFill>
                  <a:schemeClr val="dk1"/>
                </a:solidFill>
                <a:latin typeface="+mn-lt"/>
                <a:sym typeface="Helvetica Neue"/>
              </a:rPr>
              <a:t> </a:t>
            </a:r>
            <a:r>
              <a:rPr lang="en-GB" sz="2400" dirty="0" err="1">
                <a:solidFill>
                  <a:schemeClr val="dk1"/>
                </a:solidFill>
                <a:latin typeface="+mn-lt"/>
                <a:sym typeface="Helvetica Neue"/>
              </a:rPr>
              <a:t>alatima</a:t>
            </a:r>
            <a:endParaRPr lang="en-GB" dirty="0">
              <a:latin typeface="+mn-lt"/>
            </a:endParaRPr>
          </a:p>
        </p:txBody>
      </p:sp>
      <p:sp>
        <p:nvSpPr>
          <p:cNvPr id="2" name="Foliennummernplatzhalter 1">
            <a:extLst>
              <a:ext uri="{FF2B5EF4-FFF2-40B4-BE49-F238E27FC236}">
                <a16:creationId xmlns:a16="http://schemas.microsoft.com/office/drawing/2014/main" id="{428AE51F-362F-617B-1833-4BE0E40DEC7C}"/>
              </a:ext>
            </a:extLst>
          </p:cNvPr>
          <p:cNvSpPr txBox="1">
            <a:spLocks/>
          </p:cNvSpPr>
          <p:nvPr/>
        </p:nvSpPr>
        <p:spPr>
          <a:xfrm>
            <a:off x="14004589" y="9567020"/>
            <a:ext cx="4114800" cy="547688"/>
          </a:xfrm>
          <a:prstGeom prst="rect">
            <a:avLst/>
          </a:prstGeom>
        </p:spPr>
        <p:txBody>
          <a:bodyPr vert="horz" lIns="91440" tIns="45720" rIns="91440" bIns="45720" rtlCol="0" anchor="ct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defRPr sz="1200" b="0" i="0" u="none" strike="noStrike" cap="none">
                <a:solidFill>
                  <a:schemeClr val="tx1">
                    <a:tint val="75000"/>
                  </a:schemeClr>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fld id="{141F0399-9AC4-4E2F-9FF1-1AC0CE388A8D}" type="slidenum">
              <a:rPr lang="de-DE" smtClean="0"/>
              <a:t>46</a:t>
            </a:fld>
            <a:endParaRPr lang="de-DE"/>
          </a:p>
        </p:txBody>
      </p:sp>
      <p:sp>
        <p:nvSpPr>
          <p:cNvPr id="5" name="Google Shape;206;p12">
            <a:extLst>
              <a:ext uri="{FF2B5EF4-FFF2-40B4-BE49-F238E27FC236}">
                <a16:creationId xmlns:a16="http://schemas.microsoft.com/office/drawing/2014/main" id="{86E44ABA-03DC-0165-571C-A30463DC1082}"/>
              </a:ext>
            </a:extLst>
          </p:cNvPr>
          <p:cNvSpPr txBox="1"/>
          <p:nvPr/>
        </p:nvSpPr>
        <p:spPr>
          <a:xfrm>
            <a:off x="1295400" y="2400300"/>
            <a:ext cx="3894431" cy="83095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hr-HR" sz="4800" b="1" dirty="0">
                <a:solidFill>
                  <a:schemeClr val="tx1"/>
                </a:solidFill>
                <a:latin typeface="+mn-lt"/>
                <a:sym typeface="Helvetica Neue"/>
              </a:rPr>
              <a:t>Sažetak</a:t>
            </a:r>
            <a:endParaRPr lang="en-GB" dirty="0">
              <a:solidFill>
                <a:schemeClr val="tx1"/>
              </a:solidFill>
              <a:latin typeface="+mn-lt"/>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Google Shape;220;p13"/>
          <p:cNvSpPr txBox="1"/>
          <p:nvPr/>
        </p:nvSpPr>
        <p:spPr>
          <a:xfrm>
            <a:off x="1295400" y="2400299"/>
            <a:ext cx="6192000" cy="830956"/>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4D94B7"/>
              </a:buClr>
              <a:buSzPts val="4800"/>
              <a:buFont typeface="Helvetica Neue"/>
              <a:buNone/>
            </a:pPr>
            <a:r>
              <a:rPr lang="hr-HR" sz="4800" b="1" dirty="0">
                <a:solidFill>
                  <a:schemeClr val="tx1"/>
                </a:solidFill>
                <a:latin typeface="+mn-lt"/>
                <a:ea typeface="Helvetica Neue"/>
                <a:cs typeface="Helvetica Neue"/>
                <a:sym typeface="Helvetica Neue"/>
              </a:rPr>
              <a:t>Bibliografija</a:t>
            </a:r>
            <a:endParaRPr lang="es-ES" sz="4800" b="1" dirty="0">
              <a:solidFill>
                <a:schemeClr val="tx1"/>
              </a:solidFill>
              <a:latin typeface="+mn-lt"/>
              <a:ea typeface="Helvetica Neue"/>
              <a:cs typeface="Helvetica Neue"/>
              <a:sym typeface="Helvetica Neue"/>
            </a:endParaRPr>
          </a:p>
        </p:txBody>
      </p:sp>
      <p:sp>
        <p:nvSpPr>
          <p:cNvPr id="2" name="Foliennummernplatzhalter 1">
            <a:extLst>
              <a:ext uri="{FF2B5EF4-FFF2-40B4-BE49-F238E27FC236}">
                <a16:creationId xmlns:a16="http://schemas.microsoft.com/office/drawing/2014/main" id="{9EADDE7E-2F7B-205E-4A44-7D1F914CECBB}"/>
              </a:ext>
            </a:extLst>
          </p:cNvPr>
          <p:cNvSpPr txBox="1">
            <a:spLocks/>
          </p:cNvSpPr>
          <p:nvPr/>
        </p:nvSpPr>
        <p:spPr>
          <a:xfrm>
            <a:off x="14004589" y="9567020"/>
            <a:ext cx="4114800" cy="547688"/>
          </a:xfrm>
          <a:prstGeom prst="rect">
            <a:avLst/>
          </a:prstGeom>
        </p:spPr>
        <p:txBody>
          <a:bodyPr vert="horz" lIns="91440" tIns="45720" rIns="91440" bIns="45720" rtlCol="0" anchor="ct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defRPr sz="1200" b="0" i="0" u="none" strike="noStrike" cap="none">
                <a:solidFill>
                  <a:schemeClr val="tx1">
                    <a:tint val="75000"/>
                  </a:schemeClr>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fld id="{141F0399-9AC4-4E2F-9FF1-1AC0CE388A8D}" type="slidenum">
              <a:rPr lang="de-DE" smtClean="0"/>
              <a:t>47</a:t>
            </a:fld>
            <a:endParaRPr lang="de-DE"/>
          </a:p>
        </p:txBody>
      </p:sp>
      <p:sp>
        <p:nvSpPr>
          <p:cNvPr id="3" name="Google Shape;221;p13">
            <a:extLst>
              <a:ext uri="{FF2B5EF4-FFF2-40B4-BE49-F238E27FC236}">
                <a16:creationId xmlns:a16="http://schemas.microsoft.com/office/drawing/2014/main" id="{19725B0A-583A-9A7F-29D9-408C0AF134DA}"/>
              </a:ext>
            </a:extLst>
          </p:cNvPr>
          <p:cNvSpPr/>
          <p:nvPr/>
        </p:nvSpPr>
        <p:spPr>
          <a:xfrm>
            <a:off x="1483200" y="3805200"/>
            <a:ext cx="15280800" cy="677068"/>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1200"/>
              </a:spcAft>
              <a:buClr>
                <a:schemeClr val="dk1"/>
              </a:buClr>
              <a:buSzPct val="80000"/>
              <a:buBlip>
                <a:blip r:embed="rId3"/>
              </a:buBlip>
            </a:pPr>
            <a:r>
              <a:rPr lang="de-DE" sz="2400" dirty="0">
                <a:latin typeface="+mn-lt"/>
              </a:rPr>
              <a:t>Initiative D21 e.V. (2018), D21 DIGITAL INDEX 2017/2018. Jährliches Lagebild zur Digitalen Gesellschaft, in: initiatived21.de, 2018, https://initiatived21.de/app/uploads/2018/01/d21-digital-index_2017_2018.pdf</a:t>
            </a:r>
          </a:p>
          <a:p>
            <a:pPr marL="342900" marR="0" lvl="0" indent="-342900" algn="l" rtl="0">
              <a:spcBef>
                <a:spcPts val="0"/>
              </a:spcBef>
              <a:spcAft>
                <a:spcPts val="1200"/>
              </a:spcAft>
              <a:buClr>
                <a:schemeClr val="dk1"/>
              </a:buClr>
              <a:buSzPct val="80000"/>
              <a:buBlip>
                <a:blip r:embed="rId3"/>
              </a:buBlip>
            </a:pPr>
            <a:r>
              <a:rPr lang="de-DE" sz="2400" dirty="0">
                <a:latin typeface="+mn-lt"/>
              </a:rPr>
              <a:t>Treppenlift-ratgeber.de, Internet für Senioren: Werden Sie zum </a:t>
            </a:r>
            <a:r>
              <a:rPr lang="de-DE" sz="2400" dirty="0" err="1">
                <a:latin typeface="+mn-lt"/>
              </a:rPr>
              <a:t>Silver</a:t>
            </a:r>
            <a:r>
              <a:rPr lang="de-DE" sz="2400" dirty="0">
                <a:latin typeface="+mn-lt"/>
              </a:rPr>
              <a:t> Surfer, in: treppenlift-ratgeber.de, https://www.treppenlift-ratgeber.de/barrierefrei-leben/leben-im-alter/internet-fuer-senioren.html</a:t>
            </a:r>
          </a:p>
          <a:p>
            <a:pPr marL="342900" marR="0" lvl="0" indent="-342900" algn="l" rtl="0">
              <a:spcBef>
                <a:spcPts val="0"/>
              </a:spcBef>
              <a:spcAft>
                <a:spcPts val="1200"/>
              </a:spcAft>
              <a:buClr>
                <a:schemeClr val="dk1"/>
              </a:buClr>
              <a:buSzPct val="80000"/>
              <a:buBlip>
                <a:blip r:embed="rId3"/>
              </a:buBlip>
            </a:pPr>
            <a:r>
              <a:rPr lang="de-DE" sz="2400" dirty="0">
                <a:latin typeface="+mn-lt"/>
              </a:rPr>
              <a:t>diabsite.de, Welchen besonderen Nutzen bietet das Netz für Senioren?, in: diabsite.de, 24.06.2007, https://www.diabsite.de/wegweiser/links/internet/5-senioren.html</a:t>
            </a:r>
          </a:p>
          <a:p>
            <a:pPr marL="342900" marR="0" lvl="0" indent="-342900" algn="l" rtl="0">
              <a:spcBef>
                <a:spcPts val="0"/>
              </a:spcBef>
              <a:spcAft>
                <a:spcPts val="1200"/>
              </a:spcAft>
              <a:buClr>
                <a:schemeClr val="dk1"/>
              </a:buClr>
              <a:buSzPct val="80000"/>
              <a:buBlip>
                <a:blip r:embed="rId3"/>
              </a:buBlip>
            </a:pPr>
            <a:r>
              <a:rPr lang="de-DE" sz="2400" dirty="0">
                <a:latin typeface="+mn-lt"/>
              </a:rPr>
              <a:t>BAFSO – Bundesarbeitsgemeinschaft der Seniorenorganisationen e.V. (2019), Wegweiser durch die digitale Welt - Für ältere Bürgerinnen und Bürger (10. aktualisierte Auflage), in: basgo.de, Dezember 2019, https://www.bagso.de/publikationen/ratgeber/wegweiser-durch-die-digitale-welt/</a:t>
            </a:r>
          </a:p>
          <a:p>
            <a:pPr marL="342900" marR="0" lvl="0" indent="-342900" algn="l" rtl="0">
              <a:spcBef>
                <a:spcPts val="0"/>
              </a:spcBef>
              <a:spcAft>
                <a:spcPts val="1200"/>
              </a:spcAft>
              <a:buClr>
                <a:schemeClr val="dk1"/>
              </a:buClr>
              <a:buSzPct val="80000"/>
              <a:buBlip>
                <a:blip r:embed="rId3"/>
              </a:buBlip>
            </a:pPr>
            <a:r>
              <a:rPr lang="de-DE" sz="2400" dirty="0">
                <a:latin typeface="+mn-lt"/>
              </a:rPr>
              <a:t>BAGSO Service Gesellschaft mbH, Anleitung 8: Gesundheitsinformationen im Netz – kompetent nutzen, in: digital-kompass.de, 2023, https://www.digital-kompass.de/materialien/anleitung-8-gesundheitsinformationen-im-netz-kompetent-nutzen</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Google Shape;220;p13"/>
          <p:cNvSpPr txBox="1"/>
          <p:nvPr/>
        </p:nvSpPr>
        <p:spPr>
          <a:xfrm>
            <a:off x="1295400" y="2400299"/>
            <a:ext cx="6192000" cy="830956"/>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4D94B7"/>
              </a:buClr>
              <a:buSzPts val="4800"/>
              <a:buFont typeface="Helvetica Neue"/>
              <a:buNone/>
            </a:pPr>
            <a:r>
              <a:rPr lang="hr-HR" sz="4800" b="1" dirty="0">
                <a:solidFill>
                  <a:schemeClr val="tx1"/>
                </a:solidFill>
                <a:latin typeface="+mn-lt"/>
                <a:ea typeface="Helvetica Neue"/>
                <a:cs typeface="Helvetica Neue"/>
                <a:sym typeface="Helvetica Neue"/>
              </a:rPr>
              <a:t>Bibliografija</a:t>
            </a:r>
            <a:endParaRPr lang="es-ES" sz="4800" b="1" dirty="0">
              <a:solidFill>
                <a:schemeClr val="tx1"/>
              </a:solidFill>
              <a:latin typeface="+mn-lt"/>
              <a:ea typeface="Helvetica Neue"/>
              <a:cs typeface="Helvetica Neue"/>
              <a:sym typeface="Helvetica Neue"/>
            </a:endParaRPr>
          </a:p>
        </p:txBody>
      </p:sp>
      <p:sp>
        <p:nvSpPr>
          <p:cNvPr id="2" name="Foliennummernplatzhalter 1">
            <a:extLst>
              <a:ext uri="{FF2B5EF4-FFF2-40B4-BE49-F238E27FC236}">
                <a16:creationId xmlns:a16="http://schemas.microsoft.com/office/drawing/2014/main" id="{EC49F28B-0A21-B2EA-F443-5A4CE765D0E4}"/>
              </a:ext>
            </a:extLst>
          </p:cNvPr>
          <p:cNvSpPr txBox="1">
            <a:spLocks/>
          </p:cNvSpPr>
          <p:nvPr/>
        </p:nvSpPr>
        <p:spPr>
          <a:xfrm>
            <a:off x="14004589" y="9567020"/>
            <a:ext cx="4114800" cy="547688"/>
          </a:xfrm>
          <a:prstGeom prst="rect">
            <a:avLst/>
          </a:prstGeom>
        </p:spPr>
        <p:txBody>
          <a:bodyPr vert="horz" lIns="91440" tIns="45720" rIns="91440" bIns="45720" rtlCol="0" anchor="ct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defRPr sz="1200" b="0" i="0" u="none" strike="noStrike" cap="none">
                <a:solidFill>
                  <a:schemeClr val="tx1">
                    <a:tint val="75000"/>
                  </a:schemeClr>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fld id="{141F0399-9AC4-4E2F-9FF1-1AC0CE388A8D}" type="slidenum">
              <a:rPr lang="de-DE" smtClean="0"/>
              <a:t>48</a:t>
            </a:fld>
            <a:endParaRPr lang="de-DE"/>
          </a:p>
        </p:txBody>
      </p:sp>
      <p:sp>
        <p:nvSpPr>
          <p:cNvPr id="3" name="Google Shape;221;p13">
            <a:extLst>
              <a:ext uri="{FF2B5EF4-FFF2-40B4-BE49-F238E27FC236}">
                <a16:creationId xmlns:a16="http://schemas.microsoft.com/office/drawing/2014/main" id="{6C227A8D-EF25-2DBD-8DC9-4548BE1EB49F}"/>
              </a:ext>
            </a:extLst>
          </p:cNvPr>
          <p:cNvSpPr/>
          <p:nvPr/>
        </p:nvSpPr>
        <p:spPr>
          <a:xfrm>
            <a:off x="1483200" y="3805200"/>
            <a:ext cx="15280800" cy="677068"/>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1200"/>
              </a:spcAft>
              <a:buClr>
                <a:schemeClr val="dk1"/>
              </a:buClr>
              <a:buSzPct val="80000"/>
              <a:buBlip>
                <a:blip r:embed="rId3"/>
              </a:buBlip>
            </a:pPr>
            <a:r>
              <a:rPr lang="de-DE" sz="2400" dirty="0">
                <a:latin typeface="+mn-lt"/>
              </a:rPr>
              <a:t>Google Deutschland Team (2021), 7 Tipps, mit denen ihr noch mehr aus der Google Suche rausholt, in: google.de, 04. Juni 2021, https://blog.google/intl/de-de/produkte/suchen-entdecken/7-tipps-fuer-die-google-suche/</a:t>
            </a:r>
          </a:p>
          <a:p>
            <a:pPr marL="342900" marR="0" lvl="0" indent="-342900" algn="l" rtl="0">
              <a:spcBef>
                <a:spcPts val="0"/>
              </a:spcBef>
              <a:spcAft>
                <a:spcPts val="1200"/>
              </a:spcAft>
              <a:buClr>
                <a:schemeClr val="dk1"/>
              </a:buClr>
              <a:buSzPct val="80000"/>
              <a:buBlip>
                <a:blip r:embed="rId3"/>
              </a:buBlip>
            </a:pPr>
            <a:r>
              <a:rPr lang="de-DE" sz="2400" dirty="0">
                <a:latin typeface="+mn-lt"/>
              </a:rPr>
              <a:t>IONOS (2022), Daten sichern: Methoden und Medien im Überblick, in: ionos.de, 13.09.2022, https://www.ionos.de/digitalguide/server/sicherheit/daten-sichern/</a:t>
            </a:r>
          </a:p>
          <a:p>
            <a:pPr marL="342900" marR="0" lvl="0" indent="-342900" algn="l" rtl="0">
              <a:spcBef>
                <a:spcPts val="0"/>
              </a:spcBef>
              <a:spcAft>
                <a:spcPts val="1200"/>
              </a:spcAft>
              <a:buClr>
                <a:schemeClr val="dk1"/>
              </a:buClr>
              <a:buSzPct val="80000"/>
              <a:buBlip>
                <a:blip r:embed="rId3"/>
              </a:buBlip>
            </a:pPr>
            <a:r>
              <a:rPr lang="de-DE" sz="2400" dirty="0">
                <a:latin typeface="+mn-lt"/>
              </a:rPr>
              <a:t>Verbund Forschungsdaten Bildung (</a:t>
            </a:r>
            <a:r>
              <a:rPr lang="de-DE" sz="2400" dirty="0" err="1">
                <a:latin typeface="+mn-lt"/>
              </a:rPr>
              <a:t>VerbundFDB</a:t>
            </a:r>
            <a:r>
              <a:rPr lang="de-DE" sz="2400" dirty="0">
                <a:latin typeface="+mn-lt"/>
              </a:rPr>
              <a:t>), Dateien benennen und organisieren, in: forschungsdaten-bildung.de, 20.07.2018, https://www.forschungsdaten-bildung.de/dateien-benennen</a:t>
            </a:r>
          </a:p>
          <a:p>
            <a:pPr marL="342900" marR="0" lvl="0" indent="-342900" algn="l" rtl="0">
              <a:spcBef>
                <a:spcPts val="0"/>
              </a:spcBef>
              <a:spcAft>
                <a:spcPts val="1200"/>
              </a:spcAft>
              <a:buClr>
                <a:schemeClr val="dk1"/>
              </a:buClr>
              <a:buSzPct val="80000"/>
              <a:buBlip>
                <a:blip r:embed="rId3"/>
              </a:buBlip>
            </a:pPr>
            <a:r>
              <a:rPr lang="de-DE" sz="2400" dirty="0">
                <a:latin typeface="+mn-lt"/>
              </a:rPr>
              <a:t>Büro-Kaizen, Ideale Ordnerstruktur: Eine einheitliche Dateiablage mit dem 7-Ordner-System erstellen (für Unternehmen und Privatpersonen), in: buero-kaizen.de, https://www.buero-kaizen.de/ordnerstruktur/</a:t>
            </a:r>
          </a:p>
          <a:p>
            <a:pPr marL="342900" marR="0" lvl="0" indent="-342900" algn="l" rtl="0">
              <a:spcBef>
                <a:spcPts val="0"/>
              </a:spcBef>
              <a:spcAft>
                <a:spcPts val="1200"/>
              </a:spcAft>
              <a:buClr>
                <a:schemeClr val="dk1"/>
              </a:buClr>
              <a:buSzPct val="80000"/>
              <a:buBlip>
                <a:blip r:embed="rId3"/>
              </a:buBlip>
            </a:pPr>
            <a:r>
              <a:rPr lang="de-DE" sz="2400" dirty="0" err="1">
                <a:latin typeface="+mn-lt"/>
              </a:rPr>
              <a:t>Miller’s</a:t>
            </a:r>
            <a:r>
              <a:rPr lang="de-DE" sz="2400" dirty="0">
                <a:latin typeface="+mn-lt"/>
              </a:rPr>
              <a:t> Law, The </a:t>
            </a:r>
            <a:r>
              <a:rPr lang="de-DE" sz="2400" dirty="0" err="1">
                <a:latin typeface="+mn-lt"/>
              </a:rPr>
              <a:t>average</a:t>
            </a:r>
            <a:r>
              <a:rPr lang="de-DE" sz="2400" dirty="0">
                <a:latin typeface="+mn-lt"/>
              </a:rPr>
              <a:t> </a:t>
            </a:r>
            <a:r>
              <a:rPr lang="de-DE" sz="2400" dirty="0" err="1">
                <a:latin typeface="+mn-lt"/>
              </a:rPr>
              <a:t>person</a:t>
            </a:r>
            <a:r>
              <a:rPr lang="de-DE" sz="2400" dirty="0">
                <a:latin typeface="+mn-lt"/>
              </a:rPr>
              <a:t> </a:t>
            </a:r>
            <a:r>
              <a:rPr lang="de-DE" sz="2400" dirty="0" err="1">
                <a:latin typeface="+mn-lt"/>
              </a:rPr>
              <a:t>can</a:t>
            </a:r>
            <a:r>
              <a:rPr lang="de-DE" sz="2400" dirty="0">
                <a:latin typeface="+mn-lt"/>
              </a:rPr>
              <a:t> </a:t>
            </a:r>
            <a:r>
              <a:rPr lang="de-DE" sz="2400" dirty="0" err="1">
                <a:latin typeface="+mn-lt"/>
              </a:rPr>
              <a:t>only</a:t>
            </a:r>
            <a:r>
              <a:rPr lang="de-DE" sz="2400" dirty="0">
                <a:latin typeface="+mn-lt"/>
              </a:rPr>
              <a:t> </a:t>
            </a:r>
            <a:r>
              <a:rPr lang="de-DE" sz="2400" dirty="0" err="1">
                <a:latin typeface="+mn-lt"/>
              </a:rPr>
              <a:t>keep</a:t>
            </a:r>
            <a:r>
              <a:rPr lang="de-DE" sz="2400" dirty="0">
                <a:latin typeface="+mn-lt"/>
              </a:rPr>
              <a:t> 7 (plus </a:t>
            </a:r>
            <a:r>
              <a:rPr lang="de-DE" sz="2400" dirty="0" err="1">
                <a:latin typeface="+mn-lt"/>
              </a:rPr>
              <a:t>or</a:t>
            </a:r>
            <a:r>
              <a:rPr lang="de-DE" sz="2400" dirty="0">
                <a:latin typeface="+mn-lt"/>
              </a:rPr>
              <a:t> minus 2) </a:t>
            </a:r>
            <a:r>
              <a:rPr lang="de-DE" sz="2400" dirty="0" err="1">
                <a:latin typeface="+mn-lt"/>
              </a:rPr>
              <a:t>items</a:t>
            </a:r>
            <a:r>
              <a:rPr lang="de-DE" sz="2400" dirty="0">
                <a:latin typeface="+mn-lt"/>
              </a:rPr>
              <a:t> in </a:t>
            </a:r>
            <a:r>
              <a:rPr lang="de-DE" sz="2400" dirty="0" err="1">
                <a:latin typeface="+mn-lt"/>
              </a:rPr>
              <a:t>their</a:t>
            </a:r>
            <a:r>
              <a:rPr lang="de-DE" sz="2400" dirty="0">
                <a:latin typeface="+mn-lt"/>
              </a:rPr>
              <a:t> </a:t>
            </a:r>
            <a:r>
              <a:rPr lang="de-DE" sz="2400" dirty="0" err="1">
                <a:latin typeface="+mn-lt"/>
              </a:rPr>
              <a:t>working</a:t>
            </a:r>
            <a:r>
              <a:rPr lang="de-DE" sz="2400" dirty="0">
                <a:latin typeface="+mn-lt"/>
              </a:rPr>
              <a:t> </a:t>
            </a:r>
            <a:r>
              <a:rPr lang="de-DE" sz="2400" dirty="0" err="1">
                <a:latin typeface="+mn-lt"/>
              </a:rPr>
              <a:t>memory</a:t>
            </a:r>
            <a:r>
              <a:rPr lang="de-DE" sz="2400" dirty="0">
                <a:latin typeface="+mn-lt"/>
              </a:rPr>
              <a:t>, in: lawsofux.com, https://lawsofux.com/millers-law/</a:t>
            </a:r>
          </a:p>
        </p:txBody>
      </p:sp>
    </p:spTree>
    <p:extLst>
      <p:ext uri="{BB962C8B-B14F-4D97-AF65-F5344CB8AC3E}">
        <p14:creationId xmlns:p14="http://schemas.microsoft.com/office/powerpoint/2010/main" val="287425152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Google Shape;220;p13"/>
          <p:cNvSpPr txBox="1"/>
          <p:nvPr/>
        </p:nvSpPr>
        <p:spPr>
          <a:xfrm>
            <a:off x="1295400" y="2400299"/>
            <a:ext cx="6192000" cy="830956"/>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4D94B7"/>
              </a:buClr>
              <a:buSzPts val="4800"/>
              <a:buFont typeface="Helvetica Neue"/>
              <a:buNone/>
            </a:pPr>
            <a:r>
              <a:rPr lang="hr-HR" sz="4800" b="1" dirty="0">
                <a:solidFill>
                  <a:schemeClr val="tx1"/>
                </a:solidFill>
                <a:latin typeface="+mn-lt"/>
                <a:ea typeface="Helvetica Neue"/>
                <a:cs typeface="Helvetica Neue"/>
                <a:sym typeface="Helvetica Neue"/>
              </a:rPr>
              <a:t>Bibliografija</a:t>
            </a:r>
            <a:endParaRPr lang="es-ES" sz="4800" b="1" dirty="0">
              <a:solidFill>
                <a:schemeClr val="tx1"/>
              </a:solidFill>
              <a:latin typeface="+mn-lt"/>
              <a:ea typeface="Helvetica Neue"/>
              <a:cs typeface="Helvetica Neue"/>
              <a:sym typeface="Helvetica Neue"/>
            </a:endParaRPr>
          </a:p>
        </p:txBody>
      </p:sp>
      <p:sp>
        <p:nvSpPr>
          <p:cNvPr id="2" name="Foliennummernplatzhalter 1">
            <a:extLst>
              <a:ext uri="{FF2B5EF4-FFF2-40B4-BE49-F238E27FC236}">
                <a16:creationId xmlns:a16="http://schemas.microsoft.com/office/drawing/2014/main" id="{06322A51-306A-658A-966F-6E05B7463B9A}"/>
              </a:ext>
            </a:extLst>
          </p:cNvPr>
          <p:cNvSpPr txBox="1">
            <a:spLocks/>
          </p:cNvSpPr>
          <p:nvPr/>
        </p:nvSpPr>
        <p:spPr>
          <a:xfrm>
            <a:off x="14004589" y="9567020"/>
            <a:ext cx="4114800" cy="547688"/>
          </a:xfrm>
          <a:prstGeom prst="rect">
            <a:avLst/>
          </a:prstGeom>
        </p:spPr>
        <p:txBody>
          <a:bodyPr vert="horz" lIns="91440" tIns="45720" rIns="91440" bIns="45720" rtlCol="0" anchor="ct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defRPr sz="1200" b="0" i="0" u="none" strike="noStrike" cap="none">
                <a:solidFill>
                  <a:schemeClr val="tx1">
                    <a:tint val="75000"/>
                  </a:schemeClr>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fld id="{141F0399-9AC4-4E2F-9FF1-1AC0CE388A8D}" type="slidenum">
              <a:rPr lang="de-DE" smtClean="0"/>
              <a:t>49</a:t>
            </a:fld>
            <a:endParaRPr lang="de-DE"/>
          </a:p>
        </p:txBody>
      </p:sp>
      <p:sp>
        <p:nvSpPr>
          <p:cNvPr id="3" name="Google Shape;221;p13">
            <a:extLst>
              <a:ext uri="{FF2B5EF4-FFF2-40B4-BE49-F238E27FC236}">
                <a16:creationId xmlns:a16="http://schemas.microsoft.com/office/drawing/2014/main" id="{722B15F5-4CBA-0B59-AFAF-C3AD481476F4}"/>
              </a:ext>
            </a:extLst>
          </p:cNvPr>
          <p:cNvSpPr/>
          <p:nvPr/>
        </p:nvSpPr>
        <p:spPr>
          <a:xfrm>
            <a:off x="1483200" y="3805200"/>
            <a:ext cx="15280800" cy="677068"/>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1200"/>
              </a:spcAft>
              <a:buClr>
                <a:schemeClr val="dk1"/>
              </a:buClr>
              <a:buSzPct val="80000"/>
              <a:buBlip>
                <a:blip r:embed="rId3"/>
              </a:buBlip>
            </a:pPr>
            <a:r>
              <a:rPr lang="de-DE" sz="2400" dirty="0">
                <a:latin typeface="+mn-lt"/>
              </a:rPr>
              <a:t>Schweizer Minimalist, Digitale Ordnerstruktur – Mein Ordnersystem auf dem PC, in: schweizer-minimalist.ch, 04.09.2021, https://schweizer-minimalist.ch/digitale-ordnerstruktur-mein-ordnersystem-auf-dem-pc/</a:t>
            </a:r>
          </a:p>
          <a:p>
            <a:pPr marL="342900" marR="0" lvl="0" indent="-342900" algn="l" rtl="0">
              <a:spcBef>
                <a:spcPts val="0"/>
              </a:spcBef>
              <a:spcAft>
                <a:spcPts val="1200"/>
              </a:spcAft>
              <a:buClr>
                <a:schemeClr val="dk1"/>
              </a:buClr>
              <a:buSzPct val="80000"/>
              <a:buBlip>
                <a:blip r:embed="rId3"/>
              </a:buBlip>
            </a:pPr>
            <a:r>
              <a:rPr lang="de-DE" sz="2400" dirty="0">
                <a:latin typeface="+mn-lt"/>
              </a:rPr>
              <a:t>Hagel, Jens. Vor-Ort vs. Cloud-Speicher: Was ist besser? Ein Vergleich, in: hagel-it.de, https://www.hagel-it.de/cloud/vor-ort-vs-cloud-speicher-was-ist-besser-ein-vergleich.html</a:t>
            </a:r>
          </a:p>
          <a:p>
            <a:pPr marL="342900" marR="0" lvl="0" indent="-342900" algn="l" rtl="0">
              <a:spcBef>
                <a:spcPts val="0"/>
              </a:spcBef>
              <a:spcAft>
                <a:spcPts val="1200"/>
              </a:spcAft>
              <a:buClr>
                <a:schemeClr val="dk1"/>
              </a:buClr>
              <a:buSzPct val="80000"/>
              <a:buBlip>
                <a:blip r:embed="rId3"/>
              </a:buBlip>
            </a:pPr>
            <a:r>
              <a:rPr lang="de-DE" sz="2400" dirty="0">
                <a:latin typeface="+mn-lt"/>
              </a:rPr>
              <a:t>Kristian (2019), Je 5 Vor- und Nachteile von Cloud Speichern, in: cloudzzer.com, 17. März 2018, https://www.cloudzzer.com/pro-und-contra-von-cloudspeicher</a:t>
            </a:r>
          </a:p>
          <a:p>
            <a:pPr marL="342900" marR="0" lvl="0" indent="-342900" algn="l" rtl="0">
              <a:spcBef>
                <a:spcPts val="0"/>
              </a:spcBef>
              <a:spcAft>
                <a:spcPts val="1200"/>
              </a:spcAft>
              <a:buClr>
                <a:schemeClr val="dk1"/>
              </a:buClr>
              <a:buSzPct val="80000"/>
              <a:buBlip>
                <a:blip r:embed="rId3"/>
              </a:buBlip>
            </a:pPr>
            <a:r>
              <a:rPr lang="de-DE" sz="2400" dirty="0">
                <a:latin typeface="+mn-lt"/>
              </a:rPr>
              <a:t>TechSmith, Eine digitale Ordnerstruktur fürs Unternehmen einrichten: Beispiel und Tipps, in: techsmith.de, https://www.techsmith.de/blog/digitale-ordnerstruktur/</a:t>
            </a:r>
          </a:p>
          <a:p>
            <a:pPr marL="342900" marR="0" lvl="0" indent="-342900" algn="l" rtl="0">
              <a:spcBef>
                <a:spcPts val="0"/>
              </a:spcBef>
              <a:spcAft>
                <a:spcPts val="1200"/>
              </a:spcAft>
              <a:buClr>
                <a:schemeClr val="dk1"/>
              </a:buClr>
              <a:buSzPct val="80000"/>
              <a:buBlip>
                <a:blip r:embed="rId3"/>
              </a:buBlip>
            </a:pPr>
            <a:r>
              <a:rPr lang="de-DE" sz="2400" dirty="0">
                <a:latin typeface="+mn-lt"/>
              </a:rPr>
              <a:t>Schanze, Robert (2016), Windows 10: Nach Dateien suchen – so geht's, in: giga.de, 18. Dez. 2016, https://www.giga.de/downloads/windows-10/tipps/windows-10-nach-dateien-suchen-so-gehts/</a:t>
            </a:r>
          </a:p>
          <a:p>
            <a:pPr marL="342900" marR="0" lvl="0" indent="-342900" algn="l" rtl="0">
              <a:spcBef>
                <a:spcPts val="0"/>
              </a:spcBef>
              <a:spcAft>
                <a:spcPts val="1200"/>
              </a:spcAft>
              <a:buClr>
                <a:schemeClr val="dk1"/>
              </a:buClr>
              <a:buSzPct val="80000"/>
              <a:buBlip>
                <a:blip r:embed="rId3"/>
              </a:buBlip>
            </a:pPr>
            <a:r>
              <a:rPr lang="de-DE" sz="2400" dirty="0">
                <a:latin typeface="+mn-lt"/>
              </a:rPr>
              <a:t>Baldo, Jordan, Der beste Weg, um verlorene Dateien auf dem Mac zu finden, in: imymac.de, 1. August 2022, https://www.imymac.de/powermymac/find-lost-files-on-mac.html</a:t>
            </a:r>
          </a:p>
          <a:p>
            <a:pPr marL="342900" marR="0" lvl="0" indent="-342900" algn="l" rtl="0">
              <a:spcBef>
                <a:spcPts val="0"/>
              </a:spcBef>
              <a:spcAft>
                <a:spcPts val="1200"/>
              </a:spcAft>
              <a:buClr>
                <a:schemeClr val="dk1"/>
              </a:buClr>
              <a:buSzPct val="80000"/>
              <a:buBlip>
                <a:blip r:embed="rId3"/>
              </a:buBlip>
            </a:pPr>
            <a:endParaRPr lang="de-DE" sz="2400" dirty="0">
              <a:latin typeface="+mn-lt"/>
            </a:endParaRPr>
          </a:p>
        </p:txBody>
      </p:sp>
    </p:spTree>
    <p:extLst>
      <p:ext uri="{BB962C8B-B14F-4D97-AF65-F5344CB8AC3E}">
        <p14:creationId xmlns:p14="http://schemas.microsoft.com/office/powerpoint/2010/main" val="21392280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graphicFrame>
        <p:nvGraphicFramePr>
          <p:cNvPr id="3" name="Diagramm 2">
            <a:extLst>
              <a:ext uri="{FF2B5EF4-FFF2-40B4-BE49-F238E27FC236}">
                <a16:creationId xmlns:a16="http://schemas.microsoft.com/office/drawing/2014/main" id="{043DA264-D75A-C81D-E0A7-6FF7CFB1FB07}"/>
              </a:ext>
            </a:extLst>
          </p:cNvPr>
          <p:cNvGraphicFramePr/>
          <p:nvPr>
            <p:extLst>
              <p:ext uri="{D42A27DB-BD31-4B8C-83A1-F6EECF244321}">
                <p14:modId xmlns:p14="http://schemas.microsoft.com/office/powerpoint/2010/main" val="164599110"/>
              </p:ext>
            </p:extLst>
          </p:nvPr>
        </p:nvGraphicFramePr>
        <p:xfrm>
          <a:off x="7812000" y="2376000"/>
          <a:ext cx="9144000" cy="6804000"/>
        </p:xfrm>
        <a:graphic>
          <a:graphicData uri="http://schemas.openxmlformats.org/drawingml/2006/chart">
            <c:chart xmlns:c="http://schemas.openxmlformats.org/drawingml/2006/chart" xmlns:r="http://schemas.openxmlformats.org/officeDocument/2006/relationships" r:id="rId3"/>
          </a:graphicData>
        </a:graphic>
      </p:graphicFrame>
      <p:sp>
        <p:nvSpPr>
          <p:cNvPr id="118" name="Google Shape;118;p6"/>
          <p:cNvSpPr txBox="1"/>
          <p:nvPr/>
        </p:nvSpPr>
        <p:spPr>
          <a:xfrm>
            <a:off x="1331997" y="2054087"/>
            <a:ext cx="6480003" cy="1178180"/>
          </a:xfrm>
          <a:prstGeom prst="rect">
            <a:avLst/>
          </a:prstGeom>
          <a:noFill/>
          <a:ln>
            <a:noFill/>
          </a:ln>
        </p:spPr>
        <p:txBody>
          <a:bodyPr spcFirstLastPara="1" wrap="square" lIns="91425" tIns="45700" rIns="91425" bIns="45700" anchor="t" anchorCtr="0">
            <a:noAutofit/>
          </a:bodyPr>
          <a:lstStyle/>
          <a:p>
            <a:pPr marL="625475" lvl="0" indent="-625475">
              <a:defRPr/>
            </a:pPr>
            <a:r>
              <a:rPr lang="it-IT" sz="4800" b="1" dirty="0">
                <a:ea typeface="Helvetica Neue"/>
                <a:cs typeface="Helvetica Neue"/>
                <a:sym typeface="Helvetica Neue"/>
              </a:rPr>
              <a:t>1. </a:t>
            </a:r>
            <a:r>
              <a:rPr lang="it-IT" sz="4800" b="1" dirty="0" err="1">
                <a:ea typeface="Helvetica Neue"/>
                <a:cs typeface="Helvetica Neue"/>
                <a:sym typeface="Helvetica Neue"/>
              </a:rPr>
              <a:t>Koje</a:t>
            </a:r>
            <a:r>
              <a:rPr lang="it-IT" sz="4800" b="1" dirty="0">
                <a:ea typeface="Helvetica Neue"/>
                <a:cs typeface="Helvetica Neue"/>
                <a:sym typeface="Helvetica Neue"/>
              </a:rPr>
              <a:t> su </a:t>
            </a:r>
            <a:r>
              <a:rPr lang="it-IT" sz="4800" b="1" dirty="0" err="1">
                <a:ea typeface="Helvetica Neue"/>
                <a:cs typeface="Helvetica Neue"/>
                <a:sym typeface="Helvetica Neue"/>
              </a:rPr>
              <a:t>prednosti</a:t>
            </a:r>
            <a:r>
              <a:rPr lang="it-IT" sz="4800" b="1" dirty="0">
                <a:ea typeface="Helvetica Neue"/>
                <a:cs typeface="Helvetica Neue"/>
                <a:sym typeface="Helvetica Neue"/>
              </a:rPr>
              <a:t> </a:t>
            </a:r>
            <a:r>
              <a:rPr lang="it-IT" sz="4800" b="1" dirty="0" err="1">
                <a:ea typeface="Helvetica Neue"/>
                <a:cs typeface="Helvetica Neue"/>
                <a:sym typeface="Helvetica Neue"/>
              </a:rPr>
              <a:t>interneta</a:t>
            </a:r>
            <a:r>
              <a:rPr lang="it-IT" sz="4800" b="1" dirty="0">
                <a:ea typeface="Helvetica Neue"/>
                <a:cs typeface="Helvetica Neue"/>
                <a:sym typeface="Helvetica Neue"/>
              </a:rPr>
              <a:t>?</a:t>
            </a:r>
            <a:endParaRPr lang="en-US" sz="4800" b="1" dirty="0">
              <a:ea typeface="Helvetica Neue"/>
              <a:cs typeface="Helvetica Neue"/>
              <a:sym typeface="Helvetica Neue"/>
            </a:endParaRPr>
          </a:p>
        </p:txBody>
      </p:sp>
      <p:sp>
        <p:nvSpPr>
          <p:cNvPr id="119" name="Google Shape;119;p6"/>
          <p:cNvSpPr txBox="1"/>
          <p:nvPr/>
        </p:nvSpPr>
        <p:spPr>
          <a:xfrm>
            <a:off x="1295400" y="4104000"/>
            <a:ext cx="5400600" cy="523180"/>
          </a:xfrm>
          <a:prstGeom prst="rect">
            <a:avLst/>
          </a:prstGeom>
          <a:noFill/>
          <a:ln>
            <a:noFill/>
          </a:ln>
        </p:spPr>
        <p:txBody>
          <a:bodyPr spcFirstLastPara="1" wrap="square" lIns="91425" tIns="45700" rIns="91425" bIns="45700" anchor="t" anchorCtr="0">
            <a:noAutofit/>
          </a:bodyPr>
          <a:lstStyle/>
          <a:p>
            <a:pPr lvl="0">
              <a:defRPr/>
            </a:pPr>
            <a:r>
              <a:rPr lang="en-GB" sz="2800" b="1" dirty="0" err="1">
                <a:solidFill>
                  <a:srgbClr val="00CCFF"/>
                </a:solidFill>
                <a:ea typeface="Helvetica Neue"/>
                <a:cs typeface="Helvetica Neue"/>
                <a:sym typeface="Helvetica Neue"/>
              </a:rPr>
              <a:t>Redovito</a:t>
            </a:r>
            <a:r>
              <a:rPr lang="en-GB" sz="2800" b="1" dirty="0">
                <a:solidFill>
                  <a:srgbClr val="00CCFF"/>
                </a:solidFill>
                <a:ea typeface="Helvetica Neue"/>
                <a:cs typeface="Helvetica Neue"/>
                <a:sym typeface="Helvetica Neue"/>
              </a:rPr>
              <a:t> </a:t>
            </a:r>
            <a:r>
              <a:rPr lang="en-GB" sz="2800" b="1" dirty="0" err="1">
                <a:solidFill>
                  <a:srgbClr val="00CCFF"/>
                </a:solidFill>
                <a:ea typeface="Helvetica Neue"/>
                <a:cs typeface="Helvetica Neue"/>
                <a:sym typeface="Helvetica Neue"/>
              </a:rPr>
              <a:t>korištene</a:t>
            </a:r>
            <a:r>
              <a:rPr lang="en-GB" sz="2800" b="1" dirty="0">
                <a:solidFill>
                  <a:srgbClr val="00CCFF"/>
                </a:solidFill>
                <a:ea typeface="Helvetica Neue"/>
                <a:cs typeface="Helvetica Neue"/>
                <a:sym typeface="Helvetica Neue"/>
              </a:rPr>
              <a:t> </a:t>
            </a:r>
            <a:r>
              <a:rPr lang="en-GB" sz="2800" b="1" dirty="0" err="1">
                <a:solidFill>
                  <a:srgbClr val="00CCFF"/>
                </a:solidFill>
                <a:ea typeface="Helvetica Neue"/>
                <a:cs typeface="Helvetica Neue"/>
                <a:sym typeface="Helvetica Neue"/>
              </a:rPr>
              <a:t>usluge</a:t>
            </a:r>
            <a:r>
              <a:rPr lang="en-GB" sz="2800" b="1" dirty="0">
                <a:solidFill>
                  <a:srgbClr val="00CCFF"/>
                </a:solidFill>
                <a:ea typeface="Helvetica Neue"/>
                <a:cs typeface="Helvetica Neue"/>
                <a:sym typeface="Helvetica Neue"/>
              </a:rPr>
              <a:t> i </a:t>
            </a:r>
            <a:r>
              <a:rPr lang="en-GB" sz="2800" b="1" dirty="0" err="1">
                <a:solidFill>
                  <a:srgbClr val="00CCFF"/>
                </a:solidFill>
                <a:ea typeface="Helvetica Neue"/>
                <a:cs typeface="Helvetica Neue"/>
                <a:sym typeface="Helvetica Neue"/>
              </a:rPr>
              <a:t>aplikacije</a:t>
            </a:r>
            <a:endParaRPr kumimoji="0" lang="en-GB" sz="1400" b="0" i="0" u="none" strike="noStrike" kern="0" cap="none" spc="0" normalizeH="0" baseline="0" dirty="0">
              <a:ln>
                <a:noFill/>
              </a:ln>
              <a:solidFill>
                <a:srgbClr val="00CCFF"/>
              </a:solidFill>
              <a:effectLst/>
              <a:uLnTx/>
              <a:uFillTx/>
              <a:latin typeface="Arial"/>
              <a:sym typeface="Arial"/>
            </a:endParaRPr>
          </a:p>
        </p:txBody>
      </p:sp>
      <p:sp>
        <p:nvSpPr>
          <p:cNvPr id="14" name="Google Shape;120;p6">
            <a:extLst>
              <a:ext uri="{FF2B5EF4-FFF2-40B4-BE49-F238E27FC236}">
                <a16:creationId xmlns:a16="http://schemas.microsoft.com/office/drawing/2014/main" id="{64F3C16B-8B4A-3174-85B2-688ECA421279}"/>
              </a:ext>
            </a:extLst>
          </p:cNvPr>
          <p:cNvSpPr txBox="1"/>
          <p:nvPr/>
        </p:nvSpPr>
        <p:spPr>
          <a:xfrm>
            <a:off x="1295399" y="5184000"/>
            <a:ext cx="4428601" cy="769401"/>
          </a:xfrm>
          <a:prstGeom prst="rect">
            <a:avLst/>
          </a:prstGeom>
          <a:noFill/>
          <a:ln>
            <a:noFill/>
          </a:ln>
        </p:spPr>
        <p:txBody>
          <a:bodyPr spcFirstLastPara="1" wrap="square" lIns="91425" tIns="45700" rIns="91425" bIns="45700" anchor="t" anchorCtr="0">
            <a:noAutofit/>
          </a:bodyPr>
          <a:lstStyle/>
          <a:p>
            <a:pPr lvl="0">
              <a:defRPr/>
            </a:pPr>
            <a:r>
              <a:rPr lang="en-GB" sz="2400" dirty="0" err="1">
                <a:ea typeface="Helvetica Neue"/>
                <a:cs typeface="Helvetica Neue"/>
                <a:sym typeface="Helvetica Neue"/>
              </a:rPr>
              <a:t>Navedite</a:t>
            </a:r>
            <a:r>
              <a:rPr lang="en-GB" sz="2400" dirty="0">
                <a:ea typeface="Helvetica Neue"/>
                <a:cs typeface="Helvetica Neue"/>
                <a:sym typeface="Helvetica Neue"/>
              </a:rPr>
              <a:t> </a:t>
            </a:r>
            <a:r>
              <a:rPr lang="en-GB" sz="2400" dirty="0" err="1">
                <a:ea typeface="Helvetica Neue"/>
                <a:cs typeface="Helvetica Neue"/>
                <a:sym typeface="Helvetica Neue"/>
              </a:rPr>
              <a:t>koju</a:t>
            </a:r>
            <a:r>
              <a:rPr lang="en-GB" sz="2400" dirty="0">
                <a:ea typeface="Helvetica Neue"/>
                <a:cs typeface="Helvetica Neue"/>
                <a:sym typeface="Helvetica Neue"/>
              </a:rPr>
              <a:t> od </a:t>
            </a:r>
            <a:r>
              <a:rPr lang="en-GB" sz="2400" dirty="0" err="1">
                <a:ea typeface="Helvetica Neue"/>
                <a:cs typeface="Helvetica Neue"/>
                <a:sym typeface="Helvetica Neue"/>
              </a:rPr>
              <a:t>aktivnosti</a:t>
            </a:r>
            <a:r>
              <a:rPr lang="en-GB" sz="2400" dirty="0">
                <a:ea typeface="Helvetica Neue"/>
                <a:cs typeface="Helvetica Neue"/>
                <a:sym typeface="Helvetica Neue"/>
              </a:rPr>
              <a:t> </a:t>
            </a:r>
            <a:r>
              <a:rPr lang="en-GB" sz="2400" dirty="0" err="1">
                <a:ea typeface="Helvetica Neue"/>
                <a:cs typeface="Helvetica Neue"/>
                <a:sym typeface="Helvetica Neue"/>
              </a:rPr>
              <a:t>obavljate</a:t>
            </a:r>
            <a:r>
              <a:rPr lang="en-GB" sz="2400" dirty="0">
                <a:ea typeface="Helvetica Neue"/>
                <a:cs typeface="Helvetica Neue"/>
                <a:sym typeface="Helvetica Neue"/>
              </a:rPr>
              <a:t> </a:t>
            </a:r>
            <a:r>
              <a:rPr lang="en-GB" sz="2400" dirty="0" err="1">
                <a:ea typeface="Helvetica Neue"/>
                <a:cs typeface="Helvetica Neue"/>
                <a:sym typeface="Helvetica Neue"/>
              </a:rPr>
              <a:t>redovito</a:t>
            </a:r>
            <a:r>
              <a:rPr lang="en-GB" sz="2400" dirty="0">
                <a:ea typeface="Helvetica Neue"/>
                <a:cs typeface="Helvetica Neue"/>
                <a:sym typeface="Helvetica Neue"/>
              </a:rPr>
              <a:t>, </a:t>
            </a:r>
            <a:r>
              <a:rPr lang="en-GB" sz="2400" dirty="0" err="1">
                <a:ea typeface="Helvetica Neue"/>
                <a:cs typeface="Helvetica Neue"/>
                <a:sym typeface="Helvetica Neue"/>
              </a:rPr>
              <a:t>tj</a:t>
            </a:r>
            <a:r>
              <a:rPr lang="en-GB" sz="2400" dirty="0">
                <a:ea typeface="Helvetica Neue"/>
                <a:cs typeface="Helvetica Neue"/>
                <a:sym typeface="Helvetica Neue"/>
              </a:rPr>
              <a:t>. </a:t>
            </a:r>
            <a:r>
              <a:rPr lang="en-GB" sz="2400" dirty="0" err="1">
                <a:ea typeface="Helvetica Neue"/>
                <a:cs typeface="Helvetica Neue"/>
                <a:sym typeface="Helvetica Neue"/>
              </a:rPr>
              <a:t>jednom</a:t>
            </a:r>
            <a:r>
              <a:rPr lang="en-GB" sz="2400" dirty="0">
                <a:ea typeface="Helvetica Neue"/>
                <a:cs typeface="Helvetica Neue"/>
                <a:sym typeface="Helvetica Neue"/>
              </a:rPr>
              <a:t> </a:t>
            </a:r>
            <a:r>
              <a:rPr lang="en-GB" sz="2400" dirty="0" err="1">
                <a:ea typeface="Helvetica Neue"/>
                <a:cs typeface="Helvetica Neue"/>
                <a:sym typeface="Helvetica Neue"/>
              </a:rPr>
              <a:t>ili</a:t>
            </a:r>
            <a:r>
              <a:rPr lang="en-GB" sz="2400" dirty="0">
                <a:ea typeface="Helvetica Neue"/>
                <a:cs typeface="Helvetica Neue"/>
                <a:sym typeface="Helvetica Neue"/>
              </a:rPr>
              <a:t> </a:t>
            </a:r>
            <a:r>
              <a:rPr lang="en-GB" sz="2400" dirty="0" err="1">
                <a:ea typeface="Helvetica Neue"/>
                <a:cs typeface="Helvetica Neue"/>
                <a:sym typeface="Helvetica Neue"/>
              </a:rPr>
              <a:t>nekoliko</a:t>
            </a:r>
            <a:r>
              <a:rPr lang="en-GB" sz="2400" dirty="0">
                <a:ea typeface="Helvetica Neue"/>
                <a:cs typeface="Helvetica Neue"/>
                <a:sym typeface="Helvetica Neue"/>
              </a:rPr>
              <a:t> </a:t>
            </a:r>
            <a:r>
              <a:rPr lang="en-GB" sz="2400" dirty="0" err="1">
                <a:ea typeface="Helvetica Neue"/>
                <a:cs typeface="Helvetica Neue"/>
                <a:sym typeface="Helvetica Neue"/>
              </a:rPr>
              <a:t>puta</a:t>
            </a:r>
            <a:r>
              <a:rPr lang="en-GB" sz="2400" dirty="0">
                <a:ea typeface="Helvetica Neue"/>
                <a:cs typeface="Helvetica Neue"/>
                <a:sym typeface="Helvetica Neue"/>
              </a:rPr>
              <a:t> </a:t>
            </a:r>
            <a:r>
              <a:rPr lang="en-GB" sz="2400" dirty="0" err="1">
                <a:ea typeface="Helvetica Neue"/>
                <a:cs typeface="Helvetica Neue"/>
                <a:sym typeface="Helvetica Neue"/>
              </a:rPr>
              <a:t>tjedno</a:t>
            </a:r>
            <a:endParaRPr kumimoji="0" lang="en-GB" sz="2400" b="0" i="0" u="none" strike="noStrike" kern="0" cap="none" spc="0" normalizeH="0" baseline="0" dirty="0">
              <a:ln>
                <a:noFill/>
              </a:ln>
              <a:solidFill>
                <a:srgbClr val="000000"/>
              </a:solidFill>
              <a:effectLst/>
              <a:uLnTx/>
              <a:uFillTx/>
              <a:latin typeface="Arial"/>
              <a:ea typeface="Helvetica Neue"/>
              <a:cs typeface="Helvetica Neue"/>
              <a:sym typeface="Helvetica Neue"/>
            </a:endParaRPr>
          </a:p>
        </p:txBody>
      </p:sp>
      <p:sp>
        <p:nvSpPr>
          <p:cNvPr id="6" name="Textfeld 5">
            <a:extLst>
              <a:ext uri="{FF2B5EF4-FFF2-40B4-BE49-F238E27FC236}">
                <a16:creationId xmlns:a16="http://schemas.microsoft.com/office/drawing/2014/main" id="{2C66057E-B0C6-9ACE-D88B-833531141F57}"/>
              </a:ext>
            </a:extLst>
          </p:cNvPr>
          <p:cNvSpPr txBox="1"/>
          <p:nvPr/>
        </p:nvSpPr>
        <p:spPr>
          <a:xfrm>
            <a:off x="1080000" y="8928000"/>
            <a:ext cx="17100000" cy="360000"/>
          </a:xfrm>
          <a:prstGeom prst="rect">
            <a:avLst/>
          </a:prstGeom>
          <a:noFill/>
          <a:ln>
            <a:noFill/>
          </a:ln>
        </p:spPr>
        <p:txBody>
          <a:bodyPr wrap="square" anchor="b">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hr-HR" sz="1000" b="0" i="0" u="none" strike="noStrike" kern="0" cap="none" spc="0" normalizeH="0" baseline="0" noProof="0" dirty="0">
                <a:ln>
                  <a:noFill/>
                </a:ln>
                <a:solidFill>
                  <a:srgbClr val="000000"/>
                </a:solidFill>
                <a:effectLst/>
                <a:uLnTx/>
                <a:uFillTx/>
                <a:latin typeface="Arial"/>
                <a:cs typeface="Arial"/>
                <a:sym typeface="Arial"/>
              </a:rPr>
              <a:t>Izvor</a:t>
            </a:r>
            <a:r>
              <a:rPr kumimoji="0" lang="de-DE" sz="1000" b="0" i="0" u="none" strike="noStrike" kern="0" cap="none" spc="0" normalizeH="0" baseline="0" noProof="0" dirty="0">
                <a:ln>
                  <a:noFill/>
                </a:ln>
                <a:solidFill>
                  <a:srgbClr val="000000"/>
                </a:solidFill>
                <a:effectLst/>
                <a:uLnTx/>
                <a:uFillTx/>
                <a:latin typeface="Arial"/>
                <a:cs typeface="Arial"/>
                <a:sym typeface="Arial"/>
              </a:rPr>
              <a:t> : Initiative D21 e.V. (2018), D21 DIGITAL INDEX 2017/2018. Jährliches Lagebild zur Digitalen Gesellschaft, in: initiatived21.de, 2018, https://initiatived21.de/app/uploads/2018/01/d21-digital-index_2017_2018.pdf</a:t>
            </a:r>
          </a:p>
        </p:txBody>
      </p:sp>
      <p:graphicFrame>
        <p:nvGraphicFramePr>
          <p:cNvPr id="5" name="Tabelle 6">
            <a:extLst>
              <a:ext uri="{FF2B5EF4-FFF2-40B4-BE49-F238E27FC236}">
                <a16:creationId xmlns:a16="http://schemas.microsoft.com/office/drawing/2014/main" id="{E0B9ABC0-3755-218C-71A3-47B19BBF3793}"/>
              </a:ext>
            </a:extLst>
          </p:cNvPr>
          <p:cNvGraphicFramePr>
            <a:graphicFrameLocks noGrp="1"/>
          </p:cNvGraphicFramePr>
          <p:nvPr>
            <p:extLst>
              <p:ext uri="{D42A27DB-BD31-4B8C-83A1-F6EECF244321}">
                <p14:modId xmlns:p14="http://schemas.microsoft.com/office/powerpoint/2010/main" val="693070922"/>
              </p:ext>
            </p:extLst>
          </p:nvPr>
        </p:nvGraphicFramePr>
        <p:xfrm>
          <a:off x="8676000" y="2556000"/>
          <a:ext cx="9396000" cy="6432442"/>
        </p:xfrm>
        <a:graphic>
          <a:graphicData uri="http://schemas.openxmlformats.org/drawingml/2006/table">
            <a:tbl>
              <a:tblPr firstRow="1" bandRow="1">
                <a:tableStyleId>{5940675A-B579-460E-94D1-54222C63F5DA}</a:tableStyleId>
              </a:tblPr>
              <a:tblGrid>
                <a:gridCol w="9396000">
                  <a:extLst>
                    <a:ext uri="{9D8B030D-6E8A-4147-A177-3AD203B41FA5}">
                      <a16:colId xmlns:a16="http://schemas.microsoft.com/office/drawing/2014/main" val="2285061614"/>
                    </a:ext>
                  </a:extLst>
                </a:gridCol>
              </a:tblGrid>
              <a:tr h="354000">
                <a:tc>
                  <a:txBody>
                    <a:bodyPr/>
                    <a:lstStyle/>
                    <a:p>
                      <a:r>
                        <a:rPr lang="de-DE" sz="1600" i="0" dirty="0" err="1"/>
                        <a:t>Tražite</a:t>
                      </a:r>
                      <a:r>
                        <a:rPr lang="de-DE" sz="1600" i="0" dirty="0"/>
                        <a:t> </a:t>
                      </a:r>
                      <a:r>
                        <a:rPr lang="de-DE" sz="1600" i="0" dirty="0" err="1"/>
                        <a:t>sadržaj</a:t>
                      </a:r>
                      <a:r>
                        <a:rPr lang="de-DE" sz="1600" i="0" dirty="0"/>
                        <a:t> i </a:t>
                      </a:r>
                      <a:r>
                        <a:rPr lang="de-DE" sz="1600" i="0" dirty="0" err="1"/>
                        <a:t>informacije</a:t>
                      </a:r>
                      <a:r>
                        <a:rPr lang="de-DE" sz="1600" i="0" dirty="0"/>
                        <a:t> u </a:t>
                      </a:r>
                      <a:r>
                        <a:rPr lang="de-DE" sz="1600" i="0" dirty="0" err="1"/>
                        <a:t>tražilicama</a:t>
                      </a:r>
                      <a:endParaRPr lang="de-DE" sz="1600" i="0"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072138490"/>
                  </a:ext>
                </a:extLst>
              </a:tr>
              <a:tr h="354000">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de-DE" sz="1600" i="0" dirty="0" err="1"/>
                        <a:t>Koristite</a:t>
                      </a:r>
                      <a:r>
                        <a:rPr lang="de-DE" sz="1600" i="0" dirty="0"/>
                        <a:t> </a:t>
                      </a:r>
                      <a:r>
                        <a:rPr lang="de-DE" sz="1600" i="0" dirty="0" err="1"/>
                        <a:t>uredske</a:t>
                      </a:r>
                      <a:r>
                        <a:rPr lang="de-DE" sz="1600" i="0" dirty="0"/>
                        <a:t> </a:t>
                      </a:r>
                      <a:r>
                        <a:rPr lang="de-DE" sz="1600" i="0" dirty="0" err="1"/>
                        <a:t>programe</a:t>
                      </a:r>
                      <a:r>
                        <a:rPr lang="de-DE" sz="1600" i="0" dirty="0"/>
                        <a:t> (</a:t>
                      </a:r>
                      <a:r>
                        <a:rPr lang="de-DE" sz="1600" i="0" dirty="0" err="1"/>
                        <a:t>npr</a:t>
                      </a:r>
                      <a:r>
                        <a:rPr lang="de-DE" sz="1600" i="0" dirty="0"/>
                        <a:t>. </a:t>
                      </a:r>
                      <a:r>
                        <a:rPr lang="de-DE" sz="1600" i="0" dirty="0" err="1"/>
                        <a:t>obradu</a:t>
                      </a:r>
                      <a:r>
                        <a:rPr lang="de-DE" sz="1600" i="0" dirty="0"/>
                        <a:t> </a:t>
                      </a:r>
                      <a:r>
                        <a:rPr lang="de-DE" sz="1600" i="0" dirty="0" err="1"/>
                        <a:t>teksta</a:t>
                      </a:r>
                      <a:r>
                        <a:rPr lang="de-DE" sz="1600" i="0" dirty="0"/>
                        <a:t>, </a:t>
                      </a:r>
                      <a:r>
                        <a:rPr lang="de-DE" sz="1600" i="0" dirty="0" err="1"/>
                        <a:t>proračunske</a:t>
                      </a:r>
                      <a:r>
                        <a:rPr lang="de-DE" sz="1600" i="0" dirty="0"/>
                        <a:t> </a:t>
                      </a:r>
                      <a:r>
                        <a:rPr lang="de-DE" sz="1600" i="0" dirty="0" err="1"/>
                        <a:t>tablice</a:t>
                      </a:r>
                      <a:r>
                        <a:rPr lang="de-DE" sz="1600" i="0" dirty="0"/>
                        <a:t>, </a:t>
                      </a:r>
                      <a:r>
                        <a:rPr lang="de-DE" sz="1600" i="0" dirty="0" err="1"/>
                        <a:t>prezentacije</a:t>
                      </a:r>
                      <a:r>
                        <a:rPr lang="de-DE" sz="1600" i="0" dirty="0"/>
                        <a:t>).</a:t>
                      </a:r>
                      <a:endParaRPr lang="de-DE" sz="1400" i="1"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457305721"/>
                  </a:ext>
                </a:extLst>
              </a:tr>
              <a:tr h="354000">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600" i="0" dirty="0" err="1"/>
                        <a:t>Gledanje</a:t>
                      </a:r>
                      <a:r>
                        <a:rPr lang="en-US" sz="1600" i="0" dirty="0"/>
                        <a:t> online </a:t>
                      </a:r>
                      <a:r>
                        <a:rPr lang="en-US" sz="1600" i="0" dirty="0" err="1"/>
                        <a:t>videa</a:t>
                      </a:r>
                      <a:r>
                        <a:rPr lang="en-US" sz="1600" i="0" dirty="0"/>
                        <a:t> (</a:t>
                      </a:r>
                      <a:r>
                        <a:rPr lang="en-US" sz="1600" i="0" dirty="0" err="1"/>
                        <a:t>npr</a:t>
                      </a:r>
                      <a:r>
                        <a:rPr lang="en-US" sz="1600" i="0" dirty="0"/>
                        <a:t>. YouTube)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95278308"/>
                  </a:ext>
                </a:extLst>
              </a:tr>
              <a:tr h="354000">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de-DE" sz="1600" i="0" dirty="0" err="1"/>
                        <a:t>Koristite</a:t>
                      </a:r>
                      <a:r>
                        <a:rPr lang="de-DE" sz="1600" i="0" dirty="0"/>
                        <a:t> </a:t>
                      </a:r>
                      <a:r>
                        <a:rPr lang="de-DE" sz="1600" i="0" dirty="0" err="1"/>
                        <a:t>usluge</a:t>
                      </a:r>
                      <a:r>
                        <a:rPr lang="de-DE" sz="1600" i="0" dirty="0"/>
                        <a:t> karte / </a:t>
                      </a:r>
                      <a:r>
                        <a:rPr lang="de-DE" sz="1600" i="0" dirty="0" err="1"/>
                        <a:t>navigacijske</a:t>
                      </a:r>
                      <a:r>
                        <a:rPr lang="de-DE" sz="1600" i="0" dirty="0"/>
                        <a:t> </a:t>
                      </a:r>
                      <a:r>
                        <a:rPr lang="de-DE" sz="1600" i="0" dirty="0" err="1"/>
                        <a:t>sustave</a:t>
                      </a:r>
                      <a:r>
                        <a:rPr lang="de-DE" sz="1600" i="0" dirty="0"/>
                        <a:t> (</a:t>
                      </a:r>
                      <a:r>
                        <a:rPr lang="de-DE" sz="1600" i="0" dirty="0" err="1"/>
                        <a:t>npr</a:t>
                      </a:r>
                      <a:r>
                        <a:rPr lang="de-DE" sz="1600" i="0" dirty="0"/>
                        <a:t>. Google karte)</a:t>
                      </a:r>
                      <a:endParaRPr lang="de-DE" sz="1400" i="1"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036854563"/>
                  </a:ext>
                </a:extLst>
              </a:tr>
              <a:tr h="354000">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de-DE" sz="1600" i="0" dirty="0" err="1"/>
                        <a:t>Koristite</a:t>
                      </a:r>
                      <a:r>
                        <a:rPr lang="de-DE" sz="1600" i="0" dirty="0"/>
                        <a:t> </a:t>
                      </a:r>
                      <a:r>
                        <a:rPr lang="de-DE" sz="1600" i="0" dirty="0" err="1"/>
                        <a:t>usluge</a:t>
                      </a:r>
                      <a:r>
                        <a:rPr lang="de-DE" sz="1600" i="0" dirty="0"/>
                        <a:t> </a:t>
                      </a:r>
                      <a:r>
                        <a:rPr lang="de-DE" sz="1600" i="0" dirty="0" err="1"/>
                        <a:t>izravne</a:t>
                      </a:r>
                      <a:r>
                        <a:rPr lang="de-DE" sz="1600" i="0" dirty="0"/>
                        <a:t> </a:t>
                      </a:r>
                      <a:r>
                        <a:rPr lang="de-DE" sz="1600" i="0" dirty="0" err="1"/>
                        <a:t>razmjene</a:t>
                      </a:r>
                      <a:r>
                        <a:rPr lang="de-DE" sz="1600" i="0" dirty="0"/>
                        <a:t> </a:t>
                      </a:r>
                      <a:r>
                        <a:rPr lang="de-DE" sz="1600" i="0" dirty="0" err="1"/>
                        <a:t>poruka</a:t>
                      </a:r>
                      <a:r>
                        <a:rPr lang="de-DE" sz="1600" i="0" dirty="0"/>
                        <a:t> (</a:t>
                      </a:r>
                      <a:r>
                        <a:rPr lang="de-DE" sz="1600" i="0" dirty="0" err="1"/>
                        <a:t>npr</a:t>
                      </a:r>
                      <a:r>
                        <a:rPr lang="de-DE" sz="1600" i="0" dirty="0"/>
                        <a:t>. </a:t>
                      </a:r>
                      <a:r>
                        <a:rPr lang="de-DE" sz="1600" i="0" dirty="0" err="1"/>
                        <a:t>WhatsApp</a:t>
                      </a:r>
                      <a:r>
                        <a:rPr lang="de-DE" sz="1600" i="0" dirty="0"/>
                        <a:t>, </a:t>
                      </a:r>
                      <a:r>
                        <a:rPr lang="de-DE" sz="1600" i="0" dirty="0" err="1"/>
                        <a:t>Threema</a:t>
                      </a:r>
                      <a:r>
                        <a:rPr lang="de-DE" sz="1600" i="0" dirty="0"/>
                        <a:t>, </a:t>
                      </a:r>
                      <a:r>
                        <a:rPr lang="de-DE" sz="1600" i="0" dirty="0" err="1"/>
                        <a:t>Telegram</a:t>
                      </a:r>
                      <a:r>
                        <a:rPr lang="de-DE" sz="1600" i="0" dirty="0"/>
                        <a:t>)</a:t>
                      </a:r>
                      <a:endParaRPr lang="de-DE" sz="1400" i="1"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89361987"/>
                  </a:ext>
                </a:extLst>
              </a:tr>
              <a:tr h="414442">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de-DE" sz="1600" i="0" dirty="0"/>
                        <a:t>Online </a:t>
                      </a:r>
                      <a:r>
                        <a:rPr lang="de-DE" sz="1600" i="0" dirty="0" err="1"/>
                        <a:t>shopping</a:t>
                      </a:r>
                      <a:r>
                        <a:rPr lang="de-DE" sz="1600" i="0" dirty="0"/>
                        <a:t>, </a:t>
                      </a:r>
                      <a:r>
                        <a:rPr lang="de-DE" sz="1600" i="0" dirty="0" err="1"/>
                        <a:t>odnosno</a:t>
                      </a:r>
                      <a:r>
                        <a:rPr lang="de-DE" sz="1600" i="0" dirty="0"/>
                        <a:t> </a:t>
                      </a:r>
                      <a:r>
                        <a:rPr lang="de-DE" sz="1600" i="0" dirty="0" err="1"/>
                        <a:t>kupnja</a:t>
                      </a:r>
                      <a:r>
                        <a:rPr lang="de-DE" sz="1600" i="0" dirty="0"/>
                        <a:t> </a:t>
                      </a:r>
                      <a:r>
                        <a:rPr lang="de-DE" sz="1600" i="0" dirty="0" err="1"/>
                        <a:t>robe</a:t>
                      </a:r>
                      <a:r>
                        <a:rPr lang="de-DE" sz="1600" i="0" dirty="0"/>
                        <a:t> </a:t>
                      </a:r>
                      <a:r>
                        <a:rPr lang="de-DE" sz="1600" i="0" dirty="0" err="1"/>
                        <a:t>putem</a:t>
                      </a:r>
                      <a:r>
                        <a:rPr lang="de-DE" sz="1600" i="0" dirty="0"/>
                        <a:t> </a:t>
                      </a:r>
                      <a:r>
                        <a:rPr lang="de-DE" sz="1600" i="0" dirty="0" err="1"/>
                        <a:t>interneta</a:t>
                      </a:r>
                      <a:endParaRPr lang="de-DE" sz="1600" i="0"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964640606"/>
                  </a:ext>
                </a:extLst>
              </a:tr>
              <a:tr h="354000">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hr-HR" sz="1600" i="0" dirty="0"/>
                        <a:t>O</a:t>
                      </a:r>
                      <a:r>
                        <a:rPr lang="de-DE" sz="1600" i="0" dirty="0" err="1"/>
                        <a:t>nline</a:t>
                      </a:r>
                      <a:r>
                        <a:rPr lang="hr-HR" sz="1600" i="0" dirty="0"/>
                        <a:t> plaćanje</a:t>
                      </a:r>
                      <a:r>
                        <a:rPr lang="de-DE" sz="1600" i="0" dirty="0"/>
                        <a:t> (</a:t>
                      </a:r>
                      <a:r>
                        <a:rPr lang="de-DE" sz="1600" i="0" dirty="0" err="1"/>
                        <a:t>npr</a:t>
                      </a:r>
                      <a:r>
                        <a:rPr lang="de-DE" sz="1600" i="0" dirty="0"/>
                        <a:t>. </a:t>
                      </a:r>
                      <a:r>
                        <a:rPr lang="de-DE" sz="1600" i="0" dirty="0" err="1"/>
                        <a:t>putem</a:t>
                      </a:r>
                      <a:r>
                        <a:rPr lang="de-DE" sz="1600" i="0" dirty="0"/>
                        <a:t> </a:t>
                      </a:r>
                      <a:r>
                        <a:rPr lang="de-DE" sz="1600" i="0" dirty="0" err="1"/>
                        <a:t>Paypala</a:t>
                      </a:r>
                      <a:r>
                        <a:rPr lang="de-DE" sz="1600" i="0" dirty="0"/>
                        <a:t>, </a:t>
                      </a:r>
                      <a:r>
                        <a:rPr lang="de-DE" sz="1600" i="0" dirty="0" err="1"/>
                        <a:t>Paydirekta</a:t>
                      </a:r>
                      <a:r>
                        <a:rPr lang="de-DE" sz="1600" i="0" dirty="0"/>
                        <a:t>, </a:t>
                      </a:r>
                      <a:r>
                        <a:rPr lang="de-DE" sz="1600" i="0" dirty="0" err="1"/>
                        <a:t>Bitcoina</a:t>
                      </a:r>
                      <a:r>
                        <a:rPr lang="de-DE" sz="1600" i="0" dirty="0"/>
                        <a:t>)</a:t>
                      </a:r>
                      <a:endParaRPr lang="de-DE" sz="1400" i="1"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35154606"/>
                  </a:ext>
                </a:extLst>
              </a:tr>
              <a:tr h="354000">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de-DE" sz="1600" i="0" dirty="0" err="1"/>
                        <a:t>Igranje</a:t>
                      </a:r>
                      <a:r>
                        <a:rPr lang="de-DE" sz="1600" i="0" dirty="0"/>
                        <a:t> </a:t>
                      </a:r>
                      <a:r>
                        <a:rPr lang="de-DE" sz="1600" i="0" dirty="0" err="1"/>
                        <a:t>računalnih</a:t>
                      </a:r>
                      <a:r>
                        <a:rPr lang="de-DE" sz="1600" i="0" dirty="0"/>
                        <a:t> </a:t>
                      </a:r>
                      <a:r>
                        <a:rPr lang="de-DE" sz="1600" i="0" dirty="0" err="1"/>
                        <a:t>igara</a:t>
                      </a:r>
                      <a:r>
                        <a:rPr lang="de-DE" sz="1600" i="0" dirty="0"/>
                        <a:t> </a:t>
                      </a:r>
                      <a:r>
                        <a:rPr lang="de-DE" sz="1600" i="0" dirty="0" err="1"/>
                        <a:t>ili</a:t>
                      </a:r>
                      <a:r>
                        <a:rPr lang="de-DE" sz="1600" i="0" dirty="0"/>
                        <a:t> </a:t>
                      </a:r>
                      <a:r>
                        <a:rPr lang="de-DE" sz="1600" i="0" dirty="0" err="1"/>
                        <a:t>korištenje</a:t>
                      </a:r>
                      <a:r>
                        <a:rPr lang="de-DE" sz="1600" i="0" dirty="0"/>
                        <a:t> </a:t>
                      </a:r>
                      <a:r>
                        <a:rPr lang="de-DE" sz="1600" i="0" dirty="0" err="1"/>
                        <a:t>aplikacija</a:t>
                      </a:r>
                      <a:r>
                        <a:rPr lang="de-DE" sz="1600" i="0" dirty="0"/>
                        <a:t> </a:t>
                      </a:r>
                      <a:r>
                        <a:rPr lang="de-DE" sz="1600" i="0" dirty="0" err="1"/>
                        <a:t>za</a:t>
                      </a:r>
                      <a:r>
                        <a:rPr lang="de-DE" sz="1600" i="0" dirty="0"/>
                        <a:t> </a:t>
                      </a:r>
                      <a:r>
                        <a:rPr lang="de-DE" sz="1600" i="0" dirty="0" err="1"/>
                        <a:t>igre</a:t>
                      </a:r>
                      <a:endParaRPr lang="de-DE" sz="1600" i="0"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177366136"/>
                  </a:ext>
                </a:extLst>
              </a:tr>
              <a:tr h="354000">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de-DE" sz="1600" i="0" dirty="0" err="1"/>
                        <a:t>Naruči</a:t>
                      </a:r>
                      <a:r>
                        <a:rPr lang="hr-HR" sz="1600" i="0" dirty="0" err="1"/>
                        <a:t>vanje</a:t>
                      </a:r>
                      <a:r>
                        <a:rPr lang="hr-HR" sz="1600" i="0" baseline="0" dirty="0"/>
                        <a:t> </a:t>
                      </a:r>
                      <a:r>
                        <a:rPr lang="de-DE" sz="1600" i="0" dirty="0" err="1"/>
                        <a:t>ili</a:t>
                      </a:r>
                      <a:r>
                        <a:rPr lang="de-DE" sz="1600" i="0" dirty="0"/>
                        <a:t> </a:t>
                      </a:r>
                      <a:r>
                        <a:rPr lang="de-DE" sz="1600" i="0" dirty="0" err="1"/>
                        <a:t>rezervira</a:t>
                      </a:r>
                      <a:r>
                        <a:rPr lang="hr-HR" sz="1600" i="0" dirty="0"/>
                        <a:t>nje </a:t>
                      </a:r>
                      <a:r>
                        <a:rPr lang="de-DE" sz="1600" i="0" dirty="0" err="1"/>
                        <a:t>usluge</a:t>
                      </a:r>
                      <a:r>
                        <a:rPr lang="de-DE" sz="1600" i="0" dirty="0"/>
                        <a:t> online (</a:t>
                      </a:r>
                      <a:r>
                        <a:rPr lang="de-DE" sz="1600" i="0" dirty="0" err="1"/>
                        <a:t>npr</a:t>
                      </a:r>
                      <a:r>
                        <a:rPr lang="de-DE" sz="1600" i="0" dirty="0"/>
                        <a:t>. </a:t>
                      </a:r>
                      <a:r>
                        <a:rPr lang="de-DE" sz="1600" i="0" dirty="0" err="1"/>
                        <a:t>putovanja</a:t>
                      </a:r>
                      <a:r>
                        <a:rPr lang="de-DE" sz="1600" i="0" dirty="0"/>
                        <a:t>, </a:t>
                      </a:r>
                      <a:r>
                        <a:rPr lang="de-DE" sz="1600" i="0" dirty="0" err="1"/>
                        <a:t>usluge</a:t>
                      </a:r>
                      <a:r>
                        <a:rPr lang="de-DE" sz="1600" i="0" dirty="0"/>
                        <a:t> </a:t>
                      </a:r>
                      <a:r>
                        <a:rPr lang="de-DE" sz="1600" i="0" dirty="0" err="1"/>
                        <a:t>dostave</a:t>
                      </a:r>
                      <a:r>
                        <a:rPr lang="de-DE" sz="1600" i="0" dirty="0"/>
                        <a:t> </a:t>
                      </a:r>
                      <a:r>
                        <a:rPr lang="de-DE" sz="1600" i="0" dirty="0" err="1"/>
                        <a:t>hrane</a:t>
                      </a:r>
                      <a:r>
                        <a:rPr lang="de-DE" sz="1600" i="0" dirty="0"/>
                        <a:t>, </a:t>
                      </a:r>
                      <a:r>
                        <a:rPr lang="de-DE" sz="1600" i="0" dirty="0" err="1"/>
                        <a:t>dijeljenje</a:t>
                      </a:r>
                      <a:r>
                        <a:rPr lang="hr-HR" sz="1600" i="0" baseline="0" dirty="0"/>
                        <a:t> </a:t>
                      </a:r>
                      <a:r>
                        <a:rPr lang="hr-HR" sz="1600" i="0" baseline="0" dirty="0" err="1"/>
                        <a:t>itd</a:t>
                      </a:r>
                      <a:r>
                        <a:rPr lang="de-DE" sz="1600" i="0" dirty="0"/>
                        <a:t>).</a:t>
                      </a:r>
                      <a:endParaRPr lang="de-DE" sz="1400" i="1"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030319963"/>
                  </a:ext>
                </a:extLst>
              </a:tr>
              <a:tr h="354000">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vi-VN" sz="1600" i="0" dirty="0"/>
                        <a:t>Prodaja/nuđenje robe ili usluga putem interneta (npr. putem eBaya, quoka).</a:t>
                      </a:r>
                      <a:endParaRPr lang="de-DE" sz="1400" i="1"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074012406"/>
                  </a:ext>
                </a:extLst>
              </a:tr>
              <a:tr h="354000">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de-DE" sz="1600" i="0" dirty="0" err="1"/>
                        <a:t>Korištenje</a:t>
                      </a:r>
                      <a:r>
                        <a:rPr lang="de-DE" sz="1600" i="0" dirty="0"/>
                        <a:t> </a:t>
                      </a:r>
                      <a:r>
                        <a:rPr lang="de-DE" sz="1600" i="0" dirty="0" err="1"/>
                        <a:t>tzv</a:t>
                      </a:r>
                      <a:r>
                        <a:rPr lang="de-DE" sz="1600" i="0" dirty="0"/>
                        <a:t>. </a:t>
                      </a:r>
                      <a:r>
                        <a:rPr lang="de-DE" sz="1600" i="0" dirty="0" err="1"/>
                        <a:t>usluga</a:t>
                      </a:r>
                      <a:r>
                        <a:rPr lang="de-DE" sz="1600" i="0" dirty="0"/>
                        <a:t> u </a:t>
                      </a:r>
                      <a:r>
                        <a:rPr lang="de-DE" sz="1600" i="0" dirty="0" err="1"/>
                        <a:t>oblaku</a:t>
                      </a:r>
                      <a:r>
                        <a:rPr lang="de-DE" sz="1600" i="0" dirty="0"/>
                        <a:t> (</a:t>
                      </a:r>
                      <a:r>
                        <a:rPr lang="de-DE" sz="1600" i="0" dirty="0" err="1"/>
                        <a:t>npr</a:t>
                      </a:r>
                      <a:r>
                        <a:rPr lang="de-DE" sz="1600" i="0" dirty="0"/>
                        <a:t>. </a:t>
                      </a:r>
                      <a:r>
                        <a:rPr lang="de-DE" sz="1600" i="0" dirty="0" err="1"/>
                        <a:t>Dropbox</a:t>
                      </a:r>
                      <a:r>
                        <a:rPr lang="de-DE" sz="1600" i="0" dirty="0"/>
                        <a:t>, Google Drive, Amazon Drive)</a:t>
                      </a:r>
                      <a:endParaRPr lang="de-DE" sz="1400" i="1"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990071082"/>
                  </a:ext>
                </a:extLst>
              </a:tr>
              <a:tr h="354000">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de-DE" sz="1600" i="0" dirty="0" err="1"/>
                        <a:t>Koristite</a:t>
                      </a:r>
                      <a:r>
                        <a:rPr lang="de-DE" sz="1600" i="0" dirty="0"/>
                        <a:t> </a:t>
                      </a:r>
                      <a:r>
                        <a:rPr lang="de-DE" sz="1600" i="0" dirty="0" err="1"/>
                        <a:t>usluge</a:t>
                      </a:r>
                      <a:r>
                        <a:rPr lang="de-DE" sz="1600" i="0" dirty="0"/>
                        <a:t> na </a:t>
                      </a:r>
                      <a:r>
                        <a:rPr lang="de-DE" sz="1600" i="0" dirty="0" err="1"/>
                        <a:t>zahtjev</a:t>
                      </a:r>
                      <a:r>
                        <a:rPr lang="de-DE" sz="1600" i="0" dirty="0"/>
                        <a:t> </a:t>
                      </a:r>
                      <a:r>
                        <a:rPr lang="de-DE" sz="1600" i="0" dirty="0" err="1"/>
                        <a:t>ili</a:t>
                      </a:r>
                      <a:r>
                        <a:rPr lang="de-DE" sz="1600" i="0" dirty="0"/>
                        <a:t> </a:t>
                      </a:r>
                      <a:r>
                        <a:rPr lang="de-DE" sz="1600" i="0" dirty="0" err="1"/>
                        <a:t>streaming</a:t>
                      </a:r>
                      <a:r>
                        <a:rPr lang="de-DE" sz="1600" i="0" dirty="0"/>
                        <a:t> (</a:t>
                      </a:r>
                      <a:r>
                        <a:rPr lang="de-DE" sz="1600" i="0" dirty="0" err="1"/>
                        <a:t>npr</a:t>
                      </a:r>
                      <a:r>
                        <a:rPr lang="de-DE" sz="1600" i="0" dirty="0"/>
                        <a:t>. </a:t>
                      </a:r>
                      <a:r>
                        <a:rPr lang="de-DE" sz="1600" i="0" dirty="0" err="1"/>
                        <a:t>Spotify</a:t>
                      </a:r>
                      <a:r>
                        <a:rPr lang="de-DE" sz="1600" i="0" dirty="0"/>
                        <a:t>, </a:t>
                      </a:r>
                      <a:r>
                        <a:rPr lang="de-DE" sz="1600" i="0" dirty="0" err="1"/>
                        <a:t>Netflix</a:t>
                      </a:r>
                      <a:r>
                        <a:rPr lang="de-DE" sz="1600" i="0" dirty="0"/>
                        <a:t>, Amazon Prime).</a:t>
                      </a:r>
                      <a:endParaRPr lang="de-DE" sz="1400" i="1"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625674989"/>
                  </a:ext>
                </a:extLst>
              </a:tr>
              <a:tr h="354000">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de-DE" sz="1600" i="0" dirty="0" err="1"/>
                        <a:t>Čitate</a:t>
                      </a:r>
                      <a:r>
                        <a:rPr lang="de-DE" sz="1600" i="0" dirty="0"/>
                        <a:t> </a:t>
                      </a:r>
                      <a:r>
                        <a:rPr lang="de-DE" sz="1600" i="0" dirty="0" err="1"/>
                        <a:t>blogove</a:t>
                      </a:r>
                      <a:r>
                        <a:rPr lang="de-DE" sz="1600" i="0" dirty="0"/>
                        <a:t> i </a:t>
                      </a:r>
                      <a:r>
                        <a:rPr lang="de-DE" sz="1600" i="0" dirty="0" err="1"/>
                        <a:t>forume</a:t>
                      </a:r>
                      <a:r>
                        <a:rPr lang="de-DE" sz="1600" i="0" dirty="0"/>
                        <a:t> </a:t>
                      </a:r>
                      <a:r>
                        <a:rPr lang="de-DE" sz="1600" i="0" dirty="0" err="1"/>
                        <a:t>ili</a:t>
                      </a:r>
                      <a:r>
                        <a:rPr lang="de-DE" sz="1600" i="0" dirty="0"/>
                        <a:t> </a:t>
                      </a:r>
                      <a:r>
                        <a:rPr lang="de-DE" sz="1600" i="0" dirty="0" err="1"/>
                        <a:t>sami</a:t>
                      </a:r>
                      <a:r>
                        <a:rPr lang="de-DE" sz="1600" i="0" dirty="0"/>
                        <a:t> </a:t>
                      </a:r>
                      <a:r>
                        <a:rPr lang="de-DE" sz="1600" i="0" dirty="0" err="1"/>
                        <a:t>objavljujte</a:t>
                      </a:r>
                      <a:r>
                        <a:rPr lang="de-DE" sz="1600" i="0" dirty="0"/>
                        <a:t> </a:t>
                      </a:r>
                      <a:r>
                        <a:rPr lang="de-DE" sz="1600" i="0" dirty="0" err="1"/>
                        <a:t>sadržaj</a:t>
                      </a:r>
                      <a:endParaRPr lang="de-DE" sz="1600" i="0"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677067894"/>
                  </a:ext>
                </a:extLst>
              </a:tr>
              <a:tr h="354000">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de-DE" sz="1600" i="0" dirty="0" err="1"/>
                        <a:t>Koristite</a:t>
                      </a:r>
                      <a:r>
                        <a:rPr lang="de-DE" sz="1600" i="0" dirty="0"/>
                        <a:t> </a:t>
                      </a:r>
                      <a:r>
                        <a:rPr lang="de-DE" sz="1600" i="0" dirty="0" err="1"/>
                        <a:t>mogućnosti</a:t>
                      </a:r>
                      <a:r>
                        <a:rPr lang="de-DE" sz="1600" i="0" dirty="0"/>
                        <a:t> </a:t>
                      </a:r>
                      <a:r>
                        <a:rPr lang="de-DE" sz="1600" i="0" dirty="0" err="1"/>
                        <a:t>učenja</a:t>
                      </a:r>
                      <a:r>
                        <a:rPr lang="de-DE" sz="1600" i="0" dirty="0"/>
                        <a:t> </a:t>
                      </a:r>
                      <a:r>
                        <a:rPr lang="de-DE" sz="1600" i="0" dirty="0" err="1"/>
                        <a:t>putem</a:t>
                      </a:r>
                      <a:r>
                        <a:rPr lang="de-DE" sz="1600" i="0" dirty="0"/>
                        <a:t> </a:t>
                      </a:r>
                      <a:r>
                        <a:rPr lang="de-DE" sz="1600" i="0" dirty="0" err="1"/>
                        <a:t>interneta</a:t>
                      </a:r>
                      <a:r>
                        <a:rPr lang="de-DE" sz="1600" i="0" dirty="0"/>
                        <a:t> (</a:t>
                      </a:r>
                      <a:r>
                        <a:rPr lang="de-DE" sz="1600" i="0" dirty="0" err="1"/>
                        <a:t>npr</a:t>
                      </a:r>
                      <a:r>
                        <a:rPr lang="de-DE" sz="1600" i="0" dirty="0"/>
                        <a:t>. online </a:t>
                      </a:r>
                      <a:r>
                        <a:rPr lang="de-DE" sz="1600" i="0" dirty="0" err="1"/>
                        <a:t>tečajevi</a:t>
                      </a:r>
                      <a:r>
                        <a:rPr lang="de-DE" sz="1600" i="0" dirty="0"/>
                        <a:t>, online </a:t>
                      </a:r>
                      <a:r>
                        <a:rPr lang="de-DE" sz="1600" i="0" dirty="0" err="1"/>
                        <a:t>učenje</a:t>
                      </a:r>
                      <a:r>
                        <a:rPr lang="de-DE" sz="1600" i="0" dirty="0"/>
                        <a:t> </a:t>
                      </a:r>
                      <a:r>
                        <a:rPr lang="de-DE" sz="1600" i="0" dirty="0" err="1"/>
                        <a:t>jezika</a:t>
                      </a:r>
                      <a:r>
                        <a:rPr lang="de-DE" sz="1600" i="0" dirty="0"/>
                        <a:t>).</a:t>
                      </a:r>
                      <a:endParaRPr lang="de-DE" sz="1400" i="1"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971785883"/>
                  </a:ext>
                </a:extLst>
              </a:tr>
              <a:tr h="354000">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de-DE" sz="1600" i="0" dirty="0" err="1"/>
                        <a:t>Koristite</a:t>
                      </a:r>
                      <a:r>
                        <a:rPr lang="de-DE" sz="1600" i="0" dirty="0"/>
                        <a:t> </a:t>
                      </a:r>
                      <a:r>
                        <a:rPr lang="de-DE" sz="1600" i="0" dirty="0" err="1"/>
                        <a:t>glasovnu</a:t>
                      </a:r>
                      <a:r>
                        <a:rPr lang="de-DE" sz="1600" i="0" dirty="0"/>
                        <a:t> </a:t>
                      </a:r>
                      <a:r>
                        <a:rPr lang="de-DE" sz="1600" i="0" dirty="0" err="1"/>
                        <a:t>kontrolu</a:t>
                      </a:r>
                      <a:r>
                        <a:rPr lang="de-DE" sz="1600" i="0" dirty="0"/>
                        <a:t> (</a:t>
                      </a:r>
                      <a:r>
                        <a:rPr lang="de-DE" sz="1600" i="0" dirty="0" err="1"/>
                        <a:t>npr</a:t>
                      </a:r>
                      <a:r>
                        <a:rPr lang="de-DE" sz="1600" i="0" dirty="0"/>
                        <a:t>. Apple Siri, Google </a:t>
                      </a:r>
                      <a:r>
                        <a:rPr lang="de-DE" sz="1600" i="0" dirty="0" err="1"/>
                        <a:t>Assistant</a:t>
                      </a:r>
                      <a:r>
                        <a:rPr lang="de-DE" sz="1600" i="0" dirty="0"/>
                        <a:t>, Microsoft </a:t>
                      </a:r>
                      <a:r>
                        <a:rPr lang="de-DE" sz="1600" i="0" dirty="0" err="1"/>
                        <a:t>Cortana</a:t>
                      </a:r>
                      <a:r>
                        <a:rPr lang="de-DE" sz="1600" i="0" dirty="0"/>
                        <a:t>)</a:t>
                      </a:r>
                      <a:endParaRPr lang="de-DE" sz="1400" i="1"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178328715"/>
                  </a:ext>
                </a:extLst>
              </a:tr>
              <a:tr h="354000">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de-DE" sz="1600" i="0" dirty="0" err="1"/>
                        <a:t>Suradnja</a:t>
                      </a:r>
                      <a:r>
                        <a:rPr lang="de-DE" sz="1600" i="0" dirty="0"/>
                        <a:t> s </a:t>
                      </a:r>
                      <a:r>
                        <a:rPr lang="de-DE" sz="1600" i="0" dirty="0" err="1"/>
                        <a:t>drugima</a:t>
                      </a:r>
                      <a:r>
                        <a:rPr lang="de-DE" sz="1600" i="0" dirty="0"/>
                        <a:t> </a:t>
                      </a:r>
                      <a:r>
                        <a:rPr lang="de-DE" sz="1600" i="0" dirty="0" err="1"/>
                        <a:t>putem</a:t>
                      </a:r>
                      <a:r>
                        <a:rPr lang="de-DE" sz="1600" i="0" dirty="0"/>
                        <a:t> </a:t>
                      </a:r>
                      <a:r>
                        <a:rPr lang="de-DE" sz="1600" i="0" dirty="0" err="1"/>
                        <a:t>aplikacija</a:t>
                      </a:r>
                      <a:r>
                        <a:rPr lang="de-DE" sz="1600" i="0" dirty="0"/>
                        <a:t> (</a:t>
                      </a:r>
                      <a:r>
                        <a:rPr lang="de-DE" sz="1600" i="0" dirty="0" err="1"/>
                        <a:t>npr</a:t>
                      </a:r>
                      <a:r>
                        <a:rPr lang="de-DE" sz="1600" i="0" dirty="0"/>
                        <a:t>. Google </a:t>
                      </a:r>
                      <a:r>
                        <a:rPr lang="de-DE" sz="1600" i="0" dirty="0" err="1"/>
                        <a:t>Docs</a:t>
                      </a:r>
                      <a:r>
                        <a:rPr lang="de-DE" sz="1600" i="0" dirty="0"/>
                        <a:t>, Microsoft </a:t>
                      </a:r>
                      <a:r>
                        <a:rPr lang="de-DE" sz="1600" i="0" dirty="0" err="1"/>
                        <a:t>Sharepoint</a:t>
                      </a:r>
                      <a:r>
                        <a:rPr lang="de-DE" sz="1600" i="0" dirty="0"/>
                        <a:t>)</a:t>
                      </a:r>
                      <a:endParaRPr lang="de-DE" sz="1400" i="1"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932459164"/>
                  </a:ext>
                </a:extLst>
              </a:tr>
              <a:tr h="354000">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de-DE" sz="1600" i="0" dirty="0" err="1"/>
                        <a:t>Koristite</a:t>
                      </a:r>
                      <a:r>
                        <a:rPr lang="de-DE" sz="1600" i="0" dirty="0"/>
                        <a:t> </a:t>
                      </a:r>
                      <a:r>
                        <a:rPr lang="de-DE" sz="1600" i="0" dirty="0" err="1"/>
                        <a:t>zdravstvene</a:t>
                      </a:r>
                      <a:r>
                        <a:rPr lang="de-DE" sz="1600" i="0" dirty="0"/>
                        <a:t>/</a:t>
                      </a:r>
                      <a:r>
                        <a:rPr lang="de-DE" sz="1600" i="0" dirty="0" err="1"/>
                        <a:t>fitnes</a:t>
                      </a:r>
                      <a:r>
                        <a:rPr lang="de-DE" sz="1600" i="0" dirty="0"/>
                        <a:t> </a:t>
                      </a:r>
                      <a:r>
                        <a:rPr lang="de-DE" sz="1600" i="0" dirty="0" err="1"/>
                        <a:t>aplikacije</a:t>
                      </a:r>
                      <a:r>
                        <a:rPr lang="de-DE" sz="1600" i="0" dirty="0"/>
                        <a:t> (</a:t>
                      </a:r>
                      <a:r>
                        <a:rPr lang="de-DE" sz="1600" i="0" dirty="0" err="1"/>
                        <a:t>npr</a:t>
                      </a:r>
                      <a:r>
                        <a:rPr lang="de-DE" sz="1600" i="0" dirty="0"/>
                        <a:t>. </a:t>
                      </a:r>
                      <a:r>
                        <a:rPr lang="de-DE" sz="1600" i="0" dirty="0" err="1"/>
                        <a:t>brojite</a:t>
                      </a:r>
                      <a:r>
                        <a:rPr lang="de-DE" sz="1600" i="0" dirty="0"/>
                        <a:t> </a:t>
                      </a:r>
                      <a:r>
                        <a:rPr lang="de-DE" sz="1600" i="0" dirty="0" err="1"/>
                        <a:t>korake</a:t>
                      </a:r>
                      <a:r>
                        <a:rPr lang="de-DE" sz="1600" i="0" dirty="0"/>
                        <a:t>, </a:t>
                      </a:r>
                      <a:r>
                        <a:rPr lang="de-DE" sz="1600" i="0" dirty="0" err="1"/>
                        <a:t>mjerite</a:t>
                      </a:r>
                      <a:r>
                        <a:rPr lang="de-DE" sz="1600" i="0" dirty="0"/>
                        <a:t> </a:t>
                      </a:r>
                      <a:r>
                        <a:rPr lang="de-DE" sz="1600" i="0" dirty="0" err="1"/>
                        <a:t>razinu</a:t>
                      </a:r>
                      <a:r>
                        <a:rPr lang="de-DE" sz="1600" i="0" dirty="0"/>
                        <a:t> </a:t>
                      </a:r>
                      <a:r>
                        <a:rPr lang="de-DE" sz="1600" i="0" dirty="0" err="1"/>
                        <a:t>glukoze</a:t>
                      </a:r>
                      <a:r>
                        <a:rPr lang="de-DE" sz="1600" i="0" dirty="0"/>
                        <a:t> u </a:t>
                      </a:r>
                      <a:r>
                        <a:rPr lang="de-DE" sz="1600" i="0" dirty="0" err="1"/>
                        <a:t>krvi</a:t>
                      </a:r>
                      <a:r>
                        <a:rPr lang="de-DE" sz="1600" i="0" dirty="0"/>
                        <a:t>).</a:t>
                      </a:r>
                      <a:endParaRPr lang="de-DE" sz="1400" i="1"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158181463"/>
                  </a:ext>
                </a:extLst>
              </a:tr>
              <a:tr h="354000">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de-DE" sz="1600" i="0" dirty="0" err="1"/>
                        <a:t>Koristite</a:t>
                      </a:r>
                      <a:r>
                        <a:rPr lang="de-DE" sz="1600" i="0" dirty="0"/>
                        <a:t> </a:t>
                      </a:r>
                      <a:r>
                        <a:rPr lang="de-DE" sz="1600" i="0" dirty="0" err="1"/>
                        <a:t>pametne</a:t>
                      </a:r>
                      <a:r>
                        <a:rPr lang="de-DE" sz="1600" i="0" dirty="0"/>
                        <a:t> </a:t>
                      </a:r>
                      <a:r>
                        <a:rPr lang="de-DE" sz="1600" i="0" dirty="0" err="1"/>
                        <a:t>kućne</a:t>
                      </a:r>
                      <a:r>
                        <a:rPr lang="de-DE" sz="1600" i="0" dirty="0"/>
                        <a:t> </a:t>
                      </a:r>
                      <a:r>
                        <a:rPr lang="de-DE" sz="1600" i="0" dirty="0" err="1"/>
                        <a:t>aplikacije</a:t>
                      </a:r>
                      <a:r>
                        <a:rPr lang="de-DE" sz="1600" i="0" dirty="0"/>
                        <a:t> (</a:t>
                      </a:r>
                      <a:r>
                        <a:rPr lang="de-DE" sz="1600" i="0" dirty="0" err="1"/>
                        <a:t>npr</a:t>
                      </a:r>
                      <a:r>
                        <a:rPr lang="de-DE" sz="1600" i="0" dirty="0"/>
                        <a:t>. "</a:t>
                      </a:r>
                      <a:r>
                        <a:rPr lang="de-DE" sz="1600" i="0" dirty="0" err="1"/>
                        <a:t>inteligentno</a:t>
                      </a:r>
                      <a:r>
                        <a:rPr lang="de-DE" sz="1600" i="0" dirty="0"/>
                        <a:t>" </a:t>
                      </a:r>
                      <a:r>
                        <a:rPr lang="de-DE" sz="1600" i="0" dirty="0" err="1"/>
                        <a:t>upravljanje</a:t>
                      </a:r>
                      <a:r>
                        <a:rPr lang="de-DE" sz="1600" i="0" dirty="0"/>
                        <a:t> </a:t>
                      </a:r>
                      <a:r>
                        <a:rPr lang="de-DE" sz="1600" i="0" dirty="0" err="1"/>
                        <a:t>grijanjem</a:t>
                      </a:r>
                      <a:r>
                        <a:rPr lang="de-DE" sz="1600" i="0" dirty="0"/>
                        <a:t> </a:t>
                      </a:r>
                      <a:r>
                        <a:rPr lang="de-DE" sz="1600" i="0" dirty="0" err="1"/>
                        <a:t>putem</a:t>
                      </a:r>
                      <a:r>
                        <a:rPr lang="de-DE" sz="1600" i="0" dirty="0"/>
                        <a:t> </a:t>
                      </a:r>
                      <a:r>
                        <a:rPr lang="de-DE" sz="1600" i="0" dirty="0" err="1"/>
                        <a:t>aplikacije</a:t>
                      </a:r>
                      <a:r>
                        <a:rPr lang="de-DE" sz="1600" i="0" dirty="0"/>
                        <a:t>)</a:t>
                      </a:r>
                      <a:endParaRPr lang="de-DE" sz="1400" i="1"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46119313"/>
                  </a:ext>
                </a:extLst>
              </a:tr>
            </a:tbl>
          </a:graphicData>
        </a:graphic>
      </p:graphicFrame>
      <p:sp>
        <p:nvSpPr>
          <p:cNvPr id="7" name="Textfeld 6">
            <a:extLst>
              <a:ext uri="{FF2B5EF4-FFF2-40B4-BE49-F238E27FC236}">
                <a16:creationId xmlns:a16="http://schemas.microsoft.com/office/drawing/2014/main" id="{2F99A66E-58CB-D6FE-0196-EA7956AD2DB6}"/>
              </a:ext>
            </a:extLst>
          </p:cNvPr>
          <p:cNvSpPr txBox="1"/>
          <p:nvPr/>
        </p:nvSpPr>
        <p:spPr>
          <a:xfrm>
            <a:off x="5832000" y="4716000"/>
            <a:ext cx="2052000" cy="324000"/>
          </a:xfrm>
          <a:prstGeom prst="homePlate">
            <a:avLst/>
          </a:prstGeom>
        </p:spPr>
        <p:style>
          <a:lnRef idx="2">
            <a:schemeClr val="accent6"/>
          </a:lnRef>
          <a:fillRef idx="1">
            <a:schemeClr val="lt1"/>
          </a:fillRef>
          <a:effectRef idx="0">
            <a:schemeClr val="accent6"/>
          </a:effectRef>
          <a:fontRef idx="minor">
            <a:schemeClr val="dk1"/>
          </a:fontRef>
        </p:style>
        <p:txBody>
          <a:bodyPr wrap="square">
            <a:noAutofit/>
          </a:bodyPr>
          <a:lstStyle/>
          <a:p>
            <a:r>
              <a:rPr lang="en-GB" sz="1600" dirty="0"/>
              <a:t>30-49 </a:t>
            </a:r>
            <a:r>
              <a:rPr lang="en-GB" sz="1600" dirty="0" err="1"/>
              <a:t>godina</a:t>
            </a:r>
            <a:r>
              <a:rPr lang="en-GB" sz="1600" dirty="0"/>
              <a:t>: 41 %</a:t>
            </a:r>
          </a:p>
        </p:txBody>
      </p:sp>
      <p:sp>
        <p:nvSpPr>
          <p:cNvPr id="8" name="Textfeld 7">
            <a:extLst>
              <a:ext uri="{FF2B5EF4-FFF2-40B4-BE49-F238E27FC236}">
                <a16:creationId xmlns:a16="http://schemas.microsoft.com/office/drawing/2014/main" id="{5B9BCC03-7C85-C71C-62D5-2F2E1A2DC779}"/>
              </a:ext>
            </a:extLst>
          </p:cNvPr>
          <p:cNvSpPr txBox="1"/>
          <p:nvPr/>
        </p:nvSpPr>
        <p:spPr>
          <a:xfrm>
            <a:off x="5832000" y="5796000"/>
            <a:ext cx="2052000" cy="324000"/>
          </a:xfrm>
          <a:prstGeom prst="homePlate">
            <a:avLst/>
          </a:prstGeom>
        </p:spPr>
        <p:style>
          <a:lnRef idx="2">
            <a:schemeClr val="accent6"/>
          </a:lnRef>
          <a:fillRef idx="1">
            <a:schemeClr val="lt1"/>
          </a:fillRef>
          <a:effectRef idx="0">
            <a:schemeClr val="accent6"/>
          </a:effectRef>
          <a:fontRef idx="minor">
            <a:schemeClr val="dk1"/>
          </a:fontRef>
        </p:style>
        <p:txBody>
          <a:bodyPr wrap="square">
            <a:noAutofit/>
          </a:bodyPr>
          <a:lstStyle/>
          <a:p>
            <a:r>
              <a:rPr lang="en-GB" sz="1600" dirty="0"/>
              <a:t>30-49 </a:t>
            </a:r>
            <a:r>
              <a:rPr lang="en-GB" sz="1600" dirty="0" err="1"/>
              <a:t>godina</a:t>
            </a:r>
            <a:r>
              <a:rPr lang="en-GB" sz="1600" dirty="0"/>
              <a:t>: 27 %</a:t>
            </a:r>
          </a:p>
        </p:txBody>
      </p:sp>
      <p:sp>
        <p:nvSpPr>
          <p:cNvPr id="9" name="Textfeld 8">
            <a:extLst>
              <a:ext uri="{FF2B5EF4-FFF2-40B4-BE49-F238E27FC236}">
                <a16:creationId xmlns:a16="http://schemas.microsoft.com/office/drawing/2014/main" id="{FBB4C5FB-9D24-DB70-19D3-21EE4051DF56}"/>
              </a:ext>
            </a:extLst>
          </p:cNvPr>
          <p:cNvSpPr txBox="1"/>
          <p:nvPr/>
        </p:nvSpPr>
        <p:spPr>
          <a:xfrm>
            <a:off x="5832000" y="5400000"/>
            <a:ext cx="2052000" cy="324000"/>
          </a:xfrm>
          <a:prstGeom prst="homePlate">
            <a:avLst/>
          </a:prstGeom>
        </p:spPr>
        <p:style>
          <a:lnRef idx="2">
            <a:schemeClr val="accent6"/>
          </a:lnRef>
          <a:fillRef idx="1">
            <a:schemeClr val="lt1"/>
          </a:fillRef>
          <a:effectRef idx="0">
            <a:schemeClr val="accent6"/>
          </a:effectRef>
          <a:fontRef idx="minor">
            <a:schemeClr val="dk1"/>
          </a:fontRef>
        </p:style>
        <p:txBody>
          <a:bodyPr wrap="square">
            <a:noAutofit/>
          </a:bodyPr>
          <a:lstStyle/>
          <a:p>
            <a:r>
              <a:rPr lang="en-GB" sz="1600" dirty="0"/>
              <a:t>30-49 </a:t>
            </a:r>
            <a:r>
              <a:rPr lang="en-GB" sz="1600" dirty="0" err="1"/>
              <a:t>godina</a:t>
            </a:r>
            <a:r>
              <a:rPr lang="en-GB" sz="1600" dirty="0"/>
              <a:t>: 33 %.</a:t>
            </a:r>
          </a:p>
        </p:txBody>
      </p:sp>
      <p:grpSp>
        <p:nvGrpSpPr>
          <p:cNvPr id="10" name="Gruppieren 9">
            <a:extLst>
              <a:ext uri="{FF2B5EF4-FFF2-40B4-BE49-F238E27FC236}">
                <a16:creationId xmlns:a16="http://schemas.microsoft.com/office/drawing/2014/main" id="{5A6FFAC5-372F-0345-D491-48435A0B9E99}"/>
              </a:ext>
            </a:extLst>
          </p:cNvPr>
          <p:cNvGrpSpPr/>
          <p:nvPr/>
        </p:nvGrpSpPr>
        <p:grpSpPr>
          <a:xfrm>
            <a:off x="4356028" y="7285401"/>
            <a:ext cx="3347972" cy="1188000"/>
            <a:chOff x="4549199" y="4577240"/>
            <a:chExt cx="3528001" cy="1476000"/>
          </a:xfrm>
        </p:grpSpPr>
        <p:sp>
          <p:nvSpPr>
            <p:cNvPr id="11" name="Textfeld 10">
              <a:extLst>
                <a:ext uri="{FF2B5EF4-FFF2-40B4-BE49-F238E27FC236}">
                  <a16:creationId xmlns:a16="http://schemas.microsoft.com/office/drawing/2014/main" id="{BD124EF0-F0DA-36D8-2AB5-8285AE9B67B7}"/>
                </a:ext>
              </a:extLst>
            </p:cNvPr>
            <p:cNvSpPr txBox="1"/>
            <p:nvPr/>
          </p:nvSpPr>
          <p:spPr>
            <a:xfrm rot="10800000">
              <a:off x="4549200" y="4577240"/>
              <a:ext cx="3528000" cy="1476000"/>
            </a:xfrm>
            <a:prstGeom prst="wedgeRectCallout">
              <a:avLst/>
            </a:prstGeom>
          </p:spPr>
          <p:style>
            <a:lnRef idx="2">
              <a:schemeClr val="accent6"/>
            </a:lnRef>
            <a:fillRef idx="1">
              <a:schemeClr val="lt1"/>
            </a:fillRef>
            <a:effectRef idx="0">
              <a:schemeClr val="accent6"/>
            </a:effectRef>
            <a:fontRef idx="minor">
              <a:schemeClr val="dk1"/>
            </a:fontRef>
          </p:style>
          <p:txBody>
            <a:bodyPr wrap="square">
              <a:noAutofit/>
            </a:bodyPr>
            <a:lstStyle/>
            <a:p>
              <a:endParaRPr lang="en-GB" sz="1600" dirty="0"/>
            </a:p>
          </p:txBody>
        </p:sp>
        <p:sp>
          <p:nvSpPr>
            <p:cNvPr id="12" name="Textfeld 11">
              <a:extLst>
                <a:ext uri="{FF2B5EF4-FFF2-40B4-BE49-F238E27FC236}">
                  <a16:creationId xmlns:a16="http://schemas.microsoft.com/office/drawing/2014/main" id="{9C4B2C6A-88F5-A9CC-6D1A-90899BBBD670}"/>
                </a:ext>
              </a:extLst>
            </p:cNvPr>
            <p:cNvSpPr txBox="1"/>
            <p:nvPr/>
          </p:nvSpPr>
          <p:spPr>
            <a:xfrm>
              <a:off x="4549199" y="4607999"/>
              <a:ext cx="3514802" cy="1445241"/>
            </a:xfrm>
            <a:prstGeom prst="rect">
              <a:avLst/>
            </a:prstGeom>
            <a:noFill/>
            <a:ln>
              <a:noFill/>
            </a:ln>
          </p:spPr>
          <p:style>
            <a:lnRef idx="2">
              <a:schemeClr val="accent6"/>
            </a:lnRef>
            <a:fillRef idx="1">
              <a:schemeClr val="lt1"/>
            </a:fillRef>
            <a:effectRef idx="0">
              <a:schemeClr val="accent6"/>
            </a:effectRef>
            <a:fontRef idx="minor">
              <a:schemeClr val="dk1"/>
            </a:fontRef>
          </p:style>
          <p:txBody>
            <a:bodyPr wrap="square">
              <a:noAutofit/>
            </a:bodyPr>
            <a:lstStyle/>
            <a:p>
              <a:pPr algn="ctr"/>
              <a:r>
                <a:rPr lang="en-GB" sz="1600" dirty="0" err="1"/>
                <a:t>Dobna</a:t>
              </a:r>
              <a:r>
                <a:rPr lang="en-GB" sz="1600" dirty="0"/>
                <a:t> </a:t>
              </a:r>
              <a:r>
                <a:rPr lang="en-GB" sz="1600" dirty="0" err="1"/>
                <a:t>skupina</a:t>
              </a:r>
              <a:r>
                <a:rPr lang="en-GB" sz="1600" dirty="0"/>
                <a:t> od 30 do 49 </a:t>
              </a:r>
              <a:r>
                <a:rPr lang="en-GB" sz="1600" dirty="0" err="1"/>
                <a:t>godina</a:t>
              </a:r>
              <a:r>
                <a:rPr lang="en-GB" sz="1600" dirty="0"/>
                <a:t> </a:t>
              </a:r>
              <a:r>
                <a:rPr lang="en-GB" sz="1600" dirty="0" err="1"/>
                <a:t>posebno</a:t>
              </a:r>
              <a:r>
                <a:rPr lang="en-GB" sz="1600" dirty="0"/>
                <a:t> je </a:t>
              </a:r>
              <a:r>
                <a:rPr lang="en-GB" sz="1600" dirty="0" err="1"/>
                <a:t>aktivna</a:t>
              </a:r>
              <a:r>
                <a:rPr lang="en-GB" sz="1600" dirty="0"/>
                <a:t> u e-</a:t>
              </a:r>
              <a:r>
                <a:rPr lang="en-GB" sz="1600" dirty="0" err="1"/>
                <a:t>trgovini</a:t>
              </a:r>
              <a:r>
                <a:rPr lang="en-GB" sz="1600" dirty="0"/>
                <a:t> (</a:t>
              </a:r>
              <a:r>
                <a:rPr lang="en-GB" sz="1600" dirty="0" err="1"/>
                <a:t>plaćanje</a:t>
              </a:r>
              <a:r>
                <a:rPr lang="en-GB" sz="1600" dirty="0"/>
                <a:t>, </a:t>
              </a:r>
              <a:r>
                <a:rPr lang="en-GB" sz="1600" dirty="0" err="1"/>
                <a:t>kupnja</a:t>
              </a:r>
              <a:r>
                <a:rPr lang="en-GB" sz="1600" dirty="0"/>
                <a:t> </a:t>
              </a:r>
              <a:r>
                <a:rPr lang="en-GB" sz="1600" dirty="0" err="1"/>
                <a:t>putem</a:t>
              </a:r>
              <a:r>
                <a:rPr lang="en-GB" sz="1600" dirty="0"/>
                <a:t> </a:t>
              </a:r>
              <a:r>
                <a:rPr lang="en-GB" sz="1600" dirty="0" err="1"/>
                <a:t>interneta</a:t>
              </a:r>
              <a:r>
                <a:rPr lang="en-GB" sz="1600" dirty="0"/>
                <a:t> </a:t>
              </a:r>
              <a:r>
                <a:rPr lang="en-GB" sz="1600" dirty="0" err="1"/>
                <a:t>ili</a:t>
              </a:r>
              <a:r>
                <a:rPr lang="en-GB" sz="1600" dirty="0"/>
                <a:t> </a:t>
              </a:r>
              <a:r>
                <a:rPr lang="en-GB" sz="1600" dirty="0" err="1"/>
                <a:t>naručivanje</a:t>
              </a:r>
              <a:r>
                <a:rPr lang="en-GB" sz="1600" dirty="0"/>
                <a:t> i </a:t>
              </a:r>
              <a:r>
                <a:rPr lang="en-GB" sz="1600" dirty="0" err="1"/>
                <a:t>pružanje</a:t>
              </a:r>
              <a:r>
                <a:rPr lang="en-GB" sz="1600" dirty="0"/>
                <a:t> </a:t>
              </a:r>
              <a:r>
                <a:rPr lang="en-GB" sz="1600" dirty="0" err="1"/>
                <a:t>usluga</a:t>
              </a:r>
              <a:r>
                <a:rPr lang="en-GB" sz="1600" dirty="0"/>
                <a:t>).</a:t>
              </a:r>
            </a:p>
          </p:txBody>
        </p:sp>
      </p:grpSp>
      <p:sp>
        <p:nvSpPr>
          <p:cNvPr id="15" name="Textfeld 14">
            <a:extLst>
              <a:ext uri="{FF2B5EF4-FFF2-40B4-BE49-F238E27FC236}">
                <a16:creationId xmlns:a16="http://schemas.microsoft.com/office/drawing/2014/main" id="{7D8E86DF-72F4-A229-30BC-2DC12AE6AB0E}"/>
              </a:ext>
            </a:extLst>
          </p:cNvPr>
          <p:cNvSpPr txBox="1"/>
          <p:nvPr/>
        </p:nvSpPr>
        <p:spPr>
          <a:xfrm>
            <a:off x="7740000" y="2268000"/>
            <a:ext cx="10044000" cy="369332"/>
          </a:xfrm>
          <a:prstGeom prst="rect">
            <a:avLst/>
          </a:prstGeom>
          <a:noFill/>
        </p:spPr>
        <p:txBody>
          <a:bodyPr wrap="square">
            <a:spAutoFit/>
          </a:bodyPr>
          <a:lstStyle/>
          <a:p>
            <a:pPr lvl="0" algn="r">
              <a:defRPr/>
            </a:pPr>
            <a:r>
              <a:rPr lang="pl-PL" sz="1800" i="1" dirty="0">
                <a:solidFill>
                  <a:srgbClr val="FFFFFF">
                    <a:lumMod val="50000"/>
                  </a:srgbClr>
                </a:solidFill>
                <a:ea typeface="Helvetica Neue"/>
                <a:cs typeface="Helvetica Neue"/>
                <a:sym typeface="Helvetica Neue"/>
              </a:rPr>
              <a:t>Baza: osobe od 14 i više godina (n = 2.035); brojke u %.</a:t>
            </a:r>
            <a:endParaRPr kumimoji="0" lang="en-GB" sz="1800" b="0" i="1" u="none" strike="noStrike" kern="0" cap="none" spc="0" normalizeH="0" baseline="0" dirty="0">
              <a:ln>
                <a:noFill/>
              </a:ln>
              <a:solidFill>
                <a:srgbClr val="FFFFFF">
                  <a:lumMod val="50000"/>
                </a:srgbClr>
              </a:solidFill>
              <a:effectLst/>
              <a:uLnTx/>
              <a:uFillTx/>
              <a:latin typeface="Arial"/>
              <a:ea typeface="Helvetica Neue"/>
              <a:cs typeface="Helvetica Neue"/>
              <a:sym typeface="Helvetica Neue"/>
            </a:endParaRPr>
          </a:p>
        </p:txBody>
      </p:sp>
      <p:sp>
        <p:nvSpPr>
          <p:cNvPr id="4" name="Foliennummernplatzhalter 1">
            <a:extLst>
              <a:ext uri="{FF2B5EF4-FFF2-40B4-BE49-F238E27FC236}">
                <a16:creationId xmlns:a16="http://schemas.microsoft.com/office/drawing/2014/main" id="{3C0F067F-34A6-91E2-42E4-5F0831774F4D}"/>
              </a:ext>
            </a:extLst>
          </p:cNvPr>
          <p:cNvSpPr txBox="1">
            <a:spLocks/>
          </p:cNvSpPr>
          <p:nvPr/>
        </p:nvSpPr>
        <p:spPr>
          <a:xfrm>
            <a:off x="14004589" y="9567020"/>
            <a:ext cx="4114800" cy="547688"/>
          </a:xfrm>
          <a:prstGeom prst="rect">
            <a:avLst/>
          </a:prstGeom>
        </p:spPr>
        <p:txBody>
          <a:bodyPr vert="horz" lIns="91440" tIns="45720" rIns="91440" bIns="45720" rtlCol="0" anchor="ct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defRPr sz="1200" b="0" i="0" u="none" strike="noStrike" cap="none">
                <a:solidFill>
                  <a:schemeClr val="tx1">
                    <a:tint val="75000"/>
                  </a:schemeClr>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fld id="{141F0399-9AC4-4E2F-9FF1-1AC0CE388A8D}" type="slidenum">
              <a:rPr lang="de-DE" smtClean="0"/>
              <a:t>5</a:t>
            </a:fld>
            <a:endParaRPr lang="de-DE"/>
          </a:p>
        </p:txBody>
      </p:sp>
    </p:spTree>
    <p:extLst>
      <p:ext uri="{BB962C8B-B14F-4D97-AF65-F5344CB8AC3E}">
        <p14:creationId xmlns:p14="http://schemas.microsoft.com/office/powerpoint/2010/main" val="44493896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7" name="Google Shape;237;p15"/>
          <p:cNvSpPr txBox="1"/>
          <p:nvPr/>
        </p:nvSpPr>
        <p:spPr>
          <a:xfrm>
            <a:off x="4572000" y="6724601"/>
            <a:ext cx="9144000" cy="923289"/>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4D94B7"/>
              </a:buClr>
              <a:buSzPts val="7200"/>
              <a:buFont typeface="Helvetica Neue"/>
              <a:buNone/>
            </a:pPr>
            <a:r>
              <a:rPr lang="hr-HR" sz="5400" b="1" dirty="0">
                <a:solidFill>
                  <a:schemeClr val="tx1"/>
                </a:solidFill>
                <a:latin typeface="+mn-lt"/>
                <a:ea typeface="Helvetica Neue"/>
                <a:cs typeface="Helvetica Neue"/>
                <a:sym typeface="Helvetica Neue"/>
              </a:rPr>
              <a:t>Hvala</a:t>
            </a:r>
            <a:r>
              <a:rPr lang="es-ES" sz="5400" b="1" dirty="0">
                <a:solidFill>
                  <a:schemeClr val="tx1"/>
                </a:solidFill>
                <a:latin typeface="+mn-lt"/>
                <a:ea typeface="Helvetica Neue"/>
                <a:cs typeface="Helvetica Neue"/>
                <a:sym typeface="Helvetica Neue"/>
              </a:rPr>
              <a:t>!</a:t>
            </a:r>
            <a:endParaRPr sz="5400" b="1" i="0" u="none" strike="noStrike" cap="none" dirty="0">
              <a:solidFill>
                <a:schemeClr val="tx1"/>
              </a:solidFill>
              <a:latin typeface="+mn-lt"/>
              <a:ea typeface="Helvetica Neue"/>
              <a:cs typeface="Helvetica Neue"/>
              <a:sym typeface="Helvetica Neue"/>
            </a:endParaRPr>
          </a:p>
        </p:txBody>
      </p:sp>
      <p:pic>
        <p:nvPicPr>
          <p:cNvPr id="5" name="Grafik 3" descr="Ein Bild, das Text, Clipart enthält.&#10;&#10;Automatisch generierte Beschreibung"/>
          <p:cNvPicPr/>
          <p:nvPr/>
        </p:nvPicPr>
        <p:blipFill>
          <a:blip r:embed="rId3" cstate="email">
            <a:extLst>
              <a:ext uri="{28A0092B-C50C-407E-A947-70E740481C1C}">
                <a14:useLocalDpi xmlns:a14="http://schemas.microsoft.com/office/drawing/2010/main"/>
              </a:ext>
            </a:extLst>
          </a:blip>
          <a:srcRect/>
          <a:stretch>
            <a:fillRect/>
          </a:stretch>
        </p:blipFill>
        <p:spPr bwMode="auto">
          <a:xfrm>
            <a:off x="6394813" y="2850294"/>
            <a:ext cx="5737714" cy="2435384"/>
          </a:xfrm>
          <a:prstGeom prst="rect">
            <a:avLst/>
          </a:prstGeom>
          <a:noFill/>
          <a:ln>
            <a:noFill/>
          </a:ln>
        </p:spPr>
      </p:pic>
      <p:sp>
        <p:nvSpPr>
          <p:cNvPr id="6" name="Rectangle 5"/>
          <p:cNvSpPr/>
          <p:nvPr/>
        </p:nvSpPr>
        <p:spPr>
          <a:xfrm>
            <a:off x="7404410" y="5792612"/>
            <a:ext cx="5575610" cy="461665"/>
          </a:xfrm>
          <a:prstGeom prst="rect">
            <a:avLst/>
          </a:prstGeom>
        </p:spPr>
        <p:txBody>
          <a:bodyPr wrap="square">
            <a:noAutofit/>
          </a:bodyPr>
          <a:lstStyle/>
          <a:p>
            <a:r>
              <a:rPr lang="en-GB" sz="2400" b="1" dirty="0">
                <a:solidFill>
                  <a:srgbClr val="00CCFF"/>
                </a:solidFill>
                <a:latin typeface="+mn-lt"/>
              </a:rPr>
              <a:t>www.digital-boomer.eu</a:t>
            </a:r>
          </a:p>
        </p:txBody>
      </p:sp>
      <p:sp>
        <p:nvSpPr>
          <p:cNvPr id="2" name="Foliennummernplatzhalter 1">
            <a:extLst>
              <a:ext uri="{FF2B5EF4-FFF2-40B4-BE49-F238E27FC236}">
                <a16:creationId xmlns:a16="http://schemas.microsoft.com/office/drawing/2014/main" id="{1B37EF8E-7C53-BD84-7D3F-812CFFE047F3}"/>
              </a:ext>
            </a:extLst>
          </p:cNvPr>
          <p:cNvSpPr txBox="1">
            <a:spLocks/>
          </p:cNvSpPr>
          <p:nvPr/>
        </p:nvSpPr>
        <p:spPr>
          <a:xfrm>
            <a:off x="14004589" y="9567020"/>
            <a:ext cx="4114800" cy="547688"/>
          </a:xfrm>
          <a:prstGeom prst="rect">
            <a:avLst/>
          </a:prstGeom>
        </p:spPr>
        <p:txBody>
          <a:bodyPr vert="horz" lIns="91440" tIns="45720" rIns="91440" bIns="45720" rtlCol="0" anchor="ct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defRPr sz="1200" b="0" i="0" u="none" strike="noStrike" cap="none">
                <a:solidFill>
                  <a:schemeClr val="tx1">
                    <a:tint val="75000"/>
                  </a:schemeClr>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fld id="{141F0399-9AC4-4E2F-9FF1-1AC0CE388A8D}" type="slidenum">
              <a:rPr lang="de-DE" smtClean="0"/>
              <a:t>50</a:t>
            </a:fld>
            <a:endParaRPr lang="de-DE"/>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6"/>
          <p:cNvSpPr txBox="1"/>
          <p:nvPr/>
        </p:nvSpPr>
        <p:spPr>
          <a:xfrm>
            <a:off x="1331998" y="2401311"/>
            <a:ext cx="16452000" cy="830956"/>
          </a:xfrm>
          <a:prstGeom prst="rect">
            <a:avLst/>
          </a:prstGeom>
          <a:noFill/>
          <a:ln>
            <a:noFill/>
          </a:ln>
        </p:spPr>
        <p:txBody>
          <a:bodyPr spcFirstLastPara="1" wrap="square" lIns="91425" tIns="45700" rIns="91425" bIns="45700" anchor="t" anchorCtr="0">
            <a:noAutofit/>
          </a:bodyPr>
          <a:lstStyle/>
          <a:p>
            <a:pPr lvl="0"/>
            <a:r>
              <a:rPr lang="it-IT" sz="4800" b="1" dirty="0">
                <a:solidFill>
                  <a:schemeClr val="tx1"/>
                </a:solidFill>
                <a:latin typeface="+mn-lt"/>
                <a:ea typeface="Helvetica Neue"/>
                <a:cs typeface="Helvetica Neue"/>
                <a:sym typeface="Helvetica Neue"/>
              </a:rPr>
              <a:t>1. </a:t>
            </a:r>
            <a:r>
              <a:rPr lang="it-IT" sz="4800" b="1" dirty="0" err="1">
                <a:solidFill>
                  <a:schemeClr val="tx1"/>
                </a:solidFill>
                <a:latin typeface="+mn-lt"/>
                <a:ea typeface="Helvetica Neue"/>
                <a:cs typeface="Helvetica Neue"/>
                <a:sym typeface="Helvetica Neue"/>
              </a:rPr>
              <a:t>Koje</a:t>
            </a:r>
            <a:r>
              <a:rPr lang="it-IT" sz="4800" b="1" dirty="0">
                <a:solidFill>
                  <a:schemeClr val="tx1"/>
                </a:solidFill>
                <a:latin typeface="+mn-lt"/>
                <a:ea typeface="Helvetica Neue"/>
                <a:cs typeface="Helvetica Neue"/>
                <a:sym typeface="Helvetica Neue"/>
              </a:rPr>
              <a:t> su </a:t>
            </a:r>
            <a:r>
              <a:rPr lang="it-IT" sz="4800" b="1" dirty="0" err="1">
                <a:solidFill>
                  <a:schemeClr val="tx1"/>
                </a:solidFill>
                <a:latin typeface="+mn-lt"/>
                <a:ea typeface="Helvetica Neue"/>
                <a:cs typeface="Helvetica Neue"/>
                <a:sym typeface="Helvetica Neue"/>
              </a:rPr>
              <a:t>prednosti</a:t>
            </a:r>
            <a:r>
              <a:rPr lang="it-IT" sz="4800" b="1" dirty="0">
                <a:solidFill>
                  <a:schemeClr val="tx1"/>
                </a:solidFill>
                <a:latin typeface="+mn-lt"/>
                <a:ea typeface="Helvetica Neue"/>
                <a:cs typeface="Helvetica Neue"/>
                <a:sym typeface="Helvetica Neue"/>
              </a:rPr>
              <a:t> </a:t>
            </a:r>
            <a:r>
              <a:rPr lang="it-IT" sz="4800" b="1" dirty="0" err="1">
                <a:solidFill>
                  <a:schemeClr val="tx1"/>
                </a:solidFill>
                <a:latin typeface="+mn-lt"/>
                <a:ea typeface="Helvetica Neue"/>
                <a:cs typeface="Helvetica Neue"/>
                <a:sym typeface="Helvetica Neue"/>
              </a:rPr>
              <a:t>interneta</a:t>
            </a:r>
            <a:r>
              <a:rPr lang="it-IT" sz="4800" b="1" dirty="0">
                <a:solidFill>
                  <a:schemeClr val="tx1"/>
                </a:solidFill>
                <a:latin typeface="+mn-lt"/>
                <a:ea typeface="Helvetica Neue"/>
                <a:cs typeface="Helvetica Neue"/>
                <a:sym typeface="Helvetica Neue"/>
              </a:rPr>
              <a:t>?</a:t>
            </a:r>
            <a:endParaRPr lang="en-GB" dirty="0">
              <a:solidFill>
                <a:schemeClr val="tx1"/>
              </a:solidFill>
              <a:latin typeface="+mn-lt"/>
            </a:endParaRPr>
          </a:p>
        </p:txBody>
      </p:sp>
      <p:sp>
        <p:nvSpPr>
          <p:cNvPr id="119" name="Google Shape;119;p6"/>
          <p:cNvSpPr txBox="1"/>
          <p:nvPr/>
        </p:nvSpPr>
        <p:spPr>
          <a:xfrm>
            <a:off x="1295400" y="3390900"/>
            <a:ext cx="15697200" cy="523180"/>
          </a:xfrm>
          <a:prstGeom prst="rect">
            <a:avLst/>
          </a:prstGeom>
          <a:noFill/>
          <a:ln>
            <a:noFill/>
          </a:ln>
        </p:spPr>
        <p:txBody>
          <a:bodyPr spcFirstLastPara="1" wrap="square" lIns="91425" tIns="45700" rIns="91425" bIns="45700" anchor="t" anchorCtr="0">
            <a:noAutofit/>
          </a:bodyPr>
          <a:lstStyle/>
          <a:p>
            <a:pPr lvl="0"/>
            <a:r>
              <a:rPr lang="pl-PL" sz="2800" b="1" dirty="0">
                <a:solidFill>
                  <a:srgbClr val="00CCFF"/>
                </a:solidFill>
                <a:latin typeface="+mn-lt"/>
                <a:ea typeface="Helvetica Neue"/>
                <a:cs typeface="Helvetica Neue"/>
                <a:sym typeface="Helvetica Neue"/>
              </a:rPr>
              <a:t>Prednosti - podijeljene prema dobnim skupinama</a:t>
            </a:r>
            <a:endParaRPr lang="en-GB" dirty="0">
              <a:solidFill>
                <a:srgbClr val="00CCFF"/>
              </a:solidFill>
              <a:latin typeface="+mn-lt"/>
            </a:endParaRPr>
          </a:p>
        </p:txBody>
      </p:sp>
      <p:sp>
        <p:nvSpPr>
          <p:cNvPr id="26" name="Google Shape;120;p6">
            <a:extLst>
              <a:ext uri="{FF2B5EF4-FFF2-40B4-BE49-F238E27FC236}">
                <a16:creationId xmlns:a16="http://schemas.microsoft.com/office/drawing/2014/main" id="{411487DD-8344-0310-92B7-3AFA6C71BD63}"/>
              </a:ext>
            </a:extLst>
          </p:cNvPr>
          <p:cNvSpPr txBox="1"/>
          <p:nvPr/>
        </p:nvSpPr>
        <p:spPr>
          <a:xfrm>
            <a:off x="1295400" y="4024780"/>
            <a:ext cx="16452000" cy="461665"/>
          </a:xfrm>
          <a:prstGeom prst="rect">
            <a:avLst/>
          </a:prstGeom>
          <a:noFill/>
          <a:ln>
            <a:noFill/>
          </a:ln>
        </p:spPr>
        <p:txBody>
          <a:bodyPr spcFirstLastPara="1" wrap="square" lIns="91425" tIns="45700" rIns="91425" bIns="45700" anchor="t" anchorCtr="0">
            <a:noAutofit/>
          </a:bodyPr>
          <a:lstStyle/>
          <a:p>
            <a:pPr lvl="0" algn="ctr"/>
            <a:r>
              <a:rPr lang="en-GB" sz="2400" dirty="0">
                <a:solidFill>
                  <a:schemeClr val="dk1"/>
                </a:solidFill>
                <a:latin typeface="+mn-lt"/>
                <a:ea typeface="Helvetica Neue"/>
                <a:cs typeface="Helvetica Neue"/>
                <a:sym typeface="Helvetica Neue"/>
              </a:rPr>
              <a:t>TOP 3 - </a:t>
            </a:r>
            <a:r>
              <a:rPr lang="en-GB" sz="2400" dirty="0" err="1">
                <a:solidFill>
                  <a:schemeClr val="dk1"/>
                </a:solidFill>
                <a:latin typeface="+mn-lt"/>
                <a:ea typeface="Helvetica Neue"/>
                <a:cs typeface="Helvetica Neue"/>
                <a:sym typeface="Helvetica Neue"/>
              </a:rPr>
              <a:t>Prijave</a:t>
            </a:r>
            <a:r>
              <a:rPr lang="en-GB" sz="2400" dirty="0">
                <a:solidFill>
                  <a:schemeClr val="dk1"/>
                </a:solidFill>
                <a:latin typeface="+mn-lt"/>
                <a:ea typeface="Helvetica Neue"/>
                <a:cs typeface="Helvetica Neue"/>
                <a:sym typeface="Helvetica Neue"/>
              </a:rPr>
              <a:t> </a:t>
            </a:r>
            <a:r>
              <a:rPr lang="en-GB" sz="2400" dirty="0" err="1">
                <a:solidFill>
                  <a:schemeClr val="dk1"/>
                </a:solidFill>
                <a:latin typeface="+mn-lt"/>
                <a:ea typeface="Helvetica Neue"/>
                <a:cs typeface="Helvetica Neue"/>
                <a:sym typeface="Helvetica Neue"/>
              </a:rPr>
              <a:t>prema</a:t>
            </a:r>
            <a:r>
              <a:rPr lang="en-GB" sz="2400" dirty="0">
                <a:solidFill>
                  <a:schemeClr val="dk1"/>
                </a:solidFill>
                <a:latin typeface="+mn-lt"/>
                <a:ea typeface="Helvetica Neue"/>
                <a:cs typeface="Helvetica Neue"/>
                <a:sym typeface="Helvetica Neue"/>
              </a:rPr>
              <a:t> </a:t>
            </a:r>
            <a:r>
              <a:rPr lang="en-GB" sz="2400" dirty="0" err="1">
                <a:solidFill>
                  <a:schemeClr val="dk1"/>
                </a:solidFill>
                <a:latin typeface="+mn-lt"/>
                <a:ea typeface="Helvetica Neue"/>
                <a:cs typeface="Helvetica Neue"/>
                <a:sym typeface="Helvetica Neue"/>
              </a:rPr>
              <a:t>dobi</a:t>
            </a:r>
            <a:endParaRPr lang="en-GB" dirty="0">
              <a:latin typeface="+mn-lt"/>
            </a:endParaRPr>
          </a:p>
        </p:txBody>
      </p:sp>
      <p:grpSp>
        <p:nvGrpSpPr>
          <p:cNvPr id="97" name="Gruppieren 96">
            <a:extLst>
              <a:ext uri="{FF2B5EF4-FFF2-40B4-BE49-F238E27FC236}">
                <a16:creationId xmlns:a16="http://schemas.microsoft.com/office/drawing/2014/main" id="{85999AA9-3447-FE96-EEC9-258E42A4D98F}"/>
              </a:ext>
            </a:extLst>
          </p:cNvPr>
          <p:cNvGrpSpPr/>
          <p:nvPr/>
        </p:nvGrpSpPr>
        <p:grpSpPr>
          <a:xfrm>
            <a:off x="2952000" y="4644000"/>
            <a:ext cx="13212000" cy="4104000"/>
            <a:chOff x="1260000" y="4644000"/>
            <a:chExt cx="13212000" cy="4104000"/>
          </a:xfrm>
        </p:grpSpPr>
        <p:grpSp>
          <p:nvGrpSpPr>
            <p:cNvPr id="28" name="Gruppieren 27">
              <a:extLst>
                <a:ext uri="{FF2B5EF4-FFF2-40B4-BE49-F238E27FC236}">
                  <a16:creationId xmlns:a16="http://schemas.microsoft.com/office/drawing/2014/main" id="{9764426E-9260-9602-2D1D-78EBBAEECD55}"/>
                </a:ext>
              </a:extLst>
            </p:cNvPr>
            <p:cNvGrpSpPr/>
            <p:nvPr/>
          </p:nvGrpSpPr>
          <p:grpSpPr>
            <a:xfrm>
              <a:off x="1440000" y="7200000"/>
              <a:ext cx="1620000" cy="1080000"/>
              <a:chOff x="6912000" y="5940000"/>
              <a:chExt cx="1620000" cy="1080000"/>
            </a:xfrm>
          </p:grpSpPr>
          <p:pic>
            <p:nvPicPr>
              <p:cNvPr id="17" name="Grafik 16" descr="Alter Mann in Jacke">
                <a:extLst>
                  <a:ext uri="{FF2B5EF4-FFF2-40B4-BE49-F238E27FC236}">
                    <a16:creationId xmlns:a16="http://schemas.microsoft.com/office/drawing/2014/main" id="{CEF0EC38-DB04-3060-0CCB-03AE1E2C6682}"/>
                  </a:ext>
                </a:extLst>
              </p:cNvPr>
              <p:cNvPicPr>
                <a:picLocks noChangeAspect="1"/>
              </p:cNvPicPr>
              <p:nvPr/>
            </p:nvPicPr>
            <p:blipFill rotWithShape="1">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rcRect l="25194" t="4" r="9295" b="75718"/>
              <a:stretch/>
            </p:blipFill>
            <p:spPr>
              <a:xfrm>
                <a:off x="7596000" y="5940000"/>
                <a:ext cx="936000" cy="1080000"/>
              </a:xfrm>
              <a:prstGeom prst="rect">
                <a:avLst/>
              </a:prstGeom>
            </p:spPr>
          </p:pic>
          <p:pic>
            <p:nvPicPr>
              <p:cNvPr id="21" name="Grafik 20" descr="Alte Frau mit weißem Haar">
                <a:extLst>
                  <a:ext uri="{FF2B5EF4-FFF2-40B4-BE49-F238E27FC236}">
                    <a16:creationId xmlns:a16="http://schemas.microsoft.com/office/drawing/2014/main" id="{8C2A152A-4088-2217-E5B3-11134DE61AE7}"/>
                  </a:ext>
                </a:extLst>
              </p:cNvPr>
              <p:cNvPicPr>
                <a:picLocks noChangeAspect="1"/>
              </p:cNvPicPr>
              <p:nvPr/>
            </p:nvPicPr>
            <p:blipFill rotWithShape="1">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rcRect l="18896" t="-4" r="10910" b="75408"/>
              <a:stretch/>
            </p:blipFill>
            <p:spPr>
              <a:xfrm>
                <a:off x="6912000" y="5940000"/>
                <a:ext cx="936000" cy="1080000"/>
              </a:xfrm>
              <a:prstGeom prst="rect">
                <a:avLst/>
              </a:prstGeom>
            </p:spPr>
          </p:pic>
        </p:grpSp>
        <p:sp>
          <p:nvSpPr>
            <p:cNvPr id="29" name="Ellipse 28">
              <a:extLst>
                <a:ext uri="{FF2B5EF4-FFF2-40B4-BE49-F238E27FC236}">
                  <a16:creationId xmlns:a16="http://schemas.microsoft.com/office/drawing/2014/main" id="{5F458EB3-FA05-87F1-9FD2-4A03FC6F32BC}"/>
                </a:ext>
              </a:extLst>
            </p:cNvPr>
            <p:cNvSpPr>
              <a:spLocks noChangeAspect="1"/>
            </p:cNvSpPr>
            <p:nvPr/>
          </p:nvSpPr>
          <p:spPr>
            <a:xfrm>
              <a:off x="4896000" y="4896000"/>
              <a:ext cx="1152000" cy="1152000"/>
            </a:xfrm>
            <a:prstGeom prst="ellipse">
              <a:avLst/>
            </a:prstGeom>
            <a:solidFill>
              <a:srgbClr val="01DDFD"/>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en-GB" sz="2000" b="1">
                  <a:solidFill>
                    <a:schemeClr val="tx1"/>
                  </a:solidFill>
                </a:rPr>
                <a:t>38</a:t>
              </a:r>
            </a:p>
          </p:txBody>
        </p:sp>
        <p:sp>
          <p:nvSpPr>
            <p:cNvPr id="30" name="Ellipse 29">
              <a:extLst>
                <a:ext uri="{FF2B5EF4-FFF2-40B4-BE49-F238E27FC236}">
                  <a16:creationId xmlns:a16="http://schemas.microsoft.com/office/drawing/2014/main" id="{D0604DD0-F298-F920-7D30-3CF843CCA64F}"/>
                </a:ext>
              </a:extLst>
            </p:cNvPr>
            <p:cNvSpPr>
              <a:spLocks noChangeAspect="1"/>
            </p:cNvSpPr>
            <p:nvPr/>
          </p:nvSpPr>
          <p:spPr>
            <a:xfrm>
              <a:off x="8604000" y="4860000"/>
              <a:ext cx="1224000" cy="1224000"/>
            </a:xfrm>
            <a:prstGeom prst="ellipse">
              <a:avLst/>
            </a:prstGeom>
            <a:solidFill>
              <a:srgbClr val="01DDFD"/>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en-GB" sz="2000" b="1">
                  <a:solidFill>
                    <a:schemeClr val="tx1"/>
                  </a:solidFill>
                </a:rPr>
                <a:t>40</a:t>
              </a:r>
            </a:p>
          </p:txBody>
        </p:sp>
        <p:sp>
          <p:nvSpPr>
            <p:cNvPr id="31" name="Ellipse 30">
              <a:extLst>
                <a:ext uri="{FF2B5EF4-FFF2-40B4-BE49-F238E27FC236}">
                  <a16:creationId xmlns:a16="http://schemas.microsoft.com/office/drawing/2014/main" id="{D605B016-5558-0400-F999-034E6A2C5680}"/>
                </a:ext>
              </a:extLst>
            </p:cNvPr>
            <p:cNvSpPr>
              <a:spLocks noChangeAspect="1"/>
            </p:cNvSpPr>
            <p:nvPr/>
          </p:nvSpPr>
          <p:spPr>
            <a:xfrm>
              <a:off x="12132000" y="4644000"/>
              <a:ext cx="1656000" cy="1656000"/>
            </a:xfrm>
            <a:prstGeom prst="ellipse">
              <a:avLst/>
            </a:prstGeom>
            <a:solidFill>
              <a:srgbClr val="01DDFD"/>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en-GB" sz="2000" b="1">
                  <a:solidFill>
                    <a:schemeClr val="tx1"/>
                  </a:solidFill>
                </a:rPr>
                <a:t>75</a:t>
              </a:r>
            </a:p>
          </p:txBody>
        </p:sp>
        <p:sp>
          <p:nvSpPr>
            <p:cNvPr id="32" name="Ellipse 31">
              <a:extLst>
                <a:ext uri="{FF2B5EF4-FFF2-40B4-BE49-F238E27FC236}">
                  <a16:creationId xmlns:a16="http://schemas.microsoft.com/office/drawing/2014/main" id="{385F86CC-C1BF-EE74-512B-E169745ACE73}"/>
                </a:ext>
              </a:extLst>
            </p:cNvPr>
            <p:cNvSpPr>
              <a:spLocks noChangeAspect="1"/>
            </p:cNvSpPr>
            <p:nvPr/>
          </p:nvSpPr>
          <p:spPr>
            <a:xfrm>
              <a:off x="5202000" y="7812000"/>
              <a:ext cx="540000" cy="540000"/>
            </a:xfrm>
            <a:prstGeom prst="ellipse">
              <a:avLst/>
            </a:prstGeom>
            <a:solidFill>
              <a:srgbClr val="01DDFD"/>
            </a:solidFill>
          </p:spPr>
          <p:style>
            <a:lnRef idx="0">
              <a:schemeClr val="accent2"/>
            </a:lnRef>
            <a:fillRef idx="3">
              <a:schemeClr val="accent2"/>
            </a:fillRef>
            <a:effectRef idx="3">
              <a:schemeClr val="accent2"/>
            </a:effectRef>
            <a:fontRef idx="minor">
              <a:schemeClr val="lt1"/>
            </a:fontRef>
          </p:style>
          <p:txBody>
            <a:bodyPr lIns="0" tIns="0" rIns="0" bIns="0" rtlCol="0" anchor="ctr"/>
            <a:lstStyle/>
            <a:p>
              <a:pPr algn="ctr"/>
              <a:r>
                <a:rPr lang="en-GB" sz="2000" b="1">
                  <a:solidFill>
                    <a:schemeClr val="tx1"/>
                  </a:solidFill>
                </a:rPr>
                <a:t>18</a:t>
              </a:r>
            </a:p>
          </p:txBody>
        </p:sp>
        <p:sp>
          <p:nvSpPr>
            <p:cNvPr id="33" name="Ellipse 32">
              <a:extLst>
                <a:ext uri="{FF2B5EF4-FFF2-40B4-BE49-F238E27FC236}">
                  <a16:creationId xmlns:a16="http://schemas.microsoft.com/office/drawing/2014/main" id="{4319C185-8B02-6836-A5BE-E984D439B6EB}"/>
                </a:ext>
              </a:extLst>
            </p:cNvPr>
            <p:cNvSpPr>
              <a:spLocks noChangeAspect="1"/>
            </p:cNvSpPr>
            <p:nvPr/>
          </p:nvSpPr>
          <p:spPr>
            <a:xfrm>
              <a:off x="8784000" y="7668000"/>
              <a:ext cx="864000" cy="864000"/>
            </a:xfrm>
            <a:prstGeom prst="ellipse">
              <a:avLst/>
            </a:prstGeom>
            <a:solidFill>
              <a:srgbClr val="01DDFD"/>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en-GB" sz="2000" b="1">
                  <a:solidFill>
                    <a:schemeClr val="tx1"/>
                  </a:solidFill>
                </a:rPr>
                <a:t>28</a:t>
              </a:r>
            </a:p>
          </p:txBody>
        </p:sp>
        <p:sp>
          <p:nvSpPr>
            <p:cNvPr id="34" name="Ellipse 33">
              <a:extLst>
                <a:ext uri="{FF2B5EF4-FFF2-40B4-BE49-F238E27FC236}">
                  <a16:creationId xmlns:a16="http://schemas.microsoft.com/office/drawing/2014/main" id="{67D0A7A8-7EFE-C7B9-5C8C-D3FA99CCA17E}"/>
                </a:ext>
              </a:extLst>
            </p:cNvPr>
            <p:cNvSpPr>
              <a:spLocks noChangeAspect="1"/>
            </p:cNvSpPr>
            <p:nvPr/>
          </p:nvSpPr>
          <p:spPr>
            <a:xfrm>
              <a:off x="12330000" y="7488000"/>
              <a:ext cx="1260000" cy="1260000"/>
            </a:xfrm>
            <a:prstGeom prst="ellipse">
              <a:avLst/>
            </a:prstGeom>
            <a:solidFill>
              <a:srgbClr val="01DDFD"/>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en-GB" sz="2000" b="1">
                  <a:solidFill>
                    <a:schemeClr val="tx1"/>
                  </a:solidFill>
                </a:rPr>
                <a:t>41</a:t>
              </a:r>
            </a:p>
          </p:txBody>
        </p:sp>
        <p:grpSp>
          <p:nvGrpSpPr>
            <p:cNvPr id="27" name="Gruppieren 26">
              <a:extLst>
                <a:ext uri="{FF2B5EF4-FFF2-40B4-BE49-F238E27FC236}">
                  <a16:creationId xmlns:a16="http://schemas.microsoft.com/office/drawing/2014/main" id="{DFADB590-8A1F-5F8E-9290-C37AC8D1A5FF}"/>
                </a:ext>
              </a:extLst>
            </p:cNvPr>
            <p:cNvGrpSpPr/>
            <p:nvPr/>
          </p:nvGrpSpPr>
          <p:grpSpPr>
            <a:xfrm>
              <a:off x="1440000" y="4860000"/>
              <a:ext cx="1620000" cy="1080000"/>
              <a:chOff x="4392000" y="5940000"/>
              <a:chExt cx="1620000" cy="1080000"/>
            </a:xfrm>
          </p:grpSpPr>
          <p:pic>
            <p:nvPicPr>
              <p:cNvPr id="23" name="Grafik 22" descr="Mann mit Gesichtsbehaarung">
                <a:extLst>
                  <a:ext uri="{FF2B5EF4-FFF2-40B4-BE49-F238E27FC236}">
                    <a16:creationId xmlns:a16="http://schemas.microsoft.com/office/drawing/2014/main" id="{06591E86-0D97-F109-911B-67BB9C311F2E}"/>
                  </a:ext>
                </a:extLst>
              </p:cNvPr>
              <p:cNvPicPr>
                <a:picLocks noChangeAspect="1"/>
              </p:cNvPicPr>
              <p:nvPr/>
            </p:nvPicPr>
            <p:blipFill rotWithShape="1">
              <a:blip r:embed="rId7" cstate="email">
                <a:extLst>
                  <a:ext uri="{28A0092B-C50C-407E-A947-70E740481C1C}">
                    <a14:useLocalDpi xmlns:a14="http://schemas.microsoft.com/office/drawing/2010/main"/>
                  </a:ext>
                  <a:ext uri="{96DAC541-7B7A-43D3-8B79-37D633B846F1}">
                    <asvg:svgBlip xmlns:asvg="http://schemas.microsoft.com/office/drawing/2016/SVG/main" r:embed="rId8"/>
                  </a:ext>
                </a:extLst>
              </a:blip>
              <a:srcRect l="16435" t="1" r="12360" b="43408"/>
              <a:stretch/>
            </p:blipFill>
            <p:spPr>
              <a:xfrm>
                <a:off x="5076000" y="6012000"/>
                <a:ext cx="936000" cy="1008000"/>
              </a:xfrm>
              <a:prstGeom prst="rect">
                <a:avLst/>
              </a:prstGeom>
            </p:spPr>
          </p:pic>
          <p:pic>
            <p:nvPicPr>
              <p:cNvPr id="19" name="Grafik 18" descr="Frau mit Stock">
                <a:extLst>
                  <a:ext uri="{FF2B5EF4-FFF2-40B4-BE49-F238E27FC236}">
                    <a16:creationId xmlns:a16="http://schemas.microsoft.com/office/drawing/2014/main" id="{67A9F908-99B9-A36A-FB0B-003C60A4F85F}"/>
                  </a:ext>
                </a:extLst>
              </p:cNvPr>
              <p:cNvPicPr>
                <a:picLocks noChangeAspect="1"/>
              </p:cNvPicPr>
              <p:nvPr/>
            </p:nvPicPr>
            <p:blipFill rotWithShape="1">
              <a:blip r:embed="rId9" cstate="email">
                <a:extLst>
                  <a:ext uri="{28A0092B-C50C-407E-A947-70E740481C1C}">
                    <a14:useLocalDpi xmlns:a14="http://schemas.microsoft.com/office/drawing/2010/main"/>
                  </a:ext>
                  <a:ext uri="{96DAC541-7B7A-43D3-8B79-37D633B846F1}">
                    <asvg:svgBlip xmlns:asvg="http://schemas.microsoft.com/office/drawing/2016/SVG/main" r:embed="rId10"/>
                  </a:ext>
                </a:extLst>
              </a:blip>
              <a:srcRect l="18899" t="3" r="10910" b="75922"/>
              <a:stretch/>
            </p:blipFill>
            <p:spPr>
              <a:xfrm>
                <a:off x="4392000" y="5940000"/>
                <a:ext cx="936000" cy="1080000"/>
              </a:xfrm>
              <a:prstGeom prst="rect">
                <a:avLst/>
              </a:prstGeom>
            </p:spPr>
          </p:pic>
        </p:grpSp>
        <p:sp>
          <p:nvSpPr>
            <p:cNvPr id="37" name="Google Shape;120;p6">
              <a:extLst>
                <a:ext uri="{FF2B5EF4-FFF2-40B4-BE49-F238E27FC236}">
                  <a16:creationId xmlns:a16="http://schemas.microsoft.com/office/drawing/2014/main" id="{4015C7D3-8F49-AE14-C448-93BB46FEA900}"/>
                </a:ext>
              </a:extLst>
            </p:cNvPr>
            <p:cNvSpPr txBox="1"/>
            <p:nvPr/>
          </p:nvSpPr>
          <p:spPr>
            <a:xfrm>
              <a:off x="1260000" y="5940000"/>
              <a:ext cx="2052000" cy="504000"/>
            </a:xfrm>
            <a:prstGeom prst="roundRect">
              <a:avLst/>
            </a:prstGeom>
            <a:solidFill>
              <a:srgbClr val="6B6B6B"/>
            </a:solidFill>
            <a:ln/>
          </p:spPr>
          <p:style>
            <a:lnRef idx="0">
              <a:schemeClr val="accent4"/>
            </a:lnRef>
            <a:fillRef idx="3">
              <a:schemeClr val="accent4"/>
            </a:fillRef>
            <a:effectRef idx="3">
              <a:schemeClr val="accent4"/>
            </a:effectRef>
            <a:fontRef idx="minor">
              <a:schemeClr val="lt1"/>
            </a:fontRef>
          </p:style>
          <p:txBody>
            <a:bodyPr spcFirstLastPara="1" wrap="square" lIns="91425" tIns="45700" rIns="91425" bIns="45700" anchor="ctr" anchorCtr="0">
              <a:noAutofit/>
            </a:bodyPr>
            <a:lstStyle/>
            <a:p>
              <a:pPr marL="0" marR="0" lvl="0" indent="0" algn="ctr" rtl="0">
                <a:spcBef>
                  <a:spcPts val="0"/>
                </a:spcBef>
                <a:spcAft>
                  <a:spcPts val="0"/>
                </a:spcAft>
                <a:buNone/>
              </a:pPr>
              <a:r>
                <a:rPr lang="en-GB" sz="2400" dirty="0">
                  <a:solidFill>
                    <a:schemeClr val="bg1"/>
                  </a:solidFill>
                  <a:latin typeface="+mn-lt"/>
                  <a:ea typeface="Helvetica Neue"/>
                  <a:cs typeface="Helvetica Neue"/>
                  <a:sym typeface="Helvetica Neue"/>
                </a:rPr>
                <a:t>50-64 </a:t>
              </a:r>
              <a:r>
                <a:rPr lang="hr-HR" sz="2400" dirty="0">
                  <a:solidFill>
                    <a:schemeClr val="bg1"/>
                  </a:solidFill>
                  <a:latin typeface="+mn-lt"/>
                  <a:ea typeface="Helvetica Neue"/>
                  <a:cs typeface="Helvetica Neue"/>
                  <a:sym typeface="Helvetica Neue"/>
                </a:rPr>
                <a:t>godine</a:t>
              </a:r>
              <a:endParaRPr lang="en-GB" dirty="0">
                <a:solidFill>
                  <a:schemeClr val="bg1"/>
                </a:solidFill>
                <a:latin typeface="+mn-lt"/>
              </a:endParaRPr>
            </a:p>
          </p:txBody>
        </p:sp>
        <p:sp>
          <p:nvSpPr>
            <p:cNvPr id="38" name="Google Shape;120;p6">
              <a:extLst>
                <a:ext uri="{FF2B5EF4-FFF2-40B4-BE49-F238E27FC236}">
                  <a16:creationId xmlns:a16="http://schemas.microsoft.com/office/drawing/2014/main" id="{13D659B1-F49D-8270-052D-CCA222524F7C}"/>
                </a:ext>
              </a:extLst>
            </p:cNvPr>
            <p:cNvSpPr txBox="1"/>
            <p:nvPr/>
          </p:nvSpPr>
          <p:spPr>
            <a:xfrm>
              <a:off x="1260000" y="8280000"/>
              <a:ext cx="2052000" cy="468000"/>
            </a:xfrm>
            <a:prstGeom prst="roundRect">
              <a:avLst/>
            </a:prstGeom>
            <a:solidFill>
              <a:srgbClr val="6B6B6B"/>
            </a:solidFill>
            <a:ln/>
          </p:spPr>
          <p:style>
            <a:lnRef idx="0">
              <a:schemeClr val="accent4"/>
            </a:lnRef>
            <a:fillRef idx="3">
              <a:schemeClr val="accent4"/>
            </a:fillRef>
            <a:effectRef idx="3">
              <a:schemeClr val="accent4"/>
            </a:effectRef>
            <a:fontRef idx="minor">
              <a:schemeClr val="lt1"/>
            </a:fontRef>
          </p:style>
          <p:txBody>
            <a:bodyPr spcFirstLastPara="1" wrap="square" lIns="91425" tIns="45700" rIns="91425" bIns="45700" anchor="ctr" anchorCtr="0">
              <a:noAutofit/>
            </a:bodyPr>
            <a:lstStyle/>
            <a:p>
              <a:pPr marL="0" marR="0" lvl="0" indent="0" algn="ctr" rtl="0">
                <a:spcBef>
                  <a:spcPts val="0"/>
                </a:spcBef>
                <a:spcAft>
                  <a:spcPts val="0"/>
                </a:spcAft>
                <a:buNone/>
              </a:pPr>
              <a:r>
                <a:rPr lang="en-GB" sz="2400" dirty="0">
                  <a:solidFill>
                    <a:schemeClr val="bg1"/>
                  </a:solidFill>
                  <a:latin typeface="+mn-lt"/>
                  <a:ea typeface="Helvetica Neue"/>
                  <a:cs typeface="Helvetica Neue"/>
                  <a:sym typeface="Helvetica Neue"/>
                </a:rPr>
                <a:t>65+ </a:t>
              </a:r>
              <a:r>
                <a:rPr lang="hr-HR" sz="2400" dirty="0">
                  <a:solidFill>
                    <a:schemeClr val="bg1"/>
                  </a:solidFill>
                  <a:latin typeface="+mn-lt"/>
                  <a:ea typeface="Helvetica Neue"/>
                  <a:cs typeface="Helvetica Neue"/>
                  <a:sym typeface="Helvetica Neue"/>
                </a:rPr>
                <a:t>godina</a:t>
              </a:r>
              <a:endParaRPr lang="en-GB" dirty="0">
                <a:solidFill>
                  <a:schemeClr val="bg1"/>
                </a:solidFill>
                <a:latin typeface="+mn-lt"/>
              </a:endParaRPr>
            </a:p>
          </p:txBody>
        </p:sp>
        <p:cxnSp>
          <p:nvCxnSpPr>
            <p:cNvPr id="88" name="Gerader Verbinder 87">
              <a:extLst>
                <a:ext uri="{FF2B5EF4-FFF2-40B4-BE49-F238E27FC236}">
                  <a16:creationId xmlns:a16="http://schemas.microsoft.com/office/drawing/2014/main" id="{5D2B3283-7138-9057-A524-1CF4FC46DEA1}"/>
                </a:ext>
              </a:extLst>
            </p:cNvPr>
            <p:cNvCxnSpPr>
              <a:stCxn id="29" idx="4"/>
              <a:endCxn id="32" idx="0"/>
            </p:cNvCxnSpPr>
            <p:nvPr/>
          </p:nvCxnSpPr>
          <p:spPr>
            <a:xfrm>
              <a:off x="5472000" y="6048000"/>
              <a:ext cx="0" cy="1764000"/>
            </a:xfrm>
            <a:prstGeom prst="line">
              <a:avLst/>
            </a:prstGeom>
            <a:ln w="38100">
              <a:solidFill>
                <a:srgbClr val="33CCFF"/>
              </a:solidFill>
            </a:ln>
          </p:spPr>
          <p:style>
            <a:lnRef idx="1">
              <a:schemeClr val="accent1"/>
            </a:lnRef>
            <a:fillRef idx="0">
              <a:schemeClr val="accent1"/>
            </a:fillRef>
            <a:effectRef idx="0">
              <a:schemeClr val="accent1"/>
            </a:effectRef>
            <a:fontRef idx="minor">
              <a:schemeClr val="tx1"/>
            </a:fontRef>
          </p:style>
        </p:cxnSp>
        <p:cxnSp>
          <p:nvCxnSpPr>
            <p:cNvPr id="89" name="Gerader Verbinder 88">
              <a:extLst>
                <a:ext uri="{FF2B5EF4-FFF2-40B4-BE49-F238E27FC236}">
                  <a16:creationId xmlns:a16="http://schemas.microsoft.com/office/drawing/2014/main" id="{05123272-0266-DAD9-CE3C-D4181FB11429}"/>
                </a:ext>
              </a:extLst>
            </p:cNvPr>
            <p:cNvCxnSpPr>
              <a:cxnSpLocks/>
              <a:stCxn id="30" idx="4"/>
              <a:endCxn id="33" idx="0"/>
            </p:cNvCxnSpPr>
            <p:nvPr/>
          </p:nvCxnSpPr>
          <p:spPr>
            <a:xfrm>
              <a:off x="9216000" y="6084000"/>
              <a:ext cx="0" cy="1584000"/>
            </a:xfrm>
            <a:prstGeom prst="line">
              <a:avLst/>
            </a:prstGeom>
            <a:ln w="38100">
              <a:solidFill>
                <a:srgbClr val="33CCFF"/>
              </a:solidFill>
            </a:ln>
          </p:spPr>
          <p:style>
            <a:lnRef idx="1">
              <a:schemeClr val="accent1"/>
            </a:lnRef>
            <a:fillRef idx="0">
              <a:schemeClr val="accent1"/>
            </a:fillRef>
            <a:effectRef idx="0">
              <a:schemeClr val="accent1"/>
            </a:effectRef>
            <a:fontRef idx="minor">
              <a:schemeClr val="tx1"/>
            </a:fontRef>
          </p:style>
        </p:cxnSp>
        <p:cxnSp>
          <p:nvCxnSpPr>
            <p:cNvPr id="94" name="Gerader Verbinder 93">
              <a:extLst>
                <a:ext uri="{FF2B5EF4-FFF2-40B4-BE49-F238E27FC236}">
                  <a16:creationId xmlns:a16="http://schemas.microsoft.com/office/drawing/2014/main" id="{7AF26F40-79BD-4EDE-6EBB-C66C7F279FBA}"/>
                </a:ext>
              </a:extLst>
            </p:cNvPr>
            <p:cNvCxnSpPr>
              <a:cxnSpLocks/>
              <a:stCxn id="31" idx="4"/>
              <a:endCxn id="34" idx="0"/>
            </p:cNvCxnSpPr>
            <p:nvPr/>
          </p:nvCxnSpPr>
          <p:spPr>
            <a:xfrm>
              <a:off x="12960000" y="6300000"/>
              <a:ext cx="0" cy="1188000"/>
            </a:xfrm>
            <a:prstGeom prst="line">
              <a:avLst/>
            </a:prstGeom>
            <a:ln w="38100">
              <a:solidFill>
                <a:srgbClr val="33CCFF"/>
              </a:solidFill>
            </a:ln>
          </p:spPr>
          <p:style>
            <a:lnRef idx="1">
              <a:schemeClr val="accent1"/>
            </a:lnRef>
            <a:fillRef idx="0">
              <a:schemeClr val="accent1"/>
            </a:fillRef>
            <a:effectRef idx="0">
              <a:schemeClr val="accent1"/>
            </a:effectRef>
            <a:fontRef idx="minor">
              <a:schemeClr val="tx1"/>
            </a:fontRef>
          </p:style>
        </p:cxnSp>
        <p:sp>
          <p:nvSpPr>
            <p:cNvPr id="40" name="Google Shape;120;p6">
              <a:extLst>
                <a:ext uri="{FF2B5EF4-FFF2-40B4-BE49-F238E27FC236}">
                  <a16:creationId xmlns:a16="http://schemas.microsoft.com/office/drawing/2014/main" id="{49CAC6A3-4FB8-B7F4-4009-7A43DD796580}"/>
                </a:ext>
              </a:extLst>
            </p:cNvPr>
            <p:cNvSpPr txBox="1"/>
            <p:nvPr/>
          </p:nvSpPr>
          <p:spPr>
            <a:xfrm>
              <a:off x="11448000" y="6408000"/>
              <a:ext cx="3024000" cy="792000"/>
            </a:xfrm>
            <a:prstGeom prst="rect">
              <a:avLst/>
            </a:prstGeom>
            <a:solidFill>
              <a:schemeClr val="bg1"/>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hr-HR" sz="2400" dirty="0">
                  <a:solidFill>
                    <a:schemeClr val="dk1"/>
                  </a:solidFill>
                  <a:latin typeface="+mn-lt"/>
                  <a:ea typeface="Helvetica Neue"/>
                  <a:cs typeface="Helvetica Neue"/>
                  <a:sym typeface="Helvetica Neue"/>
                </a:rPr>
                <a:t>Traženje putem tražilice</a:t>
              </a:r>
              <a:endParaRPr lang="en-GB" dirty="0">
                <a:latin typeface="+mn-lt"/>
              </a:endParaRPr>
            </a:p>
          </p:txBody>
        </p:sp>
        <p:sp>
          <p:nvSpPr>
            <p:cNvPr id="39" name="Google Shape;120;p6">
              <a:extLst>
                <a:ext uri="{FF2B5EF4-FFF2-40B4-BE49-F238E27FC236}">
                  <a16:creationId xmlns:a16="http://schemas.microsoft.com/office/drawing/2014/main" id="{D859490E-F823-E8BE-1596-127621DF7F25}"/>
                </a:ext>
              </a:extLst>
            </p:cNvPr>
            <p:cNvSpPr txBox="1"/>
            <p:nvPr/>
          </p:nvSpPr>
          <p:spPr>
            <a:xfrm>
              <a:off x="7704000" y="6408000"/>
              <a:ext cx="3024000" cy="792000"/>
            </a:xfrm>
            <a:prstGeom prst="rect">
              <a:avLst/>
            </a:prstGeom>
            <a:solidFill>
              <a:schemeClr val="bg1"/>
            </a:solidFill>
            <a:ln>
              <a:noFill/>
            </a:ln>
          </p:spPr>
          <p:txBody>
            <a:bodyPr spcFirstLastPara="1" wrap="square" lIns="91425" tIns="45700" rIns="91425" bIns="45700" anchor="t" anchorCtr="0">
              <a:noAutofit/>
            </a:bodyPr>
            <a:lstStyle/>
            <a:p>
              <a:pPr lvl="0" algn="ctr"/>
              <a:r>
                <a:rPr lang="en-GB" sz="2400" dirty="0" err="1">
                  <a:solidFill>
                    <a:schemeClr val="dk1"/>
                  </a:solidFill>
                  <a:latin typeface="+mn-lt"/>
                  <a:ea typeface="Helvetica Neue"/>
                  <a:cs typeface="Helvetica Neue"/>
                  <a:sym typeface="Helvetica Neue"/>
                </a:rPr>
                <a:t>Korištenje</a:t>
              </a:r>
              <a:r>
                <a:rPr lang="en-GB" sz="2400" dirty="0">
                  <a:solidFill>
                    <a:schemeClr val="dk1"/>
                  </a:solidFill>
                  <a:latin typeface="+mn-lt"/>
                  <a:ea typeface="Helvetica Neue"/>
                  <a:cs typeface="Helvetica Neue"/>
                  <a:sym typeface="Helvetica Neue"/>
                </a:rPr>
                <a:t> Office </a:t>
              </a:r>
              <a:r>
                <a:rPr lang="en-GB" sz="2400" dirty="0" err="1">
                  <a:solidFill>
                    <a:schemeClr val="dk1"/>
                  </a:solidFill>
                  <a:latin typeface="+mn-lt"/>
                  <a:ea typeface="Helvetica Neue"/>
                  <a:cs typeface="Helvetica Neue"/>
                  <a:sym typeface="Helvetica Neue"/>
                </a:rPr>
                <a:t>programa</a:t>
              </a:r>
              <a:endParaRPr lang="en-GB" dirty="0">
                <a:latin typeface="+mn-lt"/>
              </a:endParaRPr>
            </a:p>
          </p:txBody>
        </p:sp>
        <p:sp>
          <p:nvSpPr>
            <p:cNvPr id="120" name="Google Shape;120;p6"/>
            <p:cNvSpPr txBox="1"/>
            <p:nvPr/>
          </p:nvSpPr>
          <p:spPr>
            <a:xfrm>
              <a:off x="3960000" y="6408000"/>
              <a:ext cx="3024000" cy="792000"/>
            </a:xfrm>
            <a:prstGeom prst="rect">
              <a:avLst/>
            </a:prstGeom>
            <a:solidFill>
              <a:schemeClr val="bg1"/>
            </a:solidFill>
            <a:ln>
              <a:noFill/>
            </a:ln>
          </p:spPr>
          <p:txBody>
            <a:bodyPr spcFirstLastPara="1" wrap="square" lIns="91425" tIns="45700" rIns="91425" bIns="45700" anchor="t" anchorCtr="0">
              <a:noAutofit/>
            </a:bodyPr>
            <a:lstStyle/>
            <a:p>
              <a:pPr lvl="0" algn="ctr"/>
              <a:r>
                <a:rPr lang="en-GB" sz="2400" dirty="0" err="1">
                  <a:solidFill>
                    <a:schemeClr val="dk1"/>
                  </a:solidFill>
                  <a:latin typeface="+mn-lt"/>
                  <a:ea typeface="Helvetica Neue"/>
                  <a:cs typeface="Helvetica Neue"/>
                  <a:sym typeface="Helvetica Neue"/>
                </a:rPr>
                <a:t>Korištenje</a:t>
              </a:r>
              <a:r>
                <a:rPr lang="en-GB" sz="2400" dirty="0">
                  <a:solidFill>
                    <a:schemeClr val="dk1"/>
                  </a:solidFill>
                  <a:latin typeface="+mn-lt"/>
                  <a:ea typeface="Helvetica Neue"/>
                  <a:cs typeface="Helvetica Neue"/>
                  <a:sym typeface="Helvetica Neue"/>
                </a:rPr>
                <a:t> </a:t>
              </a:r>
              <a:r>
                <a:rPr lang="en-GB" sz="2400" dirty="0" err="1">
                  <a:solidFill>
                    <a:schemeClr val="dk1"/>
                  </a:solidFill>
                  <a:latin typeface="+mn-lt"/>
                  <a:ea typeface="Helvetica Neue"/>
                  <a:cs typeface="Helvetica Neue"/>
                  <a:sym typeface="Helvetica Neue"/>
                </a:rPr>
                <a:t>navigacijskih</a:t>
              </a:r>
              <a:r>
                <a:rPr lang="en-GB" sz="2400" dirty="0">
                  <a:solidFill>
                    <a:schemeClr val="dk1"/>
                  </a:solidFill>
                  <a:latin typeface="+mn-lt"/>
                  <a:ea typeface="Helvetica Neue"/>
                  <a:cs typeface="Helvetica Neue"/>
                  <a:sym typeface="Helvetica Neue"/>
                </a:rPr>
                <a:t> </a:t>
              </a:r>
              <a:r>
                <a:rPr lang="en-GB" sz="2400" dirty="0" err="1">
                  <a:solidFill>
                    <a:schemeClr val="dk1"/>
                  </a:solidFill>
                  <a:latin typeface="+mn-lt"/>
                  <a:ea typeface="Helvetica Neue"/>
                  <a:cs typeface="Helvetica Neue"/>
                  <a:sym typeface="Helvetica Neue"/>
                </a:rPr>
                <a:t>usluga</a:t>
              </a:r>
              <a:endParaRPr lang="en-GB" sz="2400" dirty="0">
                <a:solidFill>
                  <a:schemeClr val="dk1"/>
                </a:solidFill>
                <a:latin typeface="+mn-lt"/>
                <a:ea typeface="Helvetica Neue"/>
                <a:cs typeface="Helvetica Neue"/>
                <a:sym typeface="Helvetica Neue"/>
              </a:endParaRPr>
            </a:p>
          </p:txBody>
        </p:sp>
      </p:grpSp>
      <p:sp>
        <p:nvSpPr>
          <p:cNvPr id="3" name="Foliennummernplatzhalter 1">
            <a:extLst>
              <a:ext uri="{FF2B5EF4-FFF2-40B4-BE49-F238E27FC236}">
                <a16:creationId xmlns:a16="http://schemas.microsoft.com/office/drawing/2014/main" id="{E0728010-F382-E6B1-08F4-54AA1806758B}"/>
              </a:ext>
            </a:extLst>
          </p:cNvPr>
          <p:cNvSpPr txBox="1">
            <a:spLocks/>
          </p:cNvSpPr>
          <p:nvPr/>
        </p:nvSpPr>
        <p:spPr>
          <a:xfrm>
            <a:off x="14004589" y="9567020"/>
            <a:ext cx="4114800" cy="547688"/>
          </a:xfrm>
          <a:prstGeom prst="rect">
            <a:avLst/>
          </a:prstGeom>
        </p:spPr>
        <p:txBody>
          <a:bodyPr vert="horz" lIns="91440" tIns="45720" rIns="91440" bIns="45720" rtlCol="0" anchor="ct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defRPr sz="1200" b="0" i="0" u="none" strike="noStrike" cap="none">
                <a:solidFill>
                  <a:schemeClr val="tx1">
                    <a:tint val="75000"/>
                  </a:schemeClr>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fld id="{141F0399-9AC4-4E2F-9FF1-1AC0CE388A8D}" type="slidenum">
              <a:rPr lang="en-GB" smtClean="0"/>
              <a:t>6</a:t>
            </a:fld>
            <a:endParaRPr lang="en-GB"/>
          </a:p>
        </p:txBody>
      </p:sp>
      <p:sp>
        <p:nvSpPr>
          <p:cNvPr id="4" name="Textfeld 3">
            <a:extLst>
              <a:ext uri="{FF2B5EF4-FFF2-40B4-BE49-F238E27FC236}">
                <a16:creationId xmlns:a16="http://schemas.microsoft.com/office/drawing/2014/main" id="{8ADC402C-2BB4-F516-ED59-E356168AFD51}"/>
              </a:ext>
            </a:extLst>
          </p:cNvPr>
          <p:cNvSpPr txBox="1"/>
          <p:nvPr/>
        </p:nvSpPr>
        <p:spPr>
          <a:xfrm>
            <a:off x="1080000" y="8928000"/>
            <a:ext cx="17100000" cy="360000"/>
          </a:xfrm>
          <a:prstGeom prst="rect">
            <a:avLst/>
          </a:prstGeom>
          <a:noFill/>
          <a:ln>
            <a:noFill/>
          </a:ln>
        </p:spPr>
        <p:txBody>
          <a:bodyPr wrap="square" anchor="b">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hr-HR" sz="1000" b="0" i="0" u="none" strike="noStrike" kern="0" cap="none" spc="0" normalizeH="0" baseline="0" dirty="0">
                <a:ln>
                  <a:noFill/>
                </a:ln>
                <a:solidFill>
                  <a:srgbClr val="000000"/>
                </a:solidFill>
                <a:effectLst/>
                <a:uLnTx/>
                <a:uFillTx/>
                <a:latin typeface="Arial"/>
                <a:cs typeface="Arial"/>
                <a:sym typeface="Arial"/>
              </a:rPr>
              <a:t>Izvor</a:t>
            </a:r>
            <a:r>
              <a:rPr kumimoji="0" lang="en-GB" sz="1000" b="0" i="0" u="none" strike="noStrike" kern="0" cap="none" spc="0" normalizeH="0" baseline="0" dirty="0">
                <a:ln>
                  <a:noFill/>
                </a:ln>
                <a:solidFill>
                  <a:srgbClr val="000000"/>
                </a:solidFill>
                <a:effectLst/>
                <a:uLnTx/>
                <a:uFillTx/>
                <a:latin typeface="Arial"/>
                <a:cs typeface="Arial"/>
                <a:sym typeface="Arial"/>
              </a:rPr>
              <a:t>: Initiative D21 </a:t>
            </a:r>
            <a:r>
              <a:rPr kumimoji="0" lang="en-GB" sz="1000" b="0" i="0" u="none" strike="noStrike" kern="0" cap="none" spc="0" normalizeH="0" baseline="0" dirty="0" err="1">
                <a:ln>
                  <a:noFill/>
                </a:ln>
                <a:solidFill>
                  <a:srgbClr val="000000"/>
                </a:solidFill>
                <a:effectLst/>
                <a:uLnTx/>
                <a:uFillTx/>
                <a:latin typeface="Arial"/>
                <a:cs typeface="Arial"/>
                <a:sym typeface="Arial"/>
              </a:rPr>
              <a:t>e.V</a:t>
            </a:r>
            <a:r>
              <a:rPr kumimoji="0" lang="en-GB" sz="1000" b="0" i="0" u="none" strike="noStrike" kern="0" cap="none" spc="0" normalizeH="0" baseline="0" dirty="0">
                <a:ln>
                  <a:noFill/>
                </a:ln>
                <a:solidFill>
                  <a:srgbClr val="000000"/>
                </a:solidFill>
                <a:effectLst/>
                <a:uLnTx/>
                <a:uFillTx/>
                <a:latin typeface="Arial"/>
                <a:cs typeface="Arial"/>
                <a:sym typeface="Arial"/>
              </a:rPr>
              <a:t>. (2018), D21 DIGITAL INDEX 2017/2018. </a:t>
            </a:r>
            <a:r>
              <a:rPr kumimoji="0" lang="en-GB" sz="1000" b="0" i="0" u="none" strike="noStrike" kern="0" cap="none" spc="0" normalizeH="0" baseline="0" dirty="0" err="1">
                <a:ln>
                  <a:noFill/>
                </a:ln>
                <a:solidFill>
                  <a:srgbClr val="000000"/>
                </a:solidFill>
                <a:effectLst/>
                <a:uLnTx/>
                <a:uFillTx/>
                <a:latin typeface="Arial"/>
                <a:cs typeface="Arial"/>
                <a:sym typeface="Arial"/>
              </a:rPr>
              <a:t>Jährliches</a:t>
            </a:r>
            <a:r>
              <a:rPr kumimoji="0" lang="en-GB" sz="1000" b="0" i="0" u="none" strike="noStrike" kern="0" cap="none" spc="0" normalizeH="0" baseline="0" dirty="0">
                <a:ln>
                  <a:noFill/>
                </a:ln>
                <a:solidFill>
                  <a:srgbClr val="000000"/>
                </a:solidFill>
                <a:effectLst/>
                <a:uLnTx/>
                <a:uFillTx/>
                <a:latin typeface="Arial"/>
                <a:cs typeface="Arial"/>
                <a:sym typeface="Arial"/>
              </a:rPr>
              <a:t> </a:t>
            </a:r>
            <a:r>
              <a:rPr kumimoji="0" lang="en-GB" sz="1000" b="0" i="0" u="none" strike="noStrike" kern="0" cap="none" spc="0" normalizeH="0" baseline="0" dirty="0" err="1">
                <a:ln>
                  <a:noFill/>
                </a:ln>
                <a:solidFill>
                  <a:srgbClr val="000000"/>
                </a:solidFill>
                <a:effectLst/>
                <a:uLnTx/>
                <a:uFillTx/>
                <a:latin typeface="Arial"/>
                <a:cs typeface="Arial"/>
                <a:sym typeface="Arial"/>
              </a:rPr>
              <a:t>Lagebild</a:t>
            </a:r>
            <a:r>
              <a:rPr kumimoji="0" lang="en-GB" sz="1000" b="0" i="0" u="none" strike="noStrike" kern="0" cap="none" spc="0" normalizeH="0" baseline="0" dirty="0">
                <a:ln>
                  <a:noFill/>
                </a:ln>
                <a:solidFill>
                  <a:srgbClr val="000000"/>
                </a:solidFill>
                <a:effectLst/>
                <a:uLnTx/>
                <a:uFillTx/>
                <a:latin typeface="Arial"/>
                <a:cs typeface="Arial"/>
                <a:sym typeface="Arial"/>
              </a:rPr>
              <a:t> </a:t>
            </a:r>
            <a:r>
              <a:rPr kumimoji="0" lang="en-GB" sz="1000" b="0" i="0" u="none" strike="noStrike" kern="0" cap="none" spc="0" normalizeH="0" baseline="0" dirty="0" err="1">
                <a:ln>
                  <a:noFill/>
                </a:ln>
                <a:solidFill>
                  <a:srgbClr val="000000"/>
                </a:solidFill>
                <a:effectLst/>
                <a:uLnTx/>
                <a:uFillTx/>
                <a:latin typeface="Arial"/>
                <a:cs typeface="Arial"/>
                <a:sym typeface="Arial"/>
              </a:rPr>
              <a:t>zur</a:t>
            </a:r>
            <a:r>
              <a:rPr kumimoji="0" lang="en-GB" sz="1000" b="0" i="0" u="none" strike="noStrike" kern="0" cap="none" spc="0" normalizeH="0" baseline="0" dirty="0">
                <a:ln>
                  <a:noFill/>
                </a:ln>
                <a:solidFill>
                  <a:srgbClr val="000000"/>
                </a:solidFill>
                <a:effectLst/>
                <a:uLnTx/>
                <a:uFillTx/>
                <a:latin typeface="Arial"/>
                <a:cs typeface="Arial"/>
                <a:sym typeface="Arial"/>
              </a:rPr>
              <a:t> </a:t>
            </a:r>
            <a:r>
              <a:rPr kumimoji="0" lang="en-GB" sz="1000" b="0" i="0" u="none" strike="noStrike" kern="0" cap="none" spc="0" normalizeH="0" baseline="0" dirty="0" err="1">
                <a:ln>
                  <a:noFill/>
                </a:ln>
                <a:solidFill>
                  <a:srgbClr val="000000"/>
                </a:solidFill>
                <a:effectLst/>
                <a:uLnTx/>
                <a:uFillTx/>
                <a:latin typeface="Arial"/>
                <a:cs typeface="Arial"/>
                <a:sym typeface="Arial"/>
              </a:rPr>
              <a:t>Digitalen</a:t>
            </a:r>
            <a:r>
              <a:rPr kumimoji="0" lang="en-GB" sz="1000" b="0" i="0" u="none" strike="noStrike" kern="0" cap="none" spc="0" normalizeH="0" baseline="0" dirty="0">
                <a:ln>
                  <a:noFill/>
                </a:ln>
                <a:solidFill>
                  <a:srgbClr val="000000"/>
                </a:solidFill>
                <a:effectLst/>
                <a:uLnTx/>
                <a:uFillTx/>
                <a:latin typeface="Arial"/>
                <a:cs typeface="Arial"/>
                <a:sym typeface="Arial"/>
              </a:rPr>
              <a:t> </a:t>
            </a:r>
            <a:r>
              <a:rPr kumimoji="0" lang="en-GB" sz="1000" b="0" i="0" u="none" strike="noStrike" kern="0" cap="none" spc="0" normalizeH="0" baseline="0" dirty="0" err="1">
                <a:ln>
                  <a:noFill/>
                </a:ln>
                <a:solidFill>
                  <a:srgbClr val="000000"/>
                </a:solidFill>
                <a:effectLst/>
                <a:uLnTx/>
                <a:uFillTx/>
                <a:latin typeface="Arial"/>
                <a:cs typeface="Arial"/>
                <a:sym typeface="Arial"/>
              </a:rPr>
              <a:t>Gesellschaft</a:t>
            </a:r>
            <a:r>
              <a:rPr kumimoji="0" lang="en-GB" sz="1000" b="0" i="0" u="none" strike="noStrike" kern="0" cap="none" spc="0" normalizeH="0" baseline="0" dirty="0">
                <a:ln>
                  <a:noFill/>
                </a:ln>
                <a:solidFill>
                  <a:srgbClr val="000000"/>
                </a:solidFill>
                <a:effectLst/>
                <a:uLnTx/>
                <a:uFillTx/>
                <a:latin typeface="Arial"/>
                <a:cs typeface="Arial"/>
                <a:sym typeface="Arial"/>
              </a:rPr>
              <a:t>, in: initiatived21.de, 2018, https://initiatived21.de/app/uploads/2018/01/d21-digital-index_2017_2018.pdf</a:t>
            </a:r>
          </a:p>
        </p:txBody>
      </p:sp>
    </p:spTree>
    <p:extLst>
      <p:ext uri="{BB962C8B-B14F-4D97-AF65-F5344CB8AC3E}">
        <p14:creationId xmlns:p14="http://schemas.microsoft.com/office/powerpoint/2010/main" val="15681947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6"/>
          <p:cNvSpPr txBox="1"/>
          <p:nvPr/>
        </p:nvSpPr>
        <p:spPr>
          <a:xfrm>
            <a:off x="1331998" y="2401311"/>
            <a:ext cx="16452000" cy="830956"/>
          </a:xfrm>
          <a:prstGeom prst="rect">
            <a:avLst/>
          </a:prstGeom>
          <a:noFill/>
          <a:ln>
            <a:noFill/>
          </a:ln>
        </p:spPr>
        <p:txBody>
          <a:bodyPr spcFirstLastPara="1" wrap="square" lIns="91425" tIns="45700" rIns="91425" bIns="45700" anchor="t" anchorCtr="0">
            <a:noAutofit/>
          </a:bodyPr>
          <a:lstStyle/>
          <a:p>
            <a:pPr lvl="0"/>
            <a:r>
              <a:rPr lang="it-IT" sz="4800" b="1" dirty="0">
                <a:solidFill>
                  <a:schemeClr val="tx1"/>
                </a:solidFill>
                <a:latin typeface="+mn-lt"/>
                <a:ea typeface="Helvetica Neue"/>
                <a:cs typeface="Helvetica Neue"/>
                <a:sym typeface="Helvetica Neue"/>
              </a:rPr>
              <a:t>1. </a:t>
            </a:r>
            <a:r>
              <a:rPr lang="it-IT" sz="4800" b="1" dirty="0" err="1">
                <a:solidFill>
                  <a:schemeClr val="tx1"/>
                </a:solidFill>
                <a:latin typeface="+mn-lt"/>
                <a:ea typeface="Helvetica Neue"/>
                <a:cs typeface="Helvetica Neue"/>
                <a:sym typeface="Helvetica Neue"/>
              </a:rPr>
              <a:t>Koje</a:t>
            </a:r>
            <a:r>
              <a:rPr lang="it-IT" sz="4800" b="1" dirty="0">
                <a:solidFill>
                  <a:schemeClr val="tx1"/>
                </a:solidFill>
                <a:latin typeface="+mn-lt"/>
                <a:ea typeface="Helvetica Neue"/>
                <a:cs typeface="Helvetica Neue"/>
                <a:sym typeface="Helvetica Neue"/>
              </a:rPr>
              <a:t> su </a:t>
            </a:r>
            <a:r>
              <a:rPr lang="it-IT" sz="4800" b="1" dirty="0" err="1">
                <a:solidFill>
                  <a:schemeClr val="tx1"/>
                </a:solidFill>
                <a:latin typeface="+mn-lt"/>
                <a:ea typeface="Helvetica Neue"/>
                <a:cs typeface="Helvetica Neue"/>
                <a:sym typeface="Helvetica Neue"/>
              </a:rPr>
              <a:t>prednosti</a:t>
            </a:r>
            <a:r>
              <a:rPr lang="it-IT" sz="4800" b="1" dirty="0">
                <a:solidFill>
                  <a:schemeClr val="tx1"/>
                </a:solidFill>
                <a:latin typeface="+mn-lt"/>
                <a:ea typeface="Helvetica Neue"/>
                <a:cs typeface="Helvetica Neue"/>
                <a:sym typeface="Helvetica Neue"/>
              </a:rPr>
              <a:t> </a:t>
            </a:r>
            <a:r>
              <a:rPr lang="it-IT" sz="4800" b="1" dirty="0" err="1">
                <a:solidFill>
                  <a:schemeClr val="tx1"/>
                </a:solidFill>
                <a:latin typeface="+mn-lt"/>
                <a:ea typeface="Helvetica Neue"/>
                <a:cs typeface="Helvetica Neue"/>
                <a:sym typeface="Helvetica Neue"/>
              </a:rPr>
              <a:t>interneta</a:t>
            </a:r>
            <a:r>
              <a:rPr lang="it-IT" sz="4800" b="1" dirty="0">
                <a:solidFill>
                  <a:schemeClr val="tx1"/>
                </a:solidFill>
                <a:latin typeface="+mn-lt"/>
                <a:ea typeface="Helvetica Neue"/>
                <a:cs typeface="Helvetica Neue"/>
                <a:sym typeface="Helvetica Neue"/>
              </a:rPr>
              <a:t>?</a:t>
            </a:r>
            <a:endParaRPr lang="en-GB" dirty="0">
              <a:solidFill>
                <a:schemeClr val="tx1"/>
              </a:solidFill>
              <a:latin typeface="+mn-lt"/>
            </a:endParaRPr>
          </a:p>
        </p:txBody>
      </p:sp>
      <p:sp>
        <p:nvSpPr>
          <p:cNvPr id="119" name="Google Shape;119;p6"/>
          <p:cNvSpPr txBox="1"/>
          <p:nvPr/>
        </p:nvSpPr>
        <p:spPr>
          <a:xfrm>
            <a:off x="1295400" y="3390900"/>
            <a:ext cx="16452000" cy="523180"/>
          </a:xfrm>
          <a:prstGeom prst="rect">
            <a:avLst/>
          </a:prstGeom>
          <a:noFill/>
          <a:ln>
            <a:noFill/>
          </a:ln>
        </p:spPr>
        <p:txBody>
          <a:bodyPr spcFirstLastPara="1" wrap="square" lIns="91425" tIns="45700" rIns="91425" bIns="45700" anchor="t" anchorCtr="0">
            <a:noAutofit/>
          </a:bodyPr>
          <a:lstStyle/>
          <a:p>
            <a:pPr lvl="0"/>
            <a:r>
              <a:rPr lang="en-GB" sz="2800" b="1" dirty="0" err="1">
                <a:solidFill>
                  <a:srgbClr val="00CCFF"/>
                </a:solidFill>
                <a:latin typeface="+mn-lt"/>
                <a:ea typeface="Helvetica Neue"/>
                <a:cs typeface="Helvetica Neue"/>
                <a:sym typeface="Helvetica Neue"/>
              </a:rPr>
              <a:t>Korištenje</a:t>
            </a:r>
            <a:r>
              <a:rPr lang="en-GB" sz="2800" b="1" dirty="0">
                <a:solidFill>
                  <a:srgbClr val="00CCFF"/>
                </a:solidFill>
                <a:latin typeface="+mn-lt"/>
                <a:ea typeface="Helvetica Neue"/>
                <a:cs typeface="Helvetica Neue"/>
                <a:sym typeface="Helvetica Neue"/>
              </a:rPr>
              <a:t> </a:t>
            </a:r>
            <a:r>
              <a:rPr lang="en-GB" sz="2800" b="1" dirty="0" err="1">
                <a:solidFill>
                  <a:srgbClr val="00CCFF"/>
                </a:solidFill>
                <a:latin typeface="+mn-lt"/>
                <a:ea typeface="Helvetica Neue"/>
                <a:cs typeface="Helvetica Neue"/>
                <a:sym typeface="Helvetica Neue"/>
              </a:rPr>
              <a:t>interneta</a:t>
            </a:r>
            <a:r>
              <a:rPr lang="en-GB" sz="2800" b="1" dirty="0">
                <a:solidFill>
                  <a:srgbClr val="00CCFF"/>
                </a:solidFill>
                <a:latin typeface="+mn-lt"/>
                <a:ea typeface="Helvetica Neue"/>
                <a:cs typeface="Helvetica Neue"/>
                <a:sym typeface="Helvetica Neue"/>
              </a:rPr>
              <a:t> - </a:t>
            </a:r>
            <a:r>
              <a:rPr lang="en-GB" sz="2800" b="1" dirty="0" err="1">
                <a:solidFill>
                  <a:srgbClr val="00CCFF"/>
                </a:solidFill>
                <a:latin typeface="+mn-lt"/>
                <a:ea typeface="Helvetica Neue"/>
                <a:cs typeface="Helvetica Neue"/>
                <a:sym typeface="Helvetica Neue"/>
              </a:rPr>
              <a:t>pregled</a:t>
            </a:r>
            <a:r>
              <a:rPr lang="en-GB" sz="2800" b="1" dirty="0">
                <a:solidFill>
                  <a:srgbClr val="00CCFF"/>
                </a:solidFill>
                <a:latin typeface="+mn-lt"/>
                <a:ea typeface="Helvetica Neue"/>
                <a:cs typeface="Helvetica Neue"/>
                <a:sym typeface="Helvetica Neue"/>
              </a:rPr>
              <a:t> </a:t>
            </a:r>
            <a:r>
              <a:rPr lang="en-GB" sz="2800" b="1" dirty="0" err="1">
                <a:solidFill>
                  <a:srgbClr val="00CCFF"/>
                </a:solidFill>
                <a:latin typeface="+mn-lt"/>
                <a:ea typeface="Helvetica Neue"/>
                <a:cs typeface="Helvetica Neue"/>
                <a:sym typeface="Helvetica Neue"/>
              </a:rPr>
              <a:t>različitih</a:t>
            </a:r>
            <a:r>
              <a:rPr lang="en-GB" sz="2800" b="1" dirty="0">
                <a:solidFill>
                  <a:srgbClr val="00CCFF"/>
                </a:solidFill>
                <a:latin typeface="+mn-lt"/>
                <a:ea typeface="Helvetica Neue"/>
                <a:cs typeface="Helvetica Neue"/>
                <a:sym typeface="Helvetica Neue"/>
              </a:rPr>
              <a:t> </a:t>
            </a:r>
            <a:r>
              <a:rPr lang="en-GB" sz="2800" b="1" dirty="0" err="1">
                <a:solidFill>
                  <a:srgbClr val="00CCFF"/>
                </a:solidFill>
                <a:latin typeface="+mn-lt"/>
                <a:ea typeface="Helvetica Neue"/>
                <a:cs typeface="Helvetica Neue"/>
                <a:sym typeface="Helvetica Neue"/>
              </a:rPr>
              <a:t>aplikacija</a:t>
            </a:r>
            <a:r>
              <a:rPr lang="en-GB" sz="2800" b="1" dirty="0">
                <a:solidFill>
                  <a:srgbClr val="00CCFF"/>
                </a:solidFill>
                <a:latin typeface="+mn-lt"/>
                <a:ea typeface="Helvetica Neue"/>
                <a:cs typeface="Helvetica Neue"/>
                <a:sym typeface="Helvetica Neue"/>
              </a:rPr>
              <a:t> (</a:t>
            </a:r>
            <a:r>
              <a:rPr lang="en-GB" sz="2800" b="1" dirty="0" err="1">
                <a:solidFill>
                  <a:srgbClr val="00CCFF"/>
                </a:solidFill>
                <a:latin typeface="+mn-lt"/>
                <a:ea typeface="Helvetica Neue"/>
                <a:cs typeface="Helvetica Neue"/>
                <a:sym typeface="Helvetica Neue"/>
              </a:rPr>
              <a:t>osobito</a:t>
            </a:r>
            <a:r>
              <a:rPr lang="en-GB" sz="2800" b="1" dirty="0">
                <a:solidFill>
                  <a:srgbClr val="00CCFF"/>
                </a:solidFill>
                <a:latin typeface="+mn-lt"/>
                <a:ea typeface="Helvetica Neue"/>
                <a:cs typeface="Helvetica Neue"/>
                <a:sym typeface="Helvetica Neue"/>
              </a:rPr>
              <a:t> i </a:t>
            </a:r>
            <a:r>
              <a:rPr lang="en-GB" sz="2800" b="1" dirty="0" err="1">
                <a:solidFill>
                  <a:srgbClr val="00CCFF"/>
                </a:solidFill>
                <a:latin typeface="+mn-lt"/>
                <a:ea typeface="Helvetica Neue"/>
                <a:cs typeface="Helvetica Neue"/>
                <a:sym typeface="Helvetica Neue"/>
              </a:rPr>
              <a:t>za</a:t>
            </a:r>
            <a:r>
              <a:rPr lang="en-GB" sz="2800" b="1" dirty="0">
                <a:solidFill>
                  <a:srgbClr val="00CCFF"/>
                </a:solidFill>
                <a:latin typeface="+mn-lt"/>
                <a:ea typeface="Helvetica Neue"/>
                <a:cs typeface="Helvetica Neue"/>
                <a:sym typeface="Helvetica Neue"/>
              </a:rPr>
              <a:t> </a:t>
            </a:r>
            <a:r>
              <a:rPr lang="en-GB" sz="2800" b="1" dirty="0" err="1">
                <a:solidFill>
                  <a:srgbClr val="00CCFF"/>
                </a:solidFill>
                <a:latin typeface="+mn-lt"/>
                <a:ea typeface="Helvetica Neue"/>
                <a:cs typeface="Helvetica Neue"/>
                <a:sym typeface="Helvetica Neue"/>
              </a:rPr>
              <a:t>starije</a:t>
            </a:r>
            <a:r>
              <a:rPr lang="en-GB" sz="2800" b="1" dirty="0">
                <a:solidFill>
                  <a:srgbClr val="00CCFF"/>
                </a:solidFill>
                <a:latin typeface="+mn-lt"/>
                <a:ea typeface="Helvetica Neue"/>
                <a:cs typeface="Helvetica Neue"/>
                <a:sym typeface="Helvetica Neue"/>
              </a:rPr>
              <a:t> </a:t>
            </a:r>
            <a:r>
              <a:rPr lang="en-GB" sz="2800" b="1" dirty="0" err="1">
                <a:solidFill>
                  <a:srgbClr val="00CCFF"/>
                </a:solidFill>
                <a:latin typeface="+mn-lt"/>
                <a:ea typeface="Helvetica Neue"/>
                <a:cs typeface="Helvetica Neue"/>
                <a:sym typeface="Helvetica Neue"/>
              </a:rPr>
              <a:t>osobe</a:t>
            </a:r>
            <a:r>
              <a:rPr lang="en-GB" sz="2800" b="1" dirty="0">
                <a:solidFill>
                  <a:srgbClr val="00CCFF"/>
                </a:solidFill>
                <a:latin typeface="+mn-lt"/>
                <a:ea typeface="Helvetica Neue"/>
                <a:cs typeface="Helvetica Neue"/>
                <a:sym typeface="Helvetica Neue"/>
              </a:rPr>
              <a:t>)</a:t>
            </a:r>
            <a:endParaRPr lang="en-GB" dirty="0">
              <a:solidFill>
                <a:srgbClr val="00CCFF"/>
              </a:solidFill>
              <a:latin typeface="+mn-lt"/>
            </a:endParaRPr>
          </a:p>
        </p:txBody>
      </p:sp>
      <p:grpSp>
        <p:nvGrpSpPr>
          <p:cNvPr id="23" name="Gruppieren 22">
            <a:extLst>
              <a:ext uri="{FF2B5EF4-FFF2-40B4-BE49-F238E27FC236}">
                <a16:creationId xmlns:a16="http://schemas.microsoft.com/office/drawing/2014/main" id="{F1BA56DD-7032-A9B8-5CFC-8FE27EFDA9AD}"/>
              </a:ext>
            </a:extLst>
          </p:cNvPr>
          <p:cNvGrpSpPr/>
          <p:nvPr/>
        </p:nvGrpSpPr>
        <p:grpSpPr>
          <a:xfrm>
            <a:off x="1295400" y="3888000"/>
            <a:ext cx="16524000" cy="5076000"/>
            <a:chOff x="1295400" y="3888000"/>
            <a:chExt cx="16524000" cy="5076000"/>
          </a:xfrm>
        </p:grpSpPr>
        <p:sp>
          <p:nvSpPr>
            <p:cNvPr id="120" name="Google Shape;120;p6"/>
            <p:cNvSpPr txBox="1"/>
            <p:nvPr/>
          </p:nvSpPr>
          <p:spPr>
            <a:xfrm>
              <a:off x="1295400" y="3924000"/>
              <a:ext cx="16524000" cy="5040000"/>
            </a:xfrm>
            <a:prstGeom prst="rect">
              <a:avLst/>
            </a:prstGeom>
            <a:blipFill dpi="0" rotWithShape="1">
              <a:blip r:embed="rId3">
                <a:alphaModFix amt="29000"/>
              </a:blip>
              <a:srcRect/>
              <a:tile tx="0" ty="0" sx="100000" sy="100000" flip="none" algn="tl"/>
            </a:blipFill>
            <a:ln>
              <a:noFill/>
            </a:ln>
          </p:spPr>
          <p:txBody>
            <a:bodyPr spcFirstLastPara="1" wrap="square" lIns="91425" tIns="45700" rIns="91425" bIns="45700" anchor="t" anchorCtr="0">
              <a:noAutofit/>
            </a:bodyPr>
            <a:lstStyle/>
            <a:p>
              <a:pPr marR="0" lvl="0" algn="l" rtl="0">
                <a:spcBef>
                  <a:spcPts val="0"/>
                </a:spcBef>
                <a:spcAft>
                  <a:spcPts val="0"/>
                </a:spcAft>
                <a:buSzPct val="80000"/>
              </a:pPr>
              <a:endParaRPr lang="en-GB">
                <a:latin typeface="+mn-lt"/>
              </a:endParaRPr>
            </a:p>
          </p:txBody>
        </p:sp>
        <p:sp>
          <p:nvSpPr>
            <p:cNvPr id="4" name="Google Shape;120;p6">
              <a:extLst>
                <a:ext uri="{FF2B5EF4-FFF2-40B4-BE49-F238E27FC236}">
                  <a16:creationId xmlns:a16="http://schemas.microsoft.com/office/drawing/2014/main" id="{1512BC3D-D53E-C7A7-03C8-0213F4DF2AFA}"/>
                </a:ext>
              </a:extLst>
            </p:cNvPr>
            <p:cNvSpPr txBox="1"/>
            <p:nvPr/>
          </p:nvSpPr>
          <p:spPr>
            <a:xfrm>
              <a:off x="1369198" y="4068000"/>
              <a:ext cx="5400000" cy="1440000"/>
            </a:xfrm>
            <a:custGeom>
              <a:avLst/>
              <a:gdLst>
                <a:gd name="connsiteX0" fmla="*/ 0 w 5400000"/>
                <a:gd name="connsiteY0" fmla="*/ 0 h 1440000"/>
                <a:gd name="connsiteX1" fmla="*/ 648000 w 5400000"/>
                <a:gd name="connsiteY1" fmla="*/ 0 h 1440000"/>
                <a:gd name="connsiteX2" fmla="*/ 1242000 w 5400000"/>
                <a:gd name="connsiteY2" fmla="*/ 0 h 1440000"/>
                <a:gd name="connsiteX3" fmla="*/ 1620000 w 5400000"/>
                <a:gd name="connsiteY3" fmla="*/ 0 h 1440000"/>
                <a:gd name="connsiteX4" fmla="*/ 2268000 w 5400000"/>
                <a:gd name="connsiteY4" fmla="*/ 0 h 1440000"/>
                <a:gd name="connsiteX5" fmla="*/ 2808000 w 5400000"/>
                <a:gd name="connsiteY5" fmla="*/ 0 h 1440000"/>
                <a:gd name="connsiteX6" fmla="*/ 3294000 w 5400000"/>
                <a:gd name="connsiteY6" fmla="*/ 0 h 1440000"/>
                <a:gd name="connsiteX7" fmla="*/ 3942000 w 5400000"/>
                <a:gd name="connsiteY7" fmla="*/ 0 h 1440000"/>
                <a:gd name="connsiteX8" fmla="*/ 4320000 w 5400000"/>
                <a:gd name="connsiteY8" fmla="*/ 0 h 1440000"/>
                <a:gd name="connsiteX9" fmla="*/ 4752000 w 5400000"/>
                <a:gd name="connsiteY9" fmla="*/ 0 h 1440000"/>
                <a:gd name="connsiteX10" fmla="*/ 5400000 w 5400000"/>
                <a:gd name="connsiteY10" fmla="*/ 0 h 1440000"/>
                <a:gd name="connsiteX11" fmla="*/ 5400000 w 5400000"/>
                <a:gd name="connsiteY11" fmla="*/ 465600 h 1440000"/>
                <a:gd name="connsiteX12" fmla="*/ 5400000 w 5400000"/>
                <a:gd name="connsiteY12" fmla="*/ 916800 h 1440000"/>
                <a:gd name="connsiteX13" fmla="*/ 5400000 w 5400000"/>
                <a:gd name="connsiteY13" fmla="*/ 1440000 h 1440000"/>
                <a:gd name="connsiteX14" fmla="*/ 4806000 w 5400000"/>
                <a:gd name="connsiteY14" fmla="*/ 1440000 h 1440000"/>
                <a:gd name="connsiteX15" fmla="*/ 4212000 w 5400000"/>
                <a:gd name="connsiteY15" fmla="*/ 1440000 h 1440000"/>
                <a:gd name="connsiteX16" fmla="*/ 3834000 w 5400000"/>
                <a:gd name="connsiteY16" fmla="*/ 1440000 h 1440000"/>
                <a:gd name="connsiteX17" fmla="*/ 3456000 w 5400000"/>
                <a:gd name="connsiteY17" fmla="*/ 1440000 h 1440000"/>
                <a:gd name="connsiteX18" fmla="*/ 3078000 w 5400000"/>
                <a:gd name="connsiteY18" fmla="*/ 1440000 h 1440000"/>
                <a:gd name="connsiteX19" fmla="*/ 2592000 w 5400000"/>
                <a:gd name="connsiteY19" fmla="*/ 1440000 h 1440000"/>
                <a:gd name="connsiteX20" fmla="*/ 2052000 w 5400000"/>
                <a:gd name="connsiteY20" fmla="*/ 1440000 h 1440000"/>
                <a:gd name="connsiteX21" fmla="*/ 1512000 w 5400000"/>
                <a:gd name="connsiteY21" fmla="*/ 1440000 h 1440000"/>
                <a:gd name="connsiteX22" fmla="*/ 972000 w 5400000"/>
                <a:gd name="connsiteY22" fmla="*/ 1440000 h 1440000"/>
                <a:gd name="connsiteX23" fmla="*/ 0 w 5400000"/>
                <a:gd name="connsiteY23" fmla="*/ 1440000 h 1440000"/>
                <a:gd name="connsiteX24" fmla="*/ 0 w 5400000"/>
                <a:gd name="connsiteY24" fmla="*/ 931200 h 1440000"/>
                <a:gd name="connsiteX25" fmla="*/ 0 w 5400000"/>
                <a:gd name="connsiteY25" fmla="*/ 436800 h 1440000"/>
                <a:gd name="connsiteX26" fmla="*/ 0 w 5400000"/>
                <a:gd name="connsiteY26" fmla="*/ 0 h 14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400000" h="1440000" fill="none" extrusionOk="0">
                  <a:moveTo>
                    <a:pt x="0" y="0"/>
                  </a:moveTo>
                  <a:cubicBezTo>
                    <a:pt x="240403" y="-66526"/>
                    <a:pt x="445065" y="61848"/>
                    <a:pt x="648000" y="0"/>
                  </a:cubicBezTo>
                  <a:cubicBezTo>
                    <a:pt x="850935" y="-61848"/>
                    <a:pt x="986332" y="21662"/>
                    <a:pt x="1242000" y="0"/>
                  </a:cubicBezTo>
                  <a:cubicBezTo>
                    <a:pt x="1497668" y="-21662"/>
                    <a:pt x="1521593" y="3393"/>
                    <a:pt x="1620000" y="0"/>
                  </a:cubicBezTo>
                  <a:cubicBezTo>
                    <a:pt x="1718407" y="-3393"/>
                    <a:pt x="1985414" y="27980"/>
                    <a:pt x="2268000" y="0"/>
                  </a:cubicBezTo>
                  <a:cubicBezTo>
                    <a:pt x="2550586" y="-27980"/>
                    <a:pt x="2683327" y="19072"/>
                    <a:pt x="2808000" y="0"/>
                  </a:cubicBezTo>
                  <a:cubicBezTo>
                    <a:pt x="2932673" y="-19072"/>
                    <a:pt x="3072538" y="26903"/>
                    <a:pt x="3294000" y="0"/>
                  </a:cubicBezTo>
                  <a:cubicBezTo>
                    <a:pt x="3515462" y="-26903"/>
                    <a:pt x="3718808" y="25581"/>
                    <a:pt x="3942000" y="0"/>
                  </a:cubicBezTo>
                  <a:cubicBezTo>
                    <a:pt x="4165192" y="-25581"/>
                    <a:pt x="4136170" y="45248"/>
                    <a:pt x="4320000" y="0"/>
                  </a:cubicBezTo>
                  <a:cubicBezTo>
                    <a:pt x="4503830" y="-45248"/>
                    <a:pt x="4539730" y="32627"/>
                    <a:pt x="4752000" y="0"/>
                  </a:cubicBezTo>
                  <a:cubicBezTo>
                    <a:pt x="4964270" y="-32627"/>
                    <a:pt x="5092974" y="3196"/>
                    <a:pt x="5400000" y="0"/>
                  </a:cubicBezTo>
                  <a:cubicBezTo>
                    <a:pt x="5418344" y="157103"/>
                    <a:pt x="5373757" y="288384"/>
                    <a:pt x="5400000" y="465600"/>
                  </a:cubicBezTo>
                  <a:cubicBezTo>
                    <a:pt x="5426243" y="642816"/>
                    <a:pt x="5383170" y="809815"/>
                    <a:pt x="5400000" y="916800"/>
                  </a:cubicBezTo>
                  <a:cubicBezTo>
                    <a:pt x="5416830" y="1023785"/>
                    <a:pt x="5382870" y="1272190"/>
                    <a:pt x="5400000" y="1440000"/>
                  </a:cubicBezTo>
                  <a:cubicBezTo>
                    <a:pt x="5147907" y="1465704"/>
                    <a:pt x="5006305" y="1381909"/>
                    <a:pt x="4806000" y="1440000"/>
                  </a:cubicBezTo>
                  <a:cubicBezTo>
                    <a:pt x="4605695" y="1498091"/>
                    <a:pt x="4507527" y="1373690"/>
                    <a:pt x="4212000" y="1440000"/>
                  </a:cubicBezTo>
                  <a:cubicBezTo>
                    <a:pt x="3916473" y="1506310"/>
                    <a:pt x="3918647" y="1403690"/>
                    <a:pt x="3834000" y="1440000"/>
                  </a:cubicBezTo>
                  <a:cubicBezTo>
                    <a:pt x="3749353" y="1476310"/>
                    <a:pt x="3617440" y="1414658"/>
                    <a:pt x="3456000" y="1440000"/>
                  </a:cubicBezTo>
                  <a:cubicBezTo>
                    <a:pt x="3294560" y="1465342"/>
                    <a:pt x="3209089" y="1426019"/>
                    <a:pt x="3078000" y="1440000"/>
                  </a:cubicBezTo>
                  <a:cubicBezTo>
                    <a:pt x="2946911" y="1453981"/>
                    <a:pt x="2829236" y="1404558"/>
                    <a:pt x="2592000" y="1440000"/>
                  </a:cubicBezTo>
                  <a:cubicBezTo>
                    <a:pt x="2354764" y="1475442"/>
                    <a:pt x="2261376" y="1393061"/>
                    <a:pt x="2052000" y="1440000"/>
                  </a:cubicBezTo>
                  <a:cubicBezTo>
                    <a:pt x="1842624" y="1486939"/>
                    <a:pt x="1655591" y="1428139"/>
                    <a:pt x="1512000" y="1440000"/>
                  </a:cubicBezTo>
                  <a:cubicBezTo>
                    <a:pt x="1368409" y="1451861"/>
                    <a:pt x="1098777" y="1430231"/>
                    <a:pt x="972000" y="1440000"/>
                  </a:cubicBezTo>
                  <a:cubicBezTo>
                    <a:pt x="845223" y="1449769"/>
                    <a:pt x="460389" y="1421416"/>
                    <a:pt x="0" y="1440000"/>
                  </a:cubicBezTo>
                  <a:cubicBezTo>
                    <a:pt x="-44889" y="1247693"/>
                    <a:pt x="30429" y="1110891"/>
                    <a:pt x="0" y="931200"/>
                  </a:cubicBezTo>
                  <a:cubicBezTo>
                    <a:pt x="-30429" y="751509"/>
                    <a:pt x="54676" y="590781"/>
                    <a:pt x="0" y="436800"/>
                  </a:cubicBezTo>
                  <a:cubicBezTo>
                    <a:pt x="-54676" y="282819"/>
                    <a:pt x="28119" y="92206"/>
                    <a:pt x="0" y="0"/>
                  </a:cubicBezTo>
                  <a:close/>
                </a:path>
                <a:path w="5400000" h="1440000" stroke="0" extrusionOk="0">
                  <a:moveTo>
                    <a:pt x="0" y="0"/>
                  </a:moveTo>
                  <a:cubicBezTo>
                    <a:pt x="304713" y="-35938"/>
                    <a:pt x="496165" y="30105"/>
                    <a:pt x="648000" y="0"/>
                  </a:cubicBezTo>
                  <a:cubicBezTo>
                    <a:pt x="799835" y="-30105"/>
                    <a:pt x="1057361" y="52672"/>
                    <a:pt x="1188000" y="0"/>
                  </a:cubicBezTo>
                  <a:cubicBezTo>
                    <a:pt x="1318639" y="-52672"/>
                    <a:pt x="1497224" y="9611"/>
                    <a:pt x="1620000" y="0"/>
                  </a:cubicBezTo>
                  <a:cubicBezTo>
                    <a:pt x="1742776" y="-9611"/>
                    <a:pt x="2041365" y="60748"/>
                    <a:pt x="2160000" y="0"/>
                  </a:cubicBezTo>
                  <a:cubicBezTo>
                    <a:pt x="2278635" y="-60748"/>
                    <a:pt x="2543723" y="63597"/>
                    <a:pt x="2808000" y="0"/>
                  </a:cubicBezTo>
                  <a:cubicBezTo>
                    <a:pt x="3072277" y="-63597"/>
                    <a:pt x="3048906" y="46953"/>
                    <a:pt x="3240000" y="0"/>
                  </a:cubicBezTo>
                  <a:cubicBezTo>
                    <a:pt x="3431094" y="-46953"/>
                    <a:pt x="3452924" y="942"/>
                    <a:pt x="3618000" y="0"/>
                  </a:cubicBezTo>
                  <a:cubicBezTo>
                    <a:pt x="3783076" y="-942"/>
                    <a:pt x="3896138" y="63330"/>
                    <a:pt x="4158000" y="0"/>
                  </a:cubicBezTo>
                  <a:cubicBezTo>
                    <a:pt x="4419862" y="-63330"/>
                    <a:pt x="4535588" y="60164"/>
                    <a:pt x="4698000" y="0"/>
                  </a:cubicBezTo>
                  <a:cubicBezTo>
                    <a:pt x="4860412" y="-60164"/>
                    <a:pt x="5066078" y="77068"/>
                    <a:pt x="5400000" y="0"/>
                  </a:cubicBezTo>
                  <a:cubicBezTo>
                    <a:pt x="5454736" y="103669"/>
                    <a:pt x="5362792" y="260684"/>
                    <a:pt x="5400000" y="465600"/>
                  </a:cubicBezTo>
                  <a:cubicBezTo>
                    <a:pt x="5437208" y="670516"/>
                    <a:pt x="5348750" y="812941"/>
                    <a:pt x="5400000" y="931200"/>
                  </a:cubicBezTo>
                  <a:cubicBezTo>
                    <a:pt x="5451250" y="1049459"/>
                    <a:pt x="5387219" y="1231083"/>
                    <a:pt x="5400000" y="1440000"/>
                  </a:cubicBezTo>
                  <a:cubicBezTo>
                    <a:pt x="5269533" y="1493626"/>
                    <a:pt x="5050190" y="1413155"/>
                    <a:pt x="4914000" y="1440000"/>
                  </a:cubicBezTo>
                  <a:cubicBezTo>
                    <a:pt x="4777810" y="1466845"/>
                    <a:pt x="4553217" y="1383503"/>
                    <a:pt x="4320000" y="1440000"/>
                  </a:cubicBezTo>
                  <a:cubicBezTo>
                    <a:pt x="4086783" y="1496497"/>
                    <a:pt x="3936241" y="1425817"/>
                    <a:pt x="3672000" y="1440000"/>
                  </a:cubicBezTo>
                  <a:cubicBezTo>
                    <a:pt x="3407759" y="1454183"/>
                    <a:pt x="3368764" y="1378868"/>
                    <a:pt x="3078000" y="1440000"/>
                  </a:cubicBezTo>
                  <a:cubicBezTo>
                    <a:pt x="2787236" y="1501132"/>
                    <a:pt x="2747355" y="1431671"/>
                    <a:pt x="2538000" y="1440000"/>
                  </a:cubicBezTo>
                  <a:cubicBezTo>
                    <a:pt x="2328645" y="1448329"/>
                    <a:pt x="2296872" y="1413665"/>
                    <a:pt x="2160000" y="1440000"/>
                  </a:cubicBezTo>
                  <a:cubicBezTo>
                    <a:pt x="2023128" y="1466335"/>
                    <a:pt x="1880366" y="1422606"/>
                    <a:pt x="1620000" y="1440000"/>
                  </a:cubicBezTo>
                  <a:cubicBezTo>
                    <a:pt x="1359634" y="1457394"/>
                    <a:pt x="1232151" y="1384925"/>
                    <a:pt x="972000" y="1440000"/>
                  </a:cubicBezTo>
                  <a:cubicBezTo>
                    <a:pt x="711849" y="1495075"/>
                    <a:pt x="385182" y="1392067"/>
                    <a:pt x="0" y="1440000"/>
                  </a:cubicBezTo>
                  <a:cubicBezTo>
                    <a:pt x="-24545" y="1283072"/>
                    <a:pt x="30159" y="1149211"/>
                    <a:pt x="0" y="960000"/>
                  </a:cubicBezTo>
                  <a:cubicBezTo>
                    <a:pt x="-30159" y="770789"/>
                    <a:pt x="8508" y="649079"/>
                    <a:pt x="0" y="465600"/>
                  </a:cubicBezTo>
                  <a:cubicBezTo>
                    <a:pt x="-8508" y="282121"/>
                    <a:pt x="33797" y="118944"/>
                    <a:pt x="0" y="0"/>
                  </a:cubicBezTo>
                  <a:close/>
                </a:path>
              </a:pathLst>
            </a:custGeom>
            <a:ln>
              <a:solidFill>
                <a:schemeClr val="tx1"/>
              </a:solidFill>
              <a:extLst>
                <a:ext uri="{C807C97D-BFC1-408E-A445-0C87EB9F89A2}">
                  <ask:lineSketchStyleProps xmlns:ask="http://schemas.microsoft.com/office/drawing/2018/sketchyshapes" sd="981765707">
                    <a:prstGeom prst="rect">
                      <a:avLst/>
                    </a:prstGeom>
                    <ask:type>
                      <ask:lineSketchScribble/>
                    </ask:type>
                  </ask:lineSketchStyleProps>
                </a:ext>
              </a:extLst>
            </a:ln>
          </p:spPr>
          <p:style>
            <a:lnRef idx="2">
              <a:schemeClr val="accent1"/>
            </a:lnRef>
            <a:fillRef idx="1">
              <a:schemeClr val="lt1"/>
            </a:fillRef>
            <a:effectRef idx="0">
              <a:schemeClr val="accent1"/>
            </a:effectRef>
            <a:fontRef idx="minor">
              <a:schemeClr val="dk1"/>
            </a:fontRef>
          </p:style>
          <p:txBody>
            <a:bodyPr spcFirstLastPara="1" wrap="square" lIns="91425" tIns="540000" rIns="91425" bIns="45700" anchor="t" anchorCtr="0">
              <a:noAutofit/>
            </a:bodyPr>
            <a:lstStyle/>
            <a:p>
              <a:pPr lvl="0" algn="ctr">
                <a:buSzPct val="80000"/>
              </a:pPr>
              <a:r>
                <a:rPr lang="en-GB" sz="2400" dirty="0" err="1">
                  <a:ea typeface="Helvetica Neue"/>
                  <a:cs typeface="Helvetica Neue"/>
                  <a:sym typeface="Helvetica Neue"/>
                </a:rPr>
                <a:t>Dnevni</a:t>
              </a:r>
              <a:r>
                <a:rPr lang="en-GB" sz="2400" dirty="0">
                  <a:ea typeface="Helvetica Neue"/>
                  <a:cs typeface="Helvetica Neue"/>
                  <a:sym typeface="Helvetica Neue"/>
                </a:rPr>
                <a:t> </a:t>
              </a:r>
              <a:r>
                <a:rPr lang="en-GB" sz="2400" dirty="0" err="1">
                  <a:ea typeface="Helvetica Neue"/>
                  <a:cs typeface="Helvetica Neue"/>
                  <a:sym typeface="Helvetica Neue"/>
                </a:rPr>
                <a:t>šoping</a:t>
              </a:r>
              <a:endParaRPr lang="en-GB" dirty="0">
                <a:latin typeface="+mn-lt"/>
              </a:endParaRPr>
            </a:p>
          </p:txBody>
        </p:sp>
        <p:sp>
          <p:nvSpPr>
            <p:cNvPr id="5" name="Google Shape;120;p6">
              <a:extLst>
                <a:ext uri="{FF2B5EF4-FFF2-40B4-BE49-F238E27FC236}">
                  <a16:creationId xmlns:a16="http://schemas.microsoft.com/office/drawing/2014/main" id="{82031F70-551A-39BF-15D0-E393CEE57BE3}"/>
                </a:ext>
              </a:extLst>
            </p:cNvPr>
            <p:cNvSpPr txBox="1"/>
            <p:nvPr/>
          </p:nvSpPr>
          <p:spPr>
            <a:xfrm>
              <a:off x="6840000" y="4068000"/>
              <a:ext cx="5400000" cy="1440000"/>
            </a:xfrm>
            <a:custGeom>
              <a:avLst/>
              <a:gdLst>
                <a:gd name="connsiteX0" fmla="*/ 0 w 5400000"/>
                <a:gd name="connsiteY0" fmla="*/ 0 h 1440000"/>
                <a:gd name="connsiteX1" fmla="*/ 648000 w 5400000"/>
                <a:gd name="connsiteY1" fmla="*/ 0 h 1440000"/>
                <a:gd name="connsiteX2" fmla="*/ 1242000 w 5400000"/>
                <a:gd name="connsiteY2" fmla="*/ 0 h 1440000"/>
                <a:gd name="connsiteX3" fmla="*/ 1620000 w 5400000"/>
                <a:gd name="connsiteY3" fmla="*/ 0 h 1440000"/>
                <a:gd name="connsiteX4" fmla="*/ 2268000 w 5400000"/>
                <a:gd name="connsiteY4" fmla="*/ 0 h 1440000"/>
                <a:gd name="connsiteX5" fmla="*/ 2808000 w 5400000"/>
                <a:gd name="connsiteY5" fmla="*/ 0 h 1440000"/>
                <a:gd name="connsiteX6" fmla="*/ 3294000 w 5400000"/>
                <a:gd name="connsiteY6" fmla="*/ 0 h 1440000"/>
                <a:gd name="connsiteX7" fmla="*/ 3942000 w 5400000"/>
                <a:gd name="connsiteY7" fmla="*/ 0 h 1440000"/>
                <a:gd name="connsiteX8" fmla="*/ 4320000 w 5400000"/>
                <a:gd name="connsiteY8" fmla="*/ 0 h 1440000"/>
                <a:gd name="connsiteX9" fmla="*/ 4752000 w 5400000"/>
                <a:gd name="connsiteY9" fmla="*/ 0 h 1440000"/>
                <a:gd name="connsiteX10" fmla="*/ 5400000 w 5400000"/>
                <a:gd name="connsiteY10" fmla="*/ 0 h 1440000"/>
                <a:gd name="connsiteX11" fmla="*/ 5400000 w 5400000"/>
                <a:gd name="connsiteY11" fmla="*/ 465600 h 1440000"/>
                <a:gd name="connsiteX12" fmla="*/ 5400000 w 5400000"/>
                <a:gd name="connsiteY12" fmla="*/ 916800 h 1440000"/>
                <a:gd name="connsiteX13" fmla="*/ 5400000 w 5400000"/>
                <a:gd name="connsiteY13" fmla="*/ 1440000 h 1440000"/>
                <a:gd name="connsiteX14" fmla="*/ 4806000 w 5400000"/>
                <a:gd name="connsiteY14" fmla="*/ 1440000 h 1440000"/>
                <a:gd name="connsiteX15" fmla="*/ 4212000 w 5400000"/>
                <a:gd name="connsiteY15" fmla="*/ 1440000 h 1440000"/>
                <a:gd name="connsiteX16" fmla="*/ 3834000 w 5400000"/>
                <a:gd name="connsiteY16" fmla="*/ 1440000 h 1440000"/>
                <a:gd name="connsiteX17" fmla="*/ 3456000 w 5400000"/>
                <a:gd name="connsiteY17" fmla="*/ 1440000 h 1440000"/>
                <a:gd name="connsiteX18" fmla="*/ 3078000 w 5400000"/>
                <a:gd name="connsiteY18" fmla="*/ 1440000 h 1440000"/>
                <a:gd name="connsiteX19" fmla="*/ 2592000 w 5400000"/>
                <a:gd name="connsiteY19" fmla="*/ 1440000 h 1440000"/>
                <a:gd name="connsiteX20" fmla="*/ 2052000 w 5400000"/>
                <a:gd name="connsiteY20" fmla="*/ 1440000 h 1440000"/>
                <a:gd name="connsiteX21" fmla="*/ 1512000 w 5400000"/>
                <a:gd name="connsiteY21" fmla="*/ 1440000 h 1440000"/>
                <a:gd name="connsiteX22" fmla="*/ 972000 w 5400000"/>
                <a:gd name="connsiteY22" fmla="*/ 1440000 h 1440000"/>
                <a:gd name="connsiteX23" fmla="*/ 0 w 5400000"/>
                <a:gd name="connsiteY23" fmla="*/ 1440000 h 1440000"/>
                <a:gd name="connsiteX24" fmla="*/ 0 w 5400000"/>
                <a:gd name="connsiteY24" fmla="*/ 931200 h 1440000"/>
                <a:gd name="connsiteX25" fmla="*/ 0 w 5400000"/>
                <a:gd name="connsiteY25" fmla="*/ 436800 h 1440000"/>
                <a:gd name="connsiteX26" fmla="*/ 0 w 5400000"/>
                <a:gd name="connsiteY26" fmla="*/ 0 h 14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400000" h="1440000" fill="none" extrusionOk="0">
                  <a:moveTo>
                    <a:pt x="0" y="0"/>
                  </a:moveTo>
                  <a:cubicBezTo>
                    <a:pt x="240403" y="-66526"/>
                    <a:pt x="445065" y="61848"/>
                    <a:pt x="648000" y="0"/>
                  </a:cubicBezTo>
                  <a:cubicBezTo>
                    <a:pt x="850935" y="-61848"/>
                    <a:pt x="986332" y="21662"/>
                    <a:pt x="1242000" y="0"/>
                  </a:cubicBezTo>
                  <a:cubicBezTo>
                    <a:pt x="1497668" y="-21662"/>
                    <a:pt x="1521593" y="3393"/>
                    <a:pt x="1620000" y="0"/>
                  </a:cubicBezTo>
                  <a:cubicBezTo>
                    <a:pt x="1718407" y="-3393"/>
                    <a:pt x="1985414" y="27980"/>
                    <a:pt x="2268000" y="0"/>
                  </a:cubicBezTo>
                  <a:cubicBezTo>
                    <a:pt x="2550586" y="-27980"/>
                    <a:pt x="2683327" y="19072"/>
                    <a:pt x="2808000" y="0"/>
                  </a:cubicBezTo>
                  <a:cubicBezTo>
                    <a:pt x="2932673" y="-19072"/>
                    <a:pt x="3072538" y="26903"/>
                    <a:pt x="3294000" y="0"/>
                  </a:cubicBezTo>
                  <a:cubicBezTo>
                    <a:pt x="3515462" y="-26903"/>
                    <a:pt x="3718808" y="25581"/>
                    <a:pt x="3942000" y="0"/>
                  </a:cubicBezTo>
                  <a:cubicBezTo>
                    <a:pt x="4165192" y="-25581"/>
                    <a:pt x="4136170" y="45248"/>
                    <a:pt x="4320000" y="0"/>
                  </a:cubicBezTo>
                  <a:cubicBezTo>
                    <a:pt x="4503830" y="-45248"/>
                    <a:pt x="4539730" y="32627"/>
                    <a:pt x="4752000" y="0"/>
                  </a:cubicBezTo>
                  <a:cubicBezTo>
                    <a:pt x="4964270" y="-32627"/>
                    <a:pt x="5092974" y="3196"/>
                    <a:pt x="5400000" y="0"/>
                  </a:cubicBezTo>
                  <a:cubicBezTo>
                    <a:pt x="5418344" y="157103"/>
                    <a:pt x="5373757" y="288384"/>
                    <a:pt x="5400000" y="465600"/>
                  </a:cubicBezTo>
                  <a:cubicBezTo>
                    <a:pt x="5426243" y="642816"/>
                    <a:pt x="5383170" y="809815"/>
                    <a:pt x="5400000" y="916800"/>
                  </a:cubicBezTo>
                  <a:cubicBezTo>
                    <a:pt x="5416830" y="1023785"/>
                    <a:pt x="5382870" y="1272190"/>
                    <a:pt x="5400000" y="1440000"/>
                  </a:cubicBezTo>
                  <a:cubicBezTo>
                    <a:pt x="5147907" y="1465704"/>
                    <a:pt x="5006305" y="1381909"/>
                    <a:pt x="4806000" y="1440000"/>
                  </a:cubicBezTo>
                  <a:cubicBezTo>
                    <a:pt x="4605695" y="1498091"/>
                    <a:pt x="4507527" y="1373690"/>
                    <a:pt x="4212000" y="1440000"/>
                  </a:cubicBezTo>
                  <a:cubicBezTo>
                    <a:pt x="3916473" y="1506310"/>
                    <a:pt x="3918647" y="1403690"/>
                    <a:pt x="3834000" y="1440000"/>
                  </a:cubicBezTo>
                  <a:cubicBezTo>
                    <a:pt x="3749353" y="1476310"/>
                    <a:pt x="3617440" y="1414658"/>
                    <a:pt x="3456000" y="1440000"/>
                  </a:cubicBezTo>
                  <a:cubicBezTo>
                    <a:pt x="3294560" y="1465342"/>
                    <a:pt x="3209089" y="1426019"/>
                    <a:pt x="3078000" y="1440000"/>
                  </a:cubicBezTo>
                  <a:cubicBezTo>
                    <a:pt x="2946911" y="1453981"/>
                    <a:pt x="2829236" y="1404558"/>
                    <a:pt x="2592000" y="1440000"/>
                  </a:cubicBezTo>
                  <a:cubicBezTo>
                    <a:pt x="2354764" y="1475442"/>
                    <a:pt x="2261376" y="1393061"/>
                    <a:pt x="2052000" y="1440000"/>
                  </a:cubicBezTo>
                  <a:cubicBezTo>
                    <a:pt x="1842624" y="1486939"/>
                    <a:pt x="1655591" y="1428139"/>
                    <a:pt x="1512000" y="1440000"/>
                  </a:cubicBezTo>
                  <a:cubicBezTo>
                    <a:pt x="1368409" y="1451861"/>
                    <a:pt x="1098777" y="1430231"/>
                    <a:pt x="972000" y="1440000"/>
                  </a:cubicBezTo>
                  <a:cubicBezTo>
                    <a:pt x="845223" y="1449769"/>
                    <a:pt x="460389" y="1421416"/>
                    <a:pt x="0" y="1440000"/>
                  </a:cubicBezTo>
                  <a:cubicBezTo>
                    <a:pt x="-44889" y="1247693"/>
                    <a:pt x="30429" y="1110891"/>
                    <a:pt x="0" y="931200"/>
                  </a:cubicBezTo>
                  <a:cubicBezTo>
                    <a:pt x="-30429" y="751509"/>
                    <a:pt x="54676" y="590781"/>
                    <a:pt x="0" y="436800"/>
                  </a:cubicBezTo>
                  <a:cubicBezTo>
                    <a:pt x="-54676" y="282819"/>
                    <a:pt x="28119" y="92206"/>
                    <a:pt x="0" y="0"/>
                  </a:cubicBezTo>
                  <a:close/>
                </a:path>
                <a:path w="5400000" h="1440000" stroke="0" extrusionOk="0">
                  <a:moveTo>
                    <a:pt x="0" y="0"/>
                  </a:moveTo>
                  <a:cubicBezTo>
                    <a:pt x="304713" y="-35938"/>
                    <a:pt x="496165" y="30105"/>
                    <a:pt x="648000" y="0"/>
                  </a:cubicBezTo>
                  <a:cubicBezTo>
                    <a:pt x="799835" y="-30105"/>
                    <a:pt x="1057361" y="52672"/>
                    <a:pt x="1188000" y="0"/>
                  </a:cubicBezTo>
                  <a:cubicBezTo>
                    <a:pt x="1318639" y="-52672"/>
                    <a:pt x="1497224" y="9611"/>
                    <a:pt x="1620000" y="0"/>
                  </a:cubicBezTo>
                  <a:cubicBezTo>
                    <a:pt x="1742776" y="-9611"/>
                    <a:pt x="2041365" y="60748"/>
                    <a:pt x="2160000" y="0"/>
                  </a:cubicBezTo>
                  <a:cubicBezTo>
                    <a:pt x="2278635" y="-60748"/>
                    <a:pt x="2543723" y="63597"/>
                    <a:pt x="2808000" y="0"/>
                  </a:cubicBezTo>
                  <a:cubicBezTo>
                    <a:pt x="3072277" y="-63597"/>
                    <a:pt x="3048906" y="46953"/>
                    <a:pt x="3240000" y="0"/>
                  </a:cubicBezTo>
                  <a:cubicBezTo>
                    <a:pt x="3431094" y="-46953"/>
                    <a:pt x="3452924" y="942"/>
                    <a:pt x="3618000" y="0"/>
                  </a:cubicBezTo>
                  <a:cubicBezTo>
                    <a:pt x="3783076" y="-942"/>
                    <a:pt x="3896138" y="63330"/>
                    <a:pt x="4158000" y="0"/>
                  </a:cubicBezTo>
                  <a:cubicBezTo>
                    <a:pt x="4419862" y="-63330"/>
                    <a:pt x="4535588" y="60164"/>
                    <a:pt x="4698000" y="0"/>
                  </a:cubicBezTo>
                  <a:cubicBezTo>
                    <a:pt x="4860412" y="-60164"/>
                    <a:pt x="5066078" y="77068"/>
                    <a:pt x="5400000" y="0"/>
                  </a:cubicBezTo>
                  <a:cubicBezTo>
                    <a:pt x="5454736" y="103669"/>
                    <a:pt x="5362792" y="260684"/>
                    <a:pt x="5400000" y="465600"/>
                  </a:cubicBezTo>
                  <a:cubicBezTo>
                    <a:pt x="5437208" y="670516"/>
                    <a:pt x="5348750" y="812941"/>
                    <a:pt x="5400000" y="931200"/>
                  </a:cubicBezTo>
                  <a:cubicBezTo>
                    <a:pt x="5451250" y="1049459"/>
                    <a:pt x="5387219" y="1231083"/>
                    <a:pt x="5400000" y="1440000"/>
                  </a:cubicBezTo>
                  <a:cubicBezTo>
                    <a:pt x="5269533" y="1493626"/>
                    <a:pt x="5050190" y="1413155"/>
                    <a:pt x="4914000" y="1440000"/>
                  </a:cubicBezTo>
                  <a:cubicBezTo>
                    <a:pt x="4777810" y="1466845"/>
                    <a:pt x="4553217" y="1383503"/>
                    <a:pt x="4320000" y="1440000"/>
                  </a:cubicBezTo>
                  <a:cubicBezTo>
                    <a:pt x="4086783" y="1496497"/>
                    <a:pt x="3936241" y="1425817"/>
                    <a:pt x="3672000" y="1440000"/>
                  </a:cubicBezTo>
                  <a:cubicBezTo>
                    <a:pt x="3407759" y="1454183"/>
                    <a:pt x="3368764" y="1378868"/>
                    <a:pt x="3078000" y="1440000"/>
                  </a:cubicBezTo>
                  <a:cubicBezTo>
                    <a:pt x="2787236" y="1501132"/>
                    <a:pt x="2747355" y="1431671"/>
                    <a:pt x="2538000" y="1440000"/>
                  </a:cubicBezTo>
                  <a:cubicBezTo>
                    <a:pt x="2328645" y="1448329"/>
                    <a:pt x="2296872" y="1413665"/>
                    <a:pt x="2160000" y="1440000"/>
                  </a:cubicBezTo>
                  <a:cubicBezTo>
                    <a:pt x="2023128" y="1466335"/>
                    <a:pt x="1880366" y="1422606"/>
                    <a:pt x="1620000" y="1440000"/>
                  </a:cubicBezTo>
                  <a:cubicBezTo>
                    <a:pt x="1359634" y="1457394"/>
                    <a:pt x="1232151" y="1384925"/>
                    <a:pt x="972000" y="1440000"/>
                  </a:cubicBezTo>
                  <a:cubicBezTo>
                    <a:pt x="711849" y="1495075"/>
                    <a:pt x="385182" y="1392067"/>
                    <a:pt x="0" y="1440000"/>
                  </a:cubicBezTo>
                  <a:cubicBezTo>
                    <a:pt x="-24545" y="1283072"/>
                    <a:pt x="30159" y="1149211"/>
                    <a:pt x="0" y="960000"/>
                  </a:cubicBezTo>
                  <a:cubicBezTo>
                    <a:pt x="-30159" y="770789"/>
                    <a:pt x="8508" y="649079"/>
                    <a:pt x="0" y="465600"/>
                  </a:cubicBezTo>
                  <a:cubicBezTo>
                    <a:pt x="-8508" y="282121"/>
                    <a:pt x="33797" y="118944"/>
                    <a:pt x="0" y="0"/>
                  </a:cubicBezTo>
                  <a:close/>
                </a:path>
              </a:pathLst>
            </a:custGeom>
            <a:ln>
              <a:solidFill>
                <a:schemeClr val="tx1"/>
              </a:solidFill>
              <a:extLst>
                <a:ext uri="{C807C97D-BFC1-408E-A445-0C87EB9F89A2}">
                  <ask:lineSketchStyleProps xmlns:ask="http://schemas.microsoft.com/office/drawing/2018/sketchyshapes" sd="981765707">
                    <a:prstGeom prst="rect">
                      <a:avLst/>
                    </a:prstGeom>
                    <ask:type>
                      <ask:lineSketchScribble/>
                    </ask:type>
                  </ask:lineSketchStyleProps>
                </a:ext>
              </a:extLst>
            </a:ln>
          </p:spPr>
          <p:style>
            <a:lnRef idx="2">
              <a:schemeClr val="accent1"/>
            </a:lnRef>
            <a:fillRef idx="1">
              <a:schemeClr val="lt1"/>
            </a:fillRef>
            <a:effectRef idx="0">
              <a:schemeClr val="accent1"/>
            </a:effectRef>
            <a:fontRef idx="minor">
              <a:schemeClr val="dk1"/>
            </a:fontRef>
          </p:style>
          <p:txBody>
            <a:bodyPr spcFirstLastPara="1" wrap="square" lIns="91425" tIns="540000" rIns="91425" bIns="45700" anchor="t" anchorCtr="0">
              <a:noAutofit/>
            </a:bodyPr>
            <a:lstStyle/>
            <a:p>
              <a:pPr lvl="0" algn="ctr">
                <a:buSzPct val="80000"/>
              </a:pPr>
              <a:r>
                <a:rPr lang="en-GB" sz="2400" dirty="0" err="1">
                  <a:sym typeface="Helvetica Neue"/>
                </a:rPr>
                <a:t>Kupovina</a:t>
              </a:r>
              <a:r>
                <a:rPr lang="en-GB" sz="2400" dirty="0">
                  <a:sym typeface="Helvetica Neue"/>
                </a:rPr>
                <a:t> u online </a:t>
              </a:r>
              <a:r>
                <a:rPr lang="en-GB" sz="2400" dirty="0" err="1">
                  <a:sym typeface="Helvetica Neue"/>
                </a:rPr>
                <a:t>trgovini</a:t>
              </a:r>
              <a:r>
                <a:rPr lang="en-GB" sz="2400" dirty="0">
                  <a:sym typeface="Helvetica Neue"/>
                </a:rPr>
                <a:t> </a:t>
              </a:r>
              <a:r>
                <a:rPr lang="en-GB" sz="2400" dirty="0" err="1">
                  <a:sym typeface="Helvetica Neue"/>
                </a:rPr>
                <a:t>opreme</a:t>
              </a:r>
              <a:r>
                <a:rPr lang="en-GB" sz="2400" dirty="0">
                  <a:sym typeface="Helvetica Neue"/>
                </a:rPr>
                <a:t>, </a:t>
              </a:r>
              <a:r>
                <a:rPr lang="en-GB" sz="2400" dirty="0" err="1">
                  <a:sym typeface="Helvetica Neue"/>
                </a:rPr>
                <a:t>poklona</a:t>
              </a:r>
              <a:endParaRPr lang="en-GB" sz="2400" dirty="0">
                <a:solidFill>
                  <a:schemeClr val="dk1"/>
                </a:solidFill>
                <a:latin typeface="+mn-lt"/>
                <a:sym typeface="Helvetica Neue"/>
              </a:endParaRPr>
            </a:p>
          </p:txBody>
        </p:sp>
        <p:sp>
          <p:nvSpPr>
            <p:cNvPr id="6" name="Google Shape;120;p6">
              <a:extLst>
                <a:ext uri="{FF2B5EF4-FFF2-40B4-BE49-F238E27FC236}">
                  <a16:creationId xmlns:a16="http://schemas.microsoft.com/office/drawing/2014/main" id="{305B532E-44A9-0750-AF5E-B138FB07F843}"/>
                </a:ext>
              </a:extLst>
            </p:cNvPr>
            <p:cNvSpPr txBox="1"/>
            <p:nvPr/>
          </p:nvSpPr>
          <p:spPr>
            <a:xfrm>
              <a:off x="12312000" y="4068000"/>
              <a:ext cx="5400000" cy="1440000"/>
            </a:xfrm>
            <a:custGeom>
              <a:avLst/>
              <a:gdLst>
                <a:gd name="connsiteX0" fmla="*/ 0 w 5400000"/>
                <a:gd name="connsiteY0" fmla="*/ 0 h 1440000"/>
                <a:gd name="connsiteX1" fmla="*/ 648000 w 5400000"/>
                <a:gd name="connsiteY1" fmla="*/ 0 h 1440000"/>
                <a:gd name="connsiteX2" fmla="*/ 1242000 w 5400000"/>
                <a:gd name="connsiteY2" fmla="*/ 0 h 1440000"/>
                <a:gd name="connsiteX3" fmla="*/ 1620000 w 5400000"/>
                <a:gd name="connsiteY3" fmla="*/ 0 h 1440000"/>
                <a:gd name="connsiteX4" fmla="*/ 2268000 w 5400000"/>
                <a:gd name="connsiteY4" fmla="*/ 0 h 1440000"/>
                <a:gd name="connsiteX5" fmla="*/ 2808000 w 5400000"/>
                <a:gd name="connsiteY5" fmla="*/ 0 h 1440000"/>
                <a:gd name="connsiteX6" fmla="*/ 3294000 w 5400000"/>
                <a:gd name="connsiteY6" fmla="*/ 0 h 1440000"/>
                <a:gd name="connsiteX7" fmla="*/ 3942000 w 5400000"/>
                <a:gd name="connsiteY7" fmla="*/ 0 h 1440000"/>
                <a:gd name="connsiteX8" fmla="*/ 4320000 w 5400000"/>
                <a:gd name="connsiteY8" fmla="*/ 0 h 1440000"/>
                <a:gd name="connsiteX9" fmla="*/ 4752000 w 5400000"/>
                <a:gd name="connsiteY9" fmla="*/ 0 h 1440000"/>
                <a:gd name="connsiteX10" fmla="*/ 5400000 w 5400000"/>
                <a:gd name="connsiteY10" fmla="*/ 0 h 1440000"/>
                <a:gd name="connsiteX11" fmla="*/ 5400000 w 5400000"/>
                <a:gd name="connsiteY11" fmla="*/ 465600 h 1440000"/>
                <a:gd name="connsiteX12" fmla="*/ 5400000 w 5400000"/>
                <a:gd name="connsiteY12" fmla="*/ 916800 h 1440000"/>
                <a:gd name="connsiteX13" fmla="*/ 5400000 w 5400000"/>
                <a:gd name="connsiteY13" fmla="*/ 1440000 h 1440000"/>
                <a:gd name="connsiteX14" fmla="*/ 4806000 w 5400000"/>
                <a:gd name="connsiteY14" fmla="*/ 1440000 h 1440000"/>
                <a:gd name="connsiteX15" fmla="*/ 4212000 w 5400000"/>
                <a:gd name="connsiteY15" fmla="*/ 1440000 h 1440000"/>
                <a:gd name="connsiteX16" fmla="*/ 3834000 w 5400000"/>
                <a:gd name="connsiteY16" fmla="*/ 1440000 h 1440000"/>
                <a:gd name="connsiteX17" fmla="*/ 3456000 w 5400000"/>
                <a:gd name="connsiteY17" fmla="*/ 1440000 h 1440000"/>
                <a:gd name="connsiteX18" fmla="*/ 3078000 w 5400000"/>
                <a:gd name="connsiteY18" fmla="*/ 1440000 h 1440000"/>
                <a:gd name="connsiteX19" fmla="*/ 2592000 w 5400000"/>
                <a:gd name="connsiteY19" fmla="*/ 1440000 h 1440000"/>
                <a:gd name="connsiteX20" fmla="*/ 2052000 w 5400000"/>
                <a:gd name="connsiteY20" fmla="*/ 1440000 h 1440000"/>
                <a:gd name="connsiteX21" fmla="*/ 1512000 w 5400000"/>
                <a:gd name="connsiteY21" fmla="*/ 1440000 h 1440000"/>
                <a:gd name="connsiteX22" fmla="*/ 972000 w 5400000"/>
                <a:gd name="connsiteY22" fmla="*/ 1440000 h 1440000"/>
                <a:gd name="connsiteX23" fmla="*/ 0 w 5400000"/>
                <a:gd name="connsiteY23" fmla="*/ 1440000 h 1440000"/>
                <a:gd name="connsiteX24" fmla="*/ 0 w 5400000"/>
                <a:gd name="connsiteY24" fmla="*/ 931200 h 1440000"/>
                <a:gd name="connsiteX25" fmla="*/ 0 w 5400000"/>
                <a:gd name="connsiteY25" fmla="*/ 436800 h 1440000"/>
                <a:gd name="connsiteX26" fmla="*/ 0 w 5400000"/>
                <a:gd name="connsiteY26" fmla="*/ 0 h 14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400000" h="1440000" fill="none" extrusionOk="0">
                  <a:moveTo>
                    <a:pt x="0" y="0"/>
                  </a:moveTo>
                  <a:cubicBezTo>
                    <a:pt x="240403" y="-66526"/>
                    <a:pt x="445065" y="61848"/>
                    <a:pt x="648000" y="0"/>
                  </a:cubicBezTo>
                  <a:cubicBezTo>
                    <a:pt x="850935" y="-61848"/>
                    <a:pt x="986332" y="21662"/>
                    <a:pt x="1242000" y="0"/>
                  </a:cubicBezTo>
                  <a:cubicBezTo>
                    <a:pt x="1497668" y="-21662"/>
                    <a:pt x="1521593" y="3393"/>
                    <a:pt x="1620000" y="0"/>
                  </a:cubicBezTo>
                  <a:cubicBezTo>
                    <a:pt x="1718407" y="-3393"/>
                    <a:pt x="1985414" y="27980"/>
                    <a:pt x="2268000" y="0"/>
                  </a:cubicBezTo>
                  <a:cubicBezTo>
                    <a:pt x="2550586" y="-27980"/>
                    <a:pt x="2683327" y="19072"/>
                    <a:pt x="2808000" y="0"/>
                  </a:cubicBezTo>
                  <a:cubicBezTo>
                    <a:pt x="2932673" y="-19072"/>
                    <a:pt x="3072538" y="26903"/>
                    <a:pt x="3294000" y="0"/>
                  </a:cubicBezTo>
                  <a:cubicBezTo>
                    <a:pt x="3515462" y="-26903"/>
                    <a:pt x="3718808" y="25581"/>
                    <a:pt x="3942000" y="0"/>
                  </a:cubicBezTo>
                  <a:cubicBezTo>
                    <a:pt x="4165192" y="-25581"/>
                    <a:pt x="4136170" y="45248"/>
                    <a:pt x="4320000" y="0"/>
                  </a:cubicBezTo>
                  <a:cubicBezTo>
                    <a:pt x="4503830" y="-45248"/>
                    <a:pt x="4539730" y="32627"/>
                    <a:pt x="4752000" y="0"/>
                  </a:cubicBezTo>
                  <a:cubicBezTo>
                    <a:pt x="4964270" y="-32627"/>
                    <a:pt x="5092974" y="3196"/>
                    <a:pt x="5400000" y="0"/>
                  </a:cubicBezTo>
                  <a:cubicBezTo>
                    <a:pt x="5418344" y="157103"/>
                    <a:pt x="5373757" y="288384"/>
                    <a:pt x="5400000" y="465600"/>
                  </a:cubicBezTo>
                  <a:cubicBezTo>
                    <a:pt x="5426243" y="642816"/>
                    <a:pt x="5383170" y="809815"/>
                    <a:pt x="5400000" y="916800"/>
                  </a:cubicBezTo>
                  <a:cubicBezTo>
                    <a:pt x="5416830" y="1023785"/>
                    <a:pt x="5382870" y="1272190"/>
                    <a:pt x="5400000" y="1440000"/>
                  </a:cubicBezTo>
                  <a:cubicBezTo>
                    <a:pt x="5147907" y="1465704"/>
                    <a:pt x="5006305" y="1381909"/>
                    <a:pt x="4806000" y="1440000"/>
                  </a:cubicBezTo>
                  <a:cubicBezTo>
                    <a:pt x="4605695" y="1498091"/>
                    <a:pt x="4507527" y="1373690"/>
                    <a:pt x="4212000" y="1440000"/>
                  </a:cubicBezTo>
                  <a:cubicBezTo>
                    <a:pt x="3916473" y="1506310"/>
                    <a:pt x="3918647" y="1403690"/>
                    <a:pt x="3834000" y="1440000"/>
                  </a:cubicBezTo>
                  <a:cubicBezTo>
                    <a:pt x="3749353" y="1476310"/>
                    <a:pt x="3617440" y="1414658"/>
                    <a:pt x="3456000" y="1440000"/>
                  </a:cubicBezTo>
                  <a:cubicBezTo>
                    <a:pt x="3294560" y="1465342"/>
                    <a:pt x="3209089" y="1426019"/>
                    <a:pt x="3078000" y="1440000"/>
                  </a:cubicBezTo>
                  <a:cubicBezTo>
                    <a:pt x="2946911" y="1453981"/>
                    <a:pt x="2829236" y="1404558"/>
                    <a:pt x="2592000" y="1440000"/>
                  </a:cubicBezTo>
                  <a:cubicBezTo>
                    <a:pt x="2354764" y="1475442"/>
                    <a:pt x="2261376" y="1393061"/>
                    <a:pt x="2052000" y="1440000"/>
                  </a:cubicBezTo>
                  <a:cubicBezTo>
                    <a:pt x="1842624" y="1486939"/>
                    <a:pt x="1655591" y="1428139"/>
                    <a:pt x="1512000" y="1440000"/>
                  </a:cubicBezTo>
                  <a:cubicBezTo>
                    <a:pt x="1368409" y="1451861"/>
                    <a:pt x="1098777" y="1430231"/>
                    <a:pt x="972000" y="1440000"/>
                  </a:cubicBezTo>
                  <a:cubicBezTo>
                    <a:pt x="845223" y="1449769"/>
                    <a:pt x="460389" y="1421416"/>
                    <a:pt x="0" y="1440000"/>
                  </a:cubicBezTo>
                  <a:cubicBezTo>
                    <a:pt x="-44889" y="1247693"/>
                    <a:pt x="30429" y="1110891"/>
                    <a:pt x="0" y="931200"/>
                  </a:cubicBezTo>
                  <a:cubicBezTo>
                    <a:pt x="-30429" y="751509"/>
                    <a:pt x="54676" y="590781"/>
                    <a:pt x="0" y="436800"/>
                  </a:cubicBezTo>
                  <a:cubicBezTo>
                    <a:pt x="-54676" y="282819"/>
                    <a:pt x="28119" y="92206"/>
                    <a:pt x="0" y="0"/>
                  </a:cubicBezTo>
                  <a:close/>
                </a:path>
                <a:path w="5400000" h="1440000" stroke="0" extrusionOk="0">
                  <a:moveTo>
                    <a:pt x="0" y="0"/>
                  </a:moveTo>
                  <a:cubicBezTo>
                    <a:pt x="304713" y="-35938"/>
                    <a:pt x="496165" y="30105"/>
                    <a:pt x="648000" y="0"/>
                  </a:cubicBezTo>
                  <a:cubicBezTo>
                    <a:pt x="799835" y="-30105"/>
                    <a:pt x="1057361" y="52672"/>
                    <a:pt x="1188000" y="0"/>
                  </a:cubicBezTo>
                  <a:cubicBezTo>
                    <a:pt x="1318639" y="-52672"/>
                    <a:pt x="1497224" y="9611"/>
                    <a:pt x="1620000" y="0"/>
                  </a:cubicBezTo>
                  <a:cubicBezTo>
                    <a:pt x="1742776" y="-9611"/>
                    <a:pt x="2041365" y="60748"/>
                    <a:pt x="2160000" y="0"/>
                  </a:cubicBezTo>
                  <a:cubicBezTo>
                    <a:pt x="2278635" y="-60748"/>
                    <a:pt x="2543723" y="63597"/>
                    <a:pt x="2808000" y="0"/>
                  </a:cubicBezTo>
                  <a:cubicBezTo>
                    <a:pt x="3072277" y="-63597"/>
                    <a:pt x="3048906" y="46953"/>
                    <a:pt x="3240000" y="0"/>
                  </a:cubicBezTo>
                  <a:cubicBezTo>
                    <a:pt x="3431094" y="-46953"/>
                    <a:pt x="3452924" y="942"/>
                    <a:pt x="3618000" y="0"/>
                  </a:cubicBezTo>
                  <a:cubicBezTo>
                    <a:pt x="3783076" y="-942"/>
                    <a:pt x="3896138" y="63330"/>
                    <a:pt x="4158000" y="0"/>
                  </a:cubicBezTo>
                  <a:cubicBezTo>
                    <a:pt x="4419862" y="-63330"/>
                    <a:pt x="4535588" y="60164"/>
                    <a:pt x="4698000" y="0"/>
                  </a:cubicBezTo>
                  <a:cubicBezTo>
                    <a:pt x="4860412" y="-60164"/>
                    <a:pt x="5066078" y="77068"/>
                    <a:pt x="5400000" y="0"/>
                  </a:cubicBezTo>
                  <a:cubicBezTo>
                    <a:pt x="5454736" y="103669"/>
                    <a:pt x="5362792" y="260684"/>
                    <a:pt x="5400000" y="465600"/>
                  </a:cubicBezTo>
                  <a:cubicBezTo>
                    <a:pt x="5437208" y="670516"/>
                    <a:pt x="5348750" y="812941"/>
                    <a:pt x="5400000" y="931200"/>
                  </a:cubicBezTo>
                  <a:cubicBezTo>
                    <a:pt x="5451250" y="1049459"/>
                    <a:pt x="5387219" y="1231083"/>
                    <a:pt x="5400000" y="1440000"/>
                  </a:cubicBezTo>
                  <a:cubicBezTo>
                    <a:pt x="5269533" y="1493626"/>
                    <a:pt x="5050190" y="1413155"/>
                    <a:pt x="4914000" y="1440000"/>
                  </a:cubicBezTo>
                  <a:cubicBezTo>
                    <a:pt x="4777810" y="1466845"/>
                    <a:pt x="4553217" y="1383503"/>
                    <a:pt x="4320000" y="1440000"/>
                  </a:cubicBezTo>
                  <a:cubicBezTo>
                    <a:pt x="4086783" y="1496497"/>
                    <a:pt x="3936241" y="1425817"/>
                    <a:pt x="3672000" y="1440000"/>
                  </a:cubicBezTo>
                  <a:cubicBezTo>
                    <a:pt x="3407759" y="1454183"/>
                    <a:pt x="3368764" y="1378868"/>
                    <a:pt x="3078000" y="1440000"/>
                  </a:cubicBezTo>
                  <a:cubicBezTo>
                    <a:pt x="2787236" y="1501132"/>
                    <a:pt x="2747355" y="1431671"/>
                    <a:pt x="2538000" y="1440000"/>
                  </a:cubicBezTo>
                  <a:cubicBezTo>
                    <a:pt x="2328645" y="1448329"/>
                    <a:pt x="2296872" y="1413665"/>
                    <a:pt x="2160000" y="1440000"/>
                  </a:cubicBezTo>
                  <a:cubicBezTo>
                    <a:pt x="2023128" y="1466335"/>
                    <a:pt x="1880366" y="1422606"/>
                    <a:pt x="1620000" y="1440000"/>
                  </a:cubicBezTo>
                  <a:cubicBezTo>
                    <a:pt x="1359634" y="1457394"/>
                    <a:pt x="1232151" y="1384925"/>
                    <a:pt x="972000" y="1440000"/>
                  </a:cubicBezTo>
                  <a:cubicBezTo>
                    <a:pt x="711849" y="1495075"/>
                    <a:pt x="385182" y="1392067"/>
                    <a:pt x="0" y="1440000"/>
                  </a:cubicBezTo>
                  <a:cubicBezTo>
                    <a:pt x="-24545" y="1283072"/>
                    <a:pt x="30159" y="1149211"/>
                    <a:pt x="0" y="960000"/>
                  </a:cubicBezTo>
                  <a:cubicBezTo>
                    <a:pt x="-30159" y="770789"/>
                    <a:pt x="8508" y="649079"/>
                    <a:pt x="0" y="465600"/>
                  </a:cubicBezTo>
                  <a:cubicBezTo>
                    <a:pt x="-8508" y="282121"/>
                    <a:pt x="33797" y="118944"/>
                    <a:pt x="0" y="0"/>
                  </a:cubicBezTo>
                  <a:close/>
                </a:path>
              </a:pathLst>
            </a:custGeom>
            <a:ln>
              <a:solidFill>
                <a:schemeClr val="tx1"/>
              </a:solidFill>
              <a:extLst>
                <a:ext uri="{C807C97D-BFC1-408E-A445-0C87EB9F89A2}">
                  <ask:lineSketchStyleProps xmlns:ask="http://schemas.microsoft.com/office/drawing/2018/sketchyshapes" sd="981765707">
                    <a:prstGeom prst="rect">
                      <a:avLst/>
                    </a:prstGeom>
                    <ask:type>
                      <ask:lineSketchScribble/>
                    </ask:type>
                  </ask:lineSketchStyleProps>
                </a:ext>
              </a:extLst>
            </a:ln>
          </p:spPr>
          <p:style>
            <a:lnRef idx="2">
              <a:schemeClr val="accent1"/>
            </a:lnRef>
            <a:fillRef idx="1">
              <a:schemeClr val="lt1"/>
            </a:fillRef>
            <a:effectRef idx="0">
              <a:schemeClr val="accent1"/>
            </a:effectRef>
            <a:fontRef idx="minor">
              <a:schemeClr val="dk1"/>
            </a:fontRef>
          </p:style>
          <p:txBody>
            <a:bodyPr spcFirstLastPara="1" wrap="square" lIns="91425" tIns="540000" rIns="91425" bIns="45700" anchor="t" anchorCtr="0">
              <a:noAutofit/>
            </a:bodyPr>
            <a:lstStyle/>
            <a:p>
              <a:pPr lvl="0" algn="ctr">
                <a:buSzPct val="80000"/>
              </a:pPr>
              <a:r>
                <a:rPr lang="en-GB" sz="2400" dirty="0" err="1">
                  <a:sym typeface="Helvetica Neue"/>
                </a:rPr>
                <a:t>Rezervacije</a:t>
              </a:r>
              <a:r>
                <a:rPr lang="en-GB" sz="2400" dirty="0">
                  <a:sym typeface="Helvetica Neue"/>
                </a:rPr>
                <a:t> </a:t>
              </a:r>
              <a:r>
                <a:rPr lang="en-GB" sz="2400" dirty="0" err="1">
                  <a:sym typeface="Helvetica Neue"/>
                </a:rPr>
                <a:t>putovanja</a:t>
              </a:r>
              <a:r>
                <a:rPr lang="en-GB" sz="2400" dirty="0">
                  <a:sym typeface="Helvetica Neue"/>
                </a:rPr>
                <a:t> i </a:t>
              </a:r>
              <a:r>
                <a:rPr lang="en-GB" sz="2400" dirty="0" err="1">
                  <a:sym typeface="Helvetica Neue"/>
                </a:rPr>
                <a:t>ponude</a:t>
              </a:r>
              <a:r>
                <a:rPr lang="en-GB" sz="2400" dirty="0">
                  <a:sym typeface="Helvetica Neue"/>
                </a:rPr>
                <a:t> </a:t>
              </a:r>
              <a:r>
                <a:rPr lang="en-GB" sz="2400" dirty="0" err="1">
                  <a:sym typeface="Helvetica Neue"/>
                </a:rPr>
                <a:t>mobilnosti</a:t>
              </a:r>
              <a:endParaRPr lang="en-GB" dirty="0">
                <a:latin typeface="+mn-lt"/>
              </a:endParaRPr>
            </a:p>
          </p:txBody>
        </p:sp>
        <p:sp>
          <p:nvSpPr>
            <p:cNvPr id="7" name="Google Shape;120;p6">
              <a:extLst>
                <a:ext uri="{FF2B5EF4-FFF2-40B4-BE49-F238E27FC236}">
                  <a16:creationId xmlns:a16="http://schemas.microsoft.com/office/drawing/2014/main" id="{4B2FA336-99CE-1E9F-8BBD-A83B83C49602}"/>
                </a:ext>
              </a:extLst>
            </p:cNvPr>
            <p:cNvSpPr txBox="1"/>
            <p:nvPr/>
          </p:nvSpPr>
          <p:spPr>
            <a:xfrm>
              <a:off x="1369198" y="5760000"/>
              <a:ext cx="5400000" cy="1440000"/>
            </a:xfrm>
            <a:custGeom>
              <a:avLst/>
              <a:gdLst>
                <a:gd name="connsiteX0" fmla="*/ 0 w 5400000"/>
                <a:gd name="connsiteY0" fmla="*/ 0 h 1440000"/>
                <a:gd name="connsiteX1" fmla="*/ 648000 w 5400000"/>
                <a:gd name="connsiteY1" fmla="*/ 0 h 1440000"/>
                <a:gd name="connsiteX2" fmla="*/ 1242000 w 5400000"/>
                <a:gd name="connsiteY2" fmla="*/ 0 h 1440000"/>
                <a:gd name="connsiteX3" fmla="*/ 1620000 w 5400000"/>
                <a:gd name="connsiteY3" fmla="*/ 0 h 1440000"/>
                <a:gd name="connsiteX4" fmla="*/ 2268000 w 5400000"/>
                <a:gd name="connsiteY4" fmla="*/ 0 h 1440000"/>
                <a:gd name="connsiteX5" fmla="*/ 2808000 w 5400000"/>
                <a:gd name="connsiteY5" fmla="*/ 0 h 1440000"/>
                <a:gd name="connsiteX6" fmla="*/ 3294000 w 5400000"/>
                <a:gd name="connsiteY6" fmla="*/ 0 h 1440000"/>
                <a:gd name="connsiteX7" fmla="*/ 3942000 w 5400000"/>
                <a:gd name="connsiteY7" fmla="*/ 0 h 1440000"/>
                <a:gd name="connsiteX8" fmla="*/ 4320000 w 5400000"/>
                <a:gd name="connsiteY8" fmla="*/ 0 h 1440000"/>
                <a:gd name="connsiteX9" fmla="*/ 4752000 w 5400000"/>
                <a:gd name="connsiteY9" fmla="*/ 0 h 1440000"/>
                <a:gd name="connsiteX10" fmla="*/ 5400000 w 5400000"/>
                <a:gd name="connsiteY10" fmla="*/ 0 h 1440000"/>
                <a:gd name="connsiteX11" fmla="*/ 5400000 w 5400000"/>
                <a:gd name="connsiteY11" fmla="*/ 465600 h 1440000"/>
                <a:gd name="connsiteX12" fmla="*/ 5400000 w 5400000"/>
                <a:gd name="connsiteY12" fmla="*/ 916800 h 1440000"/>
                <a:gd name="connsiteX13" fmla="*/ 5400000 w 5400000"/>
                <a:gd name="connsiteY13" fmla="*/ 1440000 h 1440000"/>
                <a:gd name="connsiteX14" fmla="*/ 4806000 w 5400000"/>
                <a:gd name="connsiteY14" fmla="*/ 1440000 h 1440000"/>
                <a:gd name="connsiteX15" fmla="*/ 4212000 w 5400000"/>
                <a:gd name="connsiteY15" fmla="*/ 1440000 h 1440000"/>
                <a:gd name="connsiteX16" fmla="*/ 3834000 w 5400000"/>
                <a:gd name="connsiteY16" fmla="*/ 1440000 h 1440000"/>
                <a:gd name="connsiteX17" fmla="*/ 3456000 w 5400000"/>
                <a:gd name="connsiteY17" fmla="*/ 1440000 h 1440000"/>
                <a:gd name="connsiteX18" fmla="*/ 3078000 w 5400000"/>
                <a:gd name="connsiteY18" fmla="*/ 1440000 h 1440000"/>
                <a:gd name="connsiteX19" fmla="*/ 2592000 w 5400000"/>
                <a:gd name="connsiteY19" fmla="*/ 1440000 h 1440000"/>
                <a:gd name="connsiteX20" fmla="*/ 2052000 w 5400000"/>
                <a:gd name="connsiteY20" fmla="*/ 1440000 h 1440000"/>
                <a:gd name="connsiteX21" fmla="*/ 1512000 w 5400000"/>
                <a:gd name="connsiteY21" fmla="*/ 1440000 h 1440000"/>
                <a:gd name="connsiteX22" fmla="*/ 972000 w 5400000"/>
                <a:gd name="connsiteY22" fmla="*/ 1440000 h 1440000"/>
                <a:gd name="connsiteX23" fmla="*/ 0 w 5400000"/>
                <a:gd name="connsiteY23" fmla="*/ 1440000 h 1440000"/>
                <a:gd name="connsiteX24" fmla="*/ 0 w 5400000"/>
                <a:gd name="connsiteY24" fmla="*/ 931200 h 1440000"/>
                <a:gd name="connsiteX25" fmla="*/ 0 w 5400000"/>
                <a:gd name="connsiteY25" fmla="*/ 436800 h 1440000"/>
                <a:gd name="connsiteX26" fmla="*/ 0 w 5400000"/>
                <a:gd name="connsiteY26" fmla="*/ 0 h 14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400000" h="1440000" fill="none" extrusionOk="0">
                  <a:moveTo>
                    <a:pt x="0" y="0"/>
                  </a:moveTo>
                  <a:cubicBezTo>
                    <a:pt x="240403" y="-66526"/>
                    <a:pt x="445065" y="61848"/>
                    <a:pt x="648000" y="0"/>
                  </a:cubicBezTo>
                  <a:cubicBezTo>
                    <a:pt x="850935" y="-61848"/>
                    <a:pt x="986332" y="21662"/>
                    <a:pt x="1242000" y="0"/>
                  </a:cubicBezTo>
                  <a:cubicBezTo>
                    <a:pt x="1497668" y="-21662"/>
                    <a:pt x="1521593" y="3393"/>
                    <a:pt x="1620000" y="0"/>
                  </a:cubicBezTo>
                  <a:cubicBezTo>
                    <a:pt x="1718407" y="-3393"/>
                    <a:pt x="1985414" y="27980"/>
                    <a:pt x="2268000" y="0"/>
                  </a:cubicBezTo>
                  <a:cubicBezTo>
                    <a:pt x="2550586" y="-27980"/>
                    <a:pt x="2683327" y="19072"/>
                    <a:pt x="2808000" y="0"/>
                  </a:cubicBezTo>
                  <a:cubicBezTo>
                    <a:pt x="2932673" y="-19072"/>
                    <a:pt x="3072538" y="26903"/>
                    <a:pt x="3294000" y="0"/>
                  </a:cubicBezTo>
                  <a:cubicBezTo>
                    <a:pt x="3515462" y="-26903"/>
                    <a:pt x="3718808" y="25581"/>
                    <a:pt x="3942000" y="0"/>
                  </a:cubicBezTo>
                  <a:cubicBezTo>
                    <a:pt x="4165192" y="-25581"/>
                    <a:pt x="4136170" y="45248"/>
                    <a:pt x="4320000" y="0"/>
                  </a:cubicBezTo>
                  <a:cubicBezTo>
                    <a:pt x="4503830" y="-45248"/>
                    <a:pt x="4539730" y="32627"/>
                    <a:pt x="4752000" y="0"/>
                  </a:cubicBezTo>
                  <a:cubicBezTo>
                    <a:pt x="4964270" y="-32627"/>
                    <a:pt x="5092974" y="3196"/>
                    <a:pt x="5400000" y="0"/>
                  </a:cubicBezTo>
                  <a:cubicBezTo>
                    <a:pt x="5418344" y="157103"/>
                    <a:pt x="5373757" y="288384"/>
                    <a:pt x="5400000" y="465600"/>
                  </a:cubicBezTo>
                  <a:cubicBezTo>
                    <a:pt x="5426243" y="642816"/>
                    <a:pt x="5383170" y="809815"/>
                    <a:pt x="5400000" y="916800"/>
                  </a:cubicBezTo>
                  <a:cubicBezTo>
                    <a:pt x="5416830" y="1023785"/>
                    <a:pt x="5382870" y="1272190"/>
                    <a:pt x="5400000" y="1440000"/>
                  </a:cubicBezTo>
                  <a:cubicBezTo>
                    <a:pt x="5147907" y="1465704"/>
                    <a:pt x="5006305" y="1381909"/>
                    <a:pt x="4806000" y="1440000"/>
                  </a:cubicBezTo>
                  <a:cubicBezTo>
                    <a:pt x="4605695" y="1498091"/>
                    <a:pt x="4507527" y="1373690"/>
                    <a:pt x="4212000" y="1440000"/>
                  </a:cubicBezTo>
                  <a:cubicBezTo>
                    <a:pt x="3916473" y="1506310"/>
                    <a:pt x="3918647" y="1403690"/>
                    <a:pt x="3834000" y="1440000"/>
                  </a:cubicBezTo>
                  <a:cubicBezTo>
                    <a:pt x="3749353" y="1476310"/>
                    <a:pt x="3617440" y="1414658"/>
                    <a:pt x="3456000" y="1440000"/>
                  </a:cubicBezTo>
                  <a:cubicBezTo>
                    <a:pt x="3294560" y="1465342"/>
                    <a:pt x="3209089" y="1426019"/>
                    <a:pt x="3078000" y="1440000"/>
                  </a:cubicBezTo>
                  <a:cubicBezTo>
                    <a:pt x="2946911" y="1453981"/>
                    <a:pt x="2829236" y="1404558"/>
                    <a:pt x="2592000" y="1440000"/>
                  </a:cubicBezTo>
                  <a:cubicBezTo>
                    <a:pt x="2354764" y="1475442"/>
                    <a:pt x="2261376" y="1393061"/>
                    <a:pt x="2052000" y="1440000"/>
                  </a:cubicBezTo>
                  <a:cubicBezTo>
                    <a:pt x="1842624" y="1486939"/>
                    <a:pt x="1655591" y="1428139"/>
                    <a:pt x="1512000" y="1440000"/>
                  </a:cubicBezTo>
                  <a:cubicBezTo>
                    <a:pt x="1368409" y="1451861"/>
                    <a:pt x="1098777" y="1430231"/>
                    <a:pt x="972000" y="1440000"/>
                  </a:cubicBezTo>
                  <a:cubicBezTo>
                    <a:pt x="845223" y="1449769"/>
                    <a:pt x="460389" y="1421416"/>
                    <a:pt x="0" y="1440000"/>
                  </a:cubicBezTo>
                  <a:cubicBezTo>
                    <a:pt x="-44889" y="1247693"/>
                    <a:pt x="30429" y="1110891"/>
                    <a:pt x="0" y="931200"/>
                  </a:cubicBezTo>
                  <a:cubicBezTo>
                    <a:pt x="-30429" y="751509"/>
                    <a:pt x="54676" y="590781"/>
                    <a:pt x="0" y="436800"/>
                  </a:cubicBezTo>
                  <a:cubicBezTo>
                    <a:pt x="-54676" y="282819"/>
                    <a:pt x="28119" y="92206"/>
                    <a:pt x="0" y="0"/>
                  </a:cubicBezTo>
                  <a:close/>
                </a:path>
                <a:path w="5400000" h="1440000" stroke="0" extrusionOk="0">
                  <a:moveTo>
                    <a:pt x="0" y="0"/>
                  </a:moveTo>
                  <a:cubicBezTo>
                    <a:pt x="304713" y="-35938"/>
                    <a:pt x="496165" y="30105"/>
                    <a:pt x="648000" y="0"/>
                  </a:cubicBezTo>
                  <a:cubicBezTo>
                    <a:pt x="799835" y="-30105"/>
                    <a:pt x="1057361" y="52672"/>
                    <a:pt x="1188000" y="0"/>
                  </a:cubicBezTo>
                  <a:cubicBezTo>
                    <a:pt x="1318639" y="-52672"/>
                    <a:pt x="1497224" y="9611"/>
                    <a:pt x="1620000" y="0"/>
                  </a:cubicBezTo>
                  <a:cubicBezTo>
                    <a:pt x="1742776" y="-9611"/>
                    <a:pt x="2041365" y="60748"/>
                    <a:pt x="2160000" y="0"/>
                  </a:cubicBezTo>
                  <a:cubicBezTo>
                    <a:pt x="2278635" y="-60748"/>
                    <a:pt x="2543723" y="63597"/>
                    <a:pt x="2808000" y="0"/>
                  </a:cubicBezTo>
                  <a:cubicBezTo>
                    <a:pt x="3072277" y="-63597"/>
                    <a:pt x="3048906" y="46953"/>
                    <a:pt x="3240000" y="0"/>
                  </a:cubicBezTo>
                  <a:cubicBezTo>
                    <a:pt x="3431094" y="-46953"/>
                    <a:pt x="3452924" y="942"/>
                    <a:pt x="3618000" y="0"/>
                  </a:cubicBezTo>
                  <a:cubicBezTo>
                    <a:pt x="3783076" y="-942"/>
                    <a:pt x="3896138" y="63330"/>
                    <a:pt x="4158000" y="0"/>
                  </a:cubicBezTo>
                  <a:cubicBezTo>
                    <a:pt x="4419862" y="-63330"/>
                    <a:pt x="4535588" y="60164"/>
                    <a:pt x="4698000" y="0"/>
                  </a:cubicBezTo>
                  <a:cubicBezTo>
                    <a:pt x="4860412" y="-60164"/>
                    <a:pt x="5066078" y="77068"/>
                    <a:pt x="5400000" y="0"/>
                  </a:cubicBezTo>
                  <a:cubicBezTo>
                    <a:pt x="5454736" y="103669"/>
                    <a:pt x="5362792" y="260684"/>
                    <a:pt x="5400000" y="465600"/>
                  </a:cubicBezTo>
                  <a:cubicBezTo>
                    <a:pt x="5437208" y="670516"/>
                    <a:pt x="5348750" y="812941"/>
                    <a:pt x="5400000" y="931200"/>
                  </a:cubicBezTo>
                  <a:cubicBezTo>
                    <a:pt x="5451250" y="1049459"/>
                    <a:pt x="5387219" y="1231083"/>
                    <a:pt x="5400000" y="1440000"/>
                  </a:cubicBezTo>
                  <a:cubicBezTo>
                    <a:pt x="5269533" y="1493626"/>
                    <a:pt x="5050190" y="1413155"/>
                    <a:pt x="4914000" y="1440000"/>
                  </a:cubicBezTo>
                  <a:cubicBezTo>
                    <a:pt x="4777810" y="1466845"/>
                    <a:pt x="4553217" y="1383503"/>
                    <a:pt x="4320000" y="1440000"/>
                  </a:cubicBezTo>
                  <a:cubicBezTo>
                    <a:pt x="4086783" y="1496497"/>
                    <a:pt x="3936241" y="1425817"/>
                    <a:pt x="3672000" y="1440000"/>
                  </a:cubicBezTo>
                  <a:cubicBezTo>
                    <a:pt x="3407759" y="1454183"/>
                    <a:pt x="3368764" y="1378868"/>
                    <a:pt x="3078000" y="1440000"/>
                  </a:cubicBezTo>
                  <a:cubicBezTo>
                    <a:pt x="2787236" y="1501132"/>
                    <a:pt x="2747355" y="1431671"/>
                    <a:pt x="2538000" y="1440000"/>
                  </a:cubicBezTo>
                  <a:cubicBezTo>
                    <a:pt x="2328645" y="1448329"/>
                    <a:pt x="2296872" y="1413665"/>
                    <a:pt x="2160000" y="1440000"/>
                  </a:cubicBezTo>
                  <a:cubicBezTo>
                    <a:pt x="2023128" y="1466335"/>
                    <a:pt x="1880366" y="1422606"/>
                    <a:pt x="1620000" y="1440000"/>
                  </a:cubicBezTo>
                  <a:cubicBezTo>
                    <a:pt x="1359634" y="1457394"/>
                    <a:pt x="1232151" y="1384925"/>
                    <a:pt x="972000" y="1440000"/>
                  </a:cubicBezTo>
                  <a:cubicBezTo>
                    <a:pt x="711849" y="1495075"/>
                    <a:pt x="385182" y="1392067"/>
                    <a:pt x="0" y="1440000"/>
                  </a:cubicBezTo>
                  <a:cubicBezTo>
                    <a:pt x="-24545" y="1283072"/>
                    <a:pt x="30159" y="1149211"/>
                    <a:pt x="0" y="960000"/>
                  </a:cubicBezTo>
                  <a:cubicBezTo>
                    <a:pt x="-30159" y="770789"/>
                    <a:pt x="8508" y="649079"/>
                    <a:pt x="0" y="465600"/>
                  </a:cubicBezTo>
                  <a:cubicBezTo>
                    <a:pt x="-8508" y="282121"/>
                    <a:pt x="33797" y="118944"/>
                    <a:pt x="0" y="0"/>
                  </a:cubicBezTo>
                  <a:close/>
                </a:path>
              </a:pathLst>
            </a:custGeom>
            <a:ln>
              <a:solidFill>
                <a:schemeClr val="tx1"/>
              </a:solidFill>
              <a:extLst>
                <a:ext uri="{C807C97D-BFC1-408E-A445-0C87EB9F89A2}">
                  <ask:lineSketchStyleProps xmlns:ask="http://schemas.microsoft.com/office/drawing/2018/sketchyshapes" sd="981765707">
                    <a:prstGeom prst="rect">
                      <a:avLst/>
                    </a:prstGeom>
                    <ask:type>
                      <ask:lineSketchScribble/>
                    </ask:type>
                  </ask:lineSketchStyleProps>
                </a:ext>
              </a:extLst>
            </a:ln>
          </p:spPr>
          <p:style>
            <a:lnRef idx="2">
              <a:schemeClr val="accent1"/>
            </a:lnRef>
            <a:fillRef idx="1">
              <a:schemeClr val="lt1"/>
            </a:fillRef>
            <a:effectRef idx="0">
              <a:schemeClr val="accent1"/>
            </a:effectRef>
            <a:fontRef idx="minor">
              <a:schemeClr val="dk1"/>
            </a:fontRef>
          </p:style>
          <p:txBody>
            <a:bodyPr spcFirstLastPara="1" wrap="square" lIns="91425" tIns="540000" rIns="91425" bIns="45700" anchor="t" anchorCtr="0">
              <a:noAutofit/>
            </a:bodyPr>
            <a:lstStyle/>
            <a:p>
              <a:pPr lvl="0" algn="ctr">
                <a:buSzPct val="80000"/>
              </a:pPr>
              <a:r>
                <a:rPr lang="en-GB" sz="2400" dirty="0">
                  <a:sym typeface="Helvetica Neue"/>
                </a:rPr>
                <a:t>Online </a:t>
              </a:r>
              <a:r>
                <a:rPr lang="en-GB" sz="2400" dirty="0" err="1">
                  <a:sym typeface="Helvetica Neue"/>
                </a:rPr>
                <a:t>bankarstvo</a:t>
              </a:r>
              <a:r>
                <a:rPr lang="en-GB" sz="2400" dirty="0">
                  <a:sym typeface="Helvetica Neue"/>
                </a:rPr>
                <a:t> - </a:t>
              </a:r>
              <a:r>
                <a:rPr lang="en-GB" sz="2400" dirty="0" err="1">
                  <a:sym typeface="Helvetica Neue"/>
                </a:rPr>
                <a:t>upravljanje</a:t>
              </a:r>
              <a:r>
                <a:rPr lang="en-GB" sz="2400" dirty="0">
                  <a:sym typeface="Helvetica Neue"/>
                </a:rPr>
                <a:t> </a:t>
              </a:r>
              <a:r>
                <a:rPr lang="en-GB" sz="2400" dirty="0" err="1">
                  <a:sym typeface="Helvetica Neue"/>
                </a:rPr>
                <a:t>vlastitim</a:t>
              </a:r>
              <a:r>
                <a:rPr lang="en-GB" sz="2400" dirty="0">
                  <a:sym typeface="Helvetica Neue"/>
                </a:rPr>
                <a:t> </a:t>
              </a:r>
              <a:r>
                <a:rPr lang="en-GB" sz="2400" dirty="0" err="1">
                  <a:sym typeface="Helvetica Neue"/>
                </a:rPr>
                <a:t>financijama</a:t>
              </a:r>
              <a:endParaRPr lang="en-GB" sz="2400" dirty="0">
                <a:solidFill>
                  <a:schemeClr val="dk1"/>
                </a:solidFill>
                <a:latin typeface="+mn-lt"/>
                <a:sym typeface="Helvetica Neue"/>
              </a:endParaRPr>
            </a:p>
          </p:txBody>
        </p:sp>
        <p:sp>
          <p:nvSpPr>
            <p:cNvPr id="8" name="Google Shape;120;p6">
              <a:extLst>
                <a:ext uri="{FF2B5EF4-FFF2-40B4-BE49-F238E27FC236}">
                  <a16:creationId xmlns:a16="http://schemas.microsoft.com/office/drawing/2014/main" id="{87A53B16-2747-27C9-2775-0BB689A665C8}"/>
                </a:ext>
              </a:extLst>
            </p:cNvPr>
            <p:cNvSpPr txBox="1"/>
            <p:nvPr/>
          </p:nvSpPr>
          <p:spPr>
            <a:xfrm>
              <a:off x="6840000" y="5760000"/>
              <a:ext cx="5400000" cy="1440000"/>
            </a:xfrm>
            <a:custGeom>
              <a:avLst/>
              <a:gdLst>
                <a:gd name="connsiteX0" fmla="*/ 0 w 5400000"/>
                <a:gd name="connsiteY0" fmla="*/ 0 h 1440000"/>
                <a:gd name="connsiteX1" fmla="*/ 648000 w 5400000"/>
                <a:gd name="connsiteY1" fmla="*/ 0 h 1440000"/>
                <a:gd name="connsiteX2" fmla="*/ 1242000 w 5400000"/>
                <a:gd name="connsiteY2" fmla="*/ 0 h 1440000"/>
                <a:gd name="connsiteX3" fmla="*/ 1620000 w 5400000"/>
                <a:gd name="connsiteY3" fmla="*/ 0 h 1440000"/>
                <a:gd name="connsiteX4" fmla="*/ 2268000 w 5400000"/>
                <a:gd name="connsiteY4" fmla="*/ 0 h 1440000"/>
                <a:gd name="connsiteX5" fmla="*/ 2808000 w 5400000"/>
                <a:gd name="connsiteY5" fmla="*/ 0 h 1440000"/>
                <a:gd name="connsiteX6" fmla="*/ 3294000 w 5400000"/>
                <a:gd name="connsiteY6" fmla="*/ 0 h 1440000"/>
                <a:gd name="connsiteX7" fmla="*/ 3942000 w 5400000"/>
                <a:gd name="connsiteY7" fmla="*/ 0 h 1440000"/>
                <a:gd name="connsiteX8" fmla="*/ 4320000 w 5400000"/>
                <a:gd name="connsiteY8" fmla="*/ 0 h 1440000"/>
                <a:gd name="connsiteX9" fmla="*/ 4752000 w 5400000"/>
                <a:gd name="connsiteY9" fmla="*/ 0 h 1440000"/>
                <a:gd name="connsiteX10" fmla="*/ 5400000 w 5400000"/>
                <a:gd name="connsiteY10" fmla="*/ 0 h 1440000"/>
                <a:gd name="connsiteX11" fmla="*/ 5400000 w 5400000"/>
                <a:gd name="connsiteY11" fmla="*/ 465600 h 1440000"/>
                <a:gd name="connsiteX12" fmla="*/ 5400000 w 5400000"/>
                <a:gd name="connsiteY12" fmla="*/ 916800 h 1440000"/>
                <a:gd name="connsiteX13" fmla="*/ 5400000 w 5400000"/>
                <a:gd name="connsiteY13" fmla="*/ 1440000 h 1440000"/>
                <a:gd name="connsiteX14" fmla="*/ 4806000 w 5400000"/>
                <a:gd name="connsiteY14" fmla="*/ 1440000 h 1440000"/>
                <a:gd name="connsiteX15" fmla="*/ 4212000 w 5400000"/>
                <a:gd name="connsiteY15" fmla="*/ 1440000 h 1440000"/>
                <a:gd name="connsiteX16" fmla="*/ 3834000 w 5400000"/>
                <a:gd name="connsiteY16" fmla="*/ 1440000 h 1440000"/>
                <a:gd name="connsiteX17" fmla="*/ 3456000 w 5400000"/>
                <a:gd name="connsiteY17" fmla="*/ 1440000 h 1440000"/>
                <a:gd name="connsiteX18" fmla="*/ 3078000 w 5400000"/>
                <a:gd name="connsiteY18" fmla="*/ 1440000 h 1440000"/>
                <a:gd name="connsiteX19" fmla="*/ 2592000 w 5400000"/>
                <a:gd name="connsiteY19" fmla="*/ 1440000 h 1440000"/>
                <a:gd name="connsiteX20" fmla="*/ 2052000 w 5400000"/>
                <a:gd name="connsiteY20" fmla="*/ 1440000 h 1440000"/>
                <a:gd name="connsiteX21" fmla="*/ 1512000 w 5400000"/>
                <a:gd name="connsiteY21" fmla="*/ 1440000 h 1440000"/>
                <a:gd name="connsiteX22" fmla="*/ 972000 w 5400000"/>
                <a:gd name="connsiteY22" fmla="*/ 1440000 h 1440000"/>
                <a:gd name="connsiteX23" fmla="*/ 0 w 5400000"/>
                <a:gd name="connsiteY23" fmla="*/ 1440000 h 1440000"/>
                <a:gd name="connsiteX24" fmla="*/ 0 w 5400000"/>
                <a:gd name="connsiteY24" fmla="*/ 931200 h 1440000"/>
                <a:gd name="connsiteX25" fmla="*/ 0 w 5400000"/>
                <a:gd name="connsiteY25" fmla="*/ 436800 h 1440000"/>
                <a:gd name="connsiteX26" fmla="*/ 0 w 5400000"/>
                <a:gd name="connsiteY26" fmla="*/ 0 h 14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400000" h="1440000" fill="none" extrusionOk="0">
                  <a:moveTo>
                    <a:pt x="0" y="0"/>
                  </a:moveTo>
                  <a:cubicBezTo>
                    <a:pt x="240403" y="-66526"/>
                    <a:pt x="445065" y="61848"/>
                    <a:pt x="648000" y="0"/>
                  </a:cubicBezTo>
                  <a:cubicBezTo>
                    <a:pt x="850935" y="-61848"/>
                    <a:pt x="986332" y="21662"/>
                    <a:pt x="1242000" y="0"/>
                  </a:cubicBezTo>
                  <a:cubicBezTo>
                    <a:pt x="1497668" y="-21662"/>
                    <a:pt x="1521593" y="3393"/>
                    <a:pt x="1620000" y="0"/>
                  </a:cubicBezTo>
                  <a:cubicBezTo>
                    <a:pt x="1718407" y="-3393"/>
                    <a:pt x="1985414" y="27980"/>
                    <a:pt x="2268000" y="0"/>
                  </a:cubicBezTo>
                  <a:cubicBezTo>
                    <a:pt x="2550586" y="-27980"/>
                    <a:pt x="2683327" y="19072"/>
                    <a:pt x="2808000" y="0"/>
                  </a:cubicBezTo>
                  <a:cubicBezTo>
                    <a:pt x="2932673" y="-19072"/>
                    <a:pt x="3072538" y="26903"/>
                    <a:pt x="3294000" y="0"/>
                  </a:cubicBezTo>
                  <a:cubicBezTo>
                    <a:pt x="3515462" y="-26903"/>
                    <a:pt x="3718808" y="25581"/>
                    <a:pt x="3942000" y="0"/>
                  </a:cubicBezTo>
                  <a:cubicBezTo>
                    <a:pt x="4165192" y="-25581"/>
                    <a:pt x="4136170" y="45248"/>
                    <a:pt x="4320000" y="0"/>
                  </a:cubicBezTo>
                  <a:cubicBezTo>
                    <a:pt x="4503830" y="-45248"/>
                    <a:pt x="4539730" y="32627"/>
                    <a:pt x="4752000" y="0"/>
                  </a:cubicBezTo>
                  <a:cubicBezTo>
                    <a:pt x="4964270" y="-32627"/>
                    <a:pt x="5092974" y="3196"/>
                    <a:pt x="5400000" y="0"/>
                  </a:cubicBezTo>
                  <a:cubicBezTo>
                    <a:pt x="5418344" y="157103"/>
                    <a:pt x="5373757" y="288384"/>
                    <a:pt x="5400000" y="465600"/>
                  </a:cubicBezTo>
                  <a:cubicBezTo>
                    <a:pt x="5426243" y="642816"/>
                    <a:pt x="5383170" y="809815"/>
                    <a:pt x="5400000" y="916800"/>
                  </a:cubicBezTo>
                  <a:cubicBezTo>
                    <a:pt x="5416830" y="1023785"/>
                    <a:pt x="5382870" y="1272190"/>
                    <a:pt x="5400000" y="1440000"/>
                  </a:cubicBezTo>
                  <a:cubicBezTo>
                    <a:pt x="5147907" y="1465704"/>
                    <a:pt x="5006305" y="1381909"/>
                    <a:pt x="4806000" y="1440000"/>
                  </a:cubicBezTo>
                  <a:cubicBezTo>
                    <a:pt x="4605695" y="1498091"/>
                    <a:pt x="4507527" y="1373690"/>
                    <a:pt x="4212000" y="1440000"/>
                  </a:cubicBezTo>
                  <a:cubicBezTo>
                    <a:pt x="3916473" y="1506310"/>
                    <a:pt x="3918647" y="1403690"/>
                    <a:pt x="3834000" y="1440000"/>
                  </a:cubicBezTo>
                  <a:cubicBezTo>
                    <a:pt x="3749353" y="1476310"/>
                    <a:pt x="3617440" y="1414658"/>
                    <a:pt x="3456000" y="1440000"/>
                  </a:cubicBezTo>
                  <a:cubicBezTo>
                    <a:pt x="3294560" y="1465342"/>
                    <a:pt x="3209089" y="1426019"/>
                    <a:pt x="3078000" y="1440000"/>
                  </a:cubicBezTo>
                  <a:cubicBezTo>
                    <a:pt x="2946911" y="1453981"/>
                    <a:pt x="2829236" y="1404558"/>
                    <a:pt x="2592000" y="1440000"/>
                  </a:cubicBezTo>
                  <a:cubicBezTo>
                    <a:pt x="2354764" y="1475442"/>
                    <a:pt x="2261376" y="1393061"/>
                    <a:pt x="2052000" y="1440000"/>
                  </a:cubicBezTo>
                  <a:cubicBezTo>
                    <a:pt x="1842624" y="1486939"/>
                    <a:pt x="1655591" y="1428139"/>
                    <a:pt x="1512000" y="1440000"/>
                  </a:cubicBezTo>
                  <a:cubicBezTo>
                    <a:pt x="1368409" y="1451861"/>
                    <a:pt x="1098777" y="1430231"/>
                    <a:pt x="972000" y="1440000"/>
                  </a:cubicBezTo>
                  <a:cubicBezTo>
                    <a:pt x="845223" y="1449769"/>
                    <a:pt x="460389" y="1421416"/>
                    <a:pt x="0" y="1440000"/>
                  </a:cubicBezTo>
                  <a:cubicBezTo>
                    <a:pt x="-44889" y="1247693"/>
                    <a:pt x="30429" y="1110891"/>
                    <a:pt x="0" y="931200"/>
                  </a:cubicBezTo>
                  <a:cubicBezTo>
                    <a:pt x="-30429" y="751509"/>
                    <a:pt x="54676" y="590781"/>
                    <a:pt x="0" y="436800"/>
                  </a:cubicBezTo>
                  <a:cubicBezTo>
                    <a:pt x="-54676" y="282819"/>
                    <a:pt x="28119" y="92206"/>
                    <a:pt x="0" y="0"/>
                  </a:cubicBezTo>
                  <a:close/>
                </a:path>
                <a:path w="5400000" h="1440000" stroke="0" extrusionOk="0">
                  <a:moveTo>
                    <a:pt x="0" y="0"/>
                  </a:moveTo>
                  <a:cubicBezTo>
                    <a:pt x="304713" y="-35938"/>
                    <a:pt x="496165" y="30105"/>
                    <a:pt x="648000" y="0"/>
                  </a:cubicBezTo>
                  <a:cubicBezTo>
                    <a:pt x="799835" y="-30105"/>
                    <a:pt x="1057361" y="52672"/>
                    <a:pt x="1188000" y="0"/>
                  </a:cubicBezTo>
                  <a:cubicBezTo>
                    <a:pt x="1318639" y="-52672"/>
                    <a:pt x="1497224" y="9611"/>
                    <a:pt x="1620000" y="0"/>
                  </a:cubicBezTo>
                  <a:cubicBezTo>
                    <a:pt x="1742776" y="-9611"/>
                    <a:pt x="2041365" y="60748"/>
                    <a:pt x="2160000" y="0"/>
                  </a:cubicBezTo>
                  <a:cubicBezTo>
                    <a:pt x="2278635" y="-60748"/>
                    <a:pt x="2543723" y="63597"/>
                    <a:pt x="2808000" y="0"/>
                  </a:cubicBezTo>
                  <a:cubicBezTo>
                    <a:pt x="3072277" y="-63597"/>
                    <a:pt x="3048906" y="46953"/>
                    <a:pt x="3240000" y="0"/>
                  </a:cubicBezTo>
                  <a:cubicBezTo>
                    <a:pt x="3431094" y="-46953"/>
                    <a:pt x="3452924" y="942"/>
                    <a:pt x="3618000" y="0"/>
                  </a:cubicBezTo>
                  <a:cubicBezTo>
                    <a:pt x="3783076" y="-942"/>
                    <a:pt x="3896138" y="63330"/>
                    <a:pt x="4158000" y="0"/>
                  </a:cubicBezTo>
                  <a:cubicBezTo>
                    <a:pt x="4419862" y="-63330"/>
                    <a:pt x="4535588" y="60164"/>
                    <a:pt x="4698000" y="0"/>
                  </a:cubicBezTo>
                  <a:cubicBezTo>
                    <a:pt x="4860412" y="-60164"/>
                    <a:pt x="5066078" y="77068"/>
                    <a:pt x="5400000" y="0"/>
                  </a:cubicBezTo>
                  <a:cubicBezTo>
                    <a:pt x="5454736" y="103669"/>
                    <a:pt x="5362792" y="260684"/>
                    <a:pt x="5400000" y="465600"/>
                  </a:cubicBezTo>
                  <a:cubicBezTo>
                    <a:pt x="5437208" y="670516"/>
                    <a:pt x="5348750" y="812941"/>
                    <a:pt x="5400000" y="931200"/>
                  </a:cubicBezTo>
                  <a:cubicBezTo>
                    <a:pt x="5451250" y="1049459"/>
                    <a:pt x="5387219" y="1231083"/>
                    <a:pt x="5400000" y="1440000"/>
                  </a:cubicBezTo>
                  <a:cubicBezTo>
                    <a:pt x="5269533" y="1493626"/>
                    <a:pt x="5050190" y="1413155"/>
                    <a:pt x="4914000" y="1440000"/>
                  </a:cubicBezTo>
                  <a:cubicBezTo>
                    <a:pt x="4777810" y="1466845"/>
                    <a:pt x="4553217" y="1383503"/>
                    <a:pt x="4320000" y="1440000"/>
                  </a:cubicBezTo>
                  <a:cubicBezTo>
                    <a:pt x="4086783" y="1496497"/>
                    <a:pt x="3936241" y="1425817"/>
                    <a:pt x="3672000" y="1440000"/>
                  </a:cubicBezTo>
                  <a:cubicBezTo>
                    <a:pt x="3407759" y="1454183"/>
                    <a:pt x="3368764" y="1378868"/>
                    <a:pt x="3078000" y="1440000"/>
                  </a:cubicBezTo>
                  <a:cubicBezTo>
                    <a:pt x="2787236" y="1501132"/>
                    <a:pt x="2747355" y="1431671"/>
                    <a:pt x="2538000" y="1440000"/>
                  </a:cubicBezTo>
                  <a:cubicBezTo>
                    <a:pt x="2328645" y="1448329"/>
                    <a:pt x="2296872" y="1413665"/>
                    <a:pt x="2160000" y="1440000"/>
                  </a:cubicBezTo>
                  <a:cubicBezTo>
                    <a:pt x="2023128" y="1466335"/>
                    <a:pt x="1880366" y="1422606"/>
                    <a:pt x="1620000" y="1440000"/>
                  </a:cubicBezTo>
                  <a:cubicBezTo>
                    <a:pt x="1359634" y="1457394"/>
                    <a:pt x="1232151" y="1384925"/>
                    <a:pt x="972000" y="1440000"/>
                  </a:cubicBezTo>
                  <a:cubicBezTo>
                    <a:pt x="711849" y="1495075"/>
                    <a:pt x="385182" y="1392067"/>
                    <a:pt x="0" y="1440000"/>
                  </a:cubicBezTo>
                  <a:cubicBezTo>
                    <a:pt x="-24545" y="1283072"/>
                    <a:pt x="30159" y="1149211"/>
                    <a:pt x="0" y="960000"/>
                  </a:cubicBezTo>
                  <a:cubicBezTo>
                    <a:pt x="-30159" y="770789"/>
                    <a:pt x="8508" y="649079"/>
                    <a:pt x="0" y="465600"/>
                  </a:cubicBezTo>
                  <a:cubicBezTo>
                    <a:pt x="-8508" y="282121"/>
                    <a:pt x="33797" y="118944"/>
                    <a:pt x="0" y="0"/>
                  </a:cubicBezTo>
                  <a:close/>
                </a:path>
              </a:pathLst>
            </a:custGeom>
            <a:ln>
              <a:solidFill>
                <a:schemeClr val="tx1"/>
              </a:solidFill>
              <a:extLst>
                <a:ext uri="{C807C97D-BFC1-408E-A445-0C87EB9F89A2}">
                  <ask:lineSketchStyleProps xmlns:ask="http://schemas.microsoft.com/office/drawing/2018/sketchyshapes" sd="981765707">
                    <a:prstGeom prst="rect">
                      <a:avLst/>
                    </a:prstGeom>
                    <ask:type>
                      <ask:lineSketchScribble/>
                    </ask:type>
                  </ask:lineSketchStyleProps>
                </a:ext>
              </a:extLst>
            </a:ln>
          </p:spPr>
          <p:style>
            <a:lnRef idx="2">
              <a:schemeClr val="accent1"/>
            </a:lnRef>
            <a:fillRef idx="1">
              <a:schemeClr val="lt1"/>
            </a:fillRef>
            <a:effectRef idx="0">
              <a:schemeClr val="accent1"/>
            </a:effectRef>
            <a:fontRef idx="minor">
              <a:schemeClr val="dk1"/>
            </a:fontRef>
          </p:style>
          <p:txBody>
            <a:bodyPr spcFirstLastPara="1" wrap="square" lIns="91425" tIns="540000" rIns="91425" bIns="45700" anchor="t" anchorCtr="0">
              <a:noAutofit/>
            </a:bodyPr>
            <a:lstStyle/>
            <a:p>
              <a:pPr lvl="0" algn="ctr">
                <a:buSzPct val="80000"/>
              </a:pPr>
              <a:r>
                <a:rPr lang="en-GB" sz="2400" dirty="0" err="1">
                  <a:sym typeface="Helvetica Neue"/>
                </a:rPr>
                <a:t>Općinske</a:t>
              </a:r>
              <a:r>
                <a:rPr lang="en-GB" sz="2400" dirty="0">
                  <a:sym typeface="Helvetica Neue"/>
                </a:rPr>
                <a:t> </a:t>
              </a:r>
              <a:r>
                <a:rPr lang="en-GB" sz="2400" dirty="0" err="1">
                  <a:sym typeface="Helvetica Neue"/>
                </a:rPr>
                <a:t>usluge</a:t>
              </a:r>
              <a:r>
                <a:rPr lang="en-GB" sz="2400" dirty="0">
                  <a:sym typeface="Helvetica Neue"/>
                </a:rPr>
                <a:t> (</a:t>
              </a:r>
              <a:r>
                <a:rPr lang="en-GB" sz="2400" dirty="0" err="1">
                  <a:sym typeface="Helvetica Neue"/>
                </a:rPr>
                <a:t>npr</a:t>
              </a:r>
              <a:r>
                <a:rPr lang="en-GB" sz="2400" dirty="0">
                  <a:sym typeface="Helvetica Neue"/>
                </a:rPr>
                <a:t>. </a:t>
              </a:r>
              <a:r>
                <a:rPr lang="en-GB" sz="2400" dirty="0" err="1">
                  <a:sym typeface="Helvetica Neue"/>
                </a:rPr>
                <a:t>povrat</a:t>
              </a:r>
              <a:r>
                <a:rPr lang="en-GB" sz="2400" dirty="0">
                  <a:sym typeface="Helvetica Neue"/>
                </a:rPr>
                <a:t> </a:t>
              </a:r>
              <a:r>
                <a:rPr lang="en-GB" sz="2400" dirty="0" err="1">
                  <a:sym typeface="Helvetica Neue"/>
                </a:rPr>
                <a:t>poreza</a:t>
              </a:r>
              <a:r>
                <a:rPr lang="en-GB" sz="2400" dirty="0">
                  <a:sym typeface="Helvetica Neue"/>
                </a:rPr>
                <a:t>)</a:t>
              </a:r>
              <a:endParaRPr lang="en-GB" sz="2400" dirty="0">
                <a:solidFill>
                  <a:schemeClr val="dk1"/>
                </a:solidFill>
                <a:latin typeface="+mn-lt"/>
                <a:sym typeface="Helvetica Neue"/>
              </a:endParaRPr>
            </a:p>
          </p:txBody>
        </p:sp>
        <p:sp>
          <p:nvSpPr>
            <p:cNvPr id="9" name="Google Shape;120;p6">
              <a:extLst>
                <a:ext uri="{FF2B5EF4-FFF2-40B4-BE49-F238E27FC236}">
                  <a16:creationId xmlns:a16="http://schemas.microsoft.com/office/drawing/2014/main" id="{D98A937E-FF64-4C3B-23E8-0E5427FF7038}"/>
                </a:ext>
              </a:extLst>
            </p:cNvPr>
            <p:cNvSpPr txBox="1"/>
            <p:nvPr/>
          </p:nvSpPr>
          <p:spPr>
            <a:xfrm>
              <a:off x="12312000" y="5760000"/>
              <a:ext cx="5400000" cy="1440000"/>
            </a:xfrm>
            <a:custGeom>
              <a:avLst/>
              <a:gdLst>
                <a:gd name="connsiteX0" fmla="*/ 0 w 5400000"/>
                <a:gd name="connsiteY0" fmla="*/ 0 h 1440000"/>
                <a:gd name="connsiteX1" fmla="*/ 648000 w 5400000"/>
                <a:gd name="connsiteY1" fmla="*/ 0 h 1440000"/>
                <a:gd name="connsiteX2" fmla="*/ 1242000 w 5400000"/>
                <a:gd name="connsiteY2" fmla="*/ 0 h 1440000"/>
                <a:gd name="connsiteX3" fmla="*/ 1620000 w 5400000"/>
                <a:gd name="connsiteY3" fmla="*/ 0 h 1440000"/>
                <a:gd name="connsiteX4" fmla="*/ 2268000 w 5400000"/>
                <a:gd name="connsiteY4" fmla="*/ 0 h 1440000"/>
                <a:gd name="connsiteX5" fmla="*/ 2808000 w 5400000"/>
                <a:gd name="connsiteY5" fmla="*/ 0 h 1440000"/>
                <a:gd name="connsiteX6" fmla="*/ 3294000 w 5400000"/>
                <a:gd name="connsiteY6" fmla="*/ 0 h 1440000"/>
                <a:gd name="connsiteX7" fmla="*/ 3942000 w 5400000"/>
                <a:gd name="connsiteY7" fmla="*/ 0 h 1440000"/>
                <a:gd name="connsiteX8" fmla="*/ 4320000 w 5400000"/>
                <a:gd name="connsiteY8" fmla="*/ 0 h 1440000"/>
                <a:gd name="connsiteX9" fmla="*/ 4752000 w 5400000"/>
                <a:gd name="connsiteY9" fmla="*/ 0 h 1440000"/>
                <a:gd name="connsiteX10" fmla="*/ 5400000 w 5400000"/>
                <a:gd name="connsiteY10" fmla="*/ 0 h 1440000"/>
                <a:gd name="connsiteX11" fmla="*/ 5400000 w 5400000"/>
                <a:gd name="connsiteY11" fmla="*/ 465600 h 1440000"/>
                <a:gd name="connsiteX12" fmla="*/ 5400000 w 5400000"/>
                <a:gd name="connsiteY12" fmla="*/ 916800 h 1440000"/>
                <a:gd name="connsiteX13" fmla="*/ 5400000 w 5400000"/>
                <a:gd name="connsiteY13" fmla="*/ 1440000 h 1440000"/>
                <a:gd name="connsiteX14" fmla="*/ 4806000 w 5400000"/>
                <a:gd name="connsiteY14" fmla="*/ 1440000 h 1440000"/>
                <a:gd name="connsiteX15" fmla="*/ 4212000 w 5400000"/>
                <a:gd name="connsiteY15" fmla="*/ 1440000 h 1440000"/>
                <a:gd name="connsiteX16" fmla="*/ 3834000 w 5400000"/>
                <a:gd name="connsiteY16" fmla="*/ 1440000 h 1440000"/>
                <a:gd name="connsiteX17" fmla="*/ 3456000 w 5400000"/>
                <a:gd name="connsiteY17" fmla="*/ 1440000 h 1440000"/>
                <a:gd name="connsiteX18" fmla="*/ 3078000 w 5400000"/>
                <a:gd name="connsiteY18" fmla="*/ 1440000 h 1440000"/>
                <a:gd name="connsiteX19" fmla="*/ 2592000 w 5400000"/>
                <a:gd name="connsiteY19" fmla="*/ 1440000 h 1440000"/>
                <a:gd name="connsiteX20" fmla="*/ 2052000 w 5400000"/>
                <a:gd name="connsiteY20" fmla="*/ 1440000 h 1440000"/>
                <a:gd name="connsiteX21" fmla="*/ 1512000 w 5400000"/>
                <a:gd name="connsiteY21" fmla="*/ 1440000 h 1440000"/>
                <a:gd name="connsiteX22" fmla="*/ 972000 w 5400000"/>
                <a:gd name="connsiteY22" fmla="*/ 1440000 h 1440000"/>
                <a:gd name="connsiteX23" fmla="*/ 0 w 5400000"/>
                <a:gd name="connsiteY23" fmla="*/ 1440000 h 1440000"/>
                <a:gd name="connsiteX24" fmla="*/ 0 w 5400000"/>
                <a:gd name="connsiteY24" fmla="*/ 931200 h 1440000"/>
                <a:gd name="connsiteX25" fmla="*/ 0 w 5400000"/>
                <a:gd name="connsiteY25" fmla="*/ 436800 h 1440000"/>
                <a:gd name="connsiteX26" fmla="*/ 0 w 5400000"/>
                <a:gd name="connsiteY26" fmla="*/ 0 h 14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400000" h="1440000" fill="none" extrusionOk="0">
                  <a:moveTo>
                    <a:pt x="0" y="0"/>
                  </a:moveTo>
                  <a:cubicBezTo>
                    <a:pt x="240403" y="-66526"/>
                    <a:pt x="445065" y="61848"/>
                    <a:pt x="648000" y="0"/>
                  </a:cubicBezTo>
                  <a:cubicBezTo>
                    <a:pt x="850935" y="-61848"/>
                    <a:pt x="986332" y="21662"/>
                    <a:pt x="1242000" y="0"/>
                  </a:cubicBezTo>
                  <a:cubicBezTo>
                    <a:pt x="1497668" y="-21662"/>
                    <a:pt x="1521593" y="3393"/>
                    <a:pt x="1620000" y="0"/>
                  </a:cubicBezTo>
                  <a:cubicBezTo>
                    <a:pt x="1718407" y="-3393"/>
                    <a:pt x="1985414" y="27980"/>
                    <a:pt x="2268000" y="0"/>
                  </a:cubicBezTo>
                  <a:cubicBezTo>
                    <a:pt x="2550586" y="-27980"/>
                    <a:pt x="2683327" y="19072"/>
                    <a:pt x="2808000" y="0"/>
                  </a:cubicBezTo>
                  <a:cubicBezTo>
                    <a:pt x="2932673" y="-19072"/>
                    <a:pt x="3072538" y="26903"/>
                    <a:pt x="3294000" y="0"/>
                  </a:cubicBezTo>
                  <a:cubicBezTo>
                    <a:pt x="3515462" y="-26903"/>
                    <a:pt x="3718808" y="25581"/>
                    <a:pt x="3942000" y="0"/>
                  </a:cubicBezTo>
                  <a:cubicBezTo>
                    <a:pt x="4165192" y="-25581"/>
                    <a:pt x="4136170" y="45248"/>
                    <a:pt x="4320000" y="0"/>
                  </a:cubicBezTo>
                  <a:cubicBezTo>
                    <a:pt x="4503830" y="-45248"/>
                    <a:pt x="4539730" y="32627"/>
                    <a:pt x="4752000" y="0"/>
                  </a:cubicBezTo>
                  <a:cubicBezTo>
                    <a:pt x="4964270" y="-32627"/>
                    <a:pt x="5092974" y="3196"/>
                    <a:pt x="5400000" y="0"/>
                  </a:cubicBezTo>
                  <a:cubicBezTo>
                    <a:pt x="5418344" y="157103"/>
                    <a:pt x="5373757" y="288384"/>
                    <a:pt x="5400000" y="465600"/>
                  </a:cubicBezTo>
                  <a:cubicBezTo>
                    <a:pt x="5426243" y="642816"/>
                    <a:pt x="5383170" y="809815"/>
                    <a:pt x="5400000" y="916800"/>
                  </a:cubicBezTo>
                  <a:cubicBezTo>
                    <a:pt x="5416830" y="1023785"/>
                    <a:pt x="5382870" y="1272190"/>
                    <a:pt x="5400000" y="1440000"/>
                  </a:cubicBezTo>
                  <a:cubicBezTo>
                    <a:pt x="5147907" y="1465704"/>
                    <a:pt x="5006305" y="1381909"/>
                    <a:pt x="4806000" y="1440000"/>
                  </a:cubicBezTo>
                  <a:cubicBezTo>
                    <a:pt x="4605695" y="1498091"/>
                    <a:pt x="4507527" y="1373690"/>
                    <a:pt x="4212000" y="1440000"/>
                  </a:cubicBezTo>
                  <a:cubicBezTo>
                    <a:pt x="3916473" y="1506310"/>
                    <a:pt x="3918647" y="1403690"/>
                    <a:pt x="3834000" y="1440000"/>
                  </a:cubicBezTo>
                  <a:cubicBezTo>
                    <a:pt x="3749353" y="1476310"/>
                    <a:pt x="3617440" y="1414658"/>
                    <a:pt x="3456000" y="1440000"/>
                  </a:cubicBezTo>
                  <a:cubicBezTo>
                    <a:pt x="3294560" y="1465342"/>
                    <a:pt x="3209089" y="1426019"/>
                    <a:pt x="3078000" y="1440000"/>
                  </a:cubicBezTo>
                  <a:cubicBezTo>
                    <a:pt x="2946911" y="1453981"/>
                    <a:pt x="2829236" y="1404558"/>
                    <a:pt x="2592000" y="1440000"/>
                  </a:cubicBezTo>
                  <a:cubicBezTo>
                    <a:pt x="2354764" y="1475442"/>
                    <a:pt x="2261376" y="1393061"/>
                    <a:pt x="2052000" y="1440000"/>
                  </a:cubicBezTo>
                  <a:cubicBezTo>
                    <a:pt x="1842624" y="1486939"/>
                    <a:pt x="1655591" y="1428139"/>
                    <a:pt x="1512000" y="1440000"/>
                  </a:cubicBezTo>
                  <a:cubicBezTo>
                    <a:pt x="1368409" y="1451861"/>
                    <a:pt x="1098777" y="1430231"/>
                    <a:pt x="972000" y="1440000"/>
                  </a:cubicBezTo>
                  <a:cubicBezTo>
                    <a:pt x="845223" y="1449769"/>
                    <a:pt x="460389" y="1421416"/>
                    <a:pt x="0" y="1440000"/>
                  </a:cubicBezTo>
                  <a:cubicBezTo>
                    <a:pt x="-44889" y="1247693"/>
                    <a:pt x="30429" y="1110891"/>
                    <a:pt x="0" y="931200"/>
                  </a:cubicBezTo>
                  <a:cubicBezTo>
                    <a:pt x="-30429" y="751509"/>
                    <a:pt x="54676" y="590781"/>
                    <a:pt x="0" y="436800"/>
                  </a:cubicBezTo>
                  <a:cubicBezTo>
                    <a:pt x="-54676" y="282819"/>
                    <a:pt x="28119" y="92206"/>
                    <a:pt x="0" y="0"/>
                  </a:cubicBezTo>
                  <a:close/>
                </a:path>
                <a:path w="5400000" h="1440000" stroke="0" extrusionOk="0">
                  <a:moveTo>
                    <a:pt x="0" y="0"/>
                  </a:moveTo>
                  <a:cubicBezTo>
                    <a:pt x="304713" y="-35938"/>
                    <a:pt x="496165" y="30105"/>
                    <a:pt x="648000" y="0"/>
                  </a:cubicBezTo>
                  <a:cubicBezTo>
                    <a:pt x="799835" y="-30105"/>
                    <a:pt x="1057361" y="52672"/>
                    <a:pt x="1188000" y="0"/>
                  </a:cubicBezTo>
                  <a:cubicBezTo>
                    <a:pt x="1318639" y="-52672"/>
                    <a:pt x="1497224" y="9611"/>
                    <a:pt x="1620000" y="0"/>
                  </a:cubicBezTo>
                  <a:cubicBezTo>
                    <a:pt x="1742776" y="-9611"/>
                    <a:pt x="2041365" y="60748"/>
                    <a:pt x="2160000" y="0"/>
                  </a:cubicBezTo>
                  <a:cubicBezTo>
                    <a:pt x="2278635" y="-60748"/>
                    <a:pt x="2543723" y="63597"/>
                    <a:pt x="2808000" y="0"/>
                  </a:cubicBezTo>
                  <a:cubicBezTo>
                    <a:pt x="3072277" y="-63597"/>
                    <a:pt x="3048906" y="46953"/>
                    <a:pt x="3240000" y="0"/>
                  </a:cubicBezTo>
                  <a:cubicBezTo>
                    <a:pt x="3431094" y="-46953"/>
                    <a:pt x="3452924" y="942"/>
                    <a:pt x="3618000" y="0"/>
                  </a:cubicBezTo>
                  <a:cubicBezTo>
                    <a:pt x="3783076" y="-942"/>
                    <a:pt x="3896138" y="63330"/>
                    <a:pt x="4158000" y="0"/>
                  </a:cubicBezTo>
                  <a:cubicBezTo>
                    <a:pt x="4419862" y="-63330"/>
                    <a:pt x="4535588" y="60164"/>
                    <a:pt x="4698000" y="0"/>
                  </a:cubicBezTo>
                  <a:cubicBezTo>
                    <a:pt x="4860412" y="-60164"/>
                    <a:pt x="5066078" y="77068"/>
                    <a:pt x="5400000" y="0"/>
                  </a:cubicBezTo>
                  <a:cubicBezTo>
                    <a:pt x="5454736" y="103669"/>
                    <a:pt x="5362792" y="260684"/>
                    <a:pt x="5400000" y="465600"/>
                  </a:cubicBezTo>
                  <a:cubicBezTo>
                    <a:pt x="5437208" y="670516"/>
                    <a:pt x="5348750" y="812941"/>
                    <a:pt x="5400000" y="931200"/>
                  </a:cubicBezTo>
                  <a:cubicBezTo>
                    <a:pt x="5451250" y="1049459"/>
                    <a:pt x="5387219" y="1231083"/>
                    <a:pt x="5400000" y="1440000"/>
                  </a:cubicBezTo>
                  <a:cubicBezTo>
                    <a:pt x="5269533" y="1493626"/>
                    <a:pt x="5050190" y="1413155"/>
                    <a:pt x="4914000" y="1440000"/>
                  </a:cubicBezTo>
                  <a:cubicBezTo>
                    <a:pt x="4777810" y="1466845"/>
                    <a:pt x="4553217" y="1383503"/>
                    <a:pt x="4320000" y="1440000"/>
                  </a:cubicBezTo>
                  <a:cubicBezTo>
                    <a:pt x="4086783" y="1496497"/>
                    <a:pt x="3936241" y="1425817"/>
                    <a:pt x="3672000" y="1440000"/>
                  </a:cubicBezTo>
                  <a:cubicBezTo>
                    <a:pt x="3407759" y="1454183"/>
                    <a:pt x="3368764" y="1378868"/>
                    <a:pt x="3078000" y="1440000"/>
                  </a:cubicBezTo>
                  <a:cubicBezTo>
                    <a:pt x="2787236" y="1501132"/>
                    <a:pt x="2747355" y="1431671"/>
                    <a:pt x="2538000" y="1440000"/>
                  </a:cubicBezTo>
                  <a:cubicBezTo>
                    <a:pt x="2328645" y="1448329"/>
                    <a:pt x="2296872" y="1413665"/>
                    <a:pt x="2160000" y="1440000"/>
                  </a:cubicBezTo>
                  <a:cubicBezTo>
                    <a:pt x="2023128" y="1466335"/>
                    <a:pt x="1880366" y="1422606"/>
                    <a:pt x="1620000" y="1440000"/>
                  </a:cubicBezTo>
                  <a:cubicBezTo>
                    <a:pt x="1359634" y="1457394"/>
                    <a:pt x="1232151" y="1384925"/>
                    <a:pt x="972000" y="1440000"/>
                  </a:cubicBezTo>
                  <a:cubicBezTo>
                    <a:pt x="711849" y="1495075"/>
                    <a:pt x="385182" y="1392067"/>
                    <a:pt x="0" y="1440000"/>
                  </a:cubicBezTo>
                  <a:cubicBezTo>
                    <a:pt x="-24545" y="1283072"/>
                    <a:pt x="30159" y="1149211"/>
                    <a:pt x="0" y="960000"/>
                  </a:cubicBezTo>
                  <a:cubicBezTo>
                    <a:pt x="-30159" y="770789"/>
                    <a:pt x="8508" y="649079"/>
                    <a:pt x="0" y="465600"/>
                  </a:cubicBezTo>
                  <a:cubicBezTo>
                    <a:pt x="-8508" y="282121"/>
                    <a:pt x="33797" y="118944"/>
                    <a:pt x="0" y="0"/>
                  </a:cubicBezTo>
                  <a:close/>
                </a:path>
              </a:pathLst>
            </a:custGeom>
            <a:ln>
              <a:solidFill>
                <a:schemeClr val="tx1"/>
              </a:solidFill>
              <a:extLst>
                <a:ext uri="{C807C97D-BFC1-408E-A445-0C87EB9F89A2}">
                  <ask:lineSketchStyleProps xmlns:ask="http://schemas.microsoft.com/office/drawing/2018/sketchyshapes" sd="981765707">
                    <a:prstGeom prst="rect">
                      <a:avLst/>
                    </a:prstGeom>
                    <ask:type>
                      <ask:lineSketchScribble/>
                    </ask:type>
                  </ask:lineSketchStyleProps>
                </a:ext>
              </a:extLst>
            </a:ln>
          </p:spPr>
          <p:style>
            <a:lnRef idx="2">
              <a:schemeClr val="accent1"/>
            </a:lnRef>
            <a:fillRef idx="1">
              <a:schemeClr val="lt1"/>
            </a:fillRef>
            <a:effectRef idx="0">
              <a:schemeClr val="accent1"/>
            </a:effectRef>
            <a:fontRef idx="minor">
              <a:schemeClr val="dk1"/>
            </a:fontRef>
          </p:style>
          <p:txBody>
            <a:bodyPr spcFirstLastPara="1" wrap="square" lIns="91425" tIns="540000" rIns="91425" bIns="45700" anchor="t" anchorCtr="0">
              <a:noAutofit/>
            </a:bodyPr>
            <a:lstStyle/>
            <a:p>
              <a:pPr lvl="0" algn="ctr">
                <a:buSzPct val="80000"/>
              </a:pPr>
              <a:r>
                <a:rPr lang="pl-PL" sz="2400" dirty="0">
                  <a:sym typeface="Helvetica Neue"/>
                </a:rPr>
                <a:t>Komunikacija s obitelji, prijateljima i na poslu</a:t>
              </a:r>
              <a:endParaRPr lang="en-GB" sz="2400" dirty="0">
                <a:solidFill>
                  <a:schemeClr val="dk1"/>
                </a:solidFill>
                <a:latin typeface="+mn-lt"/>
                <a:sym typeface="Helvetica Neue"/>
              </a:endParaRPr>
            </a:p>
          </p:txBody>
        </p:sp>
        <p:sp>
          <p:nvSpPr>
            <p:cNvPr id="10" name="Google Shape;120;p6">
              <a:extLst>
                <a:ext uri="{FF2B5EF4-FFF2-40B4-BE49-F238E27FC236}">
                  <a16:creationId xmlns:a16="http://schemas.microsoft.com/office/drawing/2014/main" id="{6AACA092-4D53-2591-C351-89EAFFB413BD}"/>
                </a:ext>
              </a:extLst>
            </p:cNvPr>
            <p:cNvSpPr txBox="1"/>
            <p:nvPr/>
          </p:nvSpPr>
          <p:spPr>
            <a:xfrm>
              <a:off x="1369198" y="7452000"/>
              <a:ext cx="5400000" cy="1440000"/>
            </a:xfrm>
            <a:custGeom>
              <a:avLst/>
              <a:gdLst>
                <a:gd name="connsiteX0" fmla="*/ 0 w 5400000"/>
                <a:gd name="connsiteY0" fmla="*/ 0 h 1440000"/>
                <a:gd name="connsiteX1" fmla="*/ 648000 w 5400000"/>
                <a:gd name="connsiteY1" fmla="*/ 0 h 1440000"/>
                <a:gd name="connsiteX2" fmla="*/ 1242000 w 5400000"/>
                <a:gd name="connsiteY2" fmla="*/ 0 h 1440000"/>
                <a:gd name="connsiteX3" fmla="*/ 1620000 w 5400000"/>
                <a:gd name="connsiteY3" fmla="*/ 0 h 1440000"/>
                <a:gd name="connsiteX4" fmla="*/ 2268000 w 5400000"/>
                <a:gd name="connsiteY4" fmla="*/ 0 h 1440000"/>
                <a:gd name="connsiteX5" fmla="*/ 2808000 w 5400000"/>
                <a:gd name="connsiteY5" fmla="*/ 0 h 1440000"/>
                <a:gd name="connsiteX6" fmla="*/ 3294000 w 5400000"/>
                <a:gd name="connsiteY6" fmla="*/ 0 h 1440000"/>
                <a:gd name="connsiteX7" fmla="*/ 3942000 w 5400000"/>
                <a:gd name="connsiteY7" fmla="*/ 0 h 1440000"/>
                <a:gd name="connsiteX8" fmla="*/ 4320000 w 5400000"/>
                <a:gd name="connsiteY8" fmla="*/ 0 h 1440000"/>
                <a:gd name="connsiteX9" fmla="*/ 4752000 w 5400000"/>
                <a:gd name="connsiteY9" fmla="*/ 0 h 1440000"/>
                <a:gd name="connsiteX10" fmla="*/ 5400000 w 5400000"/>
                <a:gd name="connsiteY10" fmla="*/ 0 h 1440000"/>
                <a:gd name="connsiteX11" fmla="*/ 5400000 w 5400000"/>
                <a:gd name="connsiteY11" fmla="*/ 465600 h 1440000"/>
                <a:gd name="connsiteX12" fmla="*/ 5400000 w 5400000"/>
                <a:gd name="connsiteY12" fmla="*/ 916800 h 1440000"/>
                <a:gd name="connsiteX13" fmla="*/ 5400000 w 5400000"/>
                <a:gd name="connsiteY13" fmla="*/ 1440000 h 1440000"/>
                <a:gd name="connsiteX14" fmla="*/ 4806000 w 5400000"/>
                <a:gd name="connsiteY14" fmla="*/ 1440000 h 1440000"/>
                <a:gd name="connsiteX15" fmla="*/ 4212000 w 5400000"/>
                <a:gd name="connsiteY15" fmla="*/ 1440000 h 1440000"/>
                <a:gd name="connsiteX16" fmla="*/ 3834000 w 5400000"/>
                <a:gd name="connsiteY16" fmla="*/ 1440000 h 1440000"/>
                <a:gd name="connsiteX17" fmla="*/ 3456000 w 5400000"/>
                <a:gd name="connsiteY17" fmla="*/ 1440000 h 1440000"/>
                <a:gd name="connsiteX18" fmla="*/ 3078000 w 5400000"/>
                <a:gd name="connsiteY18" fmla="*/ 1440000 h 1440000"/>
                <a:gd name="connsiteX19" fmla="*/ 2592000 w 5400000"/>
                <a:gd name="connsiteY19" fmla="*/ 1440000 h 1440000"/>
                <a:gd name="connsiteX20" fmla="*/ 2052000 w 5400000"/>
                <a:gd name="connsiteY20" fmla="*/ 1440000 h 1440000"/>
                <a:gd name="connsiteX21" fmla="*/ 1512000 w 5400000"/>
                <a:gd name="connsiteY21" fmla="*/ 1440000 h 1440000"/>
                <a:gd name="connsiteX22" fmla="*/ 972000 w 5400000"/>
                <a:gd name="connsiteY22" fmla="*/ 1440000 h 1440000"/>
                <a:gd name="connsiteX23" fmla="*/ 0 w 5400000"/>
                <a:gd name="connsiteY23" fmla="*/ 1440000 h 1440000"/>
                <a:gd name="connsiteX24" fmla="*/ 0 w 5400000"/>
                <a:gd name="connsiteY24" fmla="*/ 931200 h 1440000"/>
                <a:gd name="connsiteX25" fmla="*/ 0 w 5400000"/>
                <a:gd name="connsiteY25" fmla="*/ 436800 h 1440000"/>
                <a:gd name="connsiteX26" fmla="*/ 0 w 5400000"/>
                <a:gd name="connsiteY26" fmla="*/ 0 h 14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400000" h="1440000" fill="none" extrusionOk="0">
                  <a:moveTo>
                    <a:pt x="0" y="0"/>
                  </a:moveTo>
                  <a:cubicBezTo>
                    <a:pt x="240403" y="-66526"/>
                    <a:pt x="445065" y="61848"/>
                    <a:pt x="648000" y="0"/>
                  </a:cubicBezTo>
                  <a:cubicBezTo>
                    <a:pt x="850935" y="-61848"/>
                    <a:pt x="986332" y="21662"/>
                    <a:pt x="1242000" y="0"/>
                  </a:cubicBezTo>
                  <a:cubicBezTo>
                    <a:pt x="1497668" y="-21662"/>
                    <a:pt x="1521593" y="3393"/>
                    <a:pt x="1620000" y="0"/>
                  </a:cubicBezTo>
                  <a:cubicBezTo>
                    <a:pt x="1718407" y="-3393"/>
                    <a:pt x="1985414" y="27980"/>
                    <a:pt x="2268000" y="0"/>
                  </a:cubicBezTo>
                  <a:cubicBezTo>
                    <a:pt x="2550586" y="-27980"/>
                    <a:pt x="2683327" y="19072"/>
                    <a:pt x="2808000" y="0"/>
                  </a:cubicBezTo>
                  <a:cubicBezTo>
                    <a:pt x="2932673" y="-19072"/>
                    <a:pt x="3072538" y="26903"/>
                    <a:pt x="3294000" y="0"/>
                  </a:cubicBezTo>
                  <a:cubicBezTo>
                    <a:pt x="3515462" y="-26903"/>
                    <a:pt x="3718808" y="25581"/>
                    <a:pt x="3942000" y="0"/>
                  </a:cubicBezTo>
                  <a:cubicBezTo>
                    <a:pt x="4165192" y="-25581"/>
                    <a:pt x="4136170" y="45248"/>
                    <a:pt x="4320000" y="0"/>
                  </a:cubicBezTo>
                  <a:cubicBezTo>
                    <a:pt x="4503830" y="-45248"/>
                    <a:pt x="4539730" y="32627"/>
                    <a:pt x="4752000" y="0"/>
                  </a:cubicBezTo>
                  <a:cubicBezTo>
                    <a:pt x="4964270" y="-32627"/>
                    <a:pt x="5092974" y="3196"/>
                    <a:pt x="5400000" y="0"/>
                  </a:cubicBezTo>
                  <a:cubicBezTo>
                    <a:pt x="5418344" y="157103"/>
                    <a:pt x="5373757" y="288384"/>
                    <a:pt x="5400000" y="465600"/>
                  </a:cubicBezTo>
                  <a:cubicBezTo>
                    <a:pt x="5426243" y="642816"/>
                    <a:pt x="5383170" y="809815"/>
                    <a:pt x="5400000" y="916800"/>
                  </a:cubicBezTo>
                  <a:cubicBezTo>
                    <a:pt x="5416830" y="1023785"/>
                    <a:pt x="5382870" y="1272190"/>
                    <a:pt x="5400000" y="1440000"/>
                  </a:cubicBezTo>
                  <a:cubicBezTo>
                    <a:pt x="5147907" y="1465704"/>
                    <a:pt x="5006305" y="1381909"/>
                    <a:pt x="4806000" y="1440000"/>
                  </a:cubicBezTo>
                  <a:cubicBezTo>
                    <a:pt x="4605695" y="1498091"/>
                    <a:pt x="4507527" y="1373690"/>
                    <a:pt x="4212000" y="1440000"/>
                  </a:cubicBezTo>
                  <a:cubicBezTo>
                    <a:pt x="3916473" y="1506310"/>
                    <a:pt x="3918647" y="1403690"/>
                    <a:pt x="3834000" y="1440000"/>
                  </a:cubicBezTo>
                  <a:cubicBezTo>
                    <a:pt x="3749353" y="1476310"/>
                    <a:pt x="3617440" y="1414658"/>
                    <a:pt x="3456000" y="1440000"/>
                  </a:cubicBezTo>
                  <a:cubicBezTo>
                    <a:pt x="3294560" y="1465342"/>
                    <a:pt x="3209089" y="1426019"/>
                    <a:pt x="3078000" y="1440000"/>
                  </a:cubicBezTo>
                  <a:cubicBezTo>
                    <a:pt x="2946911" y="1453981"/>
                    <a:pt x="2829236" y="1404558"/>
                    <a:pt x="2592000" y="1440000"/>
                  </a:cubicBezTo>
                  <a:cubicBezTo>
                    <a:pt x="2354764" y="1475442"/>
                    <a:pt x="2261376" y="1393061"/>
                    <a:pt x="2052000" y="1440000"/>
                  </a:cubicBezTo>
                  <a:cubicBezTo>
                    <a:pt x="1842624" y="1486939"/>
                    <a:pt x="1655591" y="1428139"/>
                    <a:pt x="1512000" y="1440000"/>
                  </a:cubicBezTo>
                  <a:cubicBezTo>
                    <a:pt x="1368409" y="1451861"/>
                    <a:pt x="1098777" y="1430231"/>
                    <a:pt x="972000" y="1440000"/>
                  </a:cubicBezTo>
                  <a:cubicBezTo>
                    <a:pt x="845223" y="1449769"/>
                    <a:pt x="460389" y="1421416"/>
                    <a:pt x="0" y="1440000"/>
                  </a:cubicBezTo>
                  <a:cubicBezTo>
                    <a:pt x="-44889" y="1247693"/>
                    <a:pt x="30429" y="1110891"/>
                    <a:pt x="0" y="931200"/>
                  </a:cubicBezTo>
                  <a:cubicBezTo>
                    <a:pt x="-30429" y="751509"/>
                    <a:pt x="54676" y="590781"/>
                    <a:pt x="0" y="436800"/>
                  </a:cubicBezTo>
                  <a:cubicBezTo>
                    <a:pt x="-54676" y="282819"/>
                    <a:pt x="28119" y="92206"/>
                    <a:pt x="0" y="0"/>
                  </a:cubicBezTo>
                  <a:close/>
                </a:path>
                <a:path w="5400000" h="1440000" stroke="0" extrusionOk="0">
                  <a:moveTo>
                    <a:pt x="0" y="0"/>
                  </a:moveTo>
                  <a:cubicBezTo>
                    <a:pt x="304713" y="-35938"/>
                    <a:pt x="496165" y="30105"/>
                    <a:pt x="648000" y="0"/>
                  </a:cubicBezTo>
                  <a:cubicBezTo>
                    <a:pt x="799835" y="-30105"/>
                    <a:pt x="1057361" y="52672"/>
                    <a:pt x="1188000" y="0"/>
                  </a:cubicBezTo>
                  <a:cubicBezTo>
                    <a:pt x="1318639" y="-52672"/>
                    <a:pt x="1497224" y="9611"/>
                    <a:pt x="1620000" y="0"/>
                  </a:cubicBezTo>
                  <a:cubicBezTo>
                    <a:pt x="1742776" y="-9611"/>
                    <a:pt x="2041365" y="60748"/>
                    <a:pt x="2160000" y="0"/>
                  </a:cubicBezTo>
                  <a:cubicBezTo>
                    <a:pt x="2278635" y="-60748"/>
                    <a:pt x="2543723" y="63597"/>
                    <a:pt x="2808000" y="0"/>
                  </a:cubicBezTo>
                  <a:cubicBezTo>
                    <a:pt x="3072277" y="-63597"/>
                    <a:pt x="3048906" y="46953"/>
                    <a:pt x="3240000" y="0"/>
                  </a:cubicBezTo>
                  <a:cubicBezTo>
                    <a:pt x="3431094" y="-46953"/>
                    <a:pt x="3452924" y="942"/>
                    <a:pt x="3618000" y="0"/>
                  </a:cubicBezTo>
                  <a:cubicBezTo>
                    <a:pt x="3783076" y="-942"/>
                    <a:pt x="3896138" y="63330"/>
                    <a:pt x="4158000" y="0"/>
                  </a:cubicBezTo>
                  <a:cubicBezTo>
                    <a:pt x="4419862" y="-63330"/>
                    <a:pt x="4535588" y="60164"/>
                    <a:pt x="4698000" y="0"/>
                  </a:cubicBezTo>
                  <a:cubicBezTo>
                    <a:pt x="4860412" y="-60164"/>
                    <a:pt x="5066078" y="77068"/>
                    <a:pt x="5400000" y="0"/>
                  </a:cubicBezTo>
                  <a:cubicBezTo>
                    <a:pt x="5454736" y="103669"/>
                    <a:pt x="5362792" y="260684"/>
                    <a:pt x="5400000" y="465600"/>
                  </a:cubicBezTo>
                  <a:cubicBezTo>
                    <a:pt x="5437208" y="670516"/>
                    <a:pt x="5348750" y="812941"/>
                    <a:pt x="5400000" y="931200"/>
                  </a:cubicBezTo>
                  <a:cubicBezTo>
                    <a:pt x="5451250" y="1049459"/>
                    <a:pt x="5387219" y="1231083"/>
                    <a:pt x="5400000" y="1440000"/>
                  </a:cubicBezTo>
                  <a:cubicBezTo>
                    <a:pt x="5269533" y="1493626"/>
                    <a:pt x="5050190" y="1413155"/>
                    <a:pt x="4914000" y="1440000"/>
                  </a:cubicBezTo>
                  <a:cubicBezTo>
                    <a:pt x="4777810" y="1466845"/>
                    <a:pt x="4553217" y="1383503"/>
                    <a:pt x="4320000" y="1440000"/>
                  </a:cubicBezTo>
                  <a:cubicBezTo>
                    <a:pt x="4086783" y="1496497"/>
                    <a:pt x="3936241" y="1425817"/>
                    <a:pt x="3672000" y="1440000"/>
                  </a:cubicBezTo>
                  <a:cubicBezTo>
                    <a:pt x="3407759" y="1454183"/>
                    <a:pt x="3368764" y="1378868"/>
                    <a:pt x="3078000" y="1440000"/>
                  </a:cubicBezTo>
                  <a:cubicBezTo>
                    <a:pt x="2787236" y="1501132"/>
                    <a:pt x="2747355" y="1431671"/>
                    <a:pt x="2538000" y="1440000"/>
                  </a:cubicBezTo>
                  <a:cubicBezTo>
                    <a:pt x="2328645" y="1448329"/>
                    <a:pt x="2296872" y="1413665"/>
                    <a:pt x="2160000" y="1440000"/>
                  </a:cubicBezTo>
                  <a:cubicBezTo>
                    <a:pt x="2023128" y="1466335"/>
                    <a:pt x="1880366" y="1422606"/>
                    <a:pt x="1620000" y="1440000"/>
                  </a:cubicBezTo>
                  <a:cubicBezTo>
                    <a:pt x="1359634" y="1457394"/>
                    <a:pt x="1232151" y="1384925"/>
                    <a:pt x="972000" y="1440000"/>
                  </a:cubicBezTo>
                  <a:cubicBezTo>
                    <a:pt x="711849" y="1495075"/>
                    <a:pt x="385182" y="1392067"/>
                    <a:pt x="0" y="1440000"/>
                  </a:cubicBezTo>
                  <a:cubicBezTo>
                    <a:pt x="-24545" y="1283072"/>
                    <a:pt x="30159" y="1149211"/>
                    <a:pt x="0" y="960000"/>
                  </a:cubicBezTo>
                  <a:cubicBezTo>
                    <a:pt x="-30159" y="770789"/>
                    <a:pt x="8508" y="649079"/>
                    <a:pt x="0" y="465600"/>
                  </a:cubicBezTo>
                  <a:cubicBezTo>
                    <a:pt x="-8508" y="282121"/>
                    <a:pt x="33797" y="118944"/>
                    <a:pt x="0" y="0"/>
                  </a:cubicBezTo>
                  <a:close/>
                </a:path>
              </a:pathLst>
            </a:custGeom>
            <a:ln>
              <a:solidFill>
                <a:schemeClr val="tx1"/>
              </a:solidFill>
              <a:extLst>
                <a:ext uri="{C807C97D-BFC1-408E-A445-0C87EB9F89A2}">
                  <ask:lineSketchStyleProps xmlns:ask="http://schemas.microsoft.com/office/drawing/2018/sketchyshapes" sd="981765707">
                    <a:prstGeom prst="rect">
                      <a:avLst/>
                    </a:prstGeom>
                    <ask:type>
                      <ask:lineSketchScribble/>
                    </ask:type>
                  </ask:lineSketchStyleProps>
                </a:ext>
              </a:extLst>
            </a:ln>
          </p:spPr>
          <p:style>
            <a:lnRef idx="2">
              <a:schemeClr val="accent1"/>
            </a:lnRef>
            <a:fillRef idx="1">
              <a:schemeClr val="lt1"/>
            </a:fillRef>
            <a:effectRef idx="0">
              <a:schemeClr val="accent1"/>
            </a:effectRef>
            <a:fontRef idx="minor">
              <a:schemeClr val="dk1"/>
            </a:fontRef>
          </p:style>
          <p:txBody>
            <a:bodyPr spcFirstLastPara="1" wrap="square" lIns="91425" tIns="540000" rIns="91425" bIns="45700" anchor="t" anchorCtr="0">
              <a:noAutofit/>
            </a:bodyPr>
            <a:lstStyle/>
            <a:p>
              <a:pPr lvl="0" algn="ctr">
                <a:buSzPct val="80000"/>
              </a:pPr>
              <a:r>
                <a:rPr lang="en-GB" sz="2400" dirty="0" err="1">
                  <a:sym typeface="Helvetica Neue"/>
                </a:rPr>
                <a:t>Informacije</a:t>
              </a:r>
              <a:r>
                <a:rPr lang="en-GB" sz="2400" dirty="0">
                  <a:sym typeface="Helvetica Neue"/>
                </a:rPr>
                <a:t> - </a:t>
              </a:r>
              <a:r>
                <a:rPr lang="en-GB" sz="2400" dirty="0" err="1">
                  <a:sym typeface="Helvetica Neue"/>
                </a:rPr>
                <a:t>Dnevne</a:t>
              </a:r>
              <a:r>
                <a:rPr lang="en-GB" sz="2400" dirty="0">
                  <a:sym typeface="Helvetica Neue"/>
                </a:rPr>
                <a:t> </a:t>
              </a:r>
              <a:r>
                <a:rPr lang="en-GB" sz="2400" dirty="0" err="1">
                  <a:sym typeface="Helvetica Neue"/>
                </a:rPr>
                <a:t>novine</a:t>
              </a:r>
              <a:r>
                <a:rPr lang="en-GB" sz="2400" dirty="0">
                  <a:sym typeface="Helvetica Neue"/>
                </a:rPr>
                <a:t>, </a:t>
              </a:r>
              <a:r>
                <a:rPr lang="en-GB" sz="2400" dirty="0" err="1">
                  <a:sym typeface="Helvetica Neue"/>
                </a:rPr>
                <a:t>vijesti</a:t>
              </a:r>
              <a:endParaRPr lang="en-GB" dirty="0">
                <a:latin typeface="+mn-lt"/>
              </a:endParaRPr>
            </a:p>
          </p:txBody>
        </p:sp>
        <p:sp>
          <p:nvSpPr>
            <p:cNvPr id="11" name="Google Shape;120;p6">
              <a:extLst>
                <a:ext uri="{FF2B5EF4-FFF2-40B4-BE49-F238E27FC236}">
                  <a16:creationId xmlns:a16="http://schemas.microsoft.com/office/drawing/2014/main" id="{D6541D59-C598-89D6-0A8A-4404DA51B4B5}"/>
                </a:ext>
              </a:extLst>
            </p:cNvPr>
            <p:cNvSpPr txBox="1"/>
            <p:nvPr/>
          </p:nvSpPr>
          <p:spPr>
            <a:xfrm>
              <a:off x="6840000" y="7452000"/>
              <a:ext cx="5400000" cy="1440000"/>
            </a:xfrm>
            <a:custGeom>
              <a:avLst/>
              <a:gdLst>
                <a:gd name="connsiteX0" fmla="*/ 0 w 5400000"/>
                <a:gd name="connsiteY0" fmla="*/ 0 h 1440000"/>
                <a:gd name="connsiteX1" fmla="*/ 648000 w 5400000"/>
                <a:gd name="connsiteY1" fmla="*/ 0 h 1440000"/>
                <a:gd name="connsiteX2" fmla="*/ 1242000 w 5400000"/>
                <a:gd name="connsiteY2" fmla="*/ 0 h 1440000"/>
                <a:gd name="connsiteX3" fmla="*/ 1620000 w 5400000"/>
                <a:gd name="connsiteY3" fmla="*/ 0 h 1440000"/>
                <a:gd name="connsiteX4" fmla="*/ 2268000 w 5400000"/>
                <a:gd name="connsiteY4" fmla="*/ 0 h 1440000"/>
                <a:gd name="connsiteX5" fmla="*/ 2808000 w 5400000"/>
                <a:gd name="connsiteY5" fmla="*/ 0 h 1440000"/>
                <a:gd name="connsiteX6" fmla="*/ 3294000 w 5400000"/>
                <a:gd name="connsiteY6" fmla="*/ 0 h 1440000"/>
                <a:gd name="connsiteX7" fmla="*/ 3942000 w 5400000"/>
                <a:gd name="connsiteY7" fmla="*/ 0 h 1440000"/>
                <a:gd name="connsiteX8" fmla="*/ 4320000 w 5400000"/>
                <a:gd name="connsiteY8" fmla="*/ 0 h 1440000"/>
                <a:gd name="connsiteX9" fmla="*/ 4752000 w 5400000"/>
                <a:gd name="connsiteY9" fmla="*/ 0 h 1440000"/>
                <a:gd name="connsiteX10" fmla="*/ 5400000 w 5400000"/>
                <a:gd name="connsiteY10" fmla="*/ 0 h 1440000"/>
                <a:gd name="connsiteX11" fmla="*/ 5400000 w 5400000"/>
                <a:gd name="connsiteY11" fmla="*/ 465600 h 1440000"/>
                <a:gd name="connsiteX12" fmla="*/ 5400000 w 5400000"/>
                <a:gd name="connsiteY12" fmla="*/ 916800 h 1440000"/>
                <a:gd name="connsiteX13" fmla="*/ 5400000 w 5400000"/>
                <a:gd name="connsiteY13" fmla="*/ 1440000 h 1440000"/>
                <a:gd name="connsiteX14" fmla="*/ 4806000 w 5400000"/>
                <a:gd name="connsiteY14" fmla="*/ 1440000 h 1440000"/>
                <a:gd name="connsiteX15" fmla="*/ 4212000 w 5400000"/>
                <a:gd name="connsiteY15" fmla="*/ 1440000 h 1440000"/>
                <a:gd name="connsiteX16" fmla="*/ 3834000 w 5400000"/>
                <a:gd name="connsiteY16" fmla="*/ 1440000 h 1440000"/>
                <a:gd name="connsiteX17" fmla="*/ 3456000 w 5400000"/>
                <a:gd name="connsiteY17" fmla="*/ 1440000 h 1440000"/>
                <a:gd name="connsiteX18" fmla="*/ 3078000 w 5400000"/>
                <a:gd name="connsiteY18" fmla="*/ 1440000 h 1440000"/>
                <a:gd name="connsiteX19" fmla="*/ 2592000 w 5400000"/>
                <a:gd name="connsiteY19" fmla="*/ 1440000 h 1440000"/>
                <a:gd name="connsiteX20" fmla="*/ 2052000 w 5400000"/>
                <a:gd name="connsiteY20" fmla="*/ 1440000 h 1440000"/>
                <a:gd name="connsiteX21" fmla="*/ 1512000 w 5400000"/>
                <a:gd name="connsiteY21" fmla="*/ 1440000 h 1440000"/>
                <a:gd name="connsiteX22" fmla="*/ 972000 w 5400000"/>
                <a:gd name="connsiteY22" fmla="*/ 1440000 h 1440000"/>
                <a:gd name="connsiteX23" fmla="*/ 0 w 5400000"/>
                <a:gd name="connsiteY23" fmla="*/ 1440000 h 1440000"/>
                <a:gd name="connsiteX24" fmla="*/ 0 w 5400000"/>
                <a:gd name="connsiteY24" fmla="*/ 931200 h 1440000"/>
                <a:gd name="connsiteX25" fmla="*/ 0 w 5400000"/>
                <a:gd name="connsiteY25" fmla="*/ 436800 h 1440000"/>
                <a:gd name="connsiteX26" fmla="*/ 0 w 5400000"/>
                <a:gd name="connsiteY26" fmla="*/ 0 h 14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400000" h="1440000" fill="none" extrusionOk="0">
                  <a:moveTo>
                    <a:pt x="0" y="0"/>
                  </a:moveTo>
                  <a:cubicBezTo>
                    <a:pt x="240403" y="-66526"/>
                    <a:pt x="445065" y="61848"/>
                    <a:pt x="648000" y="0"/>
                  </a:cubicBezTo>
                  <a:cubicBezTo>
                    <a:pt x="850935" y="-61848"/>
                    <a:pt x="986332" y="21662"/>
                    <a:pt x="1242000" y="0"/>
                  </a:cubicBezTo>
                  <a:cubicBezTo>
                    <a:pt x="1497668" y="-21662"/>
                    <a:pt x="1521593" y="3393"/>
                    <a:pt x="1620000" y="0"/>
                  </a:cubicBezTo>
                  <a:cubicBezTo>
                    <a:pt x="1718407" y="-3393"/>
                    <a:pt x="1985414" y="27980"/>
                    <a:pt x="2268000" y="0"/>
                  </a:cubicBezTo>
                  <a:cubicBezTo>
                    <a:pt x="2550586" y="-27980"/>
                    <a:pt x="2683327" y="19072"/>
                    <a:pt x="2808000" y="0"/>
                  </a:cubicBezTo>
                  <a:cubicBezTo>
                    <a:pt x="2932673" y="-19072"/>
                    <a:pt x="3072538" y="26903"/>
                    <a:pt x="3294000" y="0"/>
                  </a:cubicBezTo>
                  <a:cubicBezTo>
                    <a:pt x="3515462" y="-26903"/>
                    <a:pt x="3718808" y="25581"/>
                    <a:pt x="3942000" y="0"/>
                  </a:cubicBezTo>
                  <a:cubicBezTo>
                    <a:pt x="4165192" y="-25581"/>
                    <a:pt x="4136170" y="45248"/>
                    <a:pt x="4320000" y="0"/>
                  </a:cubicBezTo>
                  <a:cubicBezTo>
                    <a:pt x="4503830" y="-45248"/>
                    <a:pt x="4539730" y="32627"/>
                    <a:pt x="4752000" y="0"/>
                  </a:cubicBezTo>
                  <a:cubicBezTo>
                    <a:pt x="4964270" y="-32627"/>
                    <a:pt x="5092974" y="3196"/>
                    <a:pt x="5400000" y="0"/>
                  </a:cubicBezTo>
                  <a:cubicBezTo>
                    <a:pt x="5418344" y="157103"/>
                    <a:pt x="5373757" y="288384"/>
                    <a:pt x="5400000" y="465600"/>
                  </a:cubicBezTo>
                  <a:cubicBezTo>
                    <a:pt x="5426243" y="642816"/>
                    <a:pt x="5383170" y="809815"/>
                    <a:pt x="5400000" y="916800"/>
                  </a:cubicBezTo>
                  <a:cubicBezTo>
                    <a:pt x="5416830" y="1023785"/>
                    <a:pt x="5382870" y="1272190"/>
                    <a:pt x="5400000" y="1440000"/>
                  </a:cubicBezTo>
                  <a:cubicBezTo>
                    <a:pt x="5147907" y="1465704"/>
                    <a:pt x="5006305" y="1381909"/>
                    <a:pt x="4806000" y="1440000"/>
                  </a:cubicBezTo>
                  <a:cubicBezTo>
                    <a:pt x="4605695" y="1498091"/>
                    <a:pt x="4507527" y="1373690"/>
                    <a:pt x="4212000" y="1440000"/>
                  </a:cubicBezTo>
                  <a:cubicBezTo>
                    <a:pt x="3916473" y="1506310"/>
                    <a:pt x="3918647" y="1403690"/>
                    <a:pt x="3834000" y="1440000"/>
                  </a:cubicBezTo>
                  <a:cubicBezTo>
                    <a:pt x="3749353" y="1476310"/>
                    <a:pt x="3617440" y="1414658"/>
                    <a:pt x="3456000" y="1440000"/>
                  </a:cubicBezTo>
                  <a:cubicBezTo>
                    <a:pt x="3294560" y="1465342"/>
                    <a:pt x="3209089" y="1426019"/>
                    <a:pt x="3078000" y="1440000"/>
                  </a:cubicBezTo>
                  <a:cubicBezTo>
                    <a:pt x="2946911" y="1453981"/>
                    <a:pt x="2829236" y="1404558"/>
                    <a:pt x="2592000" y="1440000"/>
                  </a:cubicBezTo>
                  <a:cubicBezTo>
                    <a:pt x="2354764" y="1475442"/>
                    <a:pt x="2261376" y="1393061"/>
                    <a:pt x="2052000" y="1440000"/>
                  </a:cubicBezTo>
                  <a:cubicBezTo>
                    <a:pt x="1842624" y="1486939"/>
                    <a:pt x="1655591" y="1428139"/>
                    <a:pt x="1512000" y="1440000"/>
                  </a:cubicBezTo>
                  <a:cubicBezTo>
                    <a:pt x="1368409" y="1451861"/>
                    <a:pt x="1098777" y="1430231"/>
                    <a:pt x="972000" y="1440000"/>
                  </a:cubicBezTo>
                  <a:cubicBezTo>
                    <a:pt x="845223" y="1449769"/>
                    <a:pt x="460389" y="1421416"/>
                    <a:pt x="0" y="1440000"/>
                  </a:cubicBezTo>
                  <a:cubicBezTo>
                    <a:pt x="-44889" y="1247693"/>
                    <a:pt x="30429" y="1110891"/>
                    <a:pt x="0" y="931200"/>
                  </a:cubicBezTo>
                  <a:cubicBezTo>
                    <a:pt x="-30429" y="751509"/>
                    <a:pt x="54676" y="590781"/>
                    <a:pt x="0" y="436800"/>
                  </a:cubicBezTo>
                  <a:cubicBezTo>
                    <a:pt x="-54676" y="282819"/>
                    <a:pt x="28119" y="92206"/>
                    <a:pt x="0" y="0"/>
                  </a:cubicBezTo>
                  <a:close/>
                </a:path>
                <a:path w="5400000" h="1440000" stroke="0" extrusionOk="0">
                  <a:moveTo>
                    <a:pt x="0" y="0"/>
                  </a:moveTo>
                  <a:cubicBezTo>
                    <a:pt x="304713" y="-35938"/>
                    <a:pt x="496165" y="30105"/>
                    <a:pt x="648000" y="0"/>
                  </a:cubicBezTo>
                  <a:cubicBezTo>
                    <a:pt x="799835" y="-30105"/>
                    <a:pt x="1057361" y="52672"/>
                    <a:pt x="1188000" y="0"/>
                  </a:cubicBezTo>
                  <a:cubicBezTo>
                    <a:pt x="1318639" y="-52672"/>
                    <a:pt x="1497224" y="9611"/>
                    <a:pt x="1620000" y="0"/>
                  </a:cubicBezTo>
                  <a:cubicBezTo>
                    <a:pt x="1742776" y="-9611"/>
                    <a:pt x="2041365" y="60748"/>
                    <a:pt x="2160000" y="0"/>
                  </a:cubicBezTo>
                  <a:cubicBezTo>
                    <a:pt x="2278635" y="-60748"/>
                    <a:pt x="2543723" y="63597"/>
                    <a:pt x="2808000" y="0"/>
                  </a:cubicBezTo>
                  <a:cubicBezTo>
                    <a:pt x="3072277" y="-63597"/>
                    <a:pt x="3048906" y="46953"/>
                    <a:pt x="3240000" y="0"/>
                  </a:cubicBezTo>
                  <a:cubicBezTo>
                    <a:pt x="3431094" y="-46953"/>
                    <a:pt x="3452924" y="942"/>
                    <a:pt x="3618000" y="0"/>
                  </a:cubicBezTo>
                  <a:cubicBezTo>
                    <a:pt x="3783076" y="-942"/>
                    <a:pt x="3896138" y="63330"/>
                    <a:pt x="4158000" y="0"/>
                  </a:cubicBezTo>
                  <a:cubicBezTo>
                    <a:pt x="4419862" y="-63330"/>
                    <a:pt x="4535588" y="60164"/>
                    <a:pt x="4698000" y="0"/>
                  </a:cubicBezTo>
                  <a:cubicBezTo>
                    <a:pt x="4860412" y="-60164"/>
                    <a:pt x="5066078" y="77068"/>
                    <a:pt x="5400000" y="0"/>
                  </a:cubicBezTo>
                  <a:cubicBezTo>
                    <a:pt x="5454736" y="103669"/>
                    <a:pt x="5362792" y="260684"/>
                    <a:pt x="5400000" y="465600"/>
                  </a:cubicBezTo>
                  <a:cubicBezTo>
                    <a:pt x="5437208" y="670516"/>
                    <a:pt x="5348750" y="812941"/>
                    <a:pt x="5400000" y="931200"/>
                  </a:cubicBezTo>
                  <a:cubicBezTo>
                    <a:pt x="5451250" y="1049459"/>
                    <a:pt x="5387219" y="1231083"/>
                    <a:pt x="5400000" y="1440000"/>
                  </a:cubicBezTo>
                  <a:cubicBezTo>
                    <a:pt x="5269533" y="1493626"/>
                    <a:pt x="5050190" y="1413155"/>
                    <a:pt x="4914000" y="1440000"/>
                  </a:cubicBezTo>
                  <a:cubicBezTo>
                    <a:pt x="4777810" y="1466845"/>
                    <a:pt x="4553217" y="1383503"/>
                    <a:pt x="4320000" y="1440000"/>
                  </a:cubicBezTo>
                  <a:cubicBezTo>
                    <a:pt x="4086783" y="1496497"/>
                    <a:pt x="3936241" y="1425817"/>
                    <a:pt x="3672000" y="1440000"/>
                  </a:cubicBezTo>
                  <a:cubicBezTo>
                    <a:pt x="3407759" y="1454183"/>
                    <a:pt x="3368764" y="1378868"/>
                    <a:pt x="3078000" y="1440000"/>
                  </a:cubicBezTo>
                  <a:cubicBezTo>
                    <a:pt x="2787236" y="1501132"/>
                    <a:pt x="2747355" y="1431671"/>
                    <a:pt x="2538000" y="1440000"/>
                  </a:cubicBezTo>
                  <a:cubicBezTo>
                    <a:pt x="2328645" y="1448329"/>
                    <a:pt x="2296872" y="1413665"/>
                    <a:pt x="2160000" y="1440000"/>
                  </a:cubicBezTo>
                  <a:cubicBezTo>
                    <a:pt x="2023128" y="1466335"/>
                    <a:pt x="1880366" y="1422606"/>
                    <a:pt x="1620000" y="1440000"/>
                  </a:cubicBezTo>
                  <a:cubicBezTo>
                    <a:pt x="1359634" y="1457394"/>
                    <a:pt x="1232151" y="1384925"/>
                    <a:pt x="972000" y="1440000"/>
                  </a:cubicBezTo>
                  <a:cubicBezTo>
                    <a:pt x="711849" y="1495075"/>
                    <a:pt x="385182" y="1392067"/>
                    <a:pt x="0" y="1440000"/>
                  </a:cubicBezTo>
                  <a:cubicBezTo>
                    <a:pt x="-24545" y="1283072"/>
                    <a:pt x="30159" y="1149211"/>
                    <a:pt x="0" y="960000"/>
                  </a:cubicBezTo>
                  <a:cubicBezTo>
                    <a:pt x="-30159" y="770789"/>
                    <a:pt x="8508" y="649079"/>
                    <a:pt x="0" y="465600"/>
                  </a:cubicBezTo>
                  <a:cubicBezTo>
                    <a:pt x="-8508" y="282121"/>
                    <a:pt x="33797" y="118944"/>
                    <a:pt x="0" y="0"/>
                  </a:cubicBezTo>
                  <a:close/>
                </a:path>
              </a:pathLst>
            </a:custGeom>
            <a:ln>
              <a:solidFill>
                <a:schemeClr val="tx1"/>
              </a:solidFill>
              <a:extLst>
                <a:ext uri="{C807C97D-BFC1-408E-A445-0C87EB9F89A2}">
                  <ask:lineSketchStyleProps xmlns:ask="http://schemas.microsoft.com/office/drawing/2018/sketchyshapes" sd="981765707">
                    <a:prstGeom prst="rect">
                      <a:avLst/>
                    </a:prstGeom>
                    <ask:type>
                      <ask:lineSketchScribble/>
                    </ask:type>
                  </ask:lineSketchStyleProps>
                </a:ext>
              </a:extLst>
            </a:ln>
          </p:spPr>
          <p:style>
            <a:lnRef idx="2">
              <a:schemeClr val="accent1"/>
            </a:lnRef>
            <a:fillRef idx="1">
              <a:schemeClr val="lt1"/>
            </a:fillRef>
            <a:effectRef idx="0">
              <a:schemeClr val="accent1"/>
            </a:effectRef>
            <a:fontRef idx="minor">
              <a:schemeClr val="dk1"/>
            </a:fontRef>
          </p:style>
          <p:txBody>
            <a:bodyPr spcFirstLastPara="1" wrap="square" lIns="91425" tIns="540000" rIns="91425" bIns="45700" anchor="t" anchorCtr="0">
              <a:noAutofit/>
            </a:bodyPr>
            <a:lstStyle/>
            <a:p>
              <a:pPr lvl="0" algn="ctr">
                <a:buSzPct val="80000"/>
              </a:pPr>
              <a:r>
                <a:rPr lang="en-GB" sz="2400" dirty="0" err="1">
                  <a:sym typeface="Helvetica Neue"/>
                </a:rPr>
                <a:t>Pametni</a:t>
              </a:r>
              <a:r>
                <a:rPr lang="en-GB" sz="2400" dirty="0">
                  <a:sym typeface="Helvetica Neue"/>
                </a:rPr>
                <a:t> </a:t>
              </a:r>
              <a:r>
                <a:rPr lang="en-GB" sz="2400" dirty="0" err="1">
                  <a:sym typeface="Helvetica Neue"/>
                </a:rPr>
                <a:t>dom</a:t>
              </a:r>
              <a:r>
                <a:rPr lang="en-GB" sz="2400" dirty="0">
                  <a:sym typeface="Helvetica Neue"/>
                </a:rPr>
                <a:t> - </a:t>
              </a:r>
              <a:r>
                <a:rPr lang="en-GB" sz="2400" dirty="0" err="1">
                  <a:sym typeface="Helvetica Neue"/>
                </a:rPr>
                <a:t>korištenje</a:t>
              </a:r>
              <a:r>
                <a:rPr lang="en-GB" sz="2400" dirty="0">
                  <a:sym typeface="Helvetica Neue"/>
                </a:rPr>
                <a:t> </a:t>
              </a:r>
              <a:r>
                <a:rPr lang="en-GB" sz="2400" dirty="0" err="1">
                  <a:sym typeface="Helvetica Neue"/>
                </a:rPr>
                <a:t>interneta</a:t>
              </a:r>
              <a:r>
                <a:rPr lang="en-GB" sz="2400" dirty="0">
                  <a:sym typeface="Helvetica Neue"/>
                </a:rPr>
                <a:t> </a:t>
              </a:r>
              <a:r>
                <a:rPr lang="en-GB" sz="2400" dirty="0" err="1">
                  <a:sym typeface="Helvetica Neue"/>
                </a:rPr>
                <a:t>za</a:t>
              </a:r>
              <a:r>
                <a:rPr lang="en-GB" sz="2400" dirty="0">
                  <a:sym typeface="Helvetica Neue"/>
                </a:rPr>
                <a:t> </a:t>
              </a:r>
              <a:r>
                <a:rPr lang="en-GB" sz="2400" dirty="0" err="1">
                  <a:sym typeface="Helvetica Neue"/>
                </a:rPr>
                <a:t>kontrolu</a:t>
              </a:r>
              <a:r>
                <a:rPr lang="en-GB" sz="2400" dirty="0">
                  <a:sym typeface="Helvetica Neue"/>
                </a:rPr>
                <a:t> </a:t>
              </a:r>
              <a:r>
                <a:rPr lang="en-GB" sz="2400" dirty="0" err="1">
                  <a:sym typeface="Helvetica Neue"/>
                </a:rPr>
                <a:t>kućanstva</a:t>
              </a:r>
              <a:endParaRPr lang="en-GB" sz="2400" dirty="0">
                <a:solidFill>
                  <a:schemeClr val="dk1"/>
                </a:solidFill>
                <a:latin typeface="+mn-lt"/>
                <a:sym typeface="Helvetica Neue"/>
              </a:endParaRPr>
            </a:p>
          </p:txBody>
        </p:sp>
        <p:sp>
          <p:nvSpPr>
            <p:cNvPr id="12" name="Google Shape;120;p6">
              <a:extLst>
                <a:ext uri="{FF2B5EF4-FFF2-40B4-BE49-F238E27FC236}">
                  <a16:creationId xmlns:a16="http://schemas.microsoft.com/office/drawing/2014/main" id="{9FFF3017-1ECD-1E2F-0B24-279AC42A60DA}"/>
                </a:ext>
              </a:extLst>
            </p:cNvPr>
            <p:cNvSpPr txBox="1"/>
            <p:nvPr/>
          </p:nvSpPr>
          <p:spPr>
            <a:xfrm>
              <a:off x="12312000" y="7452000"/>
              <a:ext cx="5400000" cy="1440000"/>
            </a:xfrm>
            <a:custGeom>
              <a:avLst/>
              <a:gdLst>
                <a:gd name="connsiteX0" fmla="*/ 0 w 5400000"/>
                <a:gd name="connsiteY0" fmla="*/ 0 h 1440000"/>
                <a:gd name="connsiteX1" fmla="*/ 648000 w 5400000"/>
                <a:gd name="connsiteY1" fmla="*/ 0 h 1440000"/>
                <a:gd name="connsiteX2" fmla="*/ 1242000 w 5400000"/>
                <a:gd name="connsiteY2" fmla="*/ 0 h 1440000"/>
                <a:gd name="connsiteX3" fmla="*/ 1620000 w 5400000"/>
                <a:gd name="connsiteY3" fmla="*/ 0 h 1440000"/>
                <a:gd name="connsiteX4" fmla="*/ 2268000 w 5400000"/>
                <a:gd name="connsiteY4" fmla="*/ 0 h 1440000"/>
                <a:gd name="connsiteX5" fmla="*/ 2808000 w 5400000"/>
                <a:gd name="connsiteY5" fmla="*/ 0 h 1440000"/>
                <a:gd name="connsiteX6" fmla="*/ 3294000 w 5400000"/>
                <a:gd name="connsiteY6" fmla="*/ 0 h 1440000"/>
                <a:gd name="connsiteX7" fmla="*/ 3942000 w 5400000"/>
                <a:gd name="connsiteY7" fmla="*/ 0 h 1440000"/>
                <a:gd name="connsiteX8" fmla="*/ 4320000 w 5400000"/>
                <a:gd name="connsiteY8" fmla="*/ 0 h 1440000"/>
                <a:gd name="connsiteX9" fmla="*/ 4752000 w 5400000"/>
                <a:gd name="connsiteY9" fmla="*/ 0 h 1440000"/>
                <a:gd name="connsiteX10" fmla="*/ 5400000 w 5400000"/>
                <a:gd name="connsiteY10" fmla="*/ 0 h 1440000"/>
                <a:gd name="connsiteX11" fmla="*/ 5400000 w 5400000"/>
                <a:gd name="connsiteY11" fmla="*/ 465600 h 1440000"/>
                <a:gd name="connsiteX12" fmla="*/ 5400000 w 5400000"/>
                <a:gd name="connsiteY12" fmla="*/ 916800 h 1440000"/>
                <a:gd name="connsiteX13" fmla="*/ 5400000 w 5400000"/>
                <a:gd name="connsiteY13" fmla="*/ 1440000 h 1440000"/>
                <a:gd name="connsiteX14" fmla="*/ 4806000 w 5400000"/>
                <a:gd name="connsiteY14" fmla="*/ 1440000 h 1440000"/>
                <a:gd name="connsiteX15" fmla="*/ 4212000 w 5400000"/>
                <a:gd name="connsiteY15" fmla="*/ 1440000 h 1440000"/>
                <a:gd name="connsiteX16" fmla="*/ 3834000 w 5400000"/>
                <a:gd name="connsiteY16" fmla="*/ 1440000 h 1440000"/>
                <a:gd name="connsiteX17" fmla="*/ 3456000 w 5400000"/>
                <a:gd name="connsiteY17" fmla="*/ 1440000 h 1440000"/>
                <a:gd name="connsiteX18" fmla="*/ 3078000 w 5400000"/>
                <a:gd name="connsiteY18" fmla="*/ 1440000 h 1440000"/>
                <a:gd name="connsiteX19" fmla="*/ 2592000 w 5400000"/>
                <a:gd name="connsiteY19" fmla="*/ 1440000 h 1440000"/>
                <a:gd name="connsiteX20" fmla="*/ 2052000 w 5400000"/>
                <a:gd name="connsiteY20" fmla="*/ 1440000 h 1440000"/>
                <a:gd name="connsiteX21" fmla="*/ 1512000 w 5400000"/>
                <a:gd name="connsiteY21" fmla="*/ 1440000 h 1440000"/>
                <a:gd name="connsiteX22" fmla="*/ 972000 w 5400000"/>
                <a:gd name="connsiteY22" fmla="*/ 1440000 h 1440000"/>
                <a:gd name="connsiteX23" fmla="*/ 0 w 5400000"/>
                <a:gd name="connsiteY23" fmla="*/ 1440000 h 1440000"/>
                <a:gd name="connsiteX24" fmla="*/ 0 w 5400000"/>
                <a:gd name="connsiteY24" fmla="*/ 931200 h 1440000"/>
                <a:gd name="connsiteX25" fmla="*/ 0 w 5400000"/>
                <a:gd name="connsiteY25" fmla="*/ 436800 h 1440000"/>
                <a:gd name="connsiteX26" fmla="*/ 0 w 5400000"/>
                <a:gd name="connsiteY26" fmla="*/ 0 h 14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400000" h="1440000" fill="none" extrusionOk="0">
                  <a:moveTo>
                    <a:pt x="0" y="0"/>
                  </a:moveTo>
                  <a:cubicBezTo>
                    <a:pt x="240403" y="-66526"/>
                    <a:pt x="445065" y="61848"/>
                    <a:pt x="648000" y="0"/>
                  </a:cubicBezTo>
                  <a:cubicBezTo>
                    <a:pt x="850935" y="-61848"/>
                    <a:pt x="986332" y="21662"/>
                    <a:pt x="1242000" y="0"/>
                  </a:cubicBezTo>
                  <a:cubicBezTo>
                    <a:pt x="1497668" y="-21662"/>
                    <a:pt x="1521593" y="3393"/>
                    <a:pt x="1620000" y="0"/>
                  </a:cubicBezTo>
                  <a:cubicBezTo>
                    <a:pt x="1718407" y="-3393"/>
                    <a:pt x="1985414" y="27980"/>
                    <a:pt x="2268000" y="0"/>
                  </a:cubicBezTo>
                  <a:cubicBezTo>
                    <a:pt x="2550586" y="-27980"/>
                    <a:pt x="2683327" y="19072"/>
                    <a:pt x="2808000" y="0"/>
                  </a:cubicBezTo>
                  <a:cubicBezTo>
                    <a:pt x="2932673" y="-19072"/>
                    <a:pt x="3072538" y="26903"/>
                    <a:pt x="3294000" y="0"/>
                  </a:cubicBezTo>
                  <a:cubicBezTo>
                    <a:pt x="3515462" y="-26903"/>
                    <a:pt x="3718808" y="25581"/>
                    <a:pt x="3942000" y="0"/>
                  </a:cubicBezTo>
                  <a:cubicBezTo>
                    <a:pt x="4165192" y="-25581"/>
                    <a:pt x="4136170" y="45248"/>
                    <a:pt x="4320000" y="0"/>
                  </a:cubicBezTo>
                  <a:cubicBezTo>
                    <a:pt x="4503830" y="-45248"/>
                    <a:pt x="4539730" y="32627"/>
                    <a:pt x="4752000" y="0"/>
                  </a:cubicBezTo>
                  <a:cubicBezTo>
                    <a:pt x="4964270" y="-32627"/>
                    <a:pt x="5092974" y="3196"/>
                    <a:pt x="5400000" y="0"/>
                  </a:cubicBezTo>
                  <a:cubicBezTo>
                    <a:pt x="5418344" y="157103"/>
                    <a:pt x="5373757" y="288384"/>
                    <a:pt x="5400000" y="465600"/>
                  </a:cubicBezTo>
                  <a:cubicBezTo>
                    <a:pt x="5426243" y="642816"/>
                    <a:pt x="5383170" y="809815"/>
                    <a:pt x="5400000" y="916800"/>
                  </a:cubicBezTo>
                  <a:cubicBezTo>
                    <a:pt x="5416830" y="1023785"/>
                    <a:pt x="5382870" y="1272190"/>
                    <a:pt x="5400000" y="1440000"/>
                  </a:cubicBezTo>
                  <a:cubicBezTo>
                    <a:pt x="5147907" y="1465704"/>
                    <a:pt x="5006305" y="1381909"/>
                    <a:pt x="4806000" y="1440000"/>
                  </a:cubicBezTo>
                  <a:cubicBezTo>
                    <a:pt x="4605695" y="1498091"/>
                    <a:pt x="4507527" y="1373690"/>
                    <a:pt x="4212000" y="1440000"/>
                  </a:cubicBezTo>
                  <a:cubicBezTo>
                    <a:pt x="3916473" y="1506310"/>
                    <a:pt x="3918647" y="1403690"/>
                    <a:pt x="3834000" y="1440000"/>
                  </a:cubicBezTo>
                  <a:cubicBezTo>
                    <a:pt x="3749353" y="1476310"/>
                    <a:pt x="3617440" y="1414658"/>
                    <a:pt x="3456000" y="1440000"/>
                  </a:cubicBezTo>
                  <a:cubicBezTo>
                    <a:pt x="3294560" y="1465342"/>
                    <a:pt x="3209089" y="1426019"/>
                    <a:pt x="3078000" y="1440000"/>
                  </a:cubicBezTo>
                  <a:cubicBezTo>
                    <a:pt x="2946911" y="1453981"/>
                    <a:pt x="2829236" y="1404558"/>
                    <a:pt x="2592000" y="1440000"/>
                  </a:cubicBezTo>
                  <a:cubicBezTo>
                    <a:pt x="2354764" y="1475442"/>
                    <a:pt x="2261376" y="1393061"/>
                    <a:pt x="2052000" y="1440000"/>
                  </a:cubicBezTo>
                  <a:cubicBezTo>
                    <a:pt x="1842624" y="1486939"/>
                    <a:pt x="1655591" y="1428139"/>
                    <a:pt x="1512000" y="1440000"/>
                  </a:cubicBezTo>
                  <a:cubicBezTo>
                    <a:pt x="1368409" y="1451861"/>
                    <a:pt x="1098777" y="1430231"/>
                    <a:pt x="972000" y="1440000"/>
                  </a:cubicBezTo>
                  <a:cubicBezTo>
                    <a:pt x="845223" y="1449769"/>
                    <a:pt x="460389" y="1421416"/>
                    <a:pt x="0" y="1440000"/>
                  </a:cubicBezTo>
                  <a:cubicBezTo>
                    <a:pt x="-44889" y="1247693"/>
                    <a:pt x="30429" y="1110891"/>
                    <a:pt x="0" y="931200"/>
                  </a:cubicBezTo>
                  <a:cubicBezTo>
                    <a:pt x="-30429" y="751509"/>
                    <a:pt x="54676" y="590781"/>
                    <a:pt x="0" y="436800"/>
                  </a:cubicBezTo>
                  <a:cubicBezTo>
                    <a:pt x="-54676" y="282819"/>
                    <a:pt x="28119" y="92206"/>
                    <a:pt x="0" y="0"/>
                  </a:cubicBezTo>
                  <a:close/>
                </a:path>
                <a:path w="5400000" h="1440000" stroke="0" extrusionOk="0">
                  <a:moveTo>
                    <a:pt x="0" y="0"/>
                  </a:moveTo>
                  <a:cubicBezTo>
                    <a:pt x="304713" y="-35938"/>
                    <a:pt x="496165" y="30105"/>
                    <a:pt x="648000" y="0"/>
                  </a:cubicBezTo>
                  <a:cubicBezTo>
                    <a:pt x="799835" y="-30105"/>
                    <a:pt x="1057361" y="52672"/>
                    <a:pt x="1188000" y="0"/>
                  </a:cubicBezTo>
                  <a:cubicBezTo>
                    <a:pt x="1318639" y="-52672"/>
                    <a:pt x="1497224" y="9611"/>
                    <a:pt x="1620000" y="0"/>
                  </a:cubicBezTo>
                  <a:cubicBezTo>
                    <a:pt x="1742776" y="-9611"/>
                    <a:pt x="2041365" y="60748"/>
                    <a:pt x="2160000" y="0"/>
                  </a:cubicBezTo>
                  <a:cubicBezTo>
                    <a:pt x="2278635" y="-60748"/>
                    <a:pt x="2543723" y="63597"/>
                    <a:pt x="2808000" y="0"/>
                  </a:cubicBezTo>
                  <a:cubicBezTo>
                    <a:pt x="3072277" y="-63597"/>
                    <a:pt x="3048906" y="46953"/>
                    <a:pt x="3240000" y="0"/>
                  </a:cubicBezTo>
                  <a:cubicBezTo>
                    <a:pt x="3431094" y="-46953"/>
                    <a:pt x="3452924" y="942"/>
                    <a:pt x="3618000" y="0"/>
                  </a:cubicBezTo>
                  <a:cubicBezTo>
                    <a:pt x="3783076" y="-942"/>
                    <a:pt x="3896138" y="63330"/>
                    <a:pt x="4158000" y="0"/>
                  </a:cubicBezTo>
                  <a:cubicBezTo>
                    <a:pt x="4419862" y="-63330"/>
                    <a:pt x="4535588" y="60164"/>
                    <a:pt x="4698000" y="0"/>
                  </a:cubicBezTo>
                  <a:cubicBezTo>
                    <a:pt x="4860412" y="-60164"/>
                    <a:pt x="5066078" y="77068"/>
                    <a:pt x="5400000" y="0"/>
                  </a:cubicBezTo>
                  <a:cubicBezTo>
                    <a:pt x="5454736" y="103669"/>
                    <a:pt x="5362792" y="260684"/>
                    <a:pt x="5400000" y="465600"/>
                  </a:cubicBezTo>
                  <a:cubicBezTo>
                    <a:pt x="5437208" y="670516"/>
                    <a:pt x="5348750" y="812941"/>
                    <a:pt x="5400000" y="931200"/>
                  </a:cubicBezTo>
                  <a:cubicBezTo>
                    <a:pt x="5451250" y="1049459"/>
                    <a:pt x="5387219" y="1231083"/>
                    <a:pt x="5400000" y="1440000"/>
                  </a:cubicBezTo>
                  <a:cubicBezTo>
                    <a:pt x="5269533" y="1493626"/>
                    <a:pt x="5050190" y="1413155"/>
                    <a:pt x="4914000" y="1440000"/>
                  </a:cubicBezTo>
                  <a:cubicBezTo>
                    <a:pt x="4777810" y="1466845"/>
                    <a:pt x="4553217" y="1383503"/>
                    <a:pt x="4320000" y="1440000"/>
                  </a:cubicBezTo>
                  <a:cubicBezTo>
                    <a:pt x="4086783" y="1496497"/>
                    <a:pt x="3936241" y="1425817"/>
                    <a:pt x="3672000" y="1440000"/>
                  </a:cubicBezTo>
                  <a:cubicBezTo>
                    <a:pt x="3407759" y="1454183"/>
                    <a:pt x="3368764" y="1378868"/>
                    <a:pt x="3078000" y="1440000"/>
                  </a:cubicBezTo>
                  <a:cubicBezTo>
                    <a:pt x="2787236" y="1501132"/>
                    <a:pt x="2747355" y="1431671"/>
                    <a:pt x="2538000" y="1440000"/>
                  </a:cubicBezTo>
                  <a:cubicBezTo>
                    <a:pt x="2328645" y="1448329"/>
                    <a:pt x="2296872" y="1413665"/>
                    <a:pt x="2160000" y="1440000"/>
                  </a:cubicBezTo>
                  <a:cubicBezTo>
                    <a:pt x="2023128" y="1466335"/>
                    <a:pt x="1880366" y="1422606"/>
                    <a:pt x="1620000" y="1440000"/>
                  </a:cubicBezTo>
                  <a:cubicBezTo>
                    <a:pt x="1359634" y="1457394"/>
                    <a:pt x="1232151" y="1384925"/>
                    <a:pt x="972000" y="1440000"/>
                  </a:cubicBezTo>
                  <a:cubicBezTo>
                    <a:pt x="711849" y="1495075"/>
                    <a:pt x="385182" y="1392067"/>
                    <a:pt x="0" y="1440000"/>
                  </a:cubicBezTo>
                  <a:cubicBezTo>
                    <a:pt x="-24545" y="1283072"/>
                    <a:pt x="30159" y="1149211"/>
                    <a:pt x="0" y="960000"/>
                  </a:cubicBezTo>
                  <a:cubicBezTo>
                    <a:pt x="-30159" y="770789"/>
                    <a:pt x="8508" y="649079"/>
                    <a:pt x="0" y="465600"/>
                  </a:cubicBezTo>
                  <a:cubicBezTo>
                    <a:pt x="-8508" y="282121"/>
                    <a:pt x="33797" y="118944"/>
                    <a:pt x="0" y="0"/>
                  </a:cubicBezTo>
                  <a:close/>
                </a:path>
              </a:pathLst>
            </a:custGeom>
            <a:ln>
              <a:solidFill>
                <a:schemeClr val="tx1"/>
              </a:solidFill>
              <a:extLst>
                <a:ext uri="{C807C97D-BFC1-408E-A445-0C87EB9F89A2}">
                  <ask:lineSketchStyleProps xmlns:ask="http://schemas.microsoft.com/office/drawing/2018/sketchyshapes" sd="981765707">
                    <a:prstGeom prst="rect">
                      <a:avLst/>
                    </a:prstGeom>
                    <ask:type>
                      <ask:lineSketchScribble/>
                    </ask:type>
                  </ask:lineSketchStyleProps>
                </a:ext>
              </a:extLst>
            </a:ln>
          </p:spPr>
          <p:style>
            <a:lnRef idx="2">
              <a:schemeClr val="accent1"/>
            </a:lnRef>
            <a:fillRef idx="1">
              <a:schemeClr val="lt1"/>
            </a:fillRef>
            <a:effectRef idx="0">
              <a:schemeClr val="accent1"/>
            </a:effectRef>
            <a:fontRef idx="minor">
              <a:schemeClr val="dk1"/>
            </a:fontRef>
          </p:style>
          <p:txBody>
            <a:bodyPr spcFirstLastPara="1" wrap="square" lIns="91425" tIns="540000" rIns="91425" bIns="45700" anchor="t" anchorCtr="0">
              <a:noAutofit/>
            </a:bodyPr>
            <a:lstStyle/>
            <a:p>
              <a:pPr lvl="0" algn="ctr">
                <a:buSzPct val="80000"/>
              </a:pPr>
              <a:r>
                <a:rPr lang="en-GB" sz="2300" dirty="0" err="1">
                  <a:sym typeface="Helvetica Neue"/>
                </a:rPr>
                <a:t>Zdravstveni</a:t>
              </a:r>
              <a:r>
                <a:rPr lang="en-GB" sz="2300" dirty="0">
                  <a:sym typeface="Helvetica Neue"/>
                </a:rPr>
                <a:t> </a:t>
              </a:r>
              <a:r>
                <a:rPr lang="en-GB" sz="2300" dirty="0" err="1">
                  <a:sym typeface="Helvetica Neue"/>
                </a:rPr>
                <a:t>portali</a:t>
              </a:r>
              <a:r>
                <a:rPr lang="en-GB" sz="2300" dirty="0">
                  <a:sym typeface="Helvetica Neue"/>
                </a:rPr>
                <a:t> i </a:t>
              </a:r>
              <a:r>
                <a:rPr lang="en-GB" sz="2300" dirty="0" err="1">
                  <a:sym typeface="Helvetica Neue"/>
                </a:rPr>
                <a:t>komunikacija</a:t>
              </a:r>
              <a:r>
                <a:rPr lang="en-GB" sz="2300" dirty="0">
                  <a:sym typeface="Helvetica Neue"/>
                </a:rPr>
                <a:t> </a:t>
              </a:r>
              <a:r>
                <a:rPr lang="en-GB" sz="2300" dirty="0" err="1">
                  <a:sym typeface="Helvetica Neue"/>
                </a:rPr>
                <a:t>sa</a:t>
              </a:r>
              <a:r>
                <a:rPr lang="en-GB" sz="2300" dirty="0">
                  <a:sym typeface="Helvetica Neue"/>
                </a:rPr>
                <a:t> </a:t>
              </a:r>
              <a:r>
                <a:rPr lang="en-GB" sz="2300" dirty="0" err="1">
                  <a:sym typeface="Helvetica Neue"/>
                </a:rPr>
                <a:t>zdravstvenim</a:t>
              </a:r>
              <a:r>
                <a:rPr lang="en-GB" sz="2300" dirty="0">
                  <a:sym typeface="Helvetica Neue"/>
                </a:rPr>
                <a:t> </a:t>
              </a:r>
              <a:r>
                <a:rPr lang="en-GB" sz="2300" dirty="0" err="1">
                  <a:sym typeface="Helvetica Neue"/>
                </a:rPr>
                <a:t>osiguravajućim</a:t>
              </a:r>
              <a:r>
                <a:rPr lang="en-GB" sz="2300" dirty="0">
                  <a:sym typeface="Helvetica Neue"/>
                </a:rPr>
                <a:t> </a:t>
              </a:r>
              <a:r>
                <a:rPr lang="en-GB" sz="2300" dirty="0" err="1">
                  <a:sym typeface="Helvetica Neue"/>
                </a:rPr>
                <a:t>društvima</a:t>
              </a:r>
              <a:endParaRPr lang="en-GB" sz="2300" dirty="0"/>
            </a:p>
          </p:txBody>
        </p:sp>
        <p:pic>
          <p:nvPicPr>
            <p:cNvPr id="3" name="Grafik 2" descr="Büroklammer Silhouette">
              <a:extLst>
                <a:ext uri="{FF2B5EF4-FFF2-40B4-BE49-F238E27FC236}">
                  <a16:creationId xmlns:a16="http://schemas.microsoft.com/office/drawing/2014/main" id="{2193B81E-A39D-71F1-7F28-426B1FC6E6F5}"/>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rot="600000">
              <a:off x="3708000" y="3888000"/>
              <a:ext cx="756000" cy="756000"/>
            </a:xfrm>
            <a:prstGeom prst="rect">
              <a:avLst/>
            </a:prstGeom>
            <a:effectLst>
              <a:outerShdw blurRad="50800" dist="38100" dir="13500000" algn="br" rotWithShape="0">
                <a:prstClr val="black">
                  <a:alpha val="40000"/>
                </a:prstClr>
              </a:outerShdw>
            </a:effectLst>
          </p:spPr>
        </p:pic>
        <p:pic>
          <p:nvPicPr>
            <p:cNvPr id="14" name="Grafik 13" descr="Büroklammer Silhouette">
              <a:extLst>
                <a:ext uri="{FF2B5EF4-FFF2-40B4-BE49-F238E27FC236}">
                  <a16:creationId xmlns:a16="http://schemas.microsoft.com/office/drawing/2014/main" id="{398017F4-6919-4504-64C7-CFFD8894EC19}"/>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rot="-300000">
              <a:off x="3708000" y="5580000"/>
              <a:ext cx="756000" cy="756000"/>
            </a:xfrm>
            <a:prstGeom prst="rect">
              <a:avLst/>
            </a:prstGeom>
            <a:effectLst>
              <a:outerShdw blurRad="50800" dist="38100" dir="13500000" algn="br" rotWithShape="0">
                <a:prstClr val="black">
                  <a:alpha val="40000"/>
                </a:prstClr>
              </a:outerShdw>
            </a:effectLst>
          </p:spPr>
        </p:pic>
        <p:pic>
          <p:nvPicPr>
            <p:cNvPr id="15" name="Grafik 14" descr="Büroklammer Silhouette">
              <a:extLst>
                <a:ext uri="{FF2B5EF4-FFF2-40B4-BE49-F238E27FC236}">
                  <a16:creationId xmlns:a16="http://schemas.microsoft.com/office/drawing/2014/main" id="{E496BFD1-BCE3-D39C-908C-04FCE259B6FC}"/>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rot="360000">
              <a:off x="3708000" y="7272000"/>
              <a:ext cx="756000" cy="756000"/>
            </a:xfrm>
            <a:prstGeom prst="rect">
              <a:avLst/>
            </a:prstGeom>
            <a:effectLst>
              <a:outerShdw blurRad="50800" dist="38100" dir="13500000" algn="br" rotWithShape="0">
                <a:prstClr val="black">
                  <a:alpha val="40000"/>
                </a:prstClr>
              </a:outerShdw>
            </a:effectLst>
          </p:spPr>
        </p:pic>
        <p:pic>
          <p:nvPicPr>
            <p:cNvPr id="16" name="Grafik 15" descr="Büroklammer Silhouette">
              <a:extLst>
                <a:ext uri="{FF2B5EF4-FFF2-40B4-BE49-F238E27FC236}">
                  <a16:creationId xmlns:a16="http://schemas.microsoft.com/office/drawing/2014/main" id="{365AD43F-2FC9-8334-6DE2-03FAAF537F65}"/>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rot="-360000">
              <a:off x="9180000" y="3888000"/>
              <a:ext cx="756000" cy="756000"/>
            </a:xfrm>
            <a:prstGeom prst="rect">
              <a:avLst/>
            </a:prstGeom>
            <a:effectLst>
              <a:outerShdw blurRad="50800" dist="38100" dir="13500000" algn="br" rotWithShape="0">
                <a:prstClr val="black">
                  <a:alpha val="40000"/>
                </a:prstClr>
              </a:outerShdw>
            </a:effectLst>
          </p:spPr>
        </p:pic>
        <p:pic>
          <p:nvPicPr>
            <p:cNvPr id="17" name="Grafik 16" descr="Büroklammer Silhouette">
              <a:extLst>
                <a:ext uri="{FF2B5EF4-FFF2-40B4-BE49-F238E27FC236}">
                  <a16:creationId xmlns:a16="http://schemas.microsoft.com/office/drawing/2014/main" id="{6CF077E2-A8F9-0680-6420-C7832C1824AC}"/>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rot="360000">
              <a:off x="14652000" y="3888000"/>
              <a:ext cx="756000" cy="756000"/>
            </a:xfrm>
            <a:prstGeom prst="rect">
              <a:avLst/>
            </a:prstGeom>
            <a:effectLst>
              <a:outerShdw blurRad="50800" dist="38100" dir="13500000" algn="br" rotWithShape="0">
                <a:prstClr val="black">
                  <a:alpha val="40000"/>
                </a:prstClr>
              </a:outerShdw>
            </a:effectLst>
          </p:spPr>
        </p:pic>
        <p:pic>
          <p:nvPicPr>
            <p:cNvPr id="18" name="Grafik 17" descr="Büroklammer Silhouette">
              <a:extLst>
                <a:ext uri="{FF2B5EF4-FFF2-40B4-BE49-F238E27FC236}">
                  <a16:creationId xmlns:a16="http://schemas.microsoft.com/office/drawing/2014/main" id="{ADC2298D-32EE-C14D-5DA0-57A17241D3F1}"/>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rot="-420000">
              <a:off x="9180000" y="5580000"/>
              <a:ext cx="756000" cy="756000"/>
            </a:xfrm>
            <a:prstGeom prst="rect">
              <a:avLst/>
            </a:prstGeom>
            <a:effectLst>
              <a:outerShdw blurRad="50800" dist="38100" dir="13500000" algn="br" rotWithShape="0">
                <a:prstClr val="black">
                  <a:alpha val="40000"/>
                </a:prstClr>
              </a:outerShdw>
            </a:effectLst>
          </p:spPr>
        </p:pic>
        <p:pic>
          <p:nvPicPr>
            <p:cNvPr id="19" name="Grafik 18" descr="Büroklammer Silhouette">
              <a:extLst>
                <a:ext uri="{FF2B5EF4-FFF2-40B4-BE49-F238E27FC236}">
                  <a16:creationId xmlns:a16="http://schemas.microsoft.com/office/drawing/2014/main" id="{2D4E4FB7-6A8B-CAF6-B012-7300B7DEBC04}"/>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rot="-300000">
              <a:off x="14652000" y="5580000"/>
              <a:ext cx="756000" cy="756000"/>
            </a:xfrm>
            <a:prstGeom prst="rect">
              <a:avLst/>
            </a:prstGeom>
            <a:effectLst>
              <a:outerShdw blurRad="50800" dist="38100" dir="13500000" algn="br" rotWithShape="0">
                <a:prstClr val="black">
                  <a:alpha val="40000"/>
                </a:prstClr>
              </a:outerShdw>
            </a:effectLst>
          </p:spPr>
        </p:pic>
        <p:pic>
          <p:nvPicPr>
            <p:cNvPr id="20" name="Grafik 19" descr="Büroklammer Silhouette">
              <a:extLst>
                <a:ext uri="{FF2B5EF4-FFF2-40B4-BE49-F238E27FC236}">
                  <a16:creationId xmlns:a16="http://schemas.microsoft.com/office/drawing/2014/main" id="{01F25F52-FD3A-9D8D-762D-5EED3DA006B9}"/>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rot="660000">
              <a:off x="9180000" y="7272000"/>
              <a:ext cx="756000" cy="756000"/>
            </a:xfrm>
            <a:prstGeom prst="rect">
              <a:avLst/>
            </a:prstGeom>
            <a:effectLst>
              <a:outerShdw blurRad="50800" dist="38100" dir="13500000" algn="br" rotWithShape="0">
                <a:prstClr val="black">
                  <a:alpha val="40000"/>
                </a:prstClr>
              </a:outerShdw>
            </a:effectLst>
          </p:spPr>
        </p:pic>
        <p:pic>
          <p:nvPicPr>
            <p:cNvPr id="21" name="Grafik 20" descr="Büroklammer Silhouette">
              <a:extLst>
                <a:ext uri="{FF2B5EF4-FFF2-40B4-BE49-F238E27FC236}">
                  <a16:creationId xmlns:a16="http://schemas.microsoft.com/office/drawing/2014/main" id="{457CAF74-B4BD-B5EA-A480-CC42393F67B2}"/>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rot="-180000">
              <a:off x="14652000" y="7272000"/>
              <a:ext cx="756000" cy="756000"/>
            </a:xfrm>
            <a:prstGeom prst="rect">
              <a:avLst/>
            </a:prstGeom>
            <a:effectLst>
              <a:outerShdw blurRad="50800" dist="38100" dir="13500000" algn="br" rotWithShape="0">
                <a:prstClr val="black">
                  <a:alpha val="40000"/>
                </a:prstClr>
              </a:outerShdw>
            </a:effectLst>
          </p:spPr>
        </p:pic>
      </p:grpSp>
      <p:sp>
        <p:nvSpPr>
          <p:cNvPr id="22" name="Textfeld 21">
            <a:extLst>
              <a:ext uri="{FF2B5EF4-FFF2-40B4-BE49-F238E27FC236}">
                <a16:creationId xmlns:a16="http://schemas.microsoft.com/office/drawing/2014/main" id="{B69C9858-4640-261E-19EF-26111642D734}"/>
              </a:ext>
            </a:extLst>
          </p:cNvPr>
          <p:cNvSpPr txBox="1"/>
          <p:nvPr/>
        </p:nvSpPr>
        <p:spPr>
          <a:xfrm>
            <a:off x="1080000" y="9000000"/>
            <a:ext cx="17100000" cy="360000"/>
          </a:xfrm>
          <a:prstGeom prst="rect">
            <a:avLst/>
          </a:prstGeom>
          <a:noFill/>
          <a:ln>
            <a:noFill/>
          </a:ln>
        </p:spPr>
        <p:txBody>
          <a:bodyPr wrap="square" anchor="b">
            <a:noAutofit/>
          </a:bodyPr>
          <a:lstStyle/>
          <a:p>
            <a:r>
              <a:rPr lang="hr-HR" sz="1000" dirty="0"/>
              <a:t>Izvor</a:t>
            </a:r>
            <a:r>
              <a:rPr lang="en-GB" sz="1000" dirty="0"/>
              <a:t>: Treppenlift-ratgeber.de, Internet </a:t>
            </a:r>
            <a:r>
              <a:rPr lang="en-GB" sz="1000" dirty="0" err="1"/>
              <a:t>für</a:t>
            </a:r>
            <a:r>
              <a:rPr lang="en-GB" sz="1000" dirty="0"/>
              <a:t> </a:t>
            </a:r>
            <a:r>
              <a:rPr lang="en-GB" sz="1000" dirty="0" err="1"/>
              <a:t>Senioren</a:t>
            </a:r>
            <a:r>
              <a:rPr lang="en-GB" sz="1000" dirty="0"/>
              <a:t>: </a:t>
            </a:r>
            <a:r>
              <a:rPr lang="en-GB" sz="1000" dirty="0" err="1"/>
              <a:t>Werden</a:t>
            </a:r>
            <a:r>
              <a:rPr lang="en-GB" sz="1000" dirty="0"/>
              <a:t> </a:t>
            </a:r>
            <a:r>
              <a:rPr lang="en-GB" sz="1000" dirty="0" err="1"/>
              <a:t>Sie</a:t>
            </a:r>
            <a:r>
              <a:rPr lang="en-GB" sz="1000" dirty="0"/>
              <a:t> </a:t>
            </a:r>
            <a:r>
              <a:rPr lang="en-GB" sz="1000" dirty="0" err="1"/>
              <a:t>zum</a:t>
            </a:r>
            <a:r>
              <a:rPr lang="en-GB" sz="1000" dirty="0"/>
              <a:t> Silver Surfer, in: treppenlift-ratgeber.de, https://www.treppenlift-ratgeber.de/barrierefrei-leben/leben-im-alter/internet-fuer-senioren.html + diabsite.de, </a:t>
            </a:r>
            <a:r>
              <a:rPr lang="en-GB" sz="1000" dirty="0" err="1"/>
              <a:t>Welchen</a:t>
            </a:r>
            <a:r>
              <a:rPr lang="en-GB" sz="1000" dirty="0"/>
              <a:t> </a:t>
            </a:r>
            <a:r>
              <a:rPr lang="en-GB" sz="1000" dirty="0" err="1"/>
              <a:t>besonderen</a:t>
            </a:r>
            <a:r>
              <a:rPr lang="en-GB" sz="1000" dirty="0"/>
              <a:t> </a:t>
            </a:r>
            <a:r>
              <a:rPr lang="en-GB" sz="1000" dirty="0" err="1"/>
              <a:t>Nutzen</a:t>
            </a:r>
            <a:r>
              <a:rPr lang="en-GB" sz="1000" dirty="0"/>
              <a:t> </a:t>
            </a:r>
            <a:r>
              <a:rPr lang="en-GB" sz="1000" dirty="0" err="1"/>
              <a:t>bietet</a:t>
            </a:r>
            <a:r>
              <a:rPr lang="en-GB" sz="1000" dirty="0"/>
              <a:t> das </a:t>
            </a:r>
            <a:r>
              <a:rPr lang="en-GB" sz="1000" dirty="0" err="1"/>
              <a:t>Netz</a:t>
            </a:r>
            <a:r>
              <a:rPr lang="en-GB" sz="1000" dirty="0"/>
              <a:t> </a:t>
            </a:r>
            <a:r>
              <a:rPr lang="en-GB" sz="1000" dirty="0" err="1"/>
              <a:t>für</a:t>
            </a:r>
            <a:r>
              <a:rPr lang="en-GB" sz="1000" dirty="0"/>
              <a:t> </a:t>
            </a:r>
            <a:r>
              <a:rPr lang="en-GB" sz="1000" dirty="0" err="1"/>
              <a:t>Senioren</a:t>
            </a:r>
            <a:r>
              <a:rPr lang="en-GB" sz="1000" dirty="0"/>
              <a:t>?, in: diabsite.de, 24.06.2007, https://www.diabsite.de/wegweiser/links/internet/5-senioren.html</a:t>
            </a:r>
          </a:p>
        </p:txBody>
      </p:sp>
      <p:sp>
        <p:nvSpPr>
          <p:cNvPr id="13" name="Foliennummernplatzhalter 1">
            <a:extLst>
              <a:ext uri="{FF2B5EF4-FFF2-40B4-BE49-F238E27FC236}">
                <a16:creationId xmlns:a16="http://schemas.microsoft.com/office/drawing/2014/main" id="{7F1149C6-E855-1795-E920-F61F32D9521A}"/>
              </a:ext>
            </a:extLst>
          </p:cNvPr>
          <p:cNvSpPr txBox="1">
            <a:spLocks/>
          </p:cNvSpPr>
          <p:nvPr/>
        </p:nvSpPr>
        <p:spPr>
          <a:xfrm>
            <a:off x="14004589" y="9567020"/>
            <a:ext cx="4114800" cy="547688"/>
          </a:xfrm>
          <a:prstGeom prst="rect">
            <a:avLst/>
          </a:prstGeom>
        </p:spPr>
        <p:txBody>
          <a:bodyPr vert="horz" lIns="91440" tIns="45720" rIns="91440" bIns="45720" rtlCol="0" anchor="ct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defRPr sz="1200" b="0" i="0" u="none" strike="noStrike" cap="none">
                <a:solidFill>
                  <a:schemeClr val="tx1">
                    <a:tint val="75000"/>
                  </a:schemeClr>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fld id="{141F0399-9AC4-4E2F-9FF1-1AC0CE388A8D}" type="slidenum">
              <a:rPr lang="en-GB" smtClean="0"/>
              <a:t>7</a:t>
            </a:fld>
            <a:endParaRPr lang="en-GB"/>
          </a:p>
        </p:txBody>
      </p:sp>
    </p:spTree>
    <p:extLst>
      <p:ext uri="{BB962C8B-B14F-4D97-AF65-F5344CB8AC3E}">
        <p14:creationId xmlns:p14="http://schemas.microsoft.com/office/powerpoint/2010/main" val="16565332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6"/>
          <p:cNvSpPr txBox="1"/>
          <p:nvPr/>
        </p:nvSpPr>
        <p:spPr>
          <a:xfrm>
            <a:off x="1331998" y="2401311"/>
            <a:ext cx="16452000" cy="830956"/>
          </a:xfrm>
          <a:prstGeom prst="rect">
            <a:avLst/>
          </a:prstGeom>
          <a:noFill/>
          <a:ln>
            <a:noFill/>
          </a:ln>
        </p:spPr>
        <p:txBody>
          <a:bodyPr spcFirstLastPara="1" wrap="square" lIns="91425" tIns="45700" rIns="91425" bIns="45700" anchor="t" anchorCtr="0">
            <a:noAutofit/>
          </a:bodyPr>
          <a:lstStyle/>
          <a:p>
            <a:pPr lvl="0"/>
            <a:r>
              <a:rPr lang="it-IT" sz="4800" b="1" dirty="0">
                <a:solidFill>
                  <a:schemeClr val="tx1"/>
                </a:solidFill>
                <a:latin typeface="+mn-lt"/>
                <a:ea typeface="Helvetica Neue"/>
                <a:cs typeface="Helvetica Neue"/>
                <a:sym typeface="Helvetica Neue"/>
              </a:rPr>
              <a:t>1. </a:t>
            </a:r>
            <a:r>
              <a:rPr lang="it-IT" sz="4800" b="1" dirty="0" err="1">
                <a:solidFill>
                  <a:schemeClr val="tx1"/>
                </a:solidFill>
                <a:latin typeface="+mn-lt"/>
                <a:ea typeface="Helvetica Neue"/>
                <a:cs typeface="Helvetica Neue"/>
                <a:sym typeface="Helvetica Neue"/>
              </a:rPr>
              <a:t>Koje</a:t>
            </a:r>
            <a:r>
              <a:rPr lang="it-IT" sz="4800" b="1" dirty="0">
                <a:solidFill>
                  <a:schemeClr val="tx1"/>
                </a:solidFill>
                <a:latin typeface="+mn-lt"/>
                <a:ea typeface="Helvetica Neue"/>
                <a:cs typeface="Helvetica Neue"/>
                <a:sym typeface="Helvetica Neue"/>
              </a:rPr>
              <a:t> su </a:t>
            </a:r>
            <a:r>
              <a:rPr lang="it-IT" sz="4800" b="1" dirty="0" err="1">
                <a:solidFill>
                  <a:schemeClr val="tx1"/>
                </a:solidFill>
                <a:latin typeface="+mn-lt"/>
                <a:ea typeface="Helvetica Neue"/>
                <a:cs typeface="Helvetica Neue"/>
                <a:sym typeface="Helvetica Neue"/>
              </a:rPr>
              <a:t>prednosti</a:t>
            </a:r>
            <a:r>
              <a:rPr lang="it-IT" sz="4800" b="1" dirty="0">
                <a:solidFill>
                  <a:schemeClr val="tx1"/>
                </a:solidFill>
                <a:latin typeface="+mn-lt"/>
                <a:ea typeface="Helvetica Neue"/>
                <a:cs typeface="Helvetica Neue"/>
                <a:sym typeface="Helvetica Neue"/>
              </a:rPr>
              <a:t> </a:t>
            </a:r>
            <a:r>
              <a:rPr lang="it-IT" sz="4800" b="1" dirty="0" err="1">
                <a:solidFill>
                  <a:schemeClr val="tx1"/>
                </a:solidFill>
                <a:latin typeface="+mn-lt"/>
                <a:ea typeface="Helvetica Neue"/>
                <a:cs typeface="Helvetica Neue"/>
                <a:sym typeface="Helvetica Neue"/>
              </a:rPr>
              <a:t>interneta</a:t>
            </a:r>
            <a:r>
              <a:rPr lang="it-IT" sz="4800" b="1" dirty="0">
                <a:solidFill>
                  <a:schemeClr val="tx1"/>
                </a:solidFill>
                <a:latin typeface="+mn-lt"/>
                <a:ea typeface="Helvetica Neue"/>
                <a:cs typeface="Helvetica Neue"/>
                <a:sym typeface="Helvetica Neue"/>
              </a:rPr>
              <a:t>?</a:t>
            </a:r>
            <a:endParaRPr lang="en-GB" dirty="0">
              <a:solidFill>
                <a:schemeClr val="tx1"/>
              </a:solidFill>
              <a:latin typeface="+mn-lt"/>
            </a:endParaRPr>
          </a:p>
        </p:txBody>
      </p:sp>
      <p:sp>
        <p:nvSpPr>
          <p:cNvPr id="119" name="Google Shape;119;p6"/>
          <p:cNvSpPr txBox="1"/>
          <p:nvPr/>
        </p:nvSpPr>
        <p:spPr>
          <a:xfrm>
            <a:off x="1295400" y="3390900"/>
            <a:ext cx="15697200" cy="523180"/>
          </a:xfrm>
          <a:prstGeom prst="rect">
            <a:avLst/>
          </a:prstGeom>
          <a:noFill/>
          <a:ln>
            <a:noFill/>
          </a:ln>
        </p:spPr>
        <p:txBody>
          <a:bodyPr spcFirstLastPara="1" wrap="square" lIns="91425" tIns="45700" rIns="91425" bIns="45700" anchor="t" anchorCtr="0">
            <a:noAutofit/>
          </a:bodyPr>
          <a:lstStyle/>
          <a:p>
            <a:pPr lvl="0"/>
            <a:r>
              <a:rPr lang="en-GB" sz="2800" b="1" dirty="0" err="1">
                <a:solidFill>
                  <a:srgbClr val="00CCFF"/>
                </a:solidFill>
                <a:latin typeface="+mn-lt"/>
                <a:ea typeface="Helvetica Neue"/>
                <a:cs typeface="Helvetica Neue"/>
                <a:sym typeface="Helvetica Neue"/>
              </a:rPr>
              <a:t>Usluge</a:t>
            </a:r>
            <a:r>
              <a:rPr lang="en-GB" sz="2800" b="1" dirty="0">
                <a:solidFill>
                  <a:srgbClr val="00CCFF"/>
                </a:solidFill>
                <a:latin typeface="+mn-lt"/>
                <a:ea typeface="Helvetica Neue"/>
                <a:cs typeface="Helvetica Neue"/>
                <a:sym typeface="Helvetica Neue"/>
              </a:rPr>
              <a:t> </a:t>
            </a:r>
            <a:r>
              <a:rPr lang="en-GB" sz="2800" b="1" dirty="0" err="1">
                <a:solidFill>
                  <a:srgbClr val="00CCFF"/>
                </a:solidFill>
                <a:latin typeface="+mn-lt"/>
                <a:ea typeface="Helvetica Neue"/>
                <a:cs typeface="Helvetica Neue"/>
                <a:sym typeface="Helvetica Neue"/>
              </a:rPr>
              <a:t>rezervacije</a:t>
            </a:r>
            <a:r>
              <a:rPr lang="en-GB" sz="2800" b="1" dirty="0">
                <a:solidFill>
                  <a:srgbClr val="00CCFF"/>
                </a:solidFill>
                <a:latin typeface="+mn-lt"/>
                <a:ea typeface="Helvetica Neue"/>
                <a:cs typeface="Helvetica Neue"/>
                <a:sym typeface="Helvetica Neue"/>
              </a:rPr>
              <a:t> </a:t>
            </a:r>
            <a:r>
              <a:rPr lang="en-GB" sz="2800" b="1" dirty="0" err="1">
                <a:solidFill>
                  <a:srgbClr val="00CCFF"/>
                </a:solidFill>
                <a:latin typeface="+mn-lt"/>
                <a:ea typeface="Helvetica Neue"/>
                <a:cs typeface="Helvetica Neue"/>
                <a:sym typeface="Helvetica Neue"/>
              </a:rPr>
              <a:t>putem</a:t>
            </a:r>
            <a:r>
              <a:rPr lang="en-GB" sz="2800" b="1" dirty="0">
                <a:solidFill>
                  <a:srgbClr val="00CCFF"/>
                </a:solidFill>
                <a:latin typeface="+mn-lt"/>
                <a:ea typeface="Helvetica Neue"/>
                <a:cs typeface="Helvetica Neue"/>
                <a:sym typeface="Helvetica Neue"/>
              </a:rPr>
              <a:t> </a:t>
            </a:r>
            <a:r>
              <a:rPr lang="en-GB" sz="2800" b="1" dirty="0" err="1">
                <a:solidFill>
                  <a:srgbClr val="00CCFF"/>
                </a:solidFill>
                <a:latin typeface="+mn-lt"/>
                <a:ea typeface="Helvetica Neue"/>
                <a:cs typeface="Helvetica Neue"/>
                <a:sym typeface="Helvetica Neue"/>
              </a:rPr>
              <a:t>interneta</a:t>
            </a:r>
            <a:endParaRPr lang="en-GB" dirty="0">
              <a:solidFill>
                <a:srgbClr val="00CCFF"/>
              </a:solidFill>
              <a:latin typeface="+mn-lt"/>
            </a:endParaRPr>
          </a:p>
        </p:txBody>
      </p:sp>
      <p:sp>
        <p:nvSpPr>
          <p:cNvPr id="6" name="Textfeld 5">
            <a:extLst>
              <a:ext uri="{FF2B5EF4-FFF2-40B4-BE49-F238E27FC236}">
                <a16:creationId xmlns:a16="http://schemas.microsoft.com/office/drawing/2014/main" id="{07DB51C1-F2E6-2D0E-337A-5F9E3B2B4923}"/>
              </a:ext>
            </a:extLst>
          </p:cNvPr>
          <p:cNvSpPr txBox="1"/>
          <p:nvPr/>
        </p:nvSpPr>
        <p:spPr>
          <a:xfrm>
            <a:off x="5203443" y="4029600"/>
            <a:ext cx="6568557" cy="307777"/>
          </a:xfrm>
          <a:prstGeom prst="rect">
            <a:avLst/>
          </a:prstGeom>
          <a:noFill/>
        </p:spPr>
        <p:txBody>
          <a:bodyPr wrap="square">
            <a:spAutoFit/>
          </a:bodyPr>
          <a:lstStyle/>
          <a:p>
            <a:r>
              <a:rPr lang="en-GB" b="0" i="0" u="none" strike="noStrike" baseline="0">
                <a:solidFill>
                  <a:srgbClr val="7B8D80"/>
                </a:solidFill>
                <a:latin typeface="+mn-lt"/>
              </a:rPr>
              <a:t>Basis: people aged 14 and over (n = 2,035); data and deviations in %.</a:t>
            </a:r>
            <a:endParaRPr lang="en-GB">
              <a:latin typeface="+mn-lt"/>
            </a:endParaRPr>
          </a:p>
        </p:txBody>
      </p:sp>
      <p:graphicFrame>
        <p:nvGraphicFramePr>
          <p:cNvPr id="5" name="Tabelle 6">
            <a:extLst>
              <a:ext uri="{FF2B5EF4-FFF2-40B4-BE49-F238E27FC236}">
                <a16:creationId xmlns:a16="http://schemas.microsoft.com/office/drawing/2014/main" id="{3837AB16-F4FA-9EE7-DC7B-0FB28D4EAE2E}"/>
              </a:ext>
            </a:extLst>
          </p:cNvPr>
          <p:cNvGraphicFramePr>
            <a:graphicFrameLocks noGrp="1"/>
          </p:cNvGraphicFramePr>
          <p:nvPr>
            <p:extLst>
              <p:ext uri="{D42A27DB-BD31-4B8C-83A1-F6EECF244321}">
                <p14:modId xmlns:p14="http://schemas.microsoft.com/office/powerpoint/2010/main" val="1171851041"/>
              </p:ext>
            </p:extLst>
          </p:nvPr>
        </p:nvGraphicFramePr>
        <p:xfrm>
          <a:off x="1295400" y="3761546"/>
          <a:ext cx="3998886" cy="5076908"/>
        </p:xfrm>
        <a:graphic>
          <a:graphicData uri="http://schemas.openxmlformats.org/drawingml/2006/table">
            <a:tbl>
              <a:tblPr firstRow="1" bandRow="1">
                <a:tableStyleId>{5940675A-B579-460E-94D1-54222C63F5DA}</a:tableStyleId>
              </a:tblPr>
              <a:tblGrid>
                <a:gridCol w="3998886">
                  <a:extLst>
                    <a:ext uri="{9D8B030D-6E8A-4147-A177-3AD203B41FA5}">
                      <a16:colId xmlns:a16="http://schemas.microsoft.com/office/drawing/2014/main" val="3505983287"/>
                    </a:ext>
                  </a:extLst>
                </a:gridCol>
              </a:tblGrid>
              <a:tr h="833173">
                <a:tc>
                  <a:txBody>
                    <a:bodyPr/>
                    <a:lstStyle/>
                    <a:p>
                      <a:pPr algn="l"/>
                      <a:endParaRPr lang="de-DE" sz="2200" dirty="0"/>
                    </a:p>
                    <a:p>
                      <a:pPr algn="l"/>
                      <a:r>
                        <a:rPr lang="de-DE" sz="2200" dirty="0" err="1"/>
                        <a:t>Putovanje</a:t>
                      </a:r>
                      <a:r>
                        <a:rPr lang="de-DE" sz="2200" dirty="0"/>
                        <a:t> </a:t>
                      </a:r>
                      <a:r>
                        <a:rPr lang="de-DE" sz="1400" dirty="0"/>
                        <a:t>(</a:t>
                      </a:r>
                      <a:r>
                        <a:rPr lang="de-DE" sz="1400" dirty="0" err="1"/>
                        <a:t>npr</a:t>
                      </a:r>
                      <a:r>
                        <a:rPr lang="de-DE" sz="1400" dirty="0"/>
                        <a:t>. </a:t>
                      </a:r>
                      <a:r>
                        <a:rPr lang="de-DE" sz="1400" dirty="0" err="1"/>
                        <a:t>za</a:t>
                      </a:r>
                      <a:r>
                        <a:rPr lang="de-DE" sz="1400" dirty="0"/>
                        <a:t> </a:t>
                      </a:r>
                      <a:r>
                        <a:rPr lang="de-DE" sz="1400" dirty="0" err="1"/>
                        <a:t>putovanja</a:t>
                      </a:r>
                      <a:r>
                        <a:rPr lang="de-DE" sz="1400" dirty="0"/>
                        <a:t> </a:t>
                      </a:r>
                      <a:r>
                        <a:rPr lang="de-DE" sz="1400" dirty="0" err="1"/>
                        <a:t>vlakom</a:t>
                      </a:r>
                      <a:r>
                        <a:rPr lang="de-DE" sz="1400" dirty="0"/>
                        <a:t>, </a:t>
                      </a:r>
                      <a:r>
                        <a:rPr lang="de-DE" sz="1400" dirty="0" err="1"/>
                        <a:t>putovanja</a:t>
                      </a:r>
                      <a:r>
                        <a:rPr lang="de-DE" sz="1400" dirty="0"/>
                        <a:t> </a:t>
                      </a:r>
                      <a:r>
                        <a:rPr lang="de-DE" sz="1400" dirty="0" err="1"/>
                        <a:t>autobusom</a:t>
                      </a:r>
                      <a:r>
                        <a:rPr lang="de-DE" sz="1400" dirty="0"/>
                        <a:t>, </a:t>
                      </a:r>
                      <a:r>
                        <a:rPr lang="de-DE" sz="1400" dirty="0" err="1"/>
                        <a:t>letove</a:t>
                      </a:r>
                      <a:r>
                        <a:rPr lang="de-DE" sz="1400" dirty="0"/>
                        <a:t> </a:t>
                      </a:r>
                      <a:r>
                        <a:rPr lang="de-DE" sz="1400" dirty="0" err="1"/>
                        <a:t>ili</a:t>
                      </a:r>
                      <a:r>
                        <a:rPr lang="de-DE" sz="1400" dirty="0"/>
                        <a:t> </a:t>
                      </a:r>
                      <a:r>
                        <a:rPr lang="de-DE" sz="1400" dirty="0" err="1"/>
                        <a:t>hotele</a:t>
                      </a:r>
                      <a:r>
                        <a:rPr lang="de-DE" sz="1400" dirty="0"/>
                        <a:t>)</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017831724"/>
                  </a:ext>
                </a:extLst>
              </a:tr>
              <a:tr h="728279">
                <a:tc>
                  <a:txBody>
                    <a:bodyPr/>
                    <a:lstStyle/>
                    <a:p>
                      <a:pPr algn="l"/>
                      <a:r>
                        <a:rPr lang="hr-HR" sz="2200" dirty="0" err="1"/>
                        <a:t>Privatini</a:t>
                      </a:r>
                      <a:r>
                        <a:rPr lang="hr-HR" sz="2200" dirty="0"/>
                        <a:t> smještaj </a:t>
                      </a:r>
                      <a:r>
                        <a:rPr lang="de-DE" sz="1400" dirty="0"/>
                        <a:t>(</a:t>
                      </a:r>
                      <a:r>
                        <a:rPr lang="hr-HR" sz="1400" dirty="0" err="1"/>
                        <a:t>npr</a:t>
                      </a:r>
                      <a:r>
                        <a:rPr lang="de-DE" sz="1400" dirty="0"/>
                        <a:t>. </a:t>
                      </a:r>
                      <a:r>
                        <a:rPr lang="de-DE" sz="1400" dirty="0" err="1"/>
                        <a:t>Airbnb</a:t>
                      </a:r>
                      <a:r>
                        <a:rPr lang="de-DE" sz="1400" dirty="0"/>
                        <a:t>)</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457643406"/>
                  </a:ext>
                </a:extLst>
              </a:tr>
              <a:tr h="536182">
                <a:tc>
                  <a:txBody>
                    <a:bodyPr/>
                    <a:lstStyle/>
                    <a:p>
                      <a:pPr algn="l"/>
                      <a:r>
                        <a:rPr lang="de-DE" sz="2200" dirty="0" err="1"/>
                        <a:t>Usluge</a:t>
                      </a:r>
                      <a:r>
                        <a:rPr lang="de-DE" sz="2200" dirty="0"/>
                        <a:t> </a:t>
                      </a:r>
                      <a:r>
                        <a:rPr lang="de-DE" sz="2200" dirty="0" err="1"/>
                        <a:t>dostave</a:t>
                      </a:r>
                      <a:r>
                        <a:rPr lang="de-DE" sz="2200" dirty="0"/>
                        <a:t> </a:t>
                      </a:r>
                      <a:r>
                        <a:rPr lang="de-DE" sz="1400" dirty="0"/>
                        <a:t>(</a:t>
                      </a:r>
                      <a:r>
                        <a:rPr lang="de-DE" sz="1400" dirty="0" err="1"/>
                        <a:t>npr</a:t>
                      </a:r>
                      <a:r>
                        <a:rPr lang="de-DE" sz="1400" dirty="0"/>
                        <a:t>. </a:t>
                      </a:r>
                      <a:r>
                        <a:rPr lang="de-DE" sz="1400" dirty="0" err="1"/>
                        <a:t>za</a:t>
                      </a:r>
                      <a:r>
                        <a:rPr lang="de-DE" sz="1400" dirty="0"/>
                        <a:t> </a:t>
                      </a:r>
                      <a:r>
                        <a:rPr lang="de-DE" sz="1400" dirty="0" err="1"/>
                        <a:t>naručivanje</a:t>
                      </a:r>
                      <a:r>
                        <a:rPr lang="de-DE" sz="1400" dirty="0"/>
                        <a:t> </a:t>
                      </a:r>
                      <a:r>
                        <a:rPr lang="de-DE" sz="1400" dirty="0" err="1"/>
                        <a:t>hrane</a:t>
                      </a:r>
                      <a:r>
                        <a:rPr lang="de-DE" sz="1400" dirty="0"/>
                        <a:t> </a:t>
                      </a:r>
                      <a:r>
                        <a:rPr lang="de-DE" sz="1400" dirty="0" err="1"/>
                        <a:t>ili</a:t>
                      </a:r>
                      <a:r>
                        <a:rPr lang="de-DE" sz="1400" dirty="0"/>
                        <a:t> </a:t>
                      </a:r>
                      <a:r>
                        <a:rPr lang="de-DE" sz="1400" dirty="0" err="1"/>
                        <a:t>obroka</a:t>
                      </a:r>
                      <a:r>
                        <a:rPr lang="de-DE" sz="1400" dirty="0"/>
                        <a:t>)</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81918792"/>
                  </a:ext>
                </a:extLst>
              </a:tr>
              <a:tr h="759943">
                <a:tc>
                  <a:txBody>
                    <a:bodyPr/>
                    <a:lstStyle/>
                    <a:p>
                      <a:pPr algn="l"/>
                      <a:r>
                        <a:rPr lang="de-DE" sz="2200" dirty="0" err="1"/>
                        <a:t>Usluge</a:t>
                      </a:r>
                      <a:r>
                        <a:rPr lang="de-DE" sz="2200" dirty="0"/>
                        <a:t> </a:t>
                      </a:r>
                      <a:r>
                        <a:rPr lang="de-DE" sz="2200" dirty="0" err="1"/>
                        <a:t>vožnje</a:t>
                      </a:r>
                      <a:r>
                        <a:rPr lang="de-DE" sz="2200" dirty="0"/>
                        <a:t> </a:t>
                      </a:r>
                      <a:r>
                        <a:rPr lang="de-DE" sz="1400" dirty="0"/>
                        <a:t>(</a:t>
                      </a:r>
                      <a:r>
                        <a:rPr lang="de-DE" sz="1400" dirty="0" err="1"/>
                        <a:t>npr</a:t>
                      </a:r>
                      <a:r>
                        <a:rPr lang="de-DE" sz="1400" dirty="0"/>
                        <a:t>. Uber </a:t>
                      </a:r>
                      <a:r>
                        <a:rPr lang="de-DE" sz="1400" dirty="0" err="1"/>
                        <a:t>ili</a:t>
                      </a:r>
                      <a:r>
                        <a:rPr lang="de-DE" sz="1400" dirty="0"/>
                        <a:t> </a:t>
                      </a:r>
                      <a:r>
                        <a:rPr lang="de-DE" sz="1400" dirty="0" err="1"/>
                        <a:t>myTaxi</a:t>
                      </a:r>
                      <a:r>
                        <a:rPr lang="de-DE" sz="1400" dirty="0"/>
                        <a:t>)</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843362151"/>
                  </a:ext>
                </a:extLst>
              </a:tr>
              <a:tr h="857891">
                <a:tc>
                  <a:txBody>
                    <a:bodyPr/>
                    <a:lstStyle/>
                    <a:p>
                      <a:pPr algn="l"/>
                      <a:r>
                        <a:rPr lang="de-DE" sz="2200" dirty="0" err="1"/>
                        <a:t>Usluge</a:t>
                      </a:r>
                      <a:r>
                        <a:rPr lang="de-DE" sz="2200" dirty="0"/>
                        <a:t> </a:t>
                      </a:r>
                      <a:r>
                        <a:rPr lang="de-DE" sz="2200" dirty="0" err="1"/>
                        <a:t>čišćenja</a:t>
                      </a:r>
                      <a:r>
                        <a:rPr lang="de-DE" sz="2200" dirty="0"/>
                        <a:t> i </a:t>
                      </a:r>
                      <a:r>
                        <a:rPr lang="de-DE" sz="2200" dirty="0" err="1"/>
                        <a:t>obrtnici</a:t>
                      </a:r>
                      <a:r>
                        <a:rPr lang="de-DE" sz="2200" dirty="0"/>
                        <a:t> </a:t>
                      </a:r>
                      <a:r>
                        <a:rPr lang="de-DE" sz="1400" dirty="0"/>
                        <a:t>(</a:t>
                      </a:r>
                      <a:r>
                        <a:rPr lang="hr-HR" sz="1400" dirty="0"/>
                        <a:t>npr. </a:t>
                      </a:r>
                      <a:r>
                        <a:rPr lang="de-DE" sz="1400" dirty="0" err="1"/>
                        <a:t>helpling</a:t>
                      </a:r>
                      <a:r>
                        <a:rPr lang="de-DE" sz="1400" dirty="0"/>
                        <a:t>, My-Hammer)</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4858029"/>
                  </a:ext>
                </a:extLst>
              </a:tr>
              <a:tr h="696614">
                <a:tc>
                  <a:txBody>
                    <a:bodyPr/>
                    <a:lstStyle/>
                    <a:p>
                      <a:pPr algn="l"/>
                      <a:r>
                        <a:rPr lang="en-US" sz="2200" dirty="0" err="1"/>
                        <a:t>Dijeljenje</a:t>
                      </a:r>
                      <a:r>
                        <a:rPr lang="en-US" sz="2200" dirty="0"/>
                        <a:t> </a:t>
                      </a:r>
                      <a:r>
                        <a:rPr lang="en-US" sz="2200" dirty="0" err="1"/>
                        <a:t>automobila</a:t>
                      </a:r>
                      <a:r>
                        <a:rPr lang="en-US" sz="1400" dirty="0"/>
                        <a:t> (</a:t>
                      </a:r>
                      <a:r>
                        <a:rPr lang="en-US" sz="1400" dirty="0" err="1"/>
                        <a:t>npr</a:t>
                      </a:r>
                      <a:r>
                        <a:rPr lang="en-US" sz="1400" dirty="0"/>
                        <a:t>. car2go, </a:t>
                      </a:r>
                      <a:r>
                        <a:rPr lang="en-US" sz="1400" dirty="0" err="1"/>
                        <a:t>DriveNow</a:t>
                      </a:r>
                      <a:r>
                        <a:rPr lang="en-US" sz="1400" dirty="0"/>
                        <a:t>)</a:t>
                      </a:r>
                      <a:endParaRPr lang="de-DE" sz="1400" dirty="0"/>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670546916"/>
                  </a:ext>
                </a:extLst>
              </a:tr>
              <a:tr h="601621">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hr-HR" sz="2200" dirty="0"/>
                        <a:t>Nijedna</a:t>
                      </a:r>
                      <a:endParaRPr lang="de-DE" sz="2200" dirty="0"/>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694208928"/>
                  </a:ext>
                </a:extLst>
              </a:tr>
            </a:tbl>
          </a:graphicData>
        </a:graphic>
      </p:graphicFrame>
      <p:grpSp>
        <p:nvGrpSpPr>
          <p:cNvPr id="40" name="Gruppieren 39">
            <a:extLst>
              <a:ext uri="{FF2B5EF4-FFF2-40B4-BE49-F238E27FC236}">
                <a16:creationId xmlns:a16="http://schemas.microsoft.com/office/drawing/2014/main" id="{115F821B-A1E5-A1EE-4C98-45AD00654CB9}"/>
              </a:ext>
            </a:extLst>
          </p:cNvPr>
          <p:cNvGrpSpPr/>
          <p:nvPr/>
        </p:nvGrpSpPr>
        <p:grpSpPr>
          <a:xfrm>
            <a:off x="12599999" y="3621168"/>
            <a:ext cx="5328001" cy="5414832"/>
            <a:chOff x="12599999" y="3621168"/>
            <a:chExt cx="5328001" cy="5414832"/>
          </a:xfrm>
        </p:grpSpPr>
        <p:sp>
          <p:nvSpPr>
            <p:cNvPr id="11" name="Textfeld 10">
              <a:extLst>
                <a:ext uri="{FF2B5EF4-FFF2-40B4-BE49-F238E27FC236}">
                  <a16:creationId xmlns:a16="http://schemas.microsoft.com/office/drawing/2014/main" id="{A27367D5-F151-3DB6-2217-B00694825137}"/>
                </a:ext>
              </a:extLst>
            </p:cNvPr>
            <p:cNvSpPr txBox="1"/>
            <p:nvPr/>
          </p:nvSpPr>
          <p:spPr>
            <a:xfrm>
              <a:off x="12599999" y="3636000"/>
              <a:ext cx="1404589" cy="461665"/>
            </a:xfrm>
            <a:prstGeom prst="rect">
              <a:avLst/>
            </a:prstGeom>
            <a:noFill/>
          </p:spPr>
          <p:txBody>
            <a:bodyPr wrap="square">
              <a:spAutoFit/>
            </a:bodyPr>
            <a:lstStyle/>
            <a:p>
              <a:r>
                <a:rPr lang="hr-HR" sz="2400" b="1" dirty="0"/>
                <a:t>Godine</a:t>
              </a:r>
              <a:r>
                <a:rPr lang="en-GB" sz="2400" b="1" dirty="0"/>
                <a:t>:</a:t>
              </a:r>
            </a:p>
          </p:txBody>
        </p:sp>
        <p:grpSp>
          <p:nvGrpSpPr>
            <p:cNvPr id="39" name="Gruppieren 38">
              <a:extLst>
                <a:ext uri="{FF2B5EF4-FFF2-40B4-BE49-F238E27FC236}">
                  <a16:creationId xmlns:a16="http://schemas.microsoft.com/office/drawing/2014/main" id="{D5CAE019-9E82-A76E-61A9-3982AAE6129C}"/>
                </a:ext>
              </a:extLst>
            </p:cNvPr>
            <p:cNvGrpSpPr/>
            <p:nvPr/>
          </p:nvGrpSpPr>
          <p:grpSpPr>
            <a:xfrm>
              <a:off x="13608000" y="3621168"/>
              <a:ext cx="4320000" cy="5414832"/>
              <a:chOff x="13608000" y="3621168"/>
              <a:chExt cx="4320000" cy="5414832"/>
            </a:xfrm>
          </p:grpSpPr>
          <p:sp>
            <p:nvSpPr>
              <p:cNvPr id="12" name="Ellipse 11">
                <a:extLst>
                  <a:ext uri="{FF2B5EF4-FFF2-40B4-BE49-F238E27FC236}">
                    <a16:creationId xmlns:a16="http://schemas.microsoft.com/office/drawing/2014/main" id="{DE0D586B-4471-F166-6586-74A79FB6FE17}"/>
                  </a:ext>
                </a:extLst>
              </p:cNvPr>
              <p:cNvSpPr>
                <a:spLocks noChangeAspect="1"/>
              </p:cNvSpPr>
              <p:nvPr/>
            </p:nvSpPr>
            <p:spPr>
              <a:xfrm>
                <a:off x="14004000" y="5580000"/>
                <a:ext cx="612000" cy="612000"/>
              </a:xfrm>
              <a:prstGeom prst="ellipse">
                <a:avLst/>
              </a:prstGeom>
              <a:solidFill>
                <a:schemeClr val="bg1">
                  <a:lumMod val="85000"/>
                </a:schemeClr>
              </a:solidFill>
              <a:ln>
                <a:solidFill>
                  <a:srgbClr val="6B6B6B"/>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400" b="1">
                    <a:solidFill>
                      <a:srgbClr val="6B6B6B"/>
                    </a:solidFill>
                  </a:rPr>
                  <a:t>45</a:t>
                </a:r>
              </a:p>
            </p:txBody>
          </p:sp>
          <p:sp>
            <p:nvSpPr>
              <p:cNvPr id="15" name="Ellipse 14">
                <a:extLst>
                  <a:ext uri="{FF2B5EF4-FFF2-40B4-BE49-F238E27FC236}">
                    <a16:creationId xmlns:a16="http://schemas.microsoft.com/office/drawing/2014/main" id="{A51A6C18-131E-36D2-0AC8-E531CB48CEBA}"/>
                  </a:ext>
                </a:extLst>
              </p:cNvPr>
              <p:cNvSpPr>
                <a:spLocks noChangeAspect="1"/>
              </p:cNvSpPr>
              <p:nvPr/>
            </p:nvSpPr>
            <p:spPr>
              <a:xfrm>
                <a:off x="14004000" y="6300000"/>
                <a:ext cx="612000" cy="612000"/>
              </a:xfrm>
              <a:prstGeom prst="ellipse">
                <a:avLst/>
              </a:prstGeom>
              <a:solidFill>
                <a:schemeClr val="bg1">
                  <a:lumMod val="85000"/>
                </a:schemeClr>
              </a:solidFill>
              <a:ln>
                <a:solidFill>
                  <a:srgbClr val="6B6B6B"/>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400" b="1">
                    <a:solidFill>
                      <a:srgbClr val="6B6B6B"/>
                    </a:solidFill>
                  </a:rPr>
                  <a:t>13</a:t>
                </a:r>
              </a:p>
            </p:txBody>
          </p:sp>
          <p:sp>
            <p:nvSpPr>
              <p:cNvPr id="16" name="Ellipse 15">
                <a:extLst>
                  <a:ext uri="{FF2B5EF4-FFF2-40B4-BE49-F238E27FC236}">
                    <a16:creationId xmlns:a16="http://schemas.microsoft.com/office/drawing/2014/main" id="{9846DC9A-5B9A-41F5-10EB-30E916C1192F}"/>
                  </a:ext>
                </a:extLst>
              </p:cNvPr>
              <p:cNvSpPr>
                <a:spLocks noChangeAspect="1"/>
              </p:cNvSpPr>
              <p:nvPr/>
            </p:nvSpPr>
            <p:spPr>
              <a:xfrm>
                <a:off x="14004000" y="7740000"/>
                <a:ext cx="612000" cy="612000"/>
              </a:xfrm>
              <a:prstGeom prst="ellipse">
                <a:avLst/>
              </a:prstGeom>
              <a:solidFill>
                <a:schemeClr val="bg1">
                  <a:lumMod val="85000"/>
                </a:schemeClr>
              </a:solidFill>
              <a:ln>
                <a:solidFill>
                  <a:srgbClr val="6B6B6B"/>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400" b="1">
                    <a:solidFill>
                      <a:srgbClr val="6B6B6B"/>
                    </a:solidFill>
                  </a:rPr>
                  <a:t>6</a:t>
                </a:r>
              </a:p>
            </p:txBody>
          </p:sp>
          <p:sp>
            <p:nvSpPr>
              <p:cNvPr id="17" name="Ellipse 16">
                <a:extLst>
                  <a:ext uri="{FF2B5EF4-FFF2-40B4-BE49-F238E27FC236}">
                    <a16:creationId xmlns:a16="http://schemas.microsoft.com/office/drawing/2014/main" id="{0A26BE3C-4A5C-0706-D3DF-AD6B04D3B2DF}"/>
                  </a:ext>
                </a:extLst>
              </p:cNvPr>
              <p:cNvSpPr>
                <a:spLocks noChangeAspect="1"/>
              </p:cNvSpPr>
              <p:nvPr/>
            </p:nvSpPr>
            <p:spPr>
              <a:xfrm>
                <a:off x="14004000" y="4068000"/>
                <a:ext cx="612000" cy="612000"/>
              </a:xfrm>
              <a:prstGeom prst="ellipse">
                <a:avLst/>
              </a:prstGeom>
              <a:noFill/>
              <a:ln>
                <a:solidFill>
                  <a:srgbClr val="6B6B6B"/>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400">
                    <a:solidFill>
                      <a:srgbClr val="6B6B6B"/>
                    </a:solidFill>
                  </a:rPr>
                  <a:t>46</a:t>
                </a:r>
              </a:p>
            </p:txBody>
          </p:sp>
          <p:sp>
            <p:nvSpPr>
              <p:cNvPr id="19" name="Ellipse 18">
                <a:extLst>
                  <a:ext uri="{FF2B5EF4-FFF2-40B4-BE49-F238E27FC236}">
                    <a16:creationId xmlns:a16="http://schemas.microsoft.com/office/drawing/2014/main" id="{B296162B-5AB9-09C6-C6B2-80A8C3501A49}"/>
                  </a:ext>
                </a:extLst>
              </p:cNvPr>
              <p:cNvSpPr>
                <a:spLocks noChangeAspect="1"/>
              </p:cNvSpPr>
              <p:nvPr/>
            </p:nvSpPr>
            <p:spPr>
              <a:xfrm>
                <a:off x="14004000" y="7020000"/>
                <a:ext cx="612000" cy="612000"/>
              </a:xfrm>
              <a:prstGeom prst="ellipse">
                <a:avLst/>
              </a:prstGeom>
              <a:noFill/>
              <a:ln>
                <a:solidFill>
                  <a:srgbClr val="6B6B6B"/>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400">
                    <a:solidFill>
                      <a:srgbClr val="6B6B6B"/>
                    </a:solidFill>
                  </a:rPr>
                  <a:t>1</a:t>
                </a:r>
              </a:p>
            </p:txBody>
          </p:sp>
          <p:sp>
            <p:nvSpPr>
              <p:cNvPr id="20" name="Ellipse 19">
                <a:extLst>
                  <a:ext uri="{FF2B5EF4-FFF2-40B4-BE49-F238E27FC236}">
                    <a16:creationId xmlns:a16="http://schemas.microsoft.com/office/drawing/2014/main" id="{8FE4EE0D-F7DF-5F87-C6DF-512010414FBC}"/>
                  </a:ext>
                </a:extLst>
              </p:cNvPr>
              <p:cNvSpPr>
                <a:spLocks noChangeAspect="1"/>
              </p:cNvSpPr>
              <p:nvPr/>
            </p:nvSpPr>
            <p:spPr>
              <a:xfrm>
                <a:off x="14004000" y="4788000"/>
                <a:ext cx="612000" cy="612000"/>
              </a:xfrm>
              <a:prstGeom prst="ellipse">
                <a:avLst/>
              </a:prstGeom>
              <a:noFill/>
              <a:ln>
                <a:solidFill>
                  <a:srgbClr val="6B6B6B"/>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400">
                    <a:solidFill>
                      <a:srgbClr val="6B6B6B"/>
                    </a:solidFill>
                  </a:rPr>
                  <a:t>28</a:t>
                </a:r>
              </a:p>
            </p:txBody>
          </p:sp>
          <p:sp>
            <p:nvSpPr>
              <p:cNvPr id="21" name="Ellipse 20">
                <a:extLst>
                  <a:ext uri="{FF2B5EF4-FFF2-40B4-BE49-F238E27FC236}">
                    <a16:creationId xmlns:a16="http://schemas.microsoft.com/office/drawing/2014/main" id="{968CB7EF-A734-D4F8-29B7-B25A80F40D03}"/>
                  </a:ext>
                </a:extLst>
              </p:cNvPr>
              <p:cNvSpPr>
                <a:spLocks noChangeAspect="1"/>
              </p:cNvSpPr>
              <p:nvPr/>
            </p:nvSpPr>
            <p:spPr>
              <a:xfrm>
                <a:off x="14004000" y="8424000"/>
                <a:ext cx="612000" cy="612000"/>
              </a:xfrm>
              <a:prstGeom prst="ellipse">
                <a:avLst/>
              </a:prstGeom>
              <a:solidFill>
                <a:schemeClr val="bg1">
                  <a:lumMod val="85000"/>
                </a:schemeClr>
              </a:solidFill>
              <a:ln>
                <a:solidFill>
                  <a:srgbClr val="6B6B6B"/>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400" b="1">
                    <a:solidFill>
                      <a:srgbClr val="6B6B6B"/>
                    </a:solidFill>
                  </a:rPr>
                  <a:t>34</a:t>
                </a:r>
              </a:p>
            </p:txBody>
          </p:sp>
          <p:sp>
            <p:nvSpPr>
              <p:cNvPr id="22" name="Ellipse 21">
                <a:extLst>
                  <a:ext uri="{FF2B5EF4-FFF2-40B4-BE49-F238E27FC236}">
                    <a16:creationId xmlns:a16="http://schemas.microsoft.com/office/drawing/2014/main" id="{C587A26A-A031-D4C4-C683-8F704DC0B36B}"/>
                  </a:ext>
                </a:extLst>
              </p:cNvPr>
              <p:cNvSpPr>
                <a:spLocks noChangeAspect="1"/>
              </p:cNvSpPr>
              <p:nvPr/>
            </p:nvSpPr>
            <p:spPr>
              <a:xfrm>
                <a:off x="15444000" y="5580256"/>
                <a:ext cx="612000" cy="612000"/>
              </a:xfrm>
              <a:prstGeom prst="ellipse">
                <a:avLst/>
              </a:prstGeom>
              <a:noFill/>
              <a:ln>
                <a:solidFill>
                  <a:srgbClr val="6B6B6B"/>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400">
                    <a:solidFill>
                      <a:srgbClr val="6B6B6B"/>
                    </a:solidFill>
                  </a:rPr>
                  <a:t>31</a:t>
                </a:r>
              </a:p>
            </p:txBody>
          </p:sp>
          <p:sp>
            <p:nvSpPr>
              <p:cNvPr id="23" name="Ellipse 22">
                <a:extLst>
                  <a:ext uri="{FF2B5EF4-FFF2-40B4-BE49-F238E27FC236}">
                    <a16:creationId xmlns:a16="http://schemas.microsoft.com/office/drawing/2014/main" id="{17113E1D-EF7F-B08A-0CBE-C2E80AB56EC7}"/>
                  </a:ext>
                </a:extLst>
              </p:cNvPr>
              <p:cNvSpPr>
                <a:spLocks noChangeAspect="1"/>
              </p:cNvSpPr>
              <p:nvPr/>
            </p:nvSpPr>
            <p:spPr>
              <a:xfrm>
                <a:off x="15444000" y="6300000"/>
                <a:ext cx="612000" cy="612000"/>
              </a:xfrm>
              <a:prstGeom prst="ellipse">
                <a:avLst/>
              </a:prstGeom>
              <a:noFill/>
              <a:ln>
                <a:solidFill>
                  <a:srgbClr val="6B6B6B"/>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400">
                    <a:solidFill>
                      <a:srgbClr val="6B6B6B"/>
                    </a:solidFill>
                  </a:rPr>
                  <a:t>12</a:t>
                </a:r>
              </a:p>
            </p:txBody>
          </p:sp>
          <p:sp>
            <p:nvSpPr>
              <p:cNvPr id="24" name="Ellipse 23">
                <a:extLst>
                  <a:ext uri="{FF2B5EF4-FFF2-40B4-BE49-F238E27FC236}">
                    <a16:creationId xmlns:a16="http://schemas.microsoft.com/office/drawing/2014/main" id="{C40142F4-0447-D0FE-9DEA-253CE0E0B336}"/>
                  </a:ext>
                </a:extLst>
              </p:cNvPr>
              <p:cNvSpPr>
                <a:spLocks noChangeAspect="1"/>
              </p:cNvSpPr>
              <p:nvPr/>
            </p:nvSpPr>
            <p:spPr>
              <a:xfrm>
                <a:off x="15444000" y="7740000"/>
                <a:ext cx="612000" cy="612000"/>
              </a:xfrm>
              <a:prstGeom prst="ellipse">
                <a:avLst/>
              </a:prstGeom>
              <a:noFill/>
              <a:ln>
                <a:solidFill>
                  <a:srgbClr val="6B6B6B"/>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400">
                    <a:solidFill>
                      <a:srgbClr val="6B6B6B"/>
                    </a:solidFill>
                  </a:rPr>
                  <a:t>5</a:t>
                </a:r>
              </a:p>
            </p:txBody>
          </p:sp>
          <p:sp>
            <p:nvSpPr>
              <p:cNvPr id="25" name="Ellipse 24">
                <a:extLst>
                  <a:ext uri="{FF2B5EF4-FFF2-40B4-BE49-F238E27FC236}">
                    <a16:creationId xmlns:a16="http://schemas.microsoft.com/office/drawing/2014/main" id="{FA8353A6-D9B3-2085-9DA7-AB2A60F6A8C2}"/>
                  </a:ext>
                </a:extLst>
              </p:cNvPr>
              <p:cNvSpPr>
                <a:spLocks noChangeAspect="1"/>
              </p:cNvSpPr>
              <p:nvPr/>
            </p:nvSpPr>
            <p:spPr>
              <a:xfrm>
                <a:off x="15444000" y="4068000"/>
                <a:ext cx="612000" cy="612000"/>
              </a:xfrm>
              <a:prstGeom prst="ellipse">
                <a:avLst/>
              </a:prstGeom>
              <a:solidFill>
                <a:schemeClr val="bg1">
                  <a:lumMod val="85000"/>
                </a:schemeClr>
              </a:solidFill>
              <a:ln>
                <a:solidFill>
                  <a:srgbClr val="6B6B6B"/>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400" b="1">
                    <a:solidFill>
                      <a:srgbClr val="6B6B6B"/>
                    </a:solidFill>
                  </a:rPr>
                  <a:t>64</a:t>
                </a:r>
              </a:p>
            </p:txBody>
          </p:sp>
          <p:sp>
            <p:nvSpPr>
              <p:cNvPr id="26" name="Ellipse 25">
                <a:extLst>
                  <a:ext uri="{FF2B5EF4-FFF2-40B4-BE49-F238E27FC236}">
                    <a16:creationId xmlns:a16="http://schemas.microsoft.com/office/drawing/2014/main" id="{F2B4A334-89BB-2DF1-94E2-756031519510}"/>
                  </a:ext>
                </a:extLst>
              </p:cNvPr>
              <p:cNvSpPr>
                <a:spLocks noChangeAspect="1"/>
              </p:cNvSpPr>
              <p:nvPr/>
            </p:nvSpPr>
            <p:spPr>
              <a:xfrm>
                <a:off x="15444000" y="7020000"/>
                <a:ext cx="612000" cy="612000"/>
              </a:xfrm>
              <a:prstGeom prst="ellipse">
                <a:avLst/>
              </a:prstGeom>
              <a:solidFill>
                <a:schemeClr val="bg1">
                  <a:lumMod val="85000"/>
                </a:schemeClr>
              </a:solidFill>
              <a:ln>
                <a:solidFill>
                  <a:srgbClr val="6B6B6B"/>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400" b="1">
                    <a:solidFill>
                      <a:srgbClr val="6B6B6B"/>
                    </a:solidFill>
                  </a:rPr>
                  <a:t>6</a:t>
                </a:r>
              </a:p>
            </p:txBody>
          </p:sp>
          <p:sp>
            <p:nvSpPr>
              <p:cNvPr id="27" name="Ellipse 26">
                <a:extLst>
                  <a:ext uri="{FF2B5EF4-FFF2-40B4-BE49-F238E27FC236}">
                    <a16:creationId xmlns:a16="http://schemas.microsoft.com/office/drawing/2014/main" id="{736D27EC-EB02-EB61-B8DD-A322E288952A}"/>
                  </a:ext>
                </a:extLst>
              </p:cNvPr>
              <p:cNvSpPr>
                <a:spLocks noChangeAspect="1"/>
              </p:cNvSpPr>
              <p:nvPr/>
            </p:nvSpPr>
            <p:spPr>
              <a:xfrm>
                <a:off x="15444000" y="4788000"/>
                <a:ext cx="612000" cy="612000"/>
              </a:xfrm>
              <a:prstGeom prst="ellipse">
                <a:avLst/>
              </a:prstGeom>
              <a:solidFill>
                <a:schemeClr val="bg1">
                  <a:lumMod val="85000"/>
                </a:schemeClr>
              </a:solidFill>
              <a:ln>
                <a:solidFill>
                  <a:srgbClr val="6B6B6B"/>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400" b="1">
                    <a:solidFill>
                      <a:srgbClr val="6B6B6B"/>
                    </a:solidFill>
                  </a:rPr>
                  <a:t>37</a:t>
                </a:r>
              </a:p>
            </p:txBody>
          </p:sp>
          <p:sp>
            <p:nvSpPr>
              <p:cNvPr id="28" name="Ellipse 27">
                <a:extLst>
                  <a:ext uri="{FF2B5EF4-FFF2-40B4-BE49-F238E27FC236}">
                    <a16:creationId xmlns:a16="http://schemas.microsoft.com/office/drawing/2014/main" id="{641070E0-F80D-8597-0A8A-1DF4A9AAD9A7}"/>
                  </a:ext>
                </a:extLst>
              </p:cNvPr>
              <p:cNvSpPr>
                <a:spLocks noChangeAspect="1"/>
              </p:cNvSpPr>
              <p:nvPr/>
            </p:nvSpPr>
            <p:spPr>
              <a:xfrm>
                <a:off x="15444000" y="8424000"/>
                <a:ext cx="612000" cy="612000"/>
              </a:xfrm>
              <a:prstGeom prst="ellipse">
                <a:avLst/>
              </a:prstGeom>
              <a:noFill/>
              <a:ln>
                <a:solidFill>
                  <a:srgbClr val="6B6B6B"/>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400">
                    <a:solidFill>
                      <a:srgbClr val="6B6B6B"/>
                    </a:solidFill>
                  </a:rPr>
                  <a:t>26</a:t>
                </a:r>
              </a:p>
            </p:txBody>
          </p:sp>
          <p:sp>
            <p:nvSpPr>
              <p:cNvPr id="29" name="Ellipse 28">
                <a:extLst>
                  <a:ext uri="{FF2B5EF4-FFF2-40B4-BE49-F238E27FC236}">
                    <a16:creationId xmlns:a16="http://schemas.microsoft.com/office/drawing/2014/main" id="{1BFD1557-50B0-69E7-E646-92F91BEA1200}"/>
                  </a:ext>
                </a:extLst>
              </p:cNvPr>
              <p:cNvSpPr>
                <a:spLocks noChangeAspect="1"/>
              </p:cNvSpPr>
              <p:nvPr/>
            </p:nvSpPr>
            <p:spPr>
              <a:xfrm>
                <a:off x="16920000" y="5580256"/>
                <a:ext cx="612000" cy="612000"/>
              </a:xfrm>
              <a:prstGeom prst="ellipse">
                <a:avLst/>
              </a:prstGeom>
              <a:noFill/>
              <a:ln>
                <a:solidFill>
                  <a:srgbClr val="6B6B6B"/>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400">
                    <a:solidFill>
                      <a:srgbClr val="6B6B6B"/>
                    </a:solidFill>
                  </a:rPr>
                  <a:t>7</a:t>
                </a:r>
              </a:p>
            </p:txBody>
          </p:sp>
          <p:sp>
            <p:nvSpPr>
              <p:cNvPr id="30" name="Ellipse 29">
                <a:extLst>
                  <a:ext uri="{FF2B5EF4-FFF2-40B4-BE49-F238E27FC236}">
                    <a16:creationId xmlns:a16="http://schemas.microsoft.com/office/drawing/2014/main" id="{F8F05FF3-24A0-D2E1-EBE3-31655A78AB1D}"/>
                  </a:ext>
                </a:extLst>
              </p:cNvPr>
              <p:cNvSpPr>
                <a:spLocks noChangeAspect="1"/>
              </p:cNvSpPr>
              <p:nvPr/>
            </p:nvSpPr>
            <p:spPr>
              <a:xfrm>
                <a:off x="16920000" y="6300000"/>
                <a:ext cx="612000" cy="612000"/>
              </a:xfrm>
              <a:prstGeom prst="ellipse">
                <a:avLst/>
              </a:prstGeom>
              <a:noFill/>
              <a:ln>
                <a:solidFill>
                  <a:srgbClr val="6B6B6B"/>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400">
                    <a:solidFill>
                      <a:srgbClr val="6B6B6B"/>
                    </a:solidFill>
                  </a:rPr>
                  <a:t>2</a:t>
                </a:r>
              </a:p>
            </p:txBody>
          </p:sp>
          <p:sp>
            <p:nvSpPr>
              <p:cNvPr id="31" name="Ellipse 30">
                <a:extLst>
                  <a:ext uri="{FF2B5EF4-FFF2-40B4-BE49-F238E27FC236}">
                    <a16:creationId xmlns:a16="http://schemas.microsoft.com/office/drawing/2014/main" id="{4AC0E698-0791-0D07-7150-AAEBB606AB5E}"/>
                  </a:ext>
                </a:extLst>
              </p:cNvPr>
              <p:cNvSpPr>
                <a:spLocks noChangeAspect="1"/>
              </p:cNvSpPr>
              <p:nvPr/>
            </p:nvSpPr>
            <p:spPr>
              <a:xfrm>
                <a:off x="16920000" y="7740000"/>
                <a:ext cx="612000" cy="612000"/>
              </a:xfrm>
              <a:prstGeom prst="ellipse">
                <a:avLst/>
              </a:prstGeom>
              <a:noFill/>
              <a:ln>
                <a:solidFill>
                  <a:srgbClr val="6B6B6B"/>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400">
                    <a:solidFill>
                      <a:srgbClr val="6B6B6B"/>
                    </a:solidFill>
                  </a:rPr>
                  <a:t>1</a:t>
                </a:r>
              </a:p>
            </p:txBody>
          </p:sp>
          <p:sp>
            <p:nvSpPr>
              <p:cNvPr id="32" name="Ellipse 31">
                <a:extLst>
                  <a:ext uri="{FF2B5EF4-FFF2-40B4-BE49-F238E27FC236}">
                    <a16:creationId xmlns:a16="http://schemas.microsoft.com/office/drawing/2014/main" id="{D9ED375A-0818-7A7F-3F47-17A2F653D120}"/>
                  </a:ext>
                </a:extLst>
              </p:cNvPr>
              <p:cNvSpPr>
                <a:spLocks noChangeAspect="1"/>
              </p:cNvSpPr>
              <p:nvPr/>
            </p:nvSpPr>
            <p:spPr>
              <a:xfrm>
                <a:off x="16920000" y="4068000"/>
                <a:ext cx="612000" cy="612000"/>
              </a:xfrm>
              <a:prstGeom prst="ellipse">
                <a:avLst/>
              </a:prstGeom>
              <a:noFill/>
              <a:ln>
                <a:solidFill>
                  <a:srgbClr val="6B6B6B"/>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400">
                    <a:solidFill>
                      <a:srgbClr val="6B6B6B"/>
                    </a:solidFill>
                  </a:rPr>
                  <a:t>31</a:t>
                </a:r>
              </a:p>
            </p:txBody>
          </p:sp>
          <p:sp>
            <p:nvSpPr>
              <p:cNvPr id="33" name="Ellipse 32">
                <a:extLst>
                  <a:ext uri="{FF2B5EF4-FFF2-40B4-BE49-F238E27FC236}">
                    <a16:creationId xmlns:a16="http://schemas.microsoft.com/office/drawing/2014/main" id="{5D127924-FF36-DA1F-CEA8-053E4A18522C}"/>
                  </a:ext>
                </a:extLst>
              </p:cNvPr>
              <p:cNvSpPr>
                <a:spLocks noChangeAspect="1"/>
              </p:cNvSpPr>
              <p:nvPr/>
            </p:nvSpPr>
            <p:spPr>
              <a:xfrm>
                <a:off x="16920000" y="7020000"/>
                <a:ext cx="612000" cy="612000"/>
              </a:xfrm>
              <a:prstGeom prst="ellipse">
                <a:avLst/>
              </a:prstGeom>
              <a:noFill/>
              <a:ln>
                <a:solidFill>
                  <a:srgbClr val="6B6B6B"/>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400">
                    <a:solidFill>
                      <a:srgbClr val="6B6B6B"/>
                    </a:solidFill>
                  </a:rPr>
                  <a:t>3</a:t>
                </a:r>
              </a:p>
            </p:txBody>
          </p:sp>
          <p:sp>
            <p:nvSpPr>
              <p:cNvPr id="34" name="Ellipse 33">
                <a:extLst>
                  <a:ext uri="{FF2B5EF4-FFF2-40B4-BE49-F238E27FC236}">
                    <a16:creationId xmlns:a16="http://schemas.microsoft.com/office/drawing/2014/main" id="{17DD7205-7A47-0182-88B2-5EF0A3E93838}"/>
                  </a:ext>
                </a:extLst>
              </p:cNvPr>
              <p:cNvSpPr>
                <a:spLocks noChangeAspect="1"/>
              </p:cNvSpPr>
              <p:nvPr/>
            </p:nvSpPr>
            <p:spPr>
              <a:xfrm>
                <a:off x="16920000" y="4788000"/>
                <a:ext cx="612000" cy="612000"/>
              </a:xfrm>
              <a:prstGeom prst="ellipse">
                <a:avLst/>
              </a:prstGeom>
              <a:noFill/>
              <a:ln>
                <a:solidFill>
                  <a:srgbClr val="6B6B6B"/>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400">
                    <a:solidFill>
                      <a:srgbClr val="6B6B6B"/>
                    </a:solidFill>
                  </a:rPr>
                  <a:t>19</a:t>
                </a:r>
              </a:p>
            </p:txBody>
          </p:sp>
          <p:sp>
            <p:nvSpPr>
              <p:cNvPr id="35" name="Ellipse 34">
                <a:extLst>
                  <a:ext uri="{FF2B5EF4-FFF2-40B4-BE49-F238E27FC236}">
                    <a16:creationId xmlns:a16="http://schemas.microsoft.com/office/drawing/2014/main" id="{7813566B-D061-4281-9CA3-98CF06300D69}"/>
                  </a:ext>
                </a:extLst>
              </p:cNvPr>
              <p:cNvSpPr>
                <a:spLocks noChangeAspect="1"/>
              </p:cNvSpPr>
              <p:nvPr/>
            </p:nvSpPr>
            <p:spPr>
              <a:xfrm>
                <a:off x="16920000" y="8424000"/>
                <a:ext cx="612000" cy="612000"/>
              </a:xfrm>
              <a:prstGeom prst="ellipse">
                <a:avLst/>
              </a:prstGeom>
              <a:noFill/>
              <a:ln>
                <a:solidFill>
                  <a:srgbClr val="6B6B6B"/>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400">
                    <a:solidFill>
                      <a:srgbClr val="6B6B6B"/>
                    </a:solidFill>
                  </a:rPr>
                  <a:t>29</a:t>
                </a:r>
              </a:p>
            </p:txBody>
          </p:sp>
          <p:sp>
            <p:nvSpPr>
              <p:cNvPr id="36" name="Textfeld 35">
                <a:extLst>
                  <a:ext uri="{FF2B5EF4-FFF2-40B4-BE49-F238E27FC236}">
                    <a16:creationId xmlns:a16="http://schemas.microsoft.com/office/drawing/2014/main" id="{6394F2E6-104F-5B2D-6559-F7CC69BF1C16}"/>
                  </a:ext>
                </a:extLst>
              </p:cNvPr>
              <p:cNvSpPr txBox="1"/>
              <p:nvPr/>
            </p:nvSpPr>
            <p:spPr>
              <a:xfrm>
                <a:off x="13608000" y="3621168"/>
                <a:ext cx="1440000" cy="461665"/>
              </a:xfrm>
              <a:prstGeom prst="rect">
                <a:avLst/>
              </a:prstGeom>
              <a:noFill/>
            </p:spPr>
            <p:txBody>
              <a:bodyPr wrap="square" anchor="ctr">
                <a:spAutoFit/>
              </a:bodyPr>
              <a:lstStyle/>
              <a:p>
                <a:pPr algn="ctr"/>
                <a:r>
                  <a:rPr lang="en-GB" sz="2400" b="1"/>
                  <a:t>14 - 29</a:t>
                </a:r>
              </a:p>
            </p:txBody>
          </p:sp>
          <p:sp>
            <p:nvSpPr>
              <p:cNvPr id="37" name="Textfeld 36">
                <a:extLst>
                  <a:ext uri="{FF2B5EF4-FFF2-40B4-BE49-F238E27FC236}">
                    <a16:creationId xmlns:a16="http://schemas.microsoft.com/office/drawing/2014/main" id="{87B9ECBB-424D-03EA-1CFF-CA8D53BDA71C}"/>
                  </a:ext>
                </a:extLst>
              </p:cNvPr>
              <p:cNvSpPr txBox="1"/>
              <p:nvPr/>
            </p:nvSpPr>
            <p:spPr>
              <a:xfrm>
                <a:off x="15048000" y="3621168"/>
                <a:ext cx="1440000" cy="461665"/>
              </a:xfrm>
              <a:prstGeom prst="rect">
                <a:avLst/>
              </a:prstGeom>
              <a:noFill/>
            </p:spPr>
            <p:txBody>
              <a:bodyPr wrap="square" anchor="ctr">
                <a:spAutoFit/>
              </a:bodyPr>
              <a:lstStyle/>
              <a:p>
                <a:pPr algn="ctr"/>
                <a:r>
                  <a:rPr lang="en-GB" sz="2400" b="1"/>
                  <a:t>30 - 49</a:t>
                </a:r>
              </a:p>
            </p:txBody>
          </p:sp>
          <p:sp>
            <p:nvSpPr>
              <p:cNvPr id="38" name="Textfeld 37">
                <a:extLst>
                  <a:ext uri="{FF2B5EF4-FFF2-40B4-BE49-F238E27FC236}">
                    <a16:creationId xmlns:a16="http://schemas.microsoft.com/office/drawing/2014/main" id="{87BE939A-D02E-8CA2-A8A6-383DFA6B1FCD}"/>
                  </a:ext>
                </a:extLst>
              </p:cNvPr>
              <p:cNvSpPr txBox="1"/>
              <p:nvPr/>
            </p:nvSpPr>
            <p:spPr>
              <a:xfrm>
                <a:off x="16488000" y="3621168"/>
                <a:ext cx="1440000" cy="461665"/>
              </a:xfrm>
              <a:prstGeom prst="rect">
                <a:avLst/>
              </a:prstGeom>
              <a:noFill/>
            </p:spPr>
            <p:txBody>
              <a:bodyPr wrap="square" anchor="ctr">
                <a:spAutoFit/>
              </a:bodyPr>
              <a:lstStyle/>
              <a:p>
                <a:pPr algn="ctr"/>
                <a:r>
                  <a:rPr lang="en-GB" sz="2400" b="1"/>
                  <a:t>50+</a:t>
                </a:r>
              </a:p>
            </p:txBody>
          </p:sp>
        </p:grpSp>
      </p:grpSp>
      <p:grpSp>
        <p:nvGrpSpPr>
          <p:cNvPr id="48" name="Gruppieren 47">
            <a:extLst>
              <a:ext uri="{FF2B5EF4-FFF2-40B4-BE49-F238E27FC236}">
                <a16:creationId xmlns:a16="http://schemas.microsoft.com/office/drawing/2014/main" id="{19C1E373-1E59-35A9-D69B-572B900AB4E6}"/>
              </a:ext>
            </a:extLst>
          </p:cNvPr>
          <p:cNvGrpSpPr/>
          <p:nvPr/>
        </p:nvGrpSpPr>
        <p:grpSpPr>
          <a:xfrm>
            <a:off x="5148000" y="3980886"/>
            <a:ext cx="7632000" cy="5250228"/>
            <a:chOff x="5181114" y="3998886"/>
            <a:chExt cx="7632000" cy="5250228"/>
          </a:xfrm>
        </p:grpSpPr>
        <p:pic>
          <p:nvPicPr>
            <p:cNvPr id="8" name="Grafik 7">
              <a:extLst>
                <a:ext uri="{FF2B5EF4-FFF2-40B4-BE49-F238E27FC236}">
                  <a16:creationId xmlns:a16="http://schemas.microsoft.com/office/drawing/2014/main" id="{1710D2F0-20E3-65C3-7279-99B13814C12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5400000">
              <a:off x="6372000" y="2808000"/>
              <a:ext cx="5250228" cy="7632000"/>
            </a:xfrm>
            <a:prstGeom prst="rect">
              <a:avLst/>
            </a:prstGeom>
          </p:spPr>
        </p:pic>
        <p:sp>
          <p:nvSpPr>
            <p:cNvPr id="45" name="Textfeld 44">
              <a:extLst>
                <a:ext uri="{FF2B5EF4-FFF2-40B4-BE49-F238E27FC236}">
                  <a16:creationId xmlns:a16="http://schemas.microsoft.com/office/drawing/2014/main" id="{2BB90CFD-3B00-B344-4539-F701FD59D5D9}"/>
                </a:ext>
              </a:extLst>
            </p:cNvPr>
            <p:cNvSpPr txBox="1"/>
            <p:nvPr/>
          </p:nvSpPr>
          <p:spPr>
            <a:xfrm>
              <a:off x="6156000" y="7776000"/>
              <a:ext cx="684000" cy="504000"/>
            </a:xfrm>
            <a:prstGeom prst="rect">
              <a:avLst/>
            </a:prstGeom>
            <a:noFill/>
          </p:spPr>
          <p:txBody>
            <a:bodyPr wrap="none" rtlCol="0" anchor="ctr">
              <a:noAutofit/>
            </a:bodyPr>
            <a:lstStyle/>
            <a:p>
              <a:endParaRPr lang="en-GB" sz="2000">
                <a:solidFill>
                  <a:srgbClr val="6B6B6B"/>
                </a:solidFill>
              </a:endParaRPr>
            </a:p>
          </p:txBody>
        </p:sp>
      </p:grpSp>
      <p:sp>
        <p:nvSpPr>
          <p:cNvPr id="4" name="Foliennummernplatzhalter 1">
            <a:extLst>
              <a:ext uri="{FF2B5EF4-FFF2-40B4-BE49-F238E27FC236}">
                <a16:creationId xmlns:a16="http://schemas.microsoft.com/office/drawing/2014/main" id="{5F6E2246-B423-5A91-B2E9-42887EC3FEA6}"/>
              </a:ext>
            </a:extLst>
          </p:cNvPr>
          <p:cNvSpPr txBox="1">
            <a:spLocks/>
          </p:cNvSpPr>
          <p:nvPr/>
        </p:nvSpPr>
        <p:spPr>
          <a:xfrm>
            <a:off x="14004589" y="9567020"/>
            <a:ext cx="4114800" cy="547688"/>
          </a:xfrm>
          <a:prstGeom prst="rect">
            <a:avLst/>
          </a:prstGeom>
        </p:spPr>
        <p:txBody>
          <a:bodyPr vert="horz" lIns="91440" tIns="45720" rIns="91440" bIns="45720" rtlCol="0" anchor="ct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defRPr sz="1200" b="0" i="0" u="none" strike="noStrike" cap="none">
                <a:solidFill>
                  <a:schemeClr val="tx1">
                    <a:tint val="75000"/>
                  </a:schemeClr>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fld id="{141F0399-9AC4-4E2F-9FF1-1AC0CE388A8D}" type="slidenum">
              <a:rPr lang="en-GB" smtClean="0"/>
              <a:t>8</a:t>
            </a:fld>
            <a:endParaRPr lang="en-GB"/>
          </a:p>
        </p:txBody>
      </p:sp>
      <p:sp>
        <p:nvSpPr>
          <p:cNvPr id="7" name="Textfeld 6">
            <a:extLst>
              <a:ext uri="{FF2B5EF4-FFF2-40B4-BE49-F238E27FC236}">
                <a16:creationId xmlns:a16="http://schemas.microsoft.com/office/drawing/2014/main" id="{C5DD4690-E667-F02A-3E77-368EEE6E87A1}"/>
              </a:ext>
            </a:extLst>
          </p:cNvPr>
          <p:cNvSpPr txBox="1"/>
          <p:nvPr/>
        </p:nvSpPr>
        <p:spPr>
          <a:xfrm>
            <a:off x="1080000" y="8928000"/>
            <a:ext cx="17100000" cy="360000"/>
          </a:xfrm>
          <a:prstGeom prst="rect">
            <a:avLst/>
          </a:prstGeom>
          <a:noFill/>
          <a:ln>
            <a:noFill/>
          </a:ln>
        </p:spPr>
        <p:txBody>
          <a:bodyPr wrap="square" anchor="b">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hr-HR" sz="1000" b="0" i="0" u="none" strike="noStrike" kern="0" cap="none" spc="0" normalizeH="0" baseline="0" dirty="0">
                <a:ln>
                  <a:noFill/>
                </a:ln>
                <a:solidFill>
                  <a:srgbClr val="000000"/>
                </a:solidFill>
                <a:effectLst/>
                <a:uLnTx/>
                <a:uFillTx/>
                <a:latin typeface="Arial"/>
                <a:cs typeface="Arial"/>
                <a:sym typeface="Arial"/>
              </a:rPr>
              <a:t>Izvor</a:t>
            </a:r>
            <a:r>
              <a:rPr kumimoji="0" lang="en-GB" sz="1000" b="0" i="0" u="none" strike="noStrike" kern="0" cap="none" spc="0" normalizeH="0" baseline="0" dirty="0">
                <a:ln>
                  <a:noFill/>
                </a:ln>
                <a:solidFill>
                  <a:srgbClr val="000000"/>
                </a:solidFill>
                <a:effectLst/>
                <a:uLnTx/>
                <a:uFillTx/>
                <a:latin typeface="Arial"/>
                <a:cs typeface="Arial"/>
                <a:sym typeface="Arial"/>
              </a:rPr>
              <a:t>: Initiative D21 </a:t>
            </a:r>
            <a:r>
              <a:rPr kumimoji="0" lang="en-GB" sz="1000" b="0" i="0" u="none" strike="noStrike" kern="0" cap="none" spc="0" normalizeH="0" baseline="0" dirty="0" err="1">
                <a:ln>
                  <a:noFill/>
                </a:ln>
                <a:solidFill>
                  <a:srgbClr val="000000"/>
                </a:solidFill>
                <a:effectLst/>
                <a:uLnTx/>
                <a:uFillTx/>
                <a:latin typeface="Arial"/>
                <a:cs typeface="Arial"/>
                <a:sym typeface="Arial"/>
              </a:rPr>
              <a:t>e.V</a:t>
            </a:r>
            <a:r>
              <a:rPr kumimoji="0" lang="en-GB" sz="1000" b="0" i="0" u="none" strike="noStrike" kern="0" cap="none" spc="0" normalizeH="0" baseline="0" dirty="0">
                <a:ln>
                  <a:noFill/>
                </a:ln>
                <a:solidFill>
                  <a:srgbClr val="000000"/>
                </a:solidFill>
                <a:effectLst/>
                <a:uLnTx/>
                <a:uFillTx/>
                <a:latin typeface="Arial"/>
                <a:cs typeface="Arial"/>
                <a:sym typeface="Arial"/>
              </a:rPr>
              <a:t>. (2018), D21 DIGITAL INDEX 2017/2018. </a:t>
            </a:r>
            <a:r>
              <a:rPr kumimoji="0" lang="en-GB" sz="1000" b="0" i="0" u="none" strike="noStrike" kern="0" cap="none" spc="0" normalizeH="0" baseline="0" dirty="0" err="1">
                <a:ln>
                  <a:noFill/>
                </a:ln>
                <a:solidFill>
                  <a:srgbClr val="000000"/>
                </a:solidFill>
                <a:effectLst/>
                <a:uLnTx/>
                <a:uFillTx/>
                <a:latin typeface="Arial"/>
                <a:cs typeface="Arial"/>
                <a:sym typeface="Arial"/>
              </a:rPr>
              <a:t>Jährliches</a:t>
            </a:r>
            <a:r>
              <a:rPr kumimoji="0" lang="en-GB" sz="1000" b="0" i="0" u="none" strike="noStrike" kern="0" cap="none" spc="0" normalizeH="0" baseline="0" dirty="0">
                <a:ln>
                  <a:noFill/>
                </a:ln>
                <a:solidFill>
                  <a:srgbClr val="000000"/>
                </a:solidFill>
                <a:effectLst/>
                <a:uLnTx/>
                <a:uFillTx/>
                <a:latin typeface="Arial"/>
                <a:cs typeface="Arial"/>
                <a:sym typeface="Arial"/>
              </a:rPr>
              <a:t> </a:t>
            </a:r>
            <a:r>
              <a:rPr kumimoji="0" lang="en-GB" sz="1000" b="0" i="0" u="none" strike="noStrike" kern="0" cap="none" spc="0" normalizeH="0" baseline="0" dirty="0" err="1">
                <a:ln>
                  <a:noFill/>
                </a:ln>
                <a:solidFill>
                  <a:srgbClr val="000000"/>
                </a:solidFill>
                <a:effectLst/>
                <a:uLnTx/>
                <a:uFillTx/>
                <a:latin typeface="Arial"/>
                <a:cs typeface="Arial"/>
                <a:sym typeface="Arial"/>
              </a:rPr>
              <a:t>Lagebild</a:t>
            </a:r>
            <a:r>
              <a:rPr kumimoji="0" lang="en-GB" sz="1000" b="0" i="0" u="none" strike="noStrike" kern="0" cap="none" spc="0" normalizeH="0" baseline="0" dirty="0">
                <a:ln>
                  <a:noFill/>
                </a:ln>
                <a:solidFill>
                  <a:srgbClr val="000000"/>
                </a:solidFill>
                <a:effectLst/>
                <a:uLnTx/>
                <a:uFillTx/>
                <a:latin typeface="Arial"/>
                <a:cs typeface="Arial"/>
                <a:sym typeface="Arial"/>
              </a:rPr>
              <a:t> </a:t>
            </a:r>
            <a:r>
              <a:rPr kumimoji="0" lang="en-GB" sz="1000" b="0" i="0" u="none" strike="noStrike" kern="0" cap="none" spc="0" normalizeH="0" baseline="0" dirty="0" err="1">
                <a:ln>
                  <a:noFill/>
                </a:ln>
                <a:solidFill>
                  <a:srgbClr val="000000"/>
                </a:solidFill>
                <a:effectLst/>
                <a:uLnTx/>
                <a:uFillTx/>
                <a:latin typeface="Arial"/>
                <a:cs typeface="Arial"/>
                <a:sym typeface="Arial"/>
              </a:rPr>
              <a:t>zur</a:t>
            </a:r>
            <a:r>
              <a:rPr kumimoji="0" lang="en-GB" sz="1000" b="0" i="0" u="none" strike="noStrike" kern="0" cap="none" spc="0" normalizeH="0" baseline="0" dirty="0">
                <a:ln>
                  <a:noFill/>
                </a:ln>
                <a:solidFill>
                  <a:srgbClr val="000000"/>
                </a:solidFill>
                <a:effectLst/>
                <a:uLnTx/>
                <a:uFillTx/>
                <a:latin typeface="Arial"/>
                <a:cs typeface="Arial"/>
                <a:sym typeface="Arial"/>
              </a:rPr>
              <a:t> </a:t>
            </a:r>
            <a:r>
              <a:rPr kumimoji="0" lang="en-GB" sz="1000" b="0" i="0" u="none" strike="noStrike" kern="0" cap="none" spc="0" normalizeH="0" baseline="0" dirty="0" err="1">
                <a:ln>
                  <a:noFill/>
                </a:ln>
                <a:solidFill>
                  <a:srgbClr val="000000"/>
                </a:solidFill>
                <a:effectLst/>
                <a:uLnTx/>
                <a:uFillTx/>
                <a:latin typeface="Arial"/>
                <a:cs typeface="Arial"/>
                <a:sym typeface="Arial"/>
              </a:rPr>
              <a:t>Digitalen</a:t>
            </a:r>
            <a:r>
              <a:rPr kumimoji="0" lang="en-GB" sz="1000" b="0" i="0" u="none" strike="noStrike" kern="0" cap="none" spc="0" normalizeH="0" baseline="0" dirty="0">
                <a:ln>
                  <a:noFill/>
                </a:ln>
                <a:solidFill>
                  <a:srgbClr val="000000"/>
                </a:solidFill>
                <a:effectLst/>
                <a:uLnTx/>
                <a:uFillTx/>
                <a:latin typeface="Arial"/>
                <a:cs typeface="Arial"/>
                <a:sym typeface="Arial"/>
              </a:rPr>
              <a:t> </a:t>
            </a:r>
            <a:r>
              <a:rPr kumimoji="0" lang="en-GB" sz="1000" b="0" i="0" u="none" strike="noStrike" kern="0" cap="none" spc="0" normalizeH="0" baseline="0" dirty="0" err="1">
                <a:ln>
                  <a:noFill/>
                </a:ln>
                <a:solidFill>
                  <a:srgbClr val="000000"/>
                </a:solidFill>
                <a:effectLst/>
                <a:uLnTx/>
                <a:uFillTx/>
                <a:latin typeface="Arial"/>
                <a:cs typeface="Arial"/>
                <a:sym typeface="Arial"/>
              </a:rPr>
              <a:t>Gesellschaft</a:t>
            </a:r>
            <a:r>
              <a:rPr kumimoji="0" lang="en-GB" sz="1000" b="0" i="0" u="none" strike="noStrike" kern="0" cap="none" spc="0" normalizeH="0" baseline="0" dirty="0">
                <a:ln>
                  <a:noFill/>
                </a:ln>
                <a:solidFill>
                  <a:srgbClr val="000000"/>
                </a:solidFill>
                <a:effectLst/>
                <a:uLnTx/>
                <a:uFillTx/>
                <a:latin typeface="Arial"/>
                <a:cs typeface="Arial"/>
                <a:sym typeface="Arial"/>
              </a:rPr>
              <a:t>, in: initiatived21.de, 2018, https://initiatived21.de/app/uploads/2018/01/d21-digital-index_2017_2018.pdf</a:t>
            </a:r>
          </a:p>
        </p:txBody>
      </p:sp>
    </p:spTree>
    <p:extLst>
      <p:ext uri="{BB962C8B-B14F-4D97-AF65-F5344CB8AC3E}">
        <p14:creationId xmlns:p14="http://schemas.microsoft.com/office/powerpoint/2010/main" val="32843956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2" name="Raute 11">
            <a:extLst>
              <a:ext uri="{FF2B5EF4-FFF2-40B4-BE49-F238E27FC236}">
                <a16:creationId xmlns:a16="http://schemas.microsoft.com/office/drawing/2014/main" id="{27F3EE9F-71D3-23A4-048B-9501FD180CF2}"/>
              </a:ext>
            </a:extLst>
          </p:cNvPr>
          <p:cNvSpPr>
            <a:spLocks/>
          </p:cNvSpPr>
          <p:nvPr/>
        </p:nvSpPr>
        <p:spPr>
          <a:xfrm>
            <a:off x="11808000" y="4068000"/>
            <a:ext cx="5760000" cy="3384000"/>
          </a:xfrm>
          <a:prstGeom prst="diamond">
            <a:avLst/>
          </a:prstGeom>
          <a:solidFill>
            <a:schemeClr val="bg1">
              <a:lumMod val="75000"/>
            </a:schemeClr>
          </a:solidFill>
          <a:ln w="12700">
            <a:solidFill>
              <a:srgbClr val="00CCFF"/>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aute 10">
            <a:extLst>
              <a:ext uri="{FF2B5EF4-FFF2-40B4-BE49-F238E27FC236}">
                <a16:creationId xmlns:a16="http://schemas.microsoft.com/office/drawing/2014/main" id="{5A012F5A-E8ED-8029-A5C9-7D3328F064F0}"/>
              </a:ext>
            </a:extLst>
          </p:cNvPr>
          <p:cNvSpPr>
            <a:spLocks/>
          </p:cNvSpPr>
          <p:nvPr/>
        </p:nvSpPr>
        <p:spPr>
          <a:xfrm>
            <a:off x="6552000" y="4068000"/>
            <a:ext cx="5760000" cy="3384000"/>
          </a:xfrm>
          <a:prstGeom prst="diamond">
            <a:avLst/>
          </a:prstGeom>
          <a:solidFill>
            <a:schemeClr val="bg1">
              <a:lumMod val="75000"/>
            </a:schemeClr>
          </a:solidFill>
          <a:ln w="12700">
            <a:solidFill>
              <a:srgbClr val="00CCFF"/>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aute 9">
            <a:extLst>
              <a:ext uri="{FF2B5EF4-FFF2-40B4-BE49-F238E27FC236}">
                <a16:creationId xmlns:a16="http://schemas.microsoft.com/office/drawing/2014/main" id="{33B02A16-DB80-4CC5-7F08-15BD50FA2793}"/>
              </a:ext>
            </a:extLst>
          </p:cNvPr>
          <p:cNvSpPr>
            <a:spLocks/>
          </p:cNvSpPr>
          <p:nvPr/>
        </p:nvSpPr>
        <p:spPr>
          <a:xfrm>
            <a:off x="1296000" y="4068000"/>
            <a:ext cx="5760000" cy="3348000"/>
          </a:xfrm>
          <a:prstGeom prst="diamond">
            <a:avLst/>
          </a:prstGeom>
          <a:solidFill>
            <a:schemeClr val="bg1">
              <a:lumMod val="75000"/>
            </a:schemeClr>
          </a:solidFill>
          <a:ln w="12700">
            <a:solidFill>
              <a:srgbClr val="00CCFF"/>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Google Shape;120;p6">
            <a:extLst>
              <a:ext uri="{FF2B5EF4-FFF2-40B4-BE49-F238E27FC236}">
                <a16:creationId xmlns:a16="http://schemas.microsoft.com/office/drawing/2014/main" id="{C842E4AF-33E2-C0EB-DF83-9A07CD60185C}"/>
              </a:ext>
            </a:extLst>
          </p:cNvPr>
          <p:cNvSpPr txBox="1">
            <a:spLocks/>
          </p:cNvSpPr>
          <p:nvPr/>
        </p:nvSpPr>
        <p:spPr>
          <a:xfrm>
            <a:off x="12672000" y="4068000"/>
            <a:ext cx="4068000" cy="3384000"/>
          </a:xfrm>
          <a:prstGeom prst="rect">
            <a:avLst/>
          </a:prstGeom>
          <a:noFill/>
          <a:ln w="12700">
            <a:noFill/>
          </a:ln>
        </p:spPr>
        <p:style>
          <a:lnRef idx="2">
            <a:schemeClr val="accent4"/>
          </a:lnRef>
          <a:fillRef idx="1">
            <a:schemeClr val="lt1"/>
          </a:fillRef>
          <a:effectRef idx="0">
            <a:schemeClr val="accent4"/>
          </a:effectRef>
          <a:fontRef idx="minor">
            <a:schemeClr val="dk1"/>
          </a:fontRef>
        </p:style>
        <p:txBody>
          <a:bodyPr spcFirstLastPara="1" wrap="square" lIns="36000" tIns="36000" rIns="36000" bIns="36000" anchor="ctr" anchorCtr="0">
            <a:noAutofit/>
          </a:bodyPr>
          <a:lstStyle/>
          <a:p>
            <a:pPr lvl="0" algn="ctr">
              <a:buSzPct val="80000"/>
            </a:pPr>
            <a:r>
              <a:rPr lang="vi-VN" sz="2200" dirty="0">
                <a:sym typeface="Helvetica Neue"/>
              </a:rPr>
              <a:t>Pretvorba online ponuda dovodi do dizajna stranica prilagođenog dobi i korištenja bez prepreka</a:t>
            </a:r>
            <a:endParaRPr lang="en-GB" sz="2200" dirty="0">
              <a:solidFill>
                <a:schemeClr val="dk1"/>
              </a:solidFill>
              <a:latin typeface="+mn-lt"/>
              <a:sym typeface="Helvetica Neue"/>
            </a:endParaRPr>
          </a:p>
        </p:txBody>
      </p:sp>
      <p:sp>
        <p:nvSpPr>
          <p:cNvPr id="13" name="Google Shape;120;p6">
            <a:extLst>
              <a:ext uri="{FF2B5EF4-FFF2-40B4-BE49-F238E27FC236}">
                <a16:creationId xmlns:a16="http://schemas.microsoft.com/office/drawing/2014/main" id="{E22BC11E-060C-732F-2AE9-435034B7B9A5}"/>
              </a:ext>
            </a:extLst>
          </p:cNvPr>
          <p:cNvSpPr txBox="1">
            <a:spLocks/>
          </p:cNvSpPr>
          <p:nvPr/>
        </p:nvSpPr>
        <p:spPr>
          <a:xfrm>
            <a:off x="7812000" y="4068000"/>
            <a:ext cx="3312000" cy="3384000"/>
          </a:xfrm>
          <a:prstGeom prst="rect">
            <a:avLst/>
          </a:prstGeom>
          <a:noFill/>
          <a:ln w="12700">
            <a:noFill/>
          </a:ln>
        </p:spPr>
        <p:style>
          <a:lnRef idx="2">
            <a:schemeClr val="accent4"/>
          </a:lnRef>
          <a:fillRef idx="1">
            <a:schemeClr val="lt1"/>
          </a:fillRef>
          <a:effectRef idx="0">
            <a:schemeClr val="accent4"/>
          </a:effectRef>
          <a:fontRef idx="minor">
            <a:schemeClr val="dk1"/>
          </a:fontRef>
        </p:style>
        <p:txBody>
          <a:bodyPr spcFirstLastPara="1" wrap="square" lIns="36000" tIns="36000" rIns="36000" bIns="36000" anchor="ctr" anchorCtr="0">
            <a:noAutofit/>
          </a:bodyPr>
          <a:lstStyle/>
          <a:p>
            <a:pPr lvl="0" algn="ctr">
              <a:buSzPct val="80000"/>
            </a:pPr>
            <a:r>
              <a:rPr lang="en-GB" sz="2200" dirty="0" err="1">
                <a:sym typeface="Helvetica Neue"/>
              </a:rPr>
              <a:t>Sve</a:t>
            </a:r>
            <a:r>
              <a:rPr lang="en-GB" sz="2200" dirty="0">
                <a:sym typeface="Helvetica Neue"/>
              </a:rPr>
              <a:t> </a:t>
            </a:r>
            <a:r>
              <a:rPr lang="en-GB" sz="2200" dirty="0" err="1">
                <a:sym typeface="Helvetica Neue"/>
              </a:rPr>
              <a:t>više</a:t>
            </a:r>
            <a:r>
              <a:rPr lang="en-GB" sz="2200" dirty="0">
                <a:sym typeface="Helvetica Neue"/>
              </a:rPr>
              <a:t> </a:t>
            </a:r>
            <a:r>
              <a:rPr lang="en-GB" sz="2200" dirty="0" err="1">
                <a:sym typeface="Helvetica Neue"/>
              </a:rPr>
              <a:t>starijih</a:t>
            </a:r>
            <a:r>
              <a:rPr lang="en-GB" sz="2200" dirty="0">
                <a:sym typeface="Helvetica Neue"/>
              </a:rPr>
              <a:t> </a:t>
            </a:r>
            <a:r>
              <a:rPr lang="en-GB" sz="2200" dirty="0" err="1">
                <a:sym typeface="Helvetica Neue"/>
              </a:rPr>
              <a:t>osoba</a:t>
            </a:r>
            <a:r>
              <a:rPr lang="en-GB" sz="2200" dirty="0">
                <a:sym typeface="Helvetica Neue"/>
              </a:rPr>
              <a:t> s </a:t>
            </a:r>
            <a:r>
              <a:rPr lang="en-GB" sz="2200" dirty="0" err="1">
                <a:sym typeface="Helvetica Neue"/>
              </a:rPr>
              <a:t>invaliditetom</a:t>
            </a:r>
            <a:r>
              <a:rPr lang="en-GB" sz="2200" dirty="0">
                <a:sym typeface="Helvetica Neue"/>
              </a:rPr>
              <a:t> </a:t>
            </a:r>
            <a:r>
              <a:rPr lang="en-GB" sz="2200" dirty="0" err="1">
                <a:sym typeface="Helvetica Neue"/>
              </a:rPr>
              <a:t>koristi</a:t>
            </a:r>
            <a:r>
              <a:rPr lang="en-GB" sz="2200" dirty="0">
                <a:sym typeface="Helvetica Neue"/>
              </a:rPr>
              <a:t> internet - </a:t>
            </a:r>
            <a:r>
              <a:rPr lang="en-GB" sz="2200" dirty="0" err="1">
                <a:sym typeface="Helvetica Neue"/>
              </a:rPr>
              <a:t>privatno</a:t>
            </a:r>
            <a:r>
              <a:rPr lang="en-GB" sz="2200" dirty="0">
                <a:sym typeface="Helvetica Neue"/>
              </a:rPr>
              <a:t> </a:t>
            </a:r>
            <a:r>
              <a:rPr lang="en-GB" sz="2200" dirty="0" err="1">
                <a:sym typeface="Helvetica Neue"/>
              </a:rPr>
              <a:t>ili</a:t>
            </a:r>
            <a:r>
              <a:rPr lang="en-GB" sz="2200" dirty="0">
                <a:sym typeface="Helvetica Neue"/>
              </a:rPr>
              <a:t> </a:t>
            </a:r>
            <a:r>
              <a:rPr lang="en-GB" sz="2200" dirty="0" err="1">
                <a:sym typeface="Helvetica Neue"/>
              </a:rPr>
              <a:t>profesionalno</a:t>
            </a:r>
            <a:r>
              <a:rPr lang="en-GB" sz="2200" dirty="0">
                <a:sym typeface="Helvetica Neue"/>
              </a:rPr>
              <a:t>. </a:t>
            </a:r>
            <a:r>
              <a:rPr lang="en-GB" sz="2200" dirty="0" err="1">
                <a:sym typeface="Helvetica Neue"/>
              </a:rPr>
              <a:t>Pristup</a:t>
            </a:r>
            <a:r>
              <a:rPr lang="en-GB" sz="2200" dirty="0">
                <a:sym typeface="Helvetica Neue"/>
              </a:rPr>
              <a:t> bi </a:t>
            </a:r>
            <a:r>
              <a:rPr lang="en-GB" sz="2200" dirty="0" err="1">
                <a:sym typeface="Helvetica Neue"/>
              </a:rPr>
              <a:t>trebao</a:t>
            </a:r>
            <a:r>
              <a:rPr lang="en-GB" sz="2200" dirty="0">
                <a:sym typeface="Helvetica Neue"/>
              </a:rPr>
              <a:t> </a:t>
            </a:r>
            <a:r>
              <a:rPr lang="en-GB" sz="2200" dirty="0" err="1">
                <a:sym typeface="Helvetica Neue"/>
              </a:rPr>
              <a:t>biti</a:t>
            </a:r>
            <a:r>
              <a:rPr lang="en-GB" sz="2200" dirty="0">
                <a:sym typeface="Helvetica Neue"/>
              </a:rPr>
              <a:t> </a:t>
            </a:r>
            <a:r>
              <a:rPr lang="en-GB" sz="2200" dirty="0" err="1">
                <a:sym typeface="Helvetica Neue"/>
              </a:rPr>
              <a:t>omogućen</a:t>
            </a:r>
            <a:r>
              <a:rPr lang="en-GB" sz="2200" dirty="0">
                <a:sym typeface="Helvetica Neue"/>
              </a:rPr>
              <a:t> </a:t>
            </a:r>
            <a:r>
              <a:rPr lang="en-GB" sz="2200" dirty="0" err="1">
                <a:sym typeface="Helvetica Neue"/>
              </a:rPr>
              <a:t>svima</a:t>
            </a:r>
            <a:endParaRPr lang="en-GB" sz="2200" dirty="0">
              <a:solidFill>
                <a:schemeClr val="dk1"/>
              </a:solidFill>
              <a:latin typeface="+mn-lt"/>
              <a:sym typeface="Helvetica Neue"/>
            </a:endParaRPr>
          </a:p>
        </p:txBody>
      </p:sp>
      <p:sp>
        <p:nvSpPr>
          <p:cNvPr id="9" name="Google Shape;120;p6">
            <a:extLst>
              <a:ext uri="{FF2B5EF4-FFF2-40B4-BE49-F238E27FC236}">
                <a16:creationId xmlns:a16="http://schemas.microsoft.com/office/drawing/2014/main" id="{03C25325-7A56-3F3D-D4F2-3E842E876B2D}"/>
              </a:ext>
            </a:extLst>
          </p:cNvPr>
          <p:cNvSpPr txBox="1">
            <a:spLocks/>
          </p:cNvSpPr>
          <p:nvPr/>
        </p:nvSpPr>
        <p:spPr>
          <a:xfrm>
            <a:off x="1728000" y="4068000"/>
            <a:ext cx="4896000" cy="3384000"/>
          </a:xfrm>
          <a:prstGeom prst="rect">
            <a:avLst/>
          </a:prstGeom>
          <a:noFill/>
          <a:ln w="12700">
            <a:noFill/>
          </a:ln>
        </p:spPr>
        <p:style>
          <a:lnRef idx="2">
            <a:schemeClr val="accent4"/>
          </a:lnRef>
          <a:fillRef idx="1">
            <a:schemeClr val="lt1"/>
          </a:fillRef>
          <a:effectRef idx="0">
            <a:schemeClr val="accent4"/>
          </a:effectRef>
          <a:fontRef idx="minor">
            <a:schemeClr val="dk1"/>
          </a:fontRef>
        </p:style>
        <p:txBody>
          <a:bodyPr spcFirstLastPara="1" wrap="square" lIns="36000" tIns="36000" rIns="36000" bIns="36000" anchor="ctr" anchorCtr="0">
            <a:noAutofit/>
          </a:bodyPr>
          <a:lstStyle/>
          <a:p>
            <a:pPr lvl="0" algn="ctr">
              <a:buSzPct val="80000"/>
            </a:pPr>
            <a:r>
              <a:rPr lang="pl-PL" sz="2200" dirty="0">
                <a:ea typeface="Helvetica Neue"/>
                <a:cs typeface="Helvetica Neue"/>
                <a:sym typeface="Helvetica Neue"/>
              </a:rPr>
              <a:t>Pristupačnost se ne odnosi samo na analogno, već i na digitalno</a:t>
            </a:r>
            <a:endParaRPr lang="en-GB" sz="2200" dirty="0">
              <a:latin typeface="+mn-lt"/>
            </a:endParaRPr>
          </a:p>
        </p:txBody>
      </p:sp>
      <p:sp>
        <p:nvSpPr>
          <p:cNvPr id="118" name="Google Shape;118;p6"/>
          <p:cNvSpPr txBox="1"/>
          <p:nvPr/>
        </p:nvSpPr>
        <p:spPr>
          <a:xfrm>
            <a:off x="1331999" y="2401311"/>
            <a:ext cx="16452000" cy="646290"/>
          </a:xfrm>
          <a:prstGeom prst="rect">
            <a:avLst/>
          </a:prstGeom>
          <a:noFill/>
          <a:ln>
            <a:noFill/>
          </a:ln>
        </p:spPr>
        <p:txBody>
          <a:bodyPr spcFirstLastPara="1" wrap="square" lIns="91425" tIns="45700" rIns="91425" bIns="45700" anchor="ctr" anchorCtr="0">
            <a:noAutofit/>
          </a:bodyPr>
          <a:lstStyle/>
          <a:p>
            <a:pPr lvl="0"/>
            <a:r>
              <a:rPr lang="en-GB" sz="4800" b="1" dirty="0">
                <a:solidFill>
                  <a:schemeClr val="tx1"/>
                </a:solidFill>
                <a:latin typeface="+mn-lt"/>
                <a:ea typeface="Helvetica Neue"/>
                <a:cs typeface="Helvetica Neue"/>
                <a:sym typeface="Helvetica Neue"/>
              </a:rPr>
              <a:t>2. </a:t>
            </a:r>
            <a:r>
              <a:rPr lang="en-GB" sz="4800" b="1" dirty="0" err="1">
                <a:solidFill>
                  <a:schemeClr val="tx1"/>
                </a:solidFill>
                <a:latin typeface="+mn-lt"/>
                <a:ea typeface="Helvetica Neue"/>
                <a:cs typeface="Helvetica Neue"/>
                <a:sym typeface="Helvetica Neue"/>
              </a:rPr>
              <a:t>Pristup</a:t>
            </a:r>
            <a:r>
              <a:rPr lang="en-GB" sz="4800" b="1" dirty="0">
                <a:solidFill>
                  <a:schemeClr val="tx1"/>
                </a:solidFill>
                <a:latin typeface="+mn-lt"/>
                <a:ea typeface="Helvetica Neue"/>
                <a:cs typeface="Helvetica Neue"/>
                <a:sym typeface="Helvetica Neue"/>
              </a:rPr>
              <a:t> </a:t>
            </a:r>
            <a:r>
              <a:rPr lang="en-GB" sz="4800" b="1" dirty="0" err="1">
                <a:solidFill>
                  <a:schemeClr val="tx1"/>
                </a:solidFill>
                <a:latin typeface="+mn-lt"/>
                <a:ea typeface="Helvetica Neue"/>
                <a:cs typeface="Helvetica Neue"/>
                <a:sym typeface="Helvetica Neue"/>
              </a:rPr>
              <a:t>bez</a:t>
            </a:r>
            <a:r>
              <a:rPr lang="en-GB" sz="4800" b="1" dirty="0">
                <a:solidFill>
                  <a:schemeClr val="tx1"/>
                </a:solidFill>
                <a:latin typeface="+mn-lt"/>
                <a:ea typeface="Helvetica Neue"/>
                <a:cs typeface="Helvetica Neue"/>
                <a:sym typeface="Helvetica Neue"/>
              </a:rPr>
              <a:t> </a:t>
            </a:r>
            <a:r>
              <a:rPr lang="en-GB" sz="4800" b="1" dirty="0" err="1">
                <a:solidFill>
                  <a:schemeClr val="tx1"/>
                </a:solidFill>
                <a:latin typeface="+mn-lt"/>
                <a:ea typeface="Helvetica Neue"/>
                <a:cs typeface="Helvetica Neue"/>
                <a:sym typeface="Helvetica Neue"/>
              </a:rPr>
              <a:t>prepreka</a:t>
            </a:r>
            <a:r>
              <a:rPr lang="en-GB" sz="4800" b="1" dirty="0">
                <a:solidFill>
                  <a:schemeClr val="tx1"/>
                </a:solidFill>
                <a:latin typeface="+mn-lt"/>
                <a:ea typeface="Helvetica Neue"/>
                <a:cs typeface="Helvetica Neue"/>
                <a:sym typeface="Helvetica Neue"/>
              </a:rPr>
              <a:t> </a:t>
            </a:r>
            <a:r>
              <a:rPr lang="en-GB" sz="4800" b="1" dirty="0" err="1">
                <a:solidFill>
                  <a:schemeClr val="tx1"/>
                </a:solidFill>
                <a:latin typeface="+mn-lt"/>
                <a:ea typeface="Helvetica Neue"/>
                <a:cs typeface="Helvetica Neue"/>
                <a:sym typeface="Helvetica Neue"/>
              </a:rPr>
              <a:t>kao</a:t>
            </a:r>
            <a:r>
              <a:rPr lang="en-GB" sz="4800" b="1" dirty="0">
                <a:solidFill>
                  <a:schemeClr val="tx1"/>
                </a:solidFill>
                <a:latin typeface="+mn-lt"/>
                <a:ea typeface="Helvetica Neue"/>
                <a:cs typeface="Helvetica Neue"/>
                <a:sym typeface="Helvetica Neue"/>
              </a:rPr>
              <a:t> </a:t>
            </a:r>
            <a:r>
              <a:rPr lang="en-GB" sz="4800" b="1" dirty="0" err="1">
                <a:solidFill>
                  <a:schemeClr val="tx1"/>
                </a:solidFill>
                <a:latin typeface="+mn-lt"/>
                <a:ea typeface="Helvetica Neue"/>
                <a:cs typeface="Helvetica Neue"/>
                <a:sym typeface="Helvetica Neue"/>
              </a:rPr>
              <a:t>nužnost</a:t>
            </a:r>
            <a:r>
              <a:rPr lang="en-GB" sz="4800" b="1" dirty="0">
                <a:solidFill>
                  <a:schemeClr val="tx1"/>
                </a:solidFill>
                <a:latin typeface="+mn-lt"/>
                <a:ea typeface="Helvetica Neue"/>
                <a:cs typeface="Helvetica Neue"/>
                <a:sym typeface="Helvetica Neue"/>
              </a:rPr>
              <a:t> </a:t>
            </a:r>
            <a:r>
              <a:rPr lang="en-GB" sz="4800" b="1" dirty="0" err="1">
                <a:solidFill>
                  <a:schemeClr val="tx1"/>
                </a:solidFill>
                <a:latin typeface="+mn-lt"/>
                <a:ea typeface="Helvetica Neue"/>
                <a:cs typeface="Helvetica Neue"/>
                <a:sym typeface="Helvetica Neue"/>
              </a:rPr>
              <a:t>starije</a:t>
            </a:r>
            <a:r>
              <a:rPr lang="en-GB" sz="4800" b="1" dirty="0">
                <a:solidFill>
                  <a:schemeClr val="tx1"/>
                </a:solidFill>
                <a:latin typeface="+mn-lt"/>
                <a:ea typeface="Helvetica Neue"/>
                <a:cs typeface="Helvetica Neue"/>
                <a:sym typeface="Helvetica Neue"/>
              </a:rPr>
              <a:t> </a:t>
            </a:r>
            <a:r>
              <a:rPr lang="en-GB" sz="4800" b="1" dirty="0" err="1">
                <a:solidFill>
                  <a:schemeClr val="tx1"/>
                </a:solidFill>
                <a:latin typeface="+mn-lt"/>
                <a:ea typeface="Helvetica Neue"/>
                <a:cs typeface="Helvetica Neue"/>
                <a:sym typeface="Helvetica Neue"/>
              </a:rPr>
              <a:t>generacije</a:t>
            </a:r>
            <a:endParaRPr lang="en-GB" sz="4800" b="1" dirty="0">
              <a:solidFill>
                <a:schemeClr val="tx1"/>
              </a:solidFill>
              <a:latin typeface="+mn-lt"/>
              <a:ea typeface="Helvetica Neue"/>
              <a:cs typeface="Helvetica Neue"/>
              <a:sym typeface="Helvetica Neue"/>
            </a:endParaRPr>
          </a:p>
        </p:txBody>
      </p:sp>
      <p:sp>
        <p:nvSpPr>
          <p:cNvPr id="119" name="Google Shape;119;p6"/>
          <p:cNvSpPr txBox="1"/>
          <p:nvPr/>
        </p:nvSpPr>
        <p:spPr>
          <a:xfrm>
            <a:off x="1295398" y="3390900"/>
            <a:ext cx="16452000" cy="523180"/>
          </a:xfrm>
          <a:prstGeom prst="rect">
            <a:avLst/>
          </a:prstGeom>
          <a:noFill/>
          <a:ln>
            <a:noFill/>
          </a:ln>
        </p:spPr>
        <p:txBody>
          <a:bodyPr spcFirstLastPara="1" wrap="square" lIns="91425" tIns="45700" rIns="91425" bIns="45700" anchor="t" anchorCtr="0">
            <a:noAutofit/>
          </a:bodyPr>
          <a:lstStyle/>
          <a:p>
            <a:pPr lvl="0"/>
            <a:r>
              <a:rPr lang="en-GB" sz="2800" b="1" dirty="0" err="1">
                <a:solidFill>
                  <a:srgbClr val="00CCFF"/>
                </a:solidFill>
                <a:latin typeface="+mn-lt"/>
                <a:ea typeface="Helvetica Neue"/>
                <a:cs typeface="Helvetica Neue"/>
                <a:sym typeface="Helvetica Neue"/>
              </a:rPr>
              <a:t>Pristup</a:t>
            </a:r>
            <a:r>
              <a:rPr lang="en-GB" sz="2800" b="1" dirty="0">
                <a:solidFill>
                  <a:srgbClr val="00CCFF"/>
                </a:solidFill>
                <a:latin typeface="+mn-lt"/>
                <a:ea typeface="Helvetica Neue"/>
                <a:cs typeface="Helvetica Neue"/>
                <a:sym typeface="Helvetica Neue"/>
              </a:rPr>
              <a:t> </a:t>
            </a:r>
            <a:r>
              <a:rPr lang="en-GB" sz="2800" b="1" dirty="0" err="1">
                <a:solidFill>
                  <a:srgbClr val="00CCFF"/>
                </a:solidFill>
                <a:latin typeface="+mn-lt"/>
                <a:ea typeface="Helvetica Neue"/>
                <a:cs typeface="Helvetica Neue"/>
                <a:sym typeface="Helvetica Neue"/>
              </a:rPr>
              <a:t>za</a:t>
            </a:r>
            <a:r>
              <a:rPr lang="en-GB" sz="2800" b="1" dirty="0">
                <a:solidFill>
                  <a:srgbClr val="00CCFF"/>
                </a:solidFill>
                <a:latin typeface="+mn-lt"/>
                <a:ea typeface="Helvetica Neue"/>
                <a:cs typeface="Helvetica Neue"/>
                <a:sym typeface="Helvetica Neue"/>
              </a:rPr>
              <a:t> </a:t>
            </a:r>
            <a:r>
              <a:rPr lang="en-GB" sz="2800" b="1" dirty="0" err="1">
                <a:solidFill>
                  <a:srgbClr val="00CCFF"/>
                </a:solidFill>
                <a:latin typeface="+mn-lt"/>
                <a:ea typeface="Helvetica Neue"/>
                <a:cs typeface="Helvetica Neue"/>
                <a:sym typeface="Helvetica Neue"/>
              </a:rPr>
              <a:t>sve</a:t>
            </a:r>
            <a:r>
              <a:rPr lang="en-GB" sz="2800" b="1" dirty="0">
                <a:solidFill>
                  <a:srgbClr val="00CCFF"/>
                </a:solidFill>
                <a:latin typeface="+mn-lt"/>
                <a:ea typeface="Helvetica Neue"/>
                <a:cs typeface="Helvetica Neue"/>
                <a:sym typeface="Helvetica Neue"/>
              </a:rPr>
              <a:t> - </a:t>
            </a:r>
            <a:r>
              <a:rPr lang="en-GB" sz="2800" b="1" dirty="0" err="1">
                <a:solidFill>
                  <a:srgbClr val="00CCFF"/>
                </a:solidFill>
                <a:latin typeface="+mn-lt"/>
                <a:ea typeface="Helvetica Neue"/>
                <a:cs typeface="Helvetica Neue"/>
                <a:sym typeface="Helvetica Neue"/>
              </a:rPr>
              <a:t>obavezan</a:t>
            </a:r>
            <a:r>
              <a:rPr lang="en-GB" sz="2800" b="1" dirty="0">
                <a:solidFill>
                  <a:srgbClr val="00CCFF"/>
                </a:solidFill>
                <a:latin typeface="+mn-lt"/>
                <a:ea typeface="Helvetica Neue"/>
                <a:cs typeface="Helvetica Neue"/>
                <a:sym typeface="Helvetica Neue"/>
              </a:rPr>
              <a:t> </a:t>
            </a:r>
            <a:r>
              <a:rPr lang="en-GB" sz="2800" b="1" dirty="0" err="1">
                <a:solidFill>
                  <a:srgbClr val="00CCFF"/>
                </a:solidFill>
                <a:latin typeface="+mn-lt"/>
                <a:ea typeface="Helvetica Neue"/>
                <a:cs typeface="Helvetica Neue"/>
                <a:sym typeface="Helvetica Neue"/>
              </a:rPr>
              <a:t>za</a:t>
            </a:r>
            <a:r>
              <a:rPr lang="en-GB" sz="2800" b="1" dirty="0">
                <a:solidFill>
                  <a:srgbClr val="00CCFF"/>
                </a:solidFill>
                <a:latin typeface="+mn-lt"/>
                <a:ea typeface="Helvetica Neue"/>
                <a:cs typeface="Helvetica Neue"/>
                <a:sym typeface="Helvetica Neue"/>
              </a:rPr>
              <a:t> </a:t>
            </a:r>
            <a:r>
              <a:rPr lang="en-GB" sz="2800" b="1" dirty="0" err="1">
                <a:solidFill>
                  <a:srgbClr val="00CCFF"/>
                </a:solidFill>
                <a:latin typeface="+mn-lt"/>
                <a:ea typeface="Helvetica Neue"/>
                <a:cs typeface="Helvetica Neue"/>
                <a:sym typeface="Helvetica Neue"/>
              </a:rPr>
              <a:t>svakog</a:t>
            </a:r>
            <a:r>
              <a:rPr lang="en-GB" sz="2800" b="1" dirty="0">
                <a:solidFill>
                  <a:srgbClr val="00CCFF"/>
                </a:solidFill>
                <a:latin typeface="+mn-lt"/>
                <a:ea typeface="Helvetica Neue"/>
                <a:cs typeface="Helvetica Neue"/>
                <a:sym typeface="Helvetica Neue"/>
              </a:rPr>
              <a:t> </a:t>
            </a:r>
            <a:r>
              <a:rPr lang="en-GB" sz="2800" b="1" dirty="0" err="1">
                <a:solidFill>
                  <a:srgbClr val="00CCFF"/>
                </a:solidFill>
                <a:latin typeface="+mn-lt"/>
                <a:ea typeface="Helvetica Neue"/>
                <a:cs typeface="Helvetica Neue"/>
                <a:sym typeface="Helvetica Neue"/>
              </a:rPr>
              <a:t>pružatelja</a:t>
            </a:r>
            <a:r>
              <a:rPr lang="en-GB" sz="2800" b="1" dirty="0">
                <a:solidFill>
                  <a:srgbClr val="00CCFF"/>
                </a:solidFill>
                <a:latin typeface="+mn-lt"/>
                <a:ea typeface="Helvetica Neue"/>
                <a:cs typeface="Helvetica Neue"/>
                <a:sym typeface="Helvetica Neue"/>
              </a:rPr>
              <a:t> </a:t>
            </a:r>
            <a:r>
              <a:rPr lang="en-GB" sz="2800" b="1" dirty="0" err="1">
                <a:solidFill>
                  <a:srgbClr val="00CCFF"/>
                </a:solidFill>
                <a:latin typeface="+mn-lt"/>
                <a:ea typeface="Helvetica Neue"/>
                <a:cs typeface="Helvetica Neue"/>
                <a:sym typeface="Helvetica Neue"/>
              </a:rPr>
              <a:t>usluga</a:t>
            </a:r>
            <a:r>
              <a:rPr lang="en-GB" sz="2800" b="1" dirty="0">
                <a:solidFill>
                  <a:srgbClr val="00CCFF"/>
                </a:solidFill>
                <a:latin typeface="+mn-lt"/>
                <a:ea typeface="Helvetica Neue"/>
                <a:cs typeface="Helvetica Neue"/>
                <a:sym typeface="Helvetica Neue"/>
              </a:rPr>
              <a:t> na </a:t>
            </a:r>
            <a:r>
              <a:rPr lang="en-GB" sz="2800" b="1" dirty="0" err="1">
                <a:solidFill>
                  <a:srgbClr val="00CCFF"/>
                </a:solidFill>
                <a:latin typeface="+mn-lt"/>
                <a:ea typeface="Helvetica Neue"/>
                <a:cs typeface="Helvetica Neue"/>
                <a:sym typeface="Helvetica Neue"/>
              </a:rPr>
              <a:t>internetu</a:t>
            </a:r>
            <a:endParaRPr lang="en-GB" dirty="0">
              <a:solidFill>
                <a:srgbClr val="00CCFF"/>
              </a:solidFill>
              <a:latin typeface="+mn-lt"/>
            </a:endParaRPr>
          </a:p>
        </p:txBody>
      </p:sp>
      <p:sp>
        <p:nvSpPr>
          <p:cNvPr id="120" name="Google Shape;120;p6"/>
          <p:cNvSpPr txBox="1"/>
          <p:nvPr/>
        </p:nvSpPr>
        <p:spPr>
          <a:xfrm>
            <a:off x="1295400" y="8064000"/>
            <a:ext cx="16452000" cy="523180"/>
          </a:xfrm>
          <a:prstGeom prst="rect">
            <a:avLst/>
          </a:prstGeom>
          <a:noFill/>
          <a:ln>
            <a:noFill/>
          </a:ln>
        </p:spPr>
        <p:txBody>
          <a:bodyPr spcFirstLastPara="1" wrap="square" lIns="91425" tIns="45700" rIns="91425" bIns="45700" anchor="t" anchorCtr="0">
            <a:noAutofit/>
          </a:bodyPr>
          <a:lstStyle/>
          <a:p>
            <a:pPr lvl="0" algn="ctr">
              <a:buSzPct val="80000"/>
            </a:pPr>
            <a:r>
              <a:rPr lang="en-GB" sz="2400" b="1" dirty="0" err="1">
                <a:solidFill>
                  <a:schemeClr val="dk1"/>
                </a:solidFill>
                <a:latin typeface="+mn-lt"/>
                <a:sym typeface="Helvetica Neue"/>
              </a:rPr>
              <a:t>Koristite</a:t>
            </a:r>
            <a:r>
              <a:rPr lang="en-GB" sz="2400" b="1" dirty="0">
                <a:solidFill>
                  <a:schemeClr val="dk1"/>
                </a:solidFill>
                <a:latin typeface="+mn-lt"/>
                <a:sym typeface="Helvetica Neue"/>
              </a:rPr>
              <a:t> </a:t>
            </a:r>
            <a:r>
              <a:rPr lang="en-GB" sz="2400" b="1" dirty="0" err="1">
                <a:solidFill>
                  <a:schemeClr val="dk1"/>
                </a:solidFill>
                <a:latin typeface="+mn-lt"/>
                <a:sym typeface="Helvetica Neue"/>
              </a:rPr>
              <a:t>samo</a:t>
            </a:r>
            <a:r>
              <a:rPr lang="en-GB" sz="2400" b="1" dirty="0">
                <a:solidFill>
                  <a:schemeClr val="dk1"/>
                </a:solidFill>
                <a:latin typeface="+mn-lt"/>
                <a:sym typeface="Helvetica Neue"/>
              </a:rPr>
              <a:t> </a:t>
            </a:r>
            <a:r>
              <a:rPr lang="en-GB" sz="2400" b="1" dirty="0" err="1">
                <a:solidFill>
                  <a:schemeClr val="dk1"/>
                </a:solidFill>
                <a:latin typeface="+mn-lt"/>
                <a:sym typeface="Helvetica Neue"/>
              </a:rPr>
              <a:t>stranice</a:t>
            </a:r>
            <a:r>
              <a:rPr lang="en-GB" sz="2400" b="1" dirty="0">
                <a:solidFill>
                  <a:schemeClr val="dk1"/>
                </a:solidFill>
                <a:latin typeface="+mn-lt"/>
                <a:sym typeface="Helvetica Neue"/>
              </a:rPr>
              <a:t> </a:t>
            </a:r>
            <a:r>
              <a:rPr lang="en-GB" sz="2400" b="1" dirty="0" err="1">
                <a:solidFill>
                  <a:schemeClr val="dk1"/>
                </a:solidFill>
                <a:latin typeface="+mn-lt"/>
                <a:sym typeface="Helvetica Neue"/>
              </a:rPr>
              <a:t>koje</a:t>
            </a:r>
            <a:r>
              <a:rPr lang="en-GB" sz="2400" b="1" dirty="0">
                <a:solidFill>
                  <a:schemeClr val="dk1"/>
                </a:solidFill>
                <a:latin typeface="+mn-lt"/>
                <a:sym typeface="Helvetica Neue"/>
              </a:rPr>
              <a:t> </a:t>
            </a:r>
            <a:r>
              <a:rPr lang="en-GB" sz="2400" b="1" dirty="0" err="1">
                <a:solidFill>
                  <a:schemeClr val="dk1"/>
                </a:solidFill>
                <a:latin typeface="+mn-lt"/>
                <a:sym typeface="Helvetica Neue"/>
              </a:rPr>
              <a:t>ispunjavaju</a:t>
            </a:r>
            <a:r>
              <a:rPr lang="en-GB" sz="2400" b="1" dirty="0">
                <a:solidFill>
                  <a:schemeClr val="dk1"/>
                </a:solidFill>
                <a:latin typeface="+mn-lt"/>
                <a:sym typeface="Helvetica Neue"/>
              </a:rPr>
              <a:t> </a:t>
            </a:r>
            <a:r>
              <a:rPr lang="en-GB" sz="2400" b="1" dirty="0" err="1">
                <a:solidFill>
                  <a:schemeClr val="dk1"/>
                </a:solidFill>
                <a:latin typeface="+mn-lt"/>
                <a:sym typeface="Helvetica Neue"/>
              </a:rPr>
              <a:t>točno</a:t>
            </a:r>
            <a:r>
              <a:rPr lang="en-GB" sz="2400" b="1" dirty="0">
                <a:solidFill>
                  <a:schemeClr val="dk1"/>
                </a:solidFill>
                <a:latin typeface="+mn-lt"/>
                <a:sym typeface="Helvetica Neue"/>
              </a:rPr>
              <a:t> </a:t>
            </a:r>
            <a:r>
              <a:rPr lang="en-GB" sz="2400" b="1" dirty="0" err="1">
                <a:solidFill>
                  <a:schemeClr val="dk1"/>
                </a:solidFill>
                <a:latin typeface="+mn-lt"/>
                <a:sym typeface="Helvetica Neue"/>
              </a:rPr>
              <a:t>ovaj</a:t>
            </a:r>
            <a:r>
              <a:rPr lang="en-GB" sz="2400" b="1" dirty="0">
                <a:solidFill>
                  <a:schemeClr val="dk1"/>
                </a:solidFill>
                <a:latin typeface="+mn-lt"/>
                <a:sym typeface="Helvetica Neue"/>
              </a:rPr>
              <a:t> </a:t>
            </a:r>
            <a:r>
              <a:rPr lang="en-GB" sz="2400" b="1" dirty="0" err="1">
                <a:solidFill>
                  <a:schemeClr val="dk1"/>
                </a:solidFill>
                <a:latin typeface="+mn-lt"/>
                <a:sym typeface="Helvetica Neue"/>
              </a:rPr>
              <a:t>zahtjev</a:t>
            </a:r>
            <a:r>
              <a:rPr lang="en-GB" sz="2400" b="1" dirty="0">
                <a:solidFill>
                  <a:schemeClr val="dk1"/>
                </a:solidFill>
                <a:latin typeface="+mn-lt"/>
                <a:sym typeface="Helvetica Neue"/>
              </a:rPr>
              <a:t> i nude ovu </a:t>
            </a:r>
            <a:r>
              <a:rPr lang="en-GB" sz="2400" b="1" dirty="0" err="1">
                <a:solidFill>
                  <a:schemeClr val="dk1"/>
                </a:solidFill>
                <a:latin typeface="+mn-lt"/>
                <a:sym typeface="Helvetica Neue"/>
              </a:rPr>
              <a:t>kvalitetu</a:t>
            </a:r>
            <a:r>
              <a:rPr lang="en-GB" sz="2400" b="1" dirty="0">
                <a:solidFill>
                  <a:schemeClr val="dk1"/>
                </a:solidFill>
                <a:latin typeface="+mn-lt"/>
                <a:sym typeface="Helvetica Neue"/>
              </a:rPr>
              <a:t>!</a:t>
            </a:r>
            <a:endParaRPr lang="en-GB" b="1" dirty="0">
              <a:latin typeface="+mn-lt"/>
            </a:endParaRPr>
          </a:p>
        </p:txBody>
      </p:sp>
      <p:sp>
        <p:nvSpPr>
          <p:cNvPr id="2" name="Foliennummernplatzhalter 1">
            <a:extLst>
              <a:ext uri="{FF2B5EF4-FFF2-40B4-BE49-F238E27FC236}">
                <a16:creationId xmlns:a16="http://schemas.microsoft.com/office/drawing/2014/main" id="{99EDCB2C-4F8A-E6BD-E456-8158AD380941}"/>
              </a:ext>
            </a:extLst>
          </p:cNvPr>
          <p:cNvSpPr txBox="1">
            <a:spLocks/>
          </p:cNvSpPr>
          <p:nvPr/>
        </p:nvSpPr>
        <p:spPr>
          <a:xfrm>
            <a:off x="14004589" y="9567020"/>
            <a:ext cx="4114800" cy="547688"/>
          </a:xfrm>
          <a:prstGeom prst="rect">
            <a:avLst/>
          </a:prstGeom>
        </p:spPr>
        <p:txBody>
          <a:bodyPr vert="horz" lIns="91440" tIns="45720" rIns="91440" bIns="45720" rtlCol="0" anchor="ct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defRPr sz="1200" b="0" i="0" u="none" strike="noStrike" cap="none">
                <a:solidFill>
                  <a:schemeClr val="tx1">
                    <a:tint val="75000"/>
                  </a:schemeClr>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fld id="{141F0399-9AC4-4E2F-9FF1-1AC0CE388A8D}" type="slidenum">
              <a:rPr lang="en-GB" smtClean="0"/>
              <a:t>9</a:t>
            </a:fld>
            <a:endParaRPr lang="en-GB"/>
          </a:p>
        </p:txBody>
      </p:sp>
    </p:spTree>
    <p:extLst>
      <p:ext uri="{BB962C8B-B14F-4D97-AF65-F5344CB8AC3E}">
        <p14:creationId xmlns:p14="http://schemas.microsoft.com/office/powerpoint/2010/main" val="2155055952"/>
      </p:ext>
    </p:extLst>
  </p:cSld>
  <p:clrMapOvr>
    <a:masterClrMapping/>
  </p:clrMapOvr>
</p:sld>
</file>

<file path=ppt/theme/theme1.xml><?xml version="1.0" encoding="utf-8"?>
<a:theme xmlns:a="http://schemas.openxmlformats.org/drawingml/2006/main" name="Office Theme">
  <a:themeElements>
    <a:clrScheme name="Custom 1">
      <a:dk1>
        <a:srgbClr val="000000"/>
      </a:dk1>
      <a:lt1>
        <a:srgbClr val="FFFFFF"/>
      </a:lt1>
      <a:dk2>
        <a:srgbClr val="000000"/>
      </a:dk2>
      <a:lt2>
        <a:srgbClr val="FFFFFF"/>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6558</Words>
  <Application>Microsoft Office PowerPoint</Application>
  <PresentationFormat>Personalizado</PresentationFormat>
  <Paragraphs>679</Paragraphs>
  <Slides>50</Slides>
  <Notes>50</Notes>
  <HiddenSlides>0</HiddenSlides>
  <MMClips>0</MMClips>
  <ScaleCrop>false</ScaleCrop>
  <HeadingPairs>
    <vt:vector size="6" baseType="variant">
      <vt:variant>
        <vt:lpstr>Fuentes usadas</vt:lpstr>
      </vt:variant>
      <vt:variant>
        <vt:i4>5</vt:i4>
      </vt:variant>
      <vt:variant>
        <vt:lpstr>Tema</vt:lpstr>
      </vt:variant>
      <vt:variant>
        <vt:i4>2</vt:i4>
      </vt:variant>
      <vt:variant>
        <vt:lpstr>Títulos de diapositiva</vt:lpstr>
      </vt:variant>
      <vt:variant>
        <vt:i4>50</vt:i4>
      </vt:variant>
    </vt:vector>
  </HeadingPairs>
  <TitlesOfParts>
    <vt:vector size="57" baseType="lpstr">
      <vt:lpstr>Wingdings</vt:lpstr>
      <vt:lpstr>Helvetica Neue</vt:lpstr>
      <vt:lpstr>Symbol</vt:lpstr>
      <vt:lpstr>Arial</vt:lpstr>
      <vt:lpstr>Calibri</vt:lpstr>
      <vt:lpstr>Office Theme</vt:lpstr>
      <vt:lpstr>1_Office Theme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Monia Coppola</dc:creator>
  <cp:keywords>, docId:AEC918012943383972559DE749FAE577</cp:keywords>
  <cp:lastModifiedBy>Miriam Internet Web Solutions</cp:lastModifiedBy>
  <cp:revision>75</cp:revision>
  <cp:lastPrinted>2023-06-02T09:18:43Z</cp:lastPrinted>
  <dcterms:created xsi:type="dcterms:W3CDTF">2022-01-27T16:04:38Z</dcterms:created>
  <dcterms:modified xsi:type="dcterms:W3CDTF">2023-08-31T07:43:05Z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2022-01-27T00:00:00Z</vt:filetime>
  </property>
  <property fmtid="{D5CDD505-2E9C-101B-9397-08002B2CF9AE}" pid="3" name="Creator">
    <vt:lpwstr>Canva</vt:lpwstr>
  </property>
  <property fmtid="{D5CDD505-2E9C-101B-9397-08002B2CF9AE}" pid="4" name="LastSaved">
    <vt:filetime>2022-01-27T00:00:00Z</vt:filetime>
  </property>
</Properties>
</file>