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 id="2147483655" r:id="rId2"/>
  </p:sldMasterIdLst>
  <p:notesMasterIdLst>
    <p:notesMasterId r:id="rId26"/>
  </p:notesMasterIdLst>
  <p:sldIdLst>
    <p:sldId id="256" r:id="rId3"/>
    <p:sldId id="257" r:id="rId4"/>
    <p:sldId id="259" r:id="rId5"/>
    <p:sldId id="260" r:id="rId6"/>
    <p:sldId id="261" r:id="rId7"/>
    <p:sldId id="273" r:id="rId8"/>
    <p:sldId id="274" r:id="rId9"/>
    <p:sldId id="276" r:id="rId10"/>
    <p:sldId id="277" r:id="rId11"/>
    <p:sldId id="271" r:id="rId12"/>
    <p:sldId id="278" r:id="rId13"/>
    <p:sldId id="279" r:id="rId14"/>
    <p:sldId id="280" r:id="rId15"/>
    <p:sldId id="281" r:id="rId16"/>
    <p:sldId id="282" r:id="rId17"/>
    <p:sldId id="283" r:id="rId18"/>
    <p:sldId id="284" r:id="rId19"/>
    <p:sldId id="285" r:id="rId20"/>
    <p:sldId id="266" r:id="rId21"/>
    <p:sldId id="286" r:id="rId22"/>
    <p:sldId id="267" r:id="rId23"/>
    <p:sldId id="268" r:id="rId24"/>
    <p:sldId id="270" r:id="rId25"/>
  </p:sldIdLst>
  <p:sldSz cx="18288000" cy="10287000"/>
  <p:notesSz cx="18288000" cy="10287000"/>
  <p:embeddedFontLst>
    <p:embeddedFont>
      <p:font typeface="Calibri" panose="020F0502020204030204" pitchFamily="34" charset="0"/>
      <p:regular r:id="rId27"/>
      <p:bold r:id="rId28"/>
      <p:italic r:id="rId29"/>
      <p:boldItalic r:id="rId30"/>
    </p:embeddedFont>
    <p:embeddedFont>
      <p:font typeface="DM Sans" pitchFamily="2" charset="-18"/>
      <p:regular r:id="rId31"/>
      <p:bold r:id="rId32"/>
      <p:italic r:id="rId33"/>
      <p:boldItalic r:id="rId34"/>
    </p:embeddedFont>
    <p:embeddedFont>
      <p:font typeface="Helvetica Neue" panose="020B0604020202020204"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9" roundtripDataSignature="AMtx7mhmmRUWy2bgMO6dPI/Ny1H2Uhj7W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FF"/>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33" d="100"/>
          <a:sy n="33" d="100"/>
        </p:scale>
        <p:origin x="58" y="845"/>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9" Type="http://customschemas.google.com/relationships/presentationmetadata" Target="meta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8.fntdata"/><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7.fntdata"/><Relationship Id="rId38" Type="http://schemas.openxmlformats.org/officeDocument/2006/relationships/font" Target="fonts/font12.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3.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7924800" cy="51593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10358438" y="0"/>
            <a:ext cx="7924800" cy="51593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771063"/>
            <a:ext cx="7924800" cy="51593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s-E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1592459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Google Shape;47;p1: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 name="Google Shape;48;p1: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043849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92131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280024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422470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759543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208515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162887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349715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1: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4" name="Google Shape;184;p11: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p2: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 name="Google Shape;55;p2: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1: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4" name="Google Shape;184;p11: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496465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2: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4" name="Google Shape;204;p12: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3: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 name="Google Shape;217;p13:notes"/>
          <p:cNvSpPr txBox="1">
            <a:spLocks noGrp="1"/>
          </p:cNvSpPr>
          <p:nvPr>
            <p:ph type="body" idx="1"/>
          </p:nvPr>
        </p:nvSpPr>
        <p:spPr>
          <a:xfrm>
            <a:off x="1828800" y="4951413"/>
            <a:ext cx="14630400" cy="4049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218" name="Google Shape;218;p13:notes"/>
          <p:cNvSpPr txBox="1">
            <a:spLocks noGrp="1"/>
          </p:cNvSpPr>
          <p:nvPr>
            <p:ph type="sldNum" idx="12"/>
          </p:nvPr>
        </p:nvSpPr>
        <p:spPr>
          <a:xfrm>
            <a:off x="10358438" y="9771063"/>
            <a:ext cx="7924800" cy="5160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s-E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15: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34" name="Google Shape;234;p15: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4: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 name="Google Shape;96;p4: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5: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 name="Google Shape;109;p5: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201700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671323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256096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492353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seño personalizado">
  <p:cSld name="Diseño personalizado">
    <p:spTree>
      <p:nvGrpSpPr>
        <p:cNvPr id="1" name="Shape 24"/>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obj">
  <p:cSld name="OBJECT">
    <p:spTree>
      <p:nvGrpSpPr>
        <p:cNvPr id="1" name="Shape 25"/>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iapositiva de título">
  <p:cSld name="Diapositiva de título">
    <p:spTree>
      <p:nvGrpSpPr>
        <p:cNvPr id="1" name="Shape 30"/>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iseño personalizado" preserve="1">
  <p:cSld name="Diseño personalizado">
    <p:spTree>
      <p:nvGrpSpPr>
        <p:cNvPr id="1" name="Shape 24"/>
        <p:cNvGrpSpPr/>
        <p:nvPr/>
      </p:nvGrpSpPr>
      <p:grpSpPr>
        <a:xfrm>
          <a:off x="0" y="0"/>
          <a:ext cx="0" cy="0"/>
          <a:chOff x="0" y="0"/>
          <a:chExt cx="0" cy="0"/>
        </a:xfrm>
      </p:grpSpPr>
    </p:spTree>
    <p:extLst>
      <p:ext uri="{BB962C8B-B14F-4D97-AF65-F5344CB8AC3E}">
        <p14:creationId xmlns:p14="http://schemas.microsoft.com/office/powerpoint/2010/main" val="961992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obj" preserve="1">
  <p:cSld name="Blank">
    <p:spTree>
      <p:nvGrpSpPr>
        <p:cNvPr id="1" name="Shape 25"/>
        <p:cNvGrpSpPr/>
        <p:nvPr/>
      </p:nvGrpSpPr>
      <p:grpSpPr>
        <a:xfrm>
          <a:off x="0" y="0"/>
          <a:ext cx="0" cy="0"/>
          <a:chOff x="0" y="0"/>
          <a:chExt cx="0" cy="0"/>
        </a:xfrm>
      </p:grpSpPr>
    </p:spTree>
    <p:extLst>
      <p:ext uri="{BB962C8B-B14F-4D97-AF65-F5344CB8AC3E}">
        <p14:creationId xmlns:p14="http://schemas.microsoft.com/office/powerpoint/2010/main" val="2158378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iapositiva de título" preserve="1">
  <p:cSld name="Diapositiva de título">
    <p:spTree>
      <p:nvGrpSpPr>
        <p:cNvPr id="1" name="Shape 30"/>
        <p:cNvGrpSpPr/>
        <p:nvPr/>
      </p:nvGrpSpPr>
      <p:grpSpPr>
        <a:xfrm>
          <a:off x="0" y="0"/>
          <a:ext cx="0" cy="0"/>
          <a:chOff x="0" y="0"/>
          <a:chExt cx="0" cy="0"/>
        </a:xfrm>
      </p:grpSpPr>
    </p:spTree>
    <p:extLst>
      <p:ext uri="{BB962C8B-B14F-4D97-AF65-F5344CB8AC3E}">
        <p14:creationId xmlns:p14="http://schemas.microsoft.com/office/powerpoint/2010/main" val="345537641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3.jpeg"/><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2.jpg"/><Relationship Id="rId5" Type="http://schemas.openxmlformats.org/officeDocument/2006/relationships/image" Target="../media/image1.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1" name="Google Shape;11;p16"/>
          <p:cNvSpPr/>
          <p:nvPr/>
        </p:nvSpPr>
        <p:spPr>
          <a:xfrm>
            <a:off x="1222551" y="1174148"/>
            <a:ext cx="15678785" cy="0"/>
          </a:xfrm>
          <a:custGeom>
            <a:avLst/>
            <a:gdLst/>
            <a:ahLst/>
            <a:cxnLst/>
            <a:rect l="l" t="t" r="r" b="b"/>
            <a:pathLst>
              <a:path w="15678785" h="120000" extrusionOk="0">
                <a:moveTo>
                  <a:pt x="0" y="0"/>
                </a:moveTo>
                <a:lnTo>
                  <a:pt x="15678235" y="0"/>
                </a:lnTo>
              </a:path>
            </a:pathLst>
          </a:custGeom>
          <a:ln w="76200">
            <a:solidFill>
              <a:srgbClr val="33CCFF"/>
            </a:solidFill>
            <a:headEnd type="none" w="sm" len="sm"/>
            <a:tailEnd type="none" w="sm" len="sm"/>
          </a:ln>
        </p:spPr>
        <p:style>
          <a:lnRef idx="1">
            <a:schemeClr val="accent5"/>
          </a:lnRef>
          <a:fillRef idx="0">
            <a:schemeClr val="accent5"/>
          </a:fillRef>
          <a:effectRef idx="0">
            <a:schemeClr val="accent5"/>
          </a:effectRef>
          <a:fontRef idx="minor">
            <a:schemeClr val="tx1"/>
          </a:fontRef>
        </p:style>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 name="Google Shape;13;p16"/>
          <p:cNvSpPr/>
          <p:nvPr/>
        </p:nvSpPr>
        <p:spPr>
          <a:xfrm>
            <a:off x="1023876" y="1409545"/>
            <a:ext cx="0" cy="7525384"/>
          </a:xfrm>
          <a:custGeom>
            <a:avLst/>
            <a:gdLst/>
            <a:ahLst/>
            <a:cxnLst/>
            <a:rect l="l" t="t" r="r" b="b"/>
            <a:pathLst>
              <a:path w="120000" h="7525384" extrusionOk="0">
                <a:moveTo>
                  <a:pt x="0" y="0"/>
                </a:moveTo>
                <a:lnTo>
                  <a:pt x="0" y="7524868"/>
                </a:lnTo>
              </a:path>
            </a:pathLst>
          </a:custGeom>
          <a:ln w="76200">
            <a:solidFill>
              <a:srgbClr val="33CCFF"/>
            </a:solidFill>
            <a:headEnd type="none" w="sm" len="sm"/>
            <a:tailEnd type="none" w="sm" len="sm"/>
          </a:ln>
        </p:spPr>
        <p:style>
          <a:lnRef idx="3">
            <a:schemeClr val="accent5"/>
          </a:lnRef>
          <a:fillRef idx="0">
            <a:schemeClr val="accent5"/>
          </a:fillRef>
          <a:effectRef idx="2">
            <a:schemeClr val="accent5"/>
          </a:effectRef>
          <a:fontRef idx="minor">
            <a:schemeClr val="tx1"/>
          </a:fontRef>
        </p:style>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5" name="Google Shape;15;p16"/>
          <p:cNvPicPr preferRelativeResize="0"/>
          <p:nvPr/>
        </p:nvPicPr>
        <p:blipFill rotWithShape="1">
          <a:blip r:embed="rId5">
            <a:alphaModFix/>
          </a:blip>
          <a:srcRect/>
          <a:stretch/>
        </p:blipFill>
        <p:spPr>
          <a:xfrm>
            <a:off x="880560" y="9451198"/>
            <a:ext cx="2247197" cy="471451"/>
          </a:xfrm>
          <a:prstGeom prst="rect">
            <a:avLst/>
          </a:prstGeom>
          <a:noFill/>
          <a:ln>
            <a:noFill/>
          </a:ln>
        </p:spPr>
      </p:pic>
      <p:sp>
        <p:nvSpPr>
          <p:cNvPr id="20" name="Google Shape;20;p16"/>
          <p:cNvSpPr txBox="1"/>
          <p:nvPr/>
        </p:nvSpPr>
        <p:spPr>
          <a:xfrm>
            <a:off x="2916550" y="9386841"/>
            <a:ext cx="5998850" cy="60016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1100" b="0" i="0" u="none" strike="noStrike">
                <a:solidFill>
                  <a:srgbClr val="000000"/>
                </a:solidFill>
                <a:latin typeface="Calibri"/>
                <a:ea typeface="Calibri"/>
                <a:cs typeface="Calibri"/>
                <a:sym typeface="Calibri"/>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sz="1100">
              <a:solidFill>
                <a:schemeClr val="dk1"/>
              </a:solidFill>
              <a:latin typeface="Calibri"/>
              <a:ea typeface="Calibri"/>
              <a:cs typeface="Calibri"/>
              <a:sym typeface="Calibri"/>
            </a:endParaRPr>
          </a:p>
        </p:txBody>
      </p:sp>
      <p:pic>
        <p:nvPicPr>
          <p:cNvPr id="21" name="Google Shape;21;p16"/>
          <p:cNvPicPr preferRelativeResize="0"/>
          <p:nvPr/>
        </p:nvPicPr>
        <p:blipFill rotWithShape="1">
          <a:blip r:embed="rId6">
            <a:alphaModFix/>
          </a:blip>
          <a:srcRect/>
          <a:stretch/>
        </p:blipFill>
        <p:spPr>
          <a:xfrm>
            <a:off x="8915400" y="9357719"/>
            <a:ext cx="1676399" cy="600163"/>
          </a:xfrm>
          <a:prstGeom prst="rect">
            <a:avLst/>
          </a:prstGeom>
          <a:noFill/>
          <a:ln>
            <a:noFill/>
          </a:ln>
        </p:spPr>
      </p:pic>
      <p:sp>
        <p:nvSpPr>
          <p:cNvPr id="22" name="Google Shape;22;p16"/>
          <p:cNvSpPr txBox="1"/>
          <p:nvPr/>
        </p:nvSpPr>
        <p:spPr>
          <a:xfrm>
            <a:off x="10591800" y="9345267"/>
            <a:ext cx="6825579" cy="769441"/>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1100" dirty="0">
                <a:solidFill>
                  <a:schemeClr val="dk1"/>
                </a:solidFill>
                <a:latin typeface="Calibri"/>
                <a:ea typeface="Calibri"/>
                <a:cs typeface="Calibri"/>
                <a:sym typeface="Calibri"/>
              </a:rPr>
              <a:t>Legal </a:t>
            </a:r>
            <a:r>
              <a:rPr lang="es-ES" sz="1100" dirty="0" err="1">
                <a:solidFill>
                  <a:schemeClr val="dk1"/>
                </a:solidFill>
                <a:latin typeface="Calibri"/>
                <a:ea typeface="Calibri"/>
                <a:cs typeface="Calibri"/>
                <a:sym typeface="Calibri"/>
              </a:rPr>
              <a:t>description</a:t>
            </a:r>
            <a:r>
              <a:rPr lang="es-ES" sz="1100" dirty="0">
                <a:solidFill>
                  <a:schemeClr val="dk1"/>
                </a:solidFill>
                <a:latin typeface="Calibri"/>
                <a:ea typeface="Calibri"/>
                <a:cs typeface="Calibri"/>
                <a:sym typeface="Calibri"/>
              </a:rPr>
              <a:t> – </a:t>
            </a:r>
            <a:r>
              <a:rPr lang="es-ES" sz="1100" dirty="0" err="1">
                <a:solidFill>
                  <a:schemeClr val="dk1"/>
                </a:solidFill>
                <a:latin typeface="Calibri"/>
                <a:ea typeface="Calibri"/>
                <a:cs typeface="Calibri"/>
                <a:sym typeface="Calibri"/>
              </a:rPr>
              <a:t>Creative</a:t>
            </a:r>
            <a:r>
              <a:rPr lang="es-ES" sz="1100" dirty="0">
                <a:solidFill>
                  <a:schemeClr val="dk1"/>
                </a:solidFill>
                <a:latin typeface="Calibri"/>
                <a:ea typeface="Calibri"/>
                <a:cs typeface="Calibri"/>
                <a:sym typeface="Calibri"/>
              </a:rPr>
              <a:t> </a:t>
            </a:r>
            <a:r>
              <a:rPr lang="es-ES" sz="1100" dirty="0" err="1">
                <a:solidFill>
                  <a:schemeClr val="dk1"/>
                </a:solidFill>
                <a:latin typeface="Calibri"/>
                <a:ea typeface="Calibri"/>
                <a:cs typeface="Calibri"/>
                <a:sym typeface="Calibri"/>
              </a:rPr>
              <a:t>Commons</a:t>
            </a:r>
            <a:r>
              <a:rPr lang="es-ES" sz="1100" dirty="0">
                <a:solidFill>
                  <a:schemeClr val="dk1"/>
                </a:solidFill>
                <a:latin typeface="Calibri"/>
                <a:ea typeface="Calibri"/>
                <a:cs typeface="Calibri"/>
                <a:sym typeface="Calibri"/>
              </a:rPr>
              <a:t> </a:t>
            </a:r>
            <a:r>
              <a:rPr lang="es-ES" sz="1100" dirty="0" err="1">
                <a:solidFill>
                  <a:schemeClr val="dk1"/>
                </a:solidFill>
                <a:latin typeface="Calibri"/>
                <a:ea typeface="Calibri"/>
                <a:cs typeface="Calibri"/>
                <a:sym typeface="Calibri"/>
              </a:rPr>
              <a:t>licensing</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The</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materials</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published</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on</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the</a:t>
            </a:r>
            <a:r>
              <a:rPr lang="es-ES" sz="1100" b="0" i="0" dirty="0">
                <a:solidFill>
                  <a:schemeClr val="dk1"/>
                </a:solidFill>
                <a:latin typeface="DM Sans"/>
                <a:ea typeface="DM Sans"/>
                <a:cs typeface="DM Sans"/>
                <a:sym typeface="DM Sans"/>
              </a:rPr>
              <a:t> </a:t>
            </a:r>
            <a:r>
              <a:rPr lang="hr-HR" sz="1100" b="0" i="0" dirty="0">
                <a:solidFill>
                  <a:schemeClr val="dk1"/>
                </a:solidFill>
                <a:latin typeface="DM Sans"/>
                <a:ea typeface="DM Sans"/>
                <a:cs typeface="DM Sans"/>
                <a:sym typeface="DM Sans"/>
              </a:rPr>
              <a:t>BOOMER</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project</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website</a:t>
            </a:r>
            <a:r>
              <a:rPr lang="es-ES" sz="1100" b="0" i="0" dirty="0">
                <a:solidFill>
                  <a:schemeClr val="dk1"/>
                </a:solidFill>
                <a:latin typeface="DM Sans"/>
                <a:ea typeface="DM Sans"/>
                <a:cs typeface="DM Sans"/>
                <a:sym typeface="DM Sans"/>
              </a:rPr>
              <a:t> are </a:t>
            </a:r>
            <a:r>
              <a:rPr lang="es-ES" sz="1100" b="0" i="0" dirty="0" err="1">
                <a:solidFill>
                  <a:schemeClr val="dk1"/>
                </a:solidFill>
                <a:latin typeface="DM Sans"/>
                <a:ea typeface="DM Sans"/>
                <a:cs typeface="DM Sans"/>
                <a:sym typeface="DM Sans"/>
              </a:rPr>
              <a:t>classified</a:t>
            </a:r>
            <a:r>
              <a:rPr lang="es-ES" sz="1100" b="0" i="0" dirty="0">
                <a:solidFill>
                  <a:schemeClr val="dk1"/>
                </a:solidFill>
                <a:latin typeface="DM Sans"/>
                <a:ea typeface="DM Sans"/>
                <a:cs typeface="DM Sans"/>
                <a:sym typeface="DM Sans"/>
              </a:rPr>
              <a:t> as Open </a:t>
            </a:r>
            <a:r>
              <a:rPr lang="es-ES" sz="1100" b="0" i="0" dirty="0" err="1">
                <a:solidFill>
                  <a:schemeClr val="dk1"/>
                </a:solidFill>
                <a:latin typeface="DM Sans"/>
                <a:ea typeface="DM Sans"/>
                <a:cs typeface="DM Sans"/>
                <a:sym typeface="DM Sans"/>
              </a:rPr>
              <a:t>Educational</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Resources</a:t>
            </a:r>
            <a:r>
              <a:rPr lang="es-ES" sz="1100" b="0" i="0" dirty="0">
                <a:solidFill>
                  <a:schemeClr val="dk1"/>
                </a:solidFill>
                <a:latin typeface="DM Sans"/>
                <a:ea typeface="DM Sans"/>
                <a:cs typeface="DM Sans"/>
                <a:sym typeface="DM Sans"/>
              </a:rPr>
              <a:t>' (OER) and can be </a:t>
            </a:r>
            <a:r>
              <a:rPr lang="es-ES" sz="1100" b="0" i="0" dirty="0" err="1">
                <a:solidFill>
                  <a:schemeClr val="dk1"/>
                </a:solidFill>
                <a:latin typeface="DM Sans"/>
                <a:ea typeface="DM Sans"/>
                <a:cs typeface="DM Sans"/>
                <a:sym typeface="DM Sans"/>
              </a:rPr>
              <a:t>freely</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without</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permission</a:t>
            </a:r>
            <a:r>
              <a:rPr lang="es-ES" sz="1100" b="0" i="0" dirty="0">
                <a:solidFill>
                  <a:schemeClr val="dk1"/>
                </a:solidFill>
                <a:latin typeface="DM Sans"/>
                <a:ea typeface="DM Sans"/>
                <a:cs typeface="DM Sans"/>
                <a:sym typeface="DM Sans"/>
              </a:rPr>
              <a:t> of </a:t>
            </a:r>
            <a:r>
              <a:rPr lang="es-ES" sz="1100" b="0" i="0" dirty="0" err="1">
                <a:solidFill>
                  <a:schemeClr val="dk1"/>
                </a:solidFill>
                <a:latin typeface="DM Sans"/>
                <a:ea typeface="DM Sans"/>
                <a:cs typeface="DM Sans"/>
                <a:sym typeface="DM Sans"/>
              </a:rPr>
              <a:t>their</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creators</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downloaded</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used</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reused</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copied</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adapted</a:t>
            </a:r>
            <a:r>
              <a:rPr lang="es-ES" sz="1100" b="0" i="0" dirty="0">
                <a:solidFill>
                  <a:schemeClr val="dk1"/>
                </a:solidFill>
                <a:latin typeface="DM Sans"/>
                <a:ea typeface="DM Sans"/>
                <a:cs typeface="DM Sans"/>
                <a:sym typeface="DM Sans"/>
              </a:rPr>
              <a:t>, and </a:t>
            </a:r>
            <a:r>
              <a:rPr lang="es-ES" sz="1100" b="0" i="0" dirty="0" err="1">
                <a:solidFill>
                  <a:schemeClr val="dk1"/>
                </a:solidFill>
                <a:latin typeface="DM Sans"/>
                <a:ea typeface="DM Sans"/>
                <a:cs typeface="DM Sans"/>
                <a:sym typeface="DM Sans"/>
              </a:rPr>
              <a:t>shared</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by</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users</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with</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information</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about</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the</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source</a:t>
            </a:r>
            <a:r>
              <a:rPr lang="es-ES" sz="1100" b="0" i="0" dirty="0">
                <a:solidFill>
                  <a:schemeClr val="dk1"/>
                </a:solidFill>
                <a:latin typeface="DM Sans"/>
                <a:ea typeface="DM Sans"/>
                <a:cs typeface="DM Sans"/>
                <a:sym typeface="DM Sans"/>
              </a:rPr>
              <a:t> of </a:t>
            </a:r>
            <a:r>
              <a:rPr lang="es-ES" sz="1100" b="0" i="0" dirty="0" err="1">
                <a:solidFill>
                  <a:schemeClr val="dk1"/>
                </a:solidFill>
                <a:latin typeface="DM Sans"/>
                <a:ea typeface="DM Sans"/>
                <a:cs typeface="DM Sans"/>
                <a:sym typeface="DM Sans"/>
              </a:rPr>
              <a:t>their</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origin</a:t>
            </a:r>
            <a:r>
              <a:rPr lang="es-ES" sz="1100" b="0" i="0" dirty="0">
                <a:solidFill>
                  <a:schemeClr val="dk1"/>
                </a:solidFill>
                <a:latin typeface="DM Sans"/>
                <a:ea typeface="DM Sans"/>
                <a:cs typeface="DM Sans"/>
                <a:sym typeface="DM Sans"/>
              </a:rPr>
              <a:t>.</a:t>
            </a:r>
            <a:endParaRPr sz="1100" dirty="0">
              <a:solidFill>
                <a:schemeClr val="dk1"/>
              </a:solidFill>
              <a:latin typeface="Calibri"/>
              <a:ea typeface="Calibri"/>
              <a:cs typeface="Calibri"/>
              <a:sym typeface="Calibri"/>
            </a:endParaRPr>
          </a:p>
        </p:txBody>
      </p:sp>
      <p:pic>
        <p:nvPicPr>
          <p:cNvPr id="24" name="Grafik 3" descr="Ein Bild, das Text, Clipart enthält.&#10;&#10;Automatisch generierte Beschreibung"/>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4476021" y="1356854"/>
            <a:ext cx="2089947" cy="685702"/>
          </a:xfrm>
          <a:prstGeom prst="rect">
            <a:avLst/>
          </a:prstGeom>
          <a:noFill/>
          <a:ln>
            <a:noFill/>
          </a:ln>
        </p:spPr>
      </p:pic>
      <p:pic>
        <p:nvPicPr>
          <p:cNvPr id="26" name="Grafik 3" descr="Ein Bild, das Text, Clipart enthält.&#10;&#10;Automatisch generierte Beschreibung"/>
          <p:cNvPicPr/>
          <p:nvPr userDrawn="1"/>
        </p:nvPicPr>
        <p:blipFill rotWithShape="1">
          <a:blip r:embed="rId7" cstate="print">
            <a:extLst>
              <a:ext uri="{28A0092B-C50C-407E-A947-70E740481C1C}">
                <a14:useLocalDpi xmlns:a14="http://schemas.microsoft.com/office/drawing/2010/main" val="0"/>
              </a:ext>
            </a:extLst>
          </a:blip>
          <a:srcRect l="13026" r="42690" b="28064"/>
          <a:stretch/>
        </p:blipFill>
        <p:spPr bwMode="auto">
          <a:xfrm>
            <a:off x="365954" y="1007282"/>
            <a:ext cx="1315844" cy="804526"/>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1" name="Google Shape;11;p16"/>
          <p:cNvSpPr/>
          <p:nvPr/>
        </p:nvSpPr>
        <p:spPr>
          <a:xfrm>
            <a:off x="1222551" y="1174148"/>
            <a:ext cx="15678785" cy="0"/>
          </a:xfrm>
          <a:custGeom>
            <a:avLst/>
            <a:gdLst/>
            <a:ahLst/>
            <a:cxnLst/>
            <a:rect l="l" t="t" r="r" b="b"/>
            <a:pathLst>
              <a:path w="15678785" h="120000" extrusionOk="0">
                <a:moveTo>
                  <a:pt x="0" y="0"/>
                </a:moveTo>
                <a:lnTo>
                  <a:pt x="15678235" y="0"/>
                </a:lnTo>
              </a:path>
            </a:pathLst>
          </a:custGeom>
          <a:ln w="76200">
            <a:solidFill>
              <a:srgbClr val="33CCFF"/>
            </a:solidFill>
            <a:headEnd type="none" w="sm" len="sm"/>
            <a:tailEnd type="none" w="sm" len="sm"/>
          </a:ln>
        </p:spPr>
        <p:style>
          <a:lnRef idx="1">
            <a:schemeClr val="accent5"/>
          </a:lnRef>
          <a:fillRef idx="0">
            <a:schemeClr val="accent5"/>
          </a:fillRef>
          <a:effectRef idx="0">
            <a:schemeClr val="accent5"/>
          </a:effectRef>
          <a:fontRef idx="minor">
            <a:schemeClr val="tx1"/>
          </a:fontRef>
        </p:style>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 name="Google Shape;13;p16"/>
          <p:cNvSpPr/>
          <p:nvPr/>
        </p:nvSpPr>
        <p:spPr>
          <a:xfrm>
            <a:off x="1023876" y="1409545"/>
            <a:ext cx="0" cy="7525384"/>
          </a:xfrm>
          <a:custGeom>
            <a:avLst/>
            <a:gdLst/>
            <a:ahLst/>
            <a:cxnLst/>
            <a:rect l="l" t="t" r="r" b="b"/>
            <a:pathLst>
              <a:path w="120000" h="7525384" extrusionOk="0">
                <a:moveTo>
                  <a:pt x="0" y="0"/>
                </a:moveTo>
                <a:lnTo>
                  <a:pt x="0" y="7524868"/>
                </a:lnTo>
              </a:path>
            </a:pathLst>
          </a:custGeom>
          <a:ln w="76200">
            <a:solidFill>
              <a:srgbClr val="33CCFF"/>
            </a:solidFill>
            <a:headEnd type="none" w="sm" len="sm"/>
            <a:tailEnd type="none" w="sm" len="sm"/>
          </a:ln>
        </p:spPr>
        <p:style>
          <a:lnRef idx="1">
            <a:schemeClr val="accent5"/>
          </a:lnRef>
          <a:fillRef idx="0">
            <a:schemeClr val="accent5"/>
          </a:fillRef>
          <a:effectRef idx="0">
            <a:schemeClr val="accent5"/>
          </a:effectRef>
          <a:fontRef idx="minor">
            <a:schemeClr val="tx1"/>
          </a:fontRef>
        </p:style>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5" name="Google Shape;15;p16"/>
          <p:cNvPicPr preferRelativeResize="0"/>
          <p:nvPr/>
        </p:nvPicPr>
        <p:blipFill rotWithShape="1">
          <a:blip r:embed="rId5">
            <a:alphaModFix/>
          </a:blip>
          <a:srcRect/>
          <a:stretch/>
        </p:blipFill>
        <p:spPr>
          <a:xfrm>
            <a:off x="880560" y="9451198"/>
            <a:ext cx="2247197" cy="471451"/>
          </a:xfrm>
          <a:prstGeom prst="rect">
            <a:avLst/>
          </a:prstGeom>
          <a:noFill/>
          <a:ln>
            <a:noFill/>
          </a:ln>
        </p:spPr>
      </p:pic>
      <p:sp>
        <p:nvSpPr>
          <p:cNvPr id="20" name="Google Shape;20;p16"/>
          <p:cNvSpPr txBox="1"/>
          <p:nvPr/>
        </p:nvSpPr>
        <p:spPr>
          <a:xfrm>
            <a:off x="2916550" y="9386841"/>
            <a:ext cx="5998850" cy="60016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1100" b="0" i="0" u="none" strike="noStrike">
                <a:solidFill>
                  <a:srgbClr val="000000"/>
                </a:solidFill>
                <a:latin typeface="Calibri"/>
                <a:ea typeface="Calibri"/>
                <a:cs typeface="Calibri"/>
                <a:sym typeface="Calibri"/>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sz="1100">
              <a:solidFill>
                <a:schemeClr val="dk1"/>
              </a:solidFill>
              <a:latin typeface="Calibri"/>
              <a:ea typeface="Calibri"/>
              <a:cs typeface="Calibri"/>
              <a:sym typeface="Calibri"/>
            </a:endParaRPr>
          </a:p>
        </p:txBody>
      </p:sp>
      <p:pic>
        <p:nvPicPr>
          <p:cNvPr id="21" name="Google Shape;21;p16"/>
          <p:cNvPicPr preferRelativeResize="0"/>
          <p:nvPr/>
        </p:nvPicPr>
        <p:blipFill rotWithShape="1">
          <a:blip r:embed="rId6">
            <a:alphaModFix/>
          </a:blip>
          <a:srcRect/>
          <a:stretch/>
        </p:blipFill>
        <p:spPr>
          <a:xfrm>
            <a:off x="8915400" y="9357719"/>
            <a:ext cx="1676399" cy="600163"/>
          </a:xfrm>
          <a:prstGeom prst="rect">
            <a:avLst/>
          </a:prstGeom>
          <a:noFill/>
          <a:ln>
            <a:noFill/>
          </a:ln>
        </p:spPr>
      </p:pic>
      <p:sp>
        <p:nvSpPr>
          <p:cNvPr id="22" name="Google Shape;22;p16"/>
          <p:cNvSpPr txBox="1"/>
          <p:nvPr/>
        </p:nvSpPr>
        <p:spPr>
          <a:xfrm>
            <a:off x="10591800" y="9345267"/>
            <a:ext cx="6825579" cy="769441"/>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1100" dirty="0">
                <a:solidFill>
                  <a:schemeClr val="dk1"/>
                </a:solidFill>
                <a:latin typeface="Calibri"/>
                <a:ea typeface="Calibri"/>
                <a:cs typeface="Calibri"/>
                <a:sym typeface="Calibri"/>
              </a:rPr>
              <a:t>Legal </a:t>
            </a:r>
            <a:r>
              <a:rPr lang="es-ES" sz="1100" dirty="0" err="1">
                <a:solidFill>
                  <a:schemeClr val="dk1"/>
                </a:solidFill>
                <a:latin typeface="Calibri"/>
                <a:ea typeface="Calibri"/>
                <a:cs typeface="Calibri"/>
                <a:sym typeface="Calibri"/>
              </a:rPr>
              <a:t>description</a:t>
            </a:r>
            <a:r>
              <a:rPr lang="es-ES" sz="1100" dirty="0">
                <a:solidFill>
                  <a:schemeClr val="dk1"/>
                </a:solidFill>
                <a:latin typeface="Calibri"/>
                <a:ea typeface="Calibri"/>
                <a:cs typeface="Calibri"/>
                <a:sym typeface="Calibri"/>
              </a:rPr>
              <a:t> – </a:t>
            </a:r>
            <a:r>
              <a:rPr lang="es-ES" sz="1100" dirty="0" err="1">
                <a:solidFill>
                  <a:schemeClr val="dk1"/>
                </a:solidFill>
                <a:latin typeface="Calibri"/>
                <a:ea typeface="Calibri"/>
                <a:cs typeface="Calibri"/>
                <a:sym typeface="Calibri"/>
              </a:rPr>
              <a:t>Creative</a:t>
            </a:r>
            <a:r>
              <a:rPr lang="es-ES" sz="1100" dirty="0">
                <a:solidFill>
                  <a:schemeClr val="dk1"/>
                </a:solidFill>
                <a:latin typeface="Calibri"/>
                <a:ea typeface="Calibri"/>
                <a:cs typeface="Calibri"/>
                <a:sym typeface="Calibri"/>
              </a:rPr>
              <a:t> </a:t>
            </a:r>
            <a:r>
              <a:rPr lang="es-ES" sz="1100" dirty="0" err="1">
                <a:solidFill>
                  <a:schemeClr val="dk1"/>
                </a:solidFill>
                <a:latin typeface="Calibri"/>
                <a:ea typeface="Calibri"/>
                <a:cs typeface="Calibri"/>
                <a:sym typeface="Calibri"/>
              </a:rPr>
              <a:t>Commons</a:t>
            </a:r>
            <a:r>
              <a:rPr lang="es-ES" sz="1100" dirty="0">
                <a:solidFill>
                  <a:schemeClr val="dk1"/>
                </a:solidFill>
                <a:latin typeface="Calibri"/>
                <a:ea typeface="Calibri"/>
                <a:cs typeface="Calibri"/>
                <a:sym typeface="Calibri"/>
              </a:rPr>
              <a:t> </a:t>
            </a:r>
            <a:r>
              <a:rPr lang="es-ES" sz="1100" dirty="0" err="1">
                <a:solidFill>
                  <a:schemeClr val="dk1"/>
                </a:solidFill>
                <a:latin typeface="Calibri"/>
                <a:ea typeface="Calibri"/>
                <a:cs typeface="Calibri"/>
                <a:sym typeface="Calibri"/>
              </a:rPr>
              <a:t>licensing</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The</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materials</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published</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on</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the</a:t>
            </a:r>
            <a:r>
              <a:rPr lang="es-ES" sz="1100" b="0" i="0" dirty="0">
                <a:solidFill>
                  <a:schemeClr val="dk1"/>
                </a:solidFill>
                <a:latin typeface="DM Sans"/>
                <a:ea typeface="DM Sans"/>
                <a:cs typeface="DM Sans"/>
                <a:sym typeface="DM Sans"/>
              </a:rPr>
              <a:t> </a:t>
            </a:r>
            <a:r>
              <a:rPr lang="hr-HR" sz="1100" b="0" i="0" dirty="0">
                <a:solidFill>
                  <a:schemeClr val="dk1"/>
                </a:solidFill>
                <a:latin typeface="DM Sans"/>
                <a:ea typeface="DM Sans"/>
                <a:cs typeface="DM Sans"/>
                <a:sym typeface="DM Sans"/>
              </a:rPr>
              <a:t>BOOMER</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project</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website</a:t>
            </a:r>
            <a:r>
              <a:rPr lang="es-ES" sz="1100" b="0" i="0" dirty="0">
                <a:solidFill>
                  <a:schemeClr val="dk1"/>
                </a:solidFill>
                <a:latin typeface="DM Sans"/>
                <a:ea typeface="DM Sans"/>
                <a:cs typeface="DM Sans"/>
                <a:sym typeface="DM Sans"/>
              </a:rPr>
              <a:t> are </a:t>
            </a:r>
            <a:r>
              <a:rPr lang="es-ES" sz="1100" b="0" i="0" dirty="0" err="1">
                <a:solidFill>
                  <a:schemeClr val="dk1"/>
                </a:solidFill>
                <a:latin typeface="DM Sans"/>
                <a:ea typeface="DM Sans"/>
                <a:cs typeface="DM Sans"/>
                <a:sym typeface="DM Sans"/>
              </a:rPr>
              <a:t>classified</a:t>
            </a:r>
            <a:r>
              <a:rPr lang="es-ES" sz="1100" b="0" i="0" dirty="0">
                <a:solidFill>
                  <a:schemeClr val="dk1"/>
                </a:solidFill>
                <a:latin typeface="DM Sans"/>
                <a:ea typeface="DM Sans"/>
                <a:cs typeface="DM Sans"/>
                <a:sym typeface="DM Sans"/>
              </a:rPr>
              <a:t> as Open </a:t>
            </a:r>
            <a:r>
              <a:rPr lang="es-ES" sz="1100" b="0" i="0" dirty="0" err="1">
                <a:solidFill>
                  <a:schemeClr val="dk1"/>
                </a:solidFill>
                <a:latin typeface="DM Sans"/>
                <a:ea typeface="DM Sans"/>
                <a:cs typeface="DM Sans"/>
                <a:sym typeface="DM Sans"/>
              </a:rPr>
              <a:t>Educational</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Resources</a:t>
            </a:r>
            <a:r>
              <a:rPr lang="es-ES" sz="1100" b="0" i="0" dirty="0">
                <a:solidFill>
                  <a:schemeClr val="dk1"/>
                </a:solidFill>
                <a:latin typeface="DM Sans"/>
                <a:ea typeface="DM Sans"/>
                <a:cs typeface="DM Sans"/>
                <a:sym typeface="DM Sans"/>
              </a:rPr>
              <a:t>' (OER) and can be </a:t>
            </a:r>
            <a:r>
              <a:rPr lang="es-ES" sz="1100" b="0" i="0" dirty="0" err="1">
                <a:solidFill>
                  <a:schemeClr val="dk1"/>
                </a:solidFill>
                <a:latin typeface="DM Sans"/>
                <a:ea typeface="DM Sans"/>
                <a:cs typeface="DM Sans"/>
                <a:sym typeface="DM Sans"/>
              </a:rPr>
              <a:t>freely</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without</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permission</a:t>
            </a:r>
            <a:r>
              <a:rPr lang="es-ES" sz="1100" b="0" i="0" dirty="0">
                <a:solidFill>
                  <a:schemeClr val="dk1"/>
                </a:solidFill>
                <a:latin typeface="DM Sans"/>
                <a:ea typeface="DM Sans"/>
                <a:cs typeface="DM Sans"/>
                <a:sym typeface="DM Sans"/>
              </a:rPr>
              <a:t> of </a:t>
            </a:r>
            <a:r>
              <a:rPr lang="es-ES" sz="1100" b="0" i="0" dirty="0" err="1">
                <a:solidFill>
                  <a:schemeClr val="dk1"/>
                </a:solidFill>
                <a:latin typeface="DM Sans"/>
                <a:ea typeface="DM Sans"/>
                <a:cs typeface="DM Sans"/>
                <a:sym typeface="DM Sans"/>
              </a:rPr>
              <a:t>their</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creators</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downloaded</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used</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reused</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copied</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adapted</a:t>
            </a:r>
            <a:r>
              <a:rPr lang="es-ES" sz="1100" b="0" i="0" dirty="0">
                <a:solidFill>
                  <a:schemeClr val="dk1"/>
                </a:solidFill>
                <a:latin typeface="DM Sans"/>
                <a:ea typeface="DM Sans"/>
                <a:cs typeface="DM Sans"/>
                <a:sym typeface="DM Sans"/>
              </a:rPr>
              <a:t>, and </a:t>
            </a:r>
            <a:r>
              <a:rPr lang="es-ES" sz="1100" b="0" i="0" dirty="0" err="1">
                <a:solidFill>
                  <a:schemeClr val="dk1"/>
                </a:solidFill>
                <a:latin typeface="DM Sans"/>
                <a:ea typeface="DM Sans"/>
                <a:cs typeface="DM Sans"/>
                <a:sym typeface="DM Sans"/>
              </a:rPr>
              <a:t>shared</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by</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users</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with</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information</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about</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the</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source</a:t>
            </a:r>
            <a:r>
              <a:rPr lang="es-ES" sz="1100" b="0" i="0" dirty="0">
                <a:solidFill>
                  <a:schemeClr val="dk1"/>
                </a:solidFill>
                <a:latin typeface="DM Sans"/>
                <a:ea typeface="DM Sans"/>
                <a:cs typeface="DM Sans"/>
                <a:sym typeface="DM Sans"/>
              </a:rPr>
              <a:t> of </a:t>
            </a:r>
            <a:r>
              <a:rPr lang="es-ES" sz="1100" b="0" i="0" dirty="0" err="1">
                <a:solidFill>
                  <a:schemeClr val="dk1"/>
                </a:solidFill>
                <a:latin typeface="DM Sans"/>
                <a:ea typeface="DM Sans"/>
                <a:cs typeface="DM Sans"/>
                <a:sym typeface="DM Sans"/>
              </a:rPr>
              <a:t>their</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origin</a:t>
            </a:r>
            <a:r>
              <a:rPr lang="es-ES" sz="1100" b="0" i="0" dirty="0">
                <a:solidFill>
                  <a:schemeClr val="dk1"/>
                </a:solidFill>
                <a:latin typeface="DM Sans"/>
                <a:ea typeface="DM Sans"/>
                <a:cs typeface="DM Sans"/>
                <a:sym typeface="DM Sans"/>
              </a:rPr>
              <a:t>.</a:t>
            </a:r>
            <a:endParaRPr sz="1100" dirty="0">
              <a:solidFill>
                <a:schemeClr val="dk1"/>
              </a:solidFill>
              <a:latin typeface="Calibri"/>
              <a:ea typeface="Calibri"/>
              <a:cs typeface="Calibri"/>
              <a:sym typeface="Calibri"/>
            </a:endParaRPr>
          </a:p>
        </p:txBody>
      </p:sp>
      <p:pic>
        <p:nvPicPr>
          <p:cNvPr id="24" name="Grafik 3" descr="Ein Bild, das Text, Clipart enthält.&#10;&#10;Automatisch generierte Beschreibung"/>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4162049" y="1409546"/>
            <a:ext cx="2403919" cy="909908"/>
          </a:xfrm>
          <a:prstGeom prst="rect">
            <a:avLst/>
          </a:prstGeom>
          <a:noFill/>
          <a:ln>
            <a:noFill/>
          </a:ln>
        </p:spPr>
      </p:pic>
      <p:pic>
        <p:nvPicPr>
          <p:cNvPr id="26" name="Grafik 3" descr="Ein Bild, das Text, Clipart enthält.&#10;&#10;Automatisch generierte Beschreibung"/>
          <p:cNvPicPr/>
          <p:nvPr userDrawn="1"/>
        </p:nvPicPr>
        <p:blipFill rotWithShape="1">
          <a:blip r:embed="rId7" cstate="print">
            <a:extLst>
              <a:ext uri="{28A0092B-C50C-407E-A947-70E740481C1C}">
                <a14:useLocalDpi xmlns:a14="http://schemas.microsoft.com/office/drawing/2010/main" val="0"/>
              </a:ext>
            </a:extLst>
          </a:blip>
          <a:srcRect l="13026" r="42690" b="28064"/>
          <a:stretch/>
        </p:blipFill>
        <p:spPr bwMode="auto">
          <a:xfrm>
            <a:off x="365954" y="1007282"/>
            <a:ext cx="1315844" cy="804526"/>
          </a:xfrm>
          <a:prstGeom prst="rect">
            <a:avLst/>
          </a:prstGeom>
          <a:noFill/>
          <a:ln>
            <a:noFill/>
          </a:ln>
        </p:spPr>
      </p:pic>
    </p:spTree>
    <p:extLst>
      <p:ext uri="{BB962C8B-B14F-4D97-AF65-F5344CB8AC3E}">
        <p14:creationId xmlns:p14="http://schemas.microsoft.com/office/powerpoint/2010/main" val="539589001"/>
      </p:ext>
    </p:extLst>
  </p:cSld>
  <p:clrMap bg1="lt1" tx1="dk1" bg2="dk2" tx2="lt2" accent1="accent1" accent2="accent2" accent3="accent3" accent4="accent4" accent5="accent5" accent6="accent6" hlink="hlink" folHlink="folHlink"/>
  <p:sldLayoutIdLst>
    <p:sldLayoutId id="2147483656" r:id="rId1"/>
    <p:sldLayoutId id="2147483657" r:id="rId2"/>
    <p:sldLayoutId id="2147483658" r:id="rId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1" name="Google Shape;51;p1"/>
          <p:cNvSpPr txBox="1"/>
          <p:nvPr/>
        </p:nvSpPr>
        <p:spPr>
          <a:xfrm>
            <a:off x="4373548" y="4672448"/>
            <a:ext cx="9144000" cy="144650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4D94B7"/>
              </a:buClr>
              <a:buSzPts val="3600"/>
              <a:buFont typeface="Helvetica Neue"/>
              <a:buNone/>
            </a:pPr>
            <a:r>
              <a:rPr lang="hr-HR" sz="4400" b="1" dirty="0">
                <a:solidFill>
                  <a:schemeClr val="tx1"/>
                </a:solidFill>
                <a:latin typeface="+mn-lt"/>
                <a:ea typeface="Helvetica Neue"/>
                <a:cs typeface="Helvetica Neue"/>
                <a:sym typeface="Helvetica Neue"/>
              </a:rPr>
              <a:t>Cyber </a:t>
            </a:r>
            <a:r>
              <a:rPr lang="hr-HR" sz="4400" b="1" dirty="0" err="1">
                <a:solidFill>
                  <a:schemeClr val="tx1"/>
                </a:solidFill>
                <a:latin typeface="+mn-lt"/>
                <a:ea typeface="Helvetica Neue"/>
                <a:cs typeface="Helvetica Neue"/>
                <a:sym typeface="Helvetica Neue"/>
              </a:rPr>
              <a:t>security</a:t>
            </a:r>
            <a:r>
              <a:rPr lang="hr-HR" sz="4400" b="1" dirty="0">
                <a:solidFill>
                  <a:schemeClr val="tx1"/>
                </a:solidFill>
                <a:latin typeface="+mn-lt"/>
                <a:ea typeface="Helvetica Neue"/>
                <a:cs typeface="Helvetica Neue"/>
                <a:sym typeface="Helvetica Neue"/>
              </a:rPr>
              <a:t>: </a:t>
            </a:r>
            <a:r>
              <a:rPr lang="hr-HR" sz="4400" b="1" dirty="0" err="1">
                <a:solidFill>
                  <a:schemeClr val="tx1"/>
                </a:solidFill>
                <a:latin typeface="+mn-lt"/>
                <a:ea typeface="Helvetica Neue"/>
                <a:cs typeface="Helvetica Neue"/>
                <a:sym typeface="Helvetica Neue"/>
              </a:rPr>
              <a:t>tools</a:t>
            </a:r>
            <a:r>
              <a:rPr lang="hr-HR" sz="4400" b="1" dirty="0">
                <a:solidFill>
                  <a:schemeClr val="tx1"/>
                </a:solidFill>
                <a:latin typeface="+mn-lt"/>
                <a:ea typeface="Helvetica Neue"/>
                <a:cs typeface="Helvetica Neue"/>
                <a:sym typeface="Helvetica Neue"/>
              </a:rPr>
              <a:t> for </a:t>
            </a:r>
            <a:r>
              <a:rPr lang="hr-HR" sz="4400" b="1" dirty="0" err="1">
                <a:solidFill>
                  <a:schemeClr val="tx1"/>
                </a:solidFill>
                <a:latin typeface="+mn-lt"/>
                <a:ea typeface="Helvetica Neue"/>
                <a:cs typeface="Helvetica Neue"/>
                <a:sym typeface="Helvetica Neue"/>
              </a:rPr>
              <a:t>safe</a:t>
            </a:r>
            <a:r>
              <a:rPr lang="hr-HR" sz="4400" b="1" dirty="0">
                <a:solidFill>
                  <a:schemeClr val="tx1"/>
                </a:solidFill>
                <a:latin typeface="+mn-lt"/>
                <a:ea typeface="Helvetica Neue"/>
                <a:cs typeface="Helvetica Neue"/>
                <a:sym typeface="Helvetica Neue"/>
              </a:rPr>
              <a:t> </a:t>
            </a:r>
            <a:r>
              <a:rPr lang="hr-HR" sz="4400" b="1" dirty="0" err="1">
                <a:solidFill>
                  <a:schemeClr val="tx1"/>
                </a:solidFill>
                <a:latin typeface="+mn-lt"/>
                <a:ea typeface="Helvetica Neue"/>
                <a:cs typeface="Helvetica Neue"/>
                <a:sym typeface="Helvetica Neue"/>
              </a:rPr>
              <a:t>navigation</a:t>
            </a:r>
            <a:r>
              <a:rPr lang="hr-HR" sz="4400" b="1" dirty="0">
                <a:solidFill>
                  <a:schemeClr val="tx1"/>
                </a:solidFill>
                <a:latin typeface="+mn-lt"/>
                <a:ea typeface="Helvetica Neue"/>
                <a:cs typeface="Helvetica Neue"/>
                <a:sym typeface="Helvetica Neue"/>
              </a:rPr>
              <a:t> </a:t>
            </a:r>
            <a:endParaRPr sz="4400" b="1" i="0" u="none" strike="noStrike" cap="none" dirty="0">
              <a:solidFill>
                <a:schemeClr val="tx1"/>
              </a:solidFill>
              <a:latin typeface="+mn-lt"/>
              <a:ea typeface="Helvetica Neue"/>
              <a:cs typeface="Helvetica Neue"/>
              <a:sym typeface="Helvetica Neue"/>
            </a:endParaRPr>
          </a:p>
        </p:txBody>
      </p:sp>
      <p:pic>
        <p:nvPicPr>
          <p:cNvPr id="5" name="Grafik 3" descr="Ein Bild, das Text, Clipart enthält.&#10;&#10;Automatisch generierte Beschreibu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76691" y="1389845"/>
            <a:ext cx="5359247" cy="2089625"/>
          </a:xfrm>
          <a:prstGeom prst="rect">
            <a:avLst/>
          </a:prstGeom>
          <a:noFill/>
          <a:ln>
            <a:noFill/>
          </a:ln>
        </p:spPr>
      </p:pic>
      <p:sp>
        <p:nvSpPr>
          <p:cNvPr id="2" name="Rectangle 1"/>
          <p:cNvSpPr/>
          <p:nvPr/>
        </p:nvSpPr>
        <p:spPr>
          <a:xfrm>
            <a:off x="5968509" y="3468383"/>
            <a:ext cx="5575610" cy="369332"/>
          </a:xfrm>
          <a:prstGeom prst="rect">
            <a:avLst/>
          </a:prstGeom>
        </p:spPr>
        <p:txBody>
          <a:bodyPr wrap="square">
            <a:spAutoFit/>
          </a:bodyPr>
          <a:lstStyle/>
          <a:p>
            <a:pPr algn="ctr"/>
            <a:r>
              <a:rPr lang="hr-HR" sz="1800" b="1" dirty="0" err="1">
                <a:solidFill>
                  <a:srgbClr val="00CCFF"/>
                </a:solidFill>
              </a:rPr>
              <a:t>www.digital</a:t>
            </a:r>
            <a:r>
              <a:rPr lang="hr-HR" sz="1800" b="1" dirty="0">
                <a:solidFill>
                  <a:srgbClr val="00CCFF"/>
                </a:solidFill>
              </a:rPr>
              <a:t>-</a:t>
            </a:r>
            <a:r>
              <a:rPr lang="hr-HR" sz="1800" b="1" dirty="0" err="1">
                <a:solidFill>
                  <a:srgbClr val="00CCFF"/>
                </a:solidFill>
              </a:rPr>
              <a:t>boomer.eu</a:t>
            </a:r>
            <a:endParaRPr lang="hr-HR" sz="1800" b="1" dirty="0">
              <a:solidFill>
                <a:srgbClr val="00CCFF"/>
              </a:solidFill>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16504" y="7027319"/>
            <a:ext cx="7802088" cy="1758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Google Shape;51;p1"/>
          <p:cNvSpPr txBox="1"/>
          <p:nvPr/>
        </p:nvSpPr>
        <p:spPr>
          <a:xfrm>
            <a:off x="4572000" y="6219215"/>
            <a:ext cx="9144000" cy="70784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4D94B7"/>
              </a:buClr>
              <a:buSzPts val="3600"/>
              <a:buFont typeface="Helvetica Neue"/>
              <a:buNone/>
            </a:pPr>
            <a:r>
              <a:rPr lang="hr-HR" sz="4000" dirty="0" err="1">
                <a:solidFill>
                  <a:schemeClr val="tx1"/>
                </a:solidFill>
                <a:latin typeface="Arial" pitchFamily="34" charset="0"/>
                <a:ea typeface="Helvetica Neue"/>
                <a:cs typeface="Arial" pitchFamily="34" charset="0"/>
                <a:sym typeface="Helvetica Neue"/>
              </a:rPr>
              <a:t>Provided</a:t>
            </a:r>
            <a:r>
              <a:rPr lang="hr-HR" sz="4000" dirty="0">
                <a:solidFill>
                  <a:schemeClr val="tx1"/>
                </a:solidFill>
                <a:latin typeface="Arial" pitchFamily="34" charset="0"/>
                <a:ea typeface="Helvetica Neue"/>
                <a:cs typeface="Arial" pitchFamily="34" charset="0"/>
                <a:sym typeface="Helvetica Neue"/>
              </a:rPr>
              <a:t> </a:t>
            </a:r>
            <a:r>
              <a:rPr lang="hr-HR" sz="4000" dirty="0" err="1">
                <a:solidFill>
                  <a:schemeClr val="tx1"/>
                </a:solidFill>
                <a:latin typeface="Arial" pitchFamily="34" charset="0"/>
                <a:ea typeface="Helvetica Neue"/>
                <a:cs typeface="Arial" pitchFamily="34" charset="0"/>
                <a:sym typeface="Helvetica Neue"/>
              </a:rPr>
              <a:t>by</a:t>
            </a:r>
            <a:r>
              <a:rPr lang="hr-HR" sz="4000" dirty="0">
                <a:solidFill>
                  <a:schemeClr val="tx1"/>
                </a:solidFill>
                <a:latin typeface="Arial" pitchFamily="34" charset="0"/>
                <a:ea typeface="Helvetica Neue"/>
                <a:cs typeface="Arial" pitchFamily="34" charset="0"/>
                <a:sym typeface="Helvetica Neue"/>
              </a:rPr>
              <a:t>: Croatian </a:t>
            </a:r>
            <a:r>
              <a:rPr lang="hr-HR" sz="4000" dirty="0" err="1">
                <a:solidFill>
                  <a:schemeClr val="tx1"/>
                </a:solidFill>
                <a:latin typeface="Arial" pitchFamily="34" charset="0"/>
                <a:ea typeface="Helvetica Neue"/>
                <a:cs typeface="Arial" pitchFamily="34" charset="0"/>
                <a:sym typeface="Helvetica Neue"/>
              </a:rPr>
              <a:t>telecom</a:t>
            </a:r>
            <a:r>
              <a:rPr lang="hr-HR" sz="4000" dirty="0">
                <a:solidFill>
                  <a:schemeClr val="tx1"/>
                </a:solidFill>
                <a:latin typeface="Arial" pitchFamily="34" charset="0"/>
                <a:ea typeface="Helvetica Neue"/>
                <a:cs typeface="Arial" pitchFamily="34" charset="0"/>
                <a:sym typeface="Helvetica Neue"/>
              </a:rPr>
              <a:t> Inc.</a:t>
            </a:r>
            <a:endParaRPr sz="4000" i="0" u="none" strike="noStrike" cap="none" dirty="0">
              <a:solidFill>
                <a:schemeClr val="tx1"/>
              </a:solidFill>
              <a:latin typeface="Arial" pitchFamily="34" charset="0"/>
              <a:ea typeface="Helvetica Neue"/>
              <a:cs typeface="Arial" pitchFamily="34" charset="0"/>
              <a:sym typeface="Helvetica Neue"/>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1999" y="2401311"/>
            <a:ext cx="10481059"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r-HR" sz="4800" b="1" dirty="0">
                <a:solidFill>
                  <a:schemeClr val="tx1"/>
                </a:solidFill>
                <a:latin typeface="+mn-lt"/>
                <a:ea typeface="Helvetica Neue"/>
                <a:cs typeface="Helvetica Neue"/>
                <a:sym typeface="Helvetica Neue"/>
              </a:rPr>
              <a:t>2</a:t>
            </a:r>
            <a:r>
              <a:rPr lang="es-ES" sz="4800" b="1" dirty="0">
                <a:solidFill>
                  <a:schemeClr val="tx1"/>
                </a:solidFill>
                <a:latin typeface="+mn-lt"/>
                <a:ea typeface="Helvetica Neue"/>
                <a:cs typeface="Helvetica Neue"/>
                <a:sym typeface="Helvetica Neue"/>
              </a:rPr>
              <a:t>.</a:t>
            </a:r>
            <a:r>
              <a:rPr lang="hr-HR" sz="4800" b="1" dirty="0">
                <a:solidFill>
                  <a:schemeClr val="tx1"/>
                </a:solidFill>
                <a:latin typeface="+mn-lt"/>
                <a:ea typeface="Helvetica Neue"/>
                <a:cs typeface="Helvetica Neue"/>
                <a:sym typeface="Helvetica Neue"/>
              </a:rPr>
              <a:t> </a:t>
            </a:r>
            <a:r>
              <a:rPr lang="es-ES" sz="4800" b="1" dirty="0" err="1">
                <a:solidFill>
                  <a:schemeClr val="tx1"/>
                </a:solidFill>
                <a:latin typeface="+mn-lt"/>
                <a:ea typeface="Helvetica Neue"/>
                <a:cs typeface="Helvetica Neue"/>
                <a:sym typeface="Helvetica Neue"/>
              </a:rPr>
              <a:t>Safe</a:t>
            </a:r>
            <a:r>
              <a:rPr lang="es-ES" sz="4800" b="1" dirty="0">
                <a:solidFill>
                  <a:schemeClr val="tx1"/>
                </a:solidFill>
                <a:latin typeface="+mn-lt"/>
                <a:ea typeface="Helvetica Neue"/>
                <a:cs typeface="Helvetica Neue"/>
                <a:sym typeface="Helvetica Neue"/>
              </a:rPr>
              <a:t> Internet </a:t>
            </a:r>
            <a:r>
              <a:rPr lang="es-ES" sz="4800" b="1" dirty="0" err="1">
                <a:solidFill>
                  <a:schemeClr val="tx1"/>
                </a:solidFill>
                <a:latin typeface="+mn-lt"/>
                <a:ea typeface="Helvetica Neue"/>
                <a:cs typeface="Helvetica Neue"/>
                <a:sym typeface="Helvetica Neue"/>
              </a:rPr>
              <a:t>Browsing</a:t>
            </a:r>
            <a:endParaRPr dirty="0">
              <a:solidFill>
                <a:schemeClr val="tx1"/>
              </a:solidFill>
              <a:latin typeface="+mn-lt"/>
            </a:endParaRPr>
          </a:p>
        </p:txBody>
      </p:sp>
      <p:sp>
        <p:nvSpPr>
          <p:cNvPr id="119" name="Google Shape;119;p6"/>
          <p:cNvSpPr txBox="1"/>
          <p:nvPr/>
        </p:nvSpPr>
        <p:spPr>
          <a:xfrm>
            <a:off x="1295399" y="3390900"/>
            <a:ext cx="14669531"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rgbClr val="00CCFF"/>
                </a:solidFill>
                <a:latin typeface="+mn-lt"/>
                <a:ea typeface="Helvetica Neue"/>
                <a:cs typeface="Helvetica Neue"/>
                <a:sym typeface="Helvetica Neue"/>
              </a:rPr>
              <a:t>Best </a:t>
            </a:r>
            <a:r>
              <a:rPr lang="en-US" sz="2800" b="1" dirty="0" err="1">
                <a:solidFill>
                  <a:srgbClr val="00CCFF"/>
                </a:solidFill>
                <a:latin typeface="+mn-lt"/>
                <a:ea typeface="Helvetica Neue"/>
                <a:cs typeface="Helvetica Neue"/>
                <a:sym typeface="Helvetica Neue"/>
              </a:rPr>
              <a:t>practi</a:t>
            </a:r>
            <a:r>
              <a:rPr lang="hr-HR" sz="2800" b="1" dirty="0">
                <a:solidFill>
                  <a:srgbClr val="00CCFF"/>
                </a:solidFill>
                <a:latin typeface="+mn-lt"/>
                <a:ea typeface="Helvetica Neue"/>
                <a:cs typeface="Helvetica Neue"/>
                <a:sym typeface="Helvetica Neue"/>
              </a:rPr>
              <a:t>c</a:t>
            </a:r>
            <a:r>
              <a:rPr lang="en-US" sz="2800" b="1" dirty="0">
                <a:solidFill>
                  <a:srgbClr val="00CCFF"/>
                </a:solidFill>
                <a:latin typeface="+mn-lt"/>
                <a:ea typeface="Helvetica Neue"/>
                <a:cs typeface="Helvetica Neue"/>
                <a:sym typeface="Helvetica Neue"/>
              </a:rPr>
              <a:t>es to keep yourself safe in the digital environment</a:t>
            </a:r>
            <a:endParaRPr lang="es-ES" dirty="0">
              <a:solidFill>
                <a:srgbClr val="00CCFF"/>
              </a:solidFill>
              <a:latin typeface="+mn-lt"/>
            </a:endParaRPr>
          </a:p>
        </p:txBody>
      </p:sp>
      <p:sp>
        <p:nvSpPr>
          <p:cNvPr id="120" name="Google Shape;120;p6"/>
          <p:cNvSpPr txBox="1"/>
          <p:nvPr/>
        </p:nvSpPr>
        <p:spPr>
          <a:xfrm>
            <a:off x="1295400" y="4024780"/>
            <a:ext cx="15880492" cy="5109051"/>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rgbClr val="00CCFF"/>
              </a:buClr>
              <a:buFont typeface="Arial" panose="020B0604020202020204" pitchFamily="34" charset="0"/>
              <a:buChar char="•"/>
            </a:pPr>
            <a:r>
              <a:rPr lang="en-US" sz="2400" dirty="0">
                <a:solidFill>
                  <a:schemeClr val="dk1"/>
                </a:solidFill>
                <a:latin typeface="+mn-lt"/>
                <a:ea typeface="Helvetica Neue"/>
                <a:cs typeface="Helvetica Neue"/>
                <a:sym typeface="Helvetica Neue"/>
              </a:rPr>
              <a:t>Practice Safe Browsing Habits: Stick to trusted websites when shopping, banking, or sharing personal information online. Look for the padlock symbol and "https://" in the website address, indicating a secure connection.</a:t>
            </a:r>
          </a:p>
          <a:p>
            <a:pPr marL="342900" marR="0" lvl="0" indent="-342900" algn="l" rtl="0">
              <a:spcBef>
                <a:spcPts val="0"/>
              </a:spcBef>
              <a:spcAft>
                <a:spcPts val="0"/>
              </a:spcAft>
              <a:buClr>
                <a:srgbClr val="00CCFF"/>
              </a:buClr>
              <a:buFont typeface="Arial" panose="020B0604020202020204" pitchFamily="34" charset="0"/>
              <a:buChar char="•"/>
            </a:pPr>
            <a:r>
              <a:rPr lang="en-US" sz="2400" dirty="0">
                <a:solidFill>
                  <a:schemeClr val="dk1"/>
                </a:solidFill>
                <a:latin typeface="+mn-lt"/>
                <a:ea typeface="Helvetica Neue"/>
                <a:cs typeface="Helvetica Neue"/>
                <a:sym typeface="Helvetica Neue"/>
              </a:rPr>
              <a:t>Be Wary of Social Engineering: Beware of unsolicited calls, messages, or emails requesting personal information or financial details. Legitimate organizations will not ask for such information through unsolicited means</a:t>
            </a:r>
          </a:p>
          <a:p>
            <a:pPr marL="342900" marR="0" lvl="0" indent="-342900" algn="l" rtl="0">
              <a:spcBef>
                <a:spcPts val="0"/>
              </a:spcBef>
              <a:spcAft>
                <a:spcPts val="0"/>
              </a:spcAft>
              <a:buClr>
                <a:srgbClr val="33CCFF"/>
              </a:buClr>
              <a:buFont typeface="Arial" panose="020B0604020202020204" pitchFamily="34" charset="0"/>
              <a:buChar char="•"/>
            </a:pPr>
            <a:r>
              <a:rPr lang="en-US" sz="2400" dirty="0">
                <a:solidFill>
                  <a:schemeClr val="dk1"/>
                </a:solidFill>
                <a:latin typeface="+mn-lt"/>
                <a:ea typeface="Helvetica Neue"/>
                <a:cs typeface="Helvetica Neue"/>
                <a:sym typeface="Helvetica Neue"/>
              </a:rPr>
              <a:t>Backup Your Data Regularly: Create backups of your important files and data on a separate storage device or cloud service. This helps protect against data loss due to hardware failure, theft, or ransomware attacks.</a:t>
            </a:r>
          </a:p>
          <a:p>
            <a:pPr marL="342900" marR="0" lvl="0" indent="-342900" algn="l" rtl="0">
              <a:spcBef>
                <a:spcPts val="0"/>
              </a:spcBef>
              <a:spcAft>
                <a:spcPts val="0"/>
              </a:spcAft>
              <a:buClr>
                <a:srgbClr val="33CCFF"/>
              </a:buClr>
              <a:buFont typeface="Arial" panose="020B0604020202020204" pitchFamily="34" charset="0"/>
              <a:buChar char="•"/>
            </a:pPr>
            <a:r>
              <a:rPr lang="en-US" sz="2400" dirty="0">
                <a:solidFill>
                  <a:schemeClr val="dk1"/>
                </a:solidFill>
                <a:latin typeface="+mn-lt"/>
                <a:ea typeface="Helvetica Neue"/>
                <a:cs typeface="Helvetica Neue"/>
                <a:sym typeface="Helvetica Neue"/>
              </a:rPr>
              <a:t>Enable Two-Factor Authentication (2FA): Activate 2FA whenever available. This adds an extra layer of security by requiring a secondary verification step, such as a unique code sent to your mobile device, in addition to your password.</a:t>
            </a:r>
          </a:p>
          <a:p>
            <a:pPr marL="342900" marR="0" lvl="0" indent="-342900" algn="l" rtl="0">
              <a:spcBef>
                <a:spcPts val="0"/>
              </a:spcBef>
              <a:spcAft>
                <a:spcPts val="0"/>
              </a:spcAft>
              <a:buClr>
                <a:srgbClr val="33CCFF"/>
              </a:buClr>
              <a:buFont typeface="Arial" panose="020B0604020202020204" pitchFamily="34" charset="0"/>
              <a:buChar char="•"/>
            </a:pPr>
            <a:r>
              <a:rPr lang="en-US" sz="2400" dirty="0">
                <a:solidFill>
                  <a:schemeClr val="dk1"/>
                </a:solidFill>
                <a:latin typeface="+mn-lt"/>
                <a:ea typeface="Helvetica Neue"/>
                <a:cs typeface="Helvetica Neue"/>
                <a:sym typeface="Helvetica Neue"/>
              </a:rPr>
              <a:t>Be Mindful of Social Media Sharing: Exercise caution when sharing personal information, location details, or vacation plans on social media platforms. Oversharing can provide valuable information to cyber criminals or potential burglars.</a:t>
            </a:r>
          </a:p>
          <a:p>
            <a:pPr marL="0" marR="0" lvl="0" indent="0" algn="l" rtl="0">
              <a:spcBef>
                <a:spcPts val="0"/>
              </a:spcBef>
              <a:spcAft>
                <a:spcPts val="0"/>
              </a:spcAft>
              <a:buNone/>
            </a:pPr>
            <a:endParaRPr lang="hr-HR" sz="2400" dirty="0">
              <a:solidFill>
                <a:schemeClr val="dk1"/>
              </a:solidFill>
              <a:latin typeface="+mn-lt"/>
              <a:ea typeface="Helvetica Neue"/>
              <a:cs typeface="Helvetica Neue"/>
              <a:sym typeface="Helvetica Neue"/>
            </a:endParaRPr>
          </a:p>
          <a:p>
            <a:pPr marL="0" marR="0" lvl="0" indent="0" algn="l" rtl="0">
              <a:spcBef>
                <a:spcPts val="0"/>
              </a:spcBef>
              <a:spcAft>
                <a:spcPts val="0"/>
              </a:spcAft>
              <a:buNone/>
            </a:pPr>
            <a:endParaRPr lang="hr-HR" dirty="0">
              <a:latin typeface="+mn-lt"/>
            </a:endParaRPr>
          </a:p>
        </p:txBody>
      </p:sp>
    </p:spTree>
    <p:extLst>
      <p:ext uri="{BB962C8B-B14F-4D97-AF65-F5344CB8AC3E}">
        <p14:creationId xmlns:p14="http://schemas.microsoft.com/office/powerpoint/2010/main" val="21550559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1999" y="2401311"/>
            <a:ext cx="10481059"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r-HR" sz="4800" b="1" dirty="0">
                <a:solidFill>
                  <a:schemeClr val="tx1"/>
                </a:solidFill>
                <a:latin typeface="+mn-lt"/>
                <a:ea typeface="Helvetica Neue"/>
                <a:cs typeface="Helvetica Neue"/>
                <a:sym typeface="Helvetica Neue"/>
              </a:rPr>
              <a:t>2</a:t>
            </a:r>
            <a:r>
              <a:rPr lang="es-ES" sz="4800" b="1" dirty="0">
                <a:solidFill>
                  <a:schemeClr val="tx1"/>
                </a:solidFill>
                <a:latin typeface="+mn-lt"/>
                <a:ea typeface="Helvetica Neue"/>
                <a:cs typeface="Helvetica Neue"/>
                <a:sym typeface="Helvetica Neue"/>
              </a:rPr>
              <a:t>.</a:t>
            </a:r>
            <a:r>
              <a:rPr lang="hr-HR" sz="4800" b="1" dirty="0">
                <a:solidFill>
                  <a:schemeClr val="tx1"/>
                </a:solidFill>
                <a:latin typeface="+mn-lt"/>
                <a:ea typeface="Helvetica Neue"/>
                <a:cs typeface="Helvetica Neue"/>
                <a:sym typeface="Helvetica Neue"/>
              </a:rPr>
              <a:t> S</a:t>
            </a:r>
            <a:r>
              <a:rPr lang="es-ES" sz="4800" b="1" dirty="0" err="1">
                <a:solidFill>
                  <a:schemeClr val="tx1"/>
                </a:solidFill>
                <a:latin typeface="+mn-lt"/>
                <a:ea typeface="Helvetica Neue"/>
                <a:cs typeface="Helvetica Neue"/>
                <a:sym typeface="Helvetica Neue"/>
              </a:rPr>
              <a:t>afe</a:t>
            </a:r>
            <a:r>
              <a:rPr lang="es-ES" sz="4800" b="1" dirty="0">
                <a:solidFill>
                  <a:schemeClr val="tx1"/>
                </a:solidFill>
                <a:latin typeface="+mn-lt"/>
                <a:ea typeface="Helvetica Neue"/>
                <a:cs typeface="Helvetica Neue"/>
                <a:sym typeface="Helvetica Neue"/>
              </a:rPr>
              <a:t> Internet </a:t>
            </a:r>
            <a:r>
              <a:rPr lang="es-ES" sz="4800" b="1" dirty="0" err="1">
                <a:solidFill>
                  <a:schemeClr val="tx1"/>
                </a:solidFill>
                <a:latin typeface="+mn-lt"/>
                <a:ea typeface="Helvetica Neue"/>
                <a:cs typeface="Helvetica Neue"/>
                <a:sym typeface="Helvetica Neue"/>
              </a:rPr>
              <a:t>Browsing</a:t>
            </a:r>
            <a:endParaRPr dirty="0">
              <a:solidFill>
                <a:schemeClr val="tx1"/>
              </a:solidFill>
              <a:latin typeface="+mn-lt"/>
            </a:endParaRPr>
          </a:p>
        </p:txBody>
      </p:sp>
      <p:sp>
        <p:nvSpPr>
          <p:cNvPr id="119" name="Google Shape;119;p6"/>
          <p:cNvSpPr txBox="1"/>
          <p:nvPr/>
        </p:nvSpPr>
        <p:spPr>
          <a:xfrm>
            <a:off x="1295399" y="3390900"/>
            <a:ext cx="14669531"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rgbClr val="00CCFF"/>
                </a:solidFill>
                <a:latin typeface="+mn-lt"/>
                <a:ea typeface="Helvetica Neue"/>
                <a:cs typeface="Helvetica Neue"/>
                <a:sym typeface="Helvetica Neue"/>
              </a:rPr>
              <a:t>Best </a:t>
            </a:r>
            <a:r>
              <a:rPr lang="en-US" sz="2800" b="1" dirty="0" err="1">
                <a:solidFill>
                  <a:srgbClr val="00CCFF"/>
                </a:solidFill>
                <a:latin typeface="+mn-lt"/>
                <a:ea typeface="Helvetica Neue"/>
                <a:cs typeface="Helvetica Neue"/>
                <a:sym typeface="Helvetica Neue"/>
              </a:rPr>
              <a:t>practi</a:t>
            </a:r>
            <a:r>
              <a:rPr lang="hr-HR" sz="2800" b="1" dirty="0">
                <a:solidFill>
                  <a:srgbClr val="00CCFF"/>
                </a:solidFill>
                <a:latin typeface="+mn-lt"/>
                <a:ea typeface="Helvetica Neue"/>
                <a:cs typeface="Helvetica Neue"/>
                <a:sym typeface="Helvetica Neue"/>
              </a:rPr>
              <a:t>c</a:t>
            </a:r>
            <a:r>
              <a:rPr lang="en-US" sz="2800" b="1" dirty="0">
                <a:solidFill>
                  <a:srgbClr val="00CCFF"/>
                </a:solidFill>
                <a:latin typeface="+mn-lt"/>
                <a:ea typeface="Helvetica Neue"/>
                <a:cs typeface="Helvetica Neue"/>
                <a:sym typeface="Helvetica Neue"/>
              </a:rPr>
              <a:t>es to keep yourself safe in the digital environment</a:t>
            </a:r>
            <a:endParaRPr lang="es-ES" dirty="0">
              <a:solidFill>
                <a:srgbClr val="00CCFF"/>
              </a:solidFill>
              <a:latin typeface="+mn-lt"/>
            </a:endParaRPr>
          </a:p>
        </p:txBody>
      </p:sp>
      <p:sp>
        <p:nvSpPr>
          <p:cNvPr id="120" name="Google Shape;120;p6"/>
          <p:cNvSpPr txBox="1"/>
          <p:nvPr/>
        </p:nvSpPr>
        <p:spPr>
          <a:xfrm>
            <a:off x="1295400" y="4024780"/>
            <a:ext cx="13557422" cy="4370387"/>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rgbClr val="00CCFF"/>
              </a:buClr>
              <a:buFont typeface="Arial" panose="020B0604020202020204" pitchFamily="34" charset="0"/>
              <a:buChar char="•"/>
            </a:pPr>
            <a:r>
              <a:rPr lang="en-US" sz="2400" dirty="0">
                <a:solidFill>
                  <a:schemeClr val="dk1"/>
                </a:solidFill>
                <a:latin typeface="+mn-lt"/>
                <a:ea typeface="Helvetica Neue"/>
                <a:cs typeface="Helvetica Neue"/>
                <a:sym typeface="Helvetica Neue"/>
              </a:rPr>
              <a:t>Secure Your Mobile Devices: Apply security features, such as passcodes, fingerprint, or facial recognition, to lock your smartphones and tablets. Install reputable security apps that offer features like remote tracking and wiping in case of loss or theft.</a:t>
            </a:r>
          </a:p>
          <a:p>
            <a:pPr marL="342900" marR="0" lvl="0" indent="-342900" algn="l" rtl="0">
              <a:spcBef>
                <a:spcPts val="0"/>
              </a:spcBef>
              <a:spcAft>
                <a:spcPts val="0"/>
              </a:spcAft>
              <a:buClr>
                <a:srgbClr val="00CCFF"/>
              </a:buClr>
              <a:buFont typeface="Arial" panose="020B0604020202020204" pitchFamily="34" charset="0"/>
              <a:buChar char="•"/>
            </a:pPr>
            <a:r>
              <a:rPr lang="en-US" sz="2400" dirty="0">
                <a:solidFill>
                  <a:schemeClr val="dk1"/>
                </a:solidFill>
                <a:latin typeface="+mn-lt"/>
                <a:ea typeface="Helvetica Neue"/>
                <a:cs typeface="Helvetica Neue"/>
                <a:sym typeface="Helvetica Neue"/>
              </a:rPr>
              <a:t>Trust Your Instincts: If something seems too good to be true or feels suspicious, trust your instincts. Be </a:t>
            </a:r>
            <a:r>
              <a:rPr lang="hr-HR" sz="2400" dirty="0" err="1">
                <a:solidFill>
                  <a:schemeClr val="dk1"/>
                </a:solidFill>
                <a:latin typeface="+mn-lt"/>
                <a:ea typeface="Helvetica Neue"/>
                <a:cs typeface="Helvetica Neue"/>
                <a:sym typeface="Helvetica Neue"/>
              </a:rPr>
              <a:t>skeptical</a:t>
            </a:r>
            <a:r>
              <a:rPr lang="en-US" sz="2400" dirty="0">
                <a:solidFill>
                  <a:schemeClr val="dk1"/>
                </a:solidFill>
                <a:latin typeface="+mn-lt"/>
                <a:ea typeface="Helvetica Neue"/>
                <a:cs typeface="Helvetica Neue"/>
                <a:sym typeface="Helvetica Neue"/>
              </a:rPr>
              <a:t> of unexpected offers, requests for money, or urgent appeals for personal information.</a:t>
            </a:r>
          </a:p>
          <a:p>
            <a:pPr marL="342900" marR="0" lvl="0" indent="-342900" algn="l" rtl="0">
              <a:spcBef>
                <a:spcPts val="0"/>
              </a:spcBef>
              <a:spcAft>
                <a:spcPts val="0"/>
              </a:spcAft>
              <a:buClr>
                <a:srgbClr val="00CCFF"/>
              </a:buClr>
              <a:buFont typeface="Arial" panose="020B0604020202020204" pitchFamily="34" charset="0"/>
              <a:buChar char="•"/>
            </a:pPr>
            <a:r>
              <a:rPr lang="en-US" sz="2400" dirty="0">
                <a:solidFill>
                  <a:schemeClr val="dk1"/>
                </a:solidFill>
                <a:latin typeface="+mn-lt"/>
                <a:ea typeface="Helvetica Neue"/>
                <a:cs typeface="Helvetica Neue"/>
                <a:sym typeface="Helvetica Neue"/>
              </a:rPr>
              <a:t>Clear Browsing Data Regularly: Clear your browsing history, cookies, and cached data on a regular basis. This helps protect your privacy by removing stored information that could potentially be accessed by unauthorized individuals.</a:t>
            </a:r>
          </a:p>
          <a:p>
            <a:pPr marR="0" lvl="0" algn="l" rtl="0">
              <a:spcBef>
                <a:spcPts val="0"/>
              </a:spcBef>
              <a:spcAft>
                <a:spcPts val="0"/>
              </a:spcAft>
              <a:buClr>
                <a:srgbClr val="33CCFF"/>
              </a:buClr>
            </a:pPr>
            <a:endParaRPr lang="en-US" sz="2400" dirty="0">
              <a:solidFill>
                <a:schemeClr val="dk1"/>
              </a:solidFill>
              <a:latin typeface="+mn-lt"/>
              <a:ea typeface="Helvetica Neue"/>
              <a:cs typeface="Helvetica Neue"/>
              <a:sym typeface="Helvetica Neue"/>
            </a:endParaRPr>
          </a:p>
          <a:p>
            <a:pPr marL="0" marR="0" lvl="0" indent="0" algn="l" rtl="0">
              <a:spcBef>
                <a:spcPts val="0"/>
              </a:spcBef>
              <a:spcAft>
                <a:spcPts val="0"/>
              </a:spcAft>
              <a:buNone/>
            </a:pPr>
            <a:endParaRPr lang="hr-HR" sz="2400" dirty="0">
              <a:solidFill>
                <a:schemeClr val="dk1"/>
              </a:solidFill>
              <a:latin typeface="+mn-lt"/>
              <a:ea typeface="Helvetica Neue"/>
              <a:cs typeface="Helvetica Neue"/>
              <a:sym typeface="Helvetica Neue"/>
            </a:endParaRPr>
          </a:p>
          <a:p>
            <a:pPr marL="0" marR="0" lvl="0" indent="0" algn="l" rtl="0">
              <a:spcBef>
                <a:spcPts val="0"/>
              </a:spcBef>
              <a:spcAft>
                <a:spcPts val="0"/>
              </a:spcAft>
              <a:buNone/>
            </a:pPr>
            <a:endParaRPr lang="hr-HR" dirty="0">
              <a:latin typeface="+mn-lt"/>
            </a:endParaRPr>
          </a:p>
        </p:txBody>
      </p:sp>
      <p:pic>
        <p:nvPicPr>
          <p:cNvPr id="3" name="Picture 2">
            <a:extLst>
              <a:ext uri="{FF2B5EF4-FFF2-40B4-BE49-F238E27FC236}">
                <a16:creationId xmlns:a16="http://schemas.microsoft.com/office/drawing/2014/main" id="{29966D7A-7FB9-1EDD-A2E0-F23B14451486}"/>
              </a:ext>
            </a:extLst>
          </p:cNvPr>
          <p:cNvPicPr>
            <a:picLocks noChangeAspect="1"/>
          </p:cNvPicPr>
          <p:nvPr/>
        </p:nvPicPr>
        <p:blipFill>
          <a:blip r:embed="rId3"/>
          <a:stretch>
            <a:fillRect/>
          </a:stretch>
        </p:blipFill>
        <p:spPr>
          <a:xfrm>
            <a:off x="14674509" y="5998445"/>
            <a:ext cx="3436356" cy="3071813"/>
          </a:xfrm>
          <a:prstGeom prst="rect">
            <a:avLst/>
          </a:prstGeom>
        </p:spPr>
      </p:pic>
    </p:spTree>
    <p:extLst>
      <p:ext uri="{BB962C8B-B14F-4D97-AF65-F5344CB8AC3E}">
        <p14:creationId xmlns:p14="http://schemas.microsoft.com/office/powerpoint/2010/main" val="21816912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1999" y="2401311"/>
            <a:ext cx="10481059"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r-HR" sz="4800" b="1" dirty="0">
                <a:solidFill>
                  <a:schemeClr val="tx1"/>
                </a:solidFill>
                <a:latin typeface="+mn-lt"/>
                <a:ea typeface="Helvetica Neue"/>
                <a:cs typeface="Helvetica Neue"/>
                <a:sym typeface="Helvetica Neue"/>
              </a:rPr>
              <a:t>2</a:t>
            </a:r>
            <a:r>
              <a:rPr lang="es-ES" sz="4800" b="1" dirty="0">
                <a:solidFill>
                  <a:schemeClr val="tx1"/>
                </a:solidFill>
                <a:latin typeface="+mn-lt"/>
                <a:ea typeface="Helvetica Neue"/>
                <a:cs typeface="Helvetica Neue"/>
                <a:sym typeface="Helvetica Neue"/>
              </a:rPr>
              <a:t>.</a:t>
            </a:r>
            <a:r>
              <a:rPr lang="hr-HR" sz="4800" b="1" dirty="0">
                <a:solidFill>
                  <a:schemeClr val="tx1"/>
                </a:solidFill>
                <a:latin typeface="+mn-lt"/>
                <a:ea typeface="Helvetica Neue"/>
                <a:cs typeface="Helvetica Neue"/>
                <a:sym typeface="Helvetica Neue"/>
              </a:rPr>
              <a:t> </a:t>
            </a:r>
            <a:r>
              <a:rPr lang="es-ES" sz="4800" b="1" dirty="0" err="1">
                <a:solidFill>
                  <a:schemeClr val="tx1"/>
                </a:solidFill>
                <a:latin typeface="+mn-lt"/>
                <a:ea typeface="Helvetica Neue"/>
                <a:cs typeface="Helvetica Neue"/>
                <a:sym typeface="Helvetica Neue"/>
              </a:rPr>
              <a:t>Safe</a:t>
            </a:r>
            <a:r>
              <a:rPr lang="es-ES" sz="4800" b="1" dirty="0">
                <a:solidFill>
                  <a:schemeClr val="tx1"/>
                </a:solidFill>
                <a:latin typeface="+mn-lt"/>
                <a:ea typeface="Helvetica Neue"/>
                <a:cs typeface="Helvetica Neue"/>
                <a:sym typeface="Helvetica Neue"/>
              </a:rPr>
              <a:t> Internet </a:t>
            </a:r>
            <a:r>
              <a:rPr lang="es-ES" sz="4800" b="1" dirty="0" err="1">
                <a:solidFill>
                  <a:schemeClr val="tx1"/>
                </a:solidFill>
                <a:latin typeface="+mn-lt"/>
                <a:ea typeface="Helvetica Neue"/>
                <a:cs typeface="Helvetica Neue"/>
                <a:sym typeface="Helvetica Neue"/>
              </a:rPr>
              <a:t>Browsing</a:t>
            </a:r>
            <a:endParaRPr dirty="0">
              <a:solidFill>
                <a:schemeClr val="tx1"/>
              </a:solidFill>
              <a:latin typeface="+mn-lt"/>
            </a:endParaRPr>
          </a:p>
        </p:txBody>
      </p:sp>
      <p:sp>
        <p:nvSpPr>
          <p:cNvPr id="119" name="Google Shape;119;p6"/>
          <p:cNvSpPr txBox="1"/>
          <p:nvPr/>
        </p:nvSpPr>
        <p:spPr>
          <a:xfrm>
            <a:off x="1295399" y="3390900"/>
            <a:ext cx="14669531"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rgbClr val="00CCFF"/>
                </a:solidFill>
                <a:latin typeface="+mn-lt"/>
                <a:ea typeface="Helvetica Neue"/>
                <a:cs typeface="Helvetica Neue"/>
                <a:sym typeface="Helvetica Neue"/>
              </a:rPr>
              <a:t>Enhancing Online Safety with Secure Browsing Tools</a:t>
            </a:r>
            <a:endParaRPr lang="es-ES" dirty="0">
              <a:solidFill>
                <a:srgbClr val="00CCFF"/>
              </a:solidFill>
              <a:latin typeface="+mn-lt"/>
            </a:endParaRPr>
          </a:p>
        </p:txBody>
      </p:sp>
      <p:sp>
        <p:nvSpPr>
          <p:cNvPr id="120" name="Google Shape;120;p6"/>
          <p:cNvSpPr txBox="1"/>
          <p:nvPr/>
        </p:nvSpPr>
        <p:spPr>
          <a:xfrm>
            <a:off x="1295399" y="4361440"/>
            <a:ext cx="15031066" cy="4370387"/>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0"/>
              </a:spcAft>
              <a:buClr>
                <a:srgbClr val="00CCFF"/>
              </a:buClr>
            </a:pPr>
            <a:r>
              <a:rPr lang="en-US" sz="2400" dirty="0">
                <a:solidFill>
                  <a:schemeClr val="dk1"/>
                </a:solidFill>
                <a:latin typeface="+mn-lt"/>
                <a:ea typeface="Helvetica Neue"/>
                <a:cs typeface="Helvetica Neue"/>
                <a:sym typeface="Helvetica Neue"/>
              </a:rPr>
              <a:t>Enhancing online safety with secure browsing tools is an important aspect of cyber security. By utilizing these tools, you can protect your privacy, secure your personal information, and reduce the risk of online threats. Here are some essential tips to enhance your online safety with secure browsing tools: </a:t>
            </a:r>
          </a:p>
          <a:p>
            <a:pPr marL="342900" marR="0" lvl="0" indent="-342900" algn="l" rtl="0">
              <a:spcBef>
                <a:spcPts val="0"/>
              </a:spcBef>
              <a:spcAft>
                <a:spcPts val="0"/>
              </a:spcAft>
              <a:buClr>
                <a:srgbClr val="00CCFF"/>
              </a:buClr>
              <a:buFont typeface="Arial" panose="020B0604020202020204" pitchFamily="34" charset="0"/>
              <a:buChar char="•"/>
            </a:pPr>
            <a:r>
              <a:rPr lang="en-US" sz="2400" dirty="0">
                <a:solidFill>
                  <a:schemeClr val="dk1"/>
                </a:solidFill>
                <a:latin typeface="+mn-lt"/>
                <a:ea typeface="Helvetica Neue"/>
                <a:cs typeface="Helvetica Neue"/>
                <a:sym typeface="Helvetica Neue"/>
              </a:rPr>
              <a:t>Install and Use a Trusted Web Browser: Choose a reputable web browser, such as Google Chrome, Mozilla Firefox, or Microsoft Edge. These browsers prioritize security and regularly release updates to address vulnerabilities.</a:t>
            </a:r>
          </a:p>
          <a:p>
            <a:pPr marL="342900" marR="0" lvl="0" indent="-342900" algn="l" rtl="0">
              <a:spcBef>
                <a:spcPts val="0"/>
              </a:spcBef>
              <a:spcAft>
                <a:spcPts val="0"/>
              </a:spcAft>
              <a:buClr>
                <a:srgbClr val="00CCFF"/>
              </a:buClr>
              <a:buFont typeface="Arial" panose="020B0604020202020204" pitchFamily="34" charset="0"/>
              <a:buChar char="•"/>
            </a:pPr>
            <a:r>
              <a:rPr lang="en-US" sz="2400" dirty="0">
                <a:solidFill>
                  <a:schemeClr val="dk1"/>
                </a:solidFill>
                <a:latin typeface="+mn-lt"/>
                <a:ea typeface="Helvetica Neue"/>
                <a:cs typeface="Helvetica Neue"/>
                <a:sym typeface="Helvetica Neue"/>
              </a:rPr>
              <a:t>Activate the Browser's Security Features: Familiarize yourself with the security features offered by your web browser. Enable features such as pop-up blockers, safe browsing mode, and privacy settings to enhance your online safety.</a:t>
            </a:r>
          </a:p>
          <a:p>
            <a:pPr marR="0" lvl="0" algn="l" rtl="0">
              <a:spcBef>
                <a:spcPts val="0"/>
              </a:spcBef>
              <a:spcAft>
                <a:spcPts val="0"/>
              </a:spcAft>
              <a:buClr>
                <a:srgbClr val="33CCFF"/>
              </a:buClr>
            </a:pPr>
            <a:endParaRPr lang="en-US" sz="2400" dirty="0">
              <a:solidFill>
                <a:schemeClr val="dk1"/>
              </a:solidFill>
              <a:latin typeface="+mn-lt"/>
              <a:ea typeface="Helvetica Neue"/>
              <a:cs typeface="Helvetica Neue"/>
              <a:sym typeface="Helvetica Neue"/>
            </a:endParaRPr>
          </a:p>
          <a:p>
            <a:pPr marL="0" marR="0" lvl="0" indent="0" algn="l" rtl="0">
              <a:spcBef>
                <a:spcPts val="0"/>
              </a:spcBef>
              <a:spcAft>
                <a:spcPts val="0"/>
              </a:spcAft>
              <a:buNone/>
            </a:pPr>
            <a:endParaRPr lang="hr-HR" sz="2400" dirty="0">
              <a:solidFill>
                <a:schemeClr val="dk1"/>
              </a:solidFill>
              <a:latin typeface="+mn-lt"/>
              <a:ea typeface="Helvetica Neue"/>
              <a:cs typeface="Helvetica Neue"/>
              <a:sym typeface="Helvetica Neue"/>
            </a:endParaRPr>
          </a:p>
          <a:p>
            <a:pPr marL="0" marR="0" lvl="0" indent="0" algn="l" rtl="0">
              <a:spcBef>
                <a:spcPts val="0"/>
              </a:spcBef>
              <a:spcAft>
                <a:spcPts val="0"/>
              </a:spcAft>
              <a:buNone/>
            </a:pPr>
            <a:endParaRPr lang="hr-HR" dirty="0">
              <a:latin typeface="+mn-lt"/>
            </a:endParaRPr>
          </a:p>
        </p:txBody>
      </p:sp>
      <p:pic>
        <p:nvPicPr>
          <p:cNvPr id="3" name="Picture 2">
            <a:extLst>
              <a:ext uri="{FF2B5EF4-FFF2-40B4-BE49-F238E27FC236}">
                <a16:creationId xmlns:a16="http://schemas.microsoft.com/office/drawing/2014/main" id="{D017A650-1C5B-C0C4-A1FD-E3264508CA82}"/>
              </a:ext>
            </a:extLst>
          </p:cNvPr>
          <p:cNvPicPr>
            <a:picLocks noChangeAspect="1"/>
          </p:cNvPicPr>
          <p:nvPr/>
        </p:nvPicPr>
        <p:blipFill>
          <a:blip r:embed="rId3"/>
          <a:stretch>
            <a:fillRect/>
          </a:stretch>
        </p:blipFill>
        <p:spPr>
          <a:xfrm>
            <a:off x="13205377" y="2135045"/>
            <a:ext cx="3639812" cy="2002715"/>
          </a:xfrm>
          <a:prstGeom prst="rect">
            <a:avLst/>
          </a:prstGeom>
        </p:spPr>
      </p:pic>
    </p:spTree>
    <p:extLst>
      <p:ext uri="{BB962C8B-B14F-4D97-AF65-F5344CB8AC3E}">
        <p14:creationId xmlns:p14="http://schemas.microsoft.com/office/powerpoint/2010/main" val="29290684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1999" y="2401311"/>
            <a:ext cx="10481059"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r-HR" sz="4800" b="1" dirty="0">
                <a:solidFill>
                  <a:schemeClr val="tx1"/>
                </a:solidFill>
                <a:latin typeface="+mn-lt"/>
                <a:ea typeface="Helvetica Neue"/>
                <a:cs typeface="Helvetica Neue"/>
                <a:sym typeface="Helvetica Neue"/>
              </a:rPr>
              <a:t>2</a:t>
            </a:r>
            <a:r>
              <a:rPr lang="es-ES" sz="4800" b="1" dirty="0">
                <a:solidFill>
                  <a:schemeClr val="tx1"/>
                </a:solidFill>
                <a:latin typeface="+mn-lt"/>
                <a:ea typeface="Helvetica Neue"/>
                <a:cs typeface="Helvetica Neue"/>
                <a:sym typeface="Helvetica Neue"/>
              </a:rPr>
              <a:t>.</a:t>
            </a:r>
            <a:r>
              <a:rPr lang="hr-HR" sz="4800" b="1" dirty="0">
                <a:solidFill>
                  <a:schemeClr val="tx1"/>
                </a:solidFill>
                <a:latin typeface="+mn-lt"/>
                <a:ea typeface="Helvetica Neue"/>
                <a:cs typeface="Helvetica Neue"/>
                <a:sym typeface="Helvetica Neue"/>
              </a:rPr>
              <a:t> </a:t>
            </a:r>
            <a:r>
              <a:rPr lang="es-ES" sz="4800" b="1" dirty="0" err="1">
                <a:solidFill>
                  <a:schemeClr val="tx1"/>
                </a:solidFill>
                <a:latin typeface="+mn-lt"/>
                <a:ea typeface="Helvetica Neue"/>
                <a:cs typeface="Helvetica Neue"/>
                <a:sym typeface="Helvetica Neue"/>
              </a:rPr>
              <a:t>Safe</a:t>
            </a:r>
            <a:r>
              <a:rPr lang="es-ES" sz="4800" b="1" dirty="0">
                <a:solidFill>
                  <a:schemeClr val="tx1"/>
                </a:solidFill>
                <a:latin typeface="+mn-lt"/>
                <a:ea typeface="Helvetica Neue"/>
                <a:cs typeface="Helvetica Neue"/>
                <a:sym typeface="Helvetica Neue"/>
              </a:rPr>
              <a:t> Internet </a:t>
            </a:r>
            <a:r>
              <a:rPr lang="es-ES" sz="4800" b="1" dirty="0" err="1">
                <a:solidFill>
                  <a:schemeClr val="tx1"/>
                </a:solidFill>
                <a:latin typeface="+mn-lt"/>
                <a:ea typeface="Helvetica Neue"/>
                <a:cs typeface="Helvetica Neue"/>
                <a:sym typeface="Helvetica Neue"/>
              </a:rPr>
              <a:t>Browsing</a:t>
            </a:r>
            <a:endParaRPr dirty="0">
              <a:solidFill>
                <a:schemeClr val="tx1"/>
              </a:solidFill>
              <a:latin typeface="+mn-lt"/>
            </a:endParaRPr>
          </a:p>
        </p:txBody>
      </p:sp>
      <p:sp>
        <p:nvSpPr>
          <p:cNvPr id="119" name="Google Shape;119;p6"/>
          <p:cNvSpPr txBox="1"/>
          <p:nvPr/>
        </p:nvSpPr>
        <p:spPr>
          <a:xfrm>
            <a:off x="1295399" y="3390900"/>
            <a:ext cx="14669531"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rgbClr val="00CCFF"/>
                </a:solidFill>
                <a:latin typeface="+mn-lt"/>
                <a:ea typeface="Helvetica Neue"/>
                <a:cs typeface="Helvetica Neue"/>
                <a:sym typeface="Helvetica Neue"/>
              </a:rPr>
              <a:t>Enhancing Online Safety with Secure Browsing Tools</a:t>
            </a:r>
            <a:endParaRPr lang="es-ES" dirty="0">
              <a:solidFill>
                <a:srgbClr val="00CCFF"/>
              </a:solidFill>
              <a:latin typeface="+mn-lt"/>
            </a:endParaRPr>
          </a:p>
        </p:txBody>
      </p:sp>
      <p:sp>
        <p:nvSpPr>
          <p:cNvPr id="120" name="Google Shape;120;p6"/>
          <p:cNvSpPr txBox="1"/>
          <p:nvPr/>
        </p:nvSpPr>
        <p:spPr>
          <a:xfrm>
            <a:off x="1295400" y="4024780"/>
            <a:ext cx="13557422" cy="3262391"/>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rgbClr val="00CCFF"/>
              </a:buClr>
              <a:buFont typeface="Arial" panose="020B0604020202020204" pitchFamily="34" charset="0"/>
              <a:buChar char="•"/>
            </a:pPr>
            <a:r>
              <a:rPr lang="en-US" sz="2400" dirty="0">
                <a:solidFill>
                  <a:schemeClr val="dk1"/>
                </a:solidFill>
                <a:latin typeface="+mn-lt"/>
                <a:ea typeface="Helvetica Neue"/>
                <a:cs typeface="Helvetica Neue"/>
                <a:sym typeface="Helvetica Neue"/>
              </a:rPr>
              <a:t>Enable Phishing and Malware Protection: Activate the built-in phishing and malware protection features offered by your web browser. These features can warn you about suspicious websites and</a:t>
            </a:r>
            <a:r>
              <a:rPr lang="hr-HR" sz="2400" dirty="0">
                <a:solidFill>
                  <a:schemeClr val="dk1"/>
                </a:solidFill>
                <a:latin typeface="+mn-lt"/>
                <a:ea typeface="Helvetica Neue"/>
                <a:cs typeface="Helvetica Neue"/>
                <a:sym typeface="Helvetica Neue"/>
              </a:rPr>
              <a:t> </a:t>
            </a:r>
            <a:r>
              <a:rPr lang="en-US" sz="2400" dirty="0">
                <a:solidFill>
                  <a:schemeClr val="dk1"/>
                </a:solidFill>
                <a:latin typeface="+mn-lt"/>
                <a:ea typeface="Helvetica Neue"/>
                <a:cs typeface="Helvetica Neue"/>
                <a:sym typeface="Helvetica Neue"/>
              </a:rPr>
              <a:t>prevent you from visiting known malicious sites.</a:t>
            </a:r>
          </a:p>
          <a:p>
            <a:pPr marL="342900" marR="0" lvl="0" indent="-342900" algn="l" rtl="0">
              <a:spcBef>
                <a:spcPts val="0"/>
              </a:spcBef>
              <a:spcAft>
                <a:spcPts val="0"/>
              </a:spcAft>
              <a:buClr>
                <a:srgbClr val="00CCFF"/>
              </a:buClr>
              <a:buFont typeface="Arial" panose="020B0604020202020204" pitchFamily="34" charset="0"/>
              <a:buChar char="•"/>
            </a:pPr>
            <a:r>
              <a:rPr lang="en-US" sz="2400" dirty="0">
                <a:solidFill>
                  <a:schemeClr val="dk1"/>
                </a:solidFill>
                <a:latin typeface="+mn-lt"/>
                <a:ea typeface="Helvetica Neue"/>
                <a:cs typeface="Helvetica Neue"/>
                <a:sym typeface="Helvetica Neue"/>
              </a:rPr>
              <a:t>Stay Educated and Updated: Stay informed about the latest online threats and best practices for secure browsing. Regularly read reliable sources, such as reputable cybersecurity websites or blogs, to stay up to date with the evolving landscape of online security.</a:t>
            </a:r>
          </a:p>
          <a:p>
            <a:pPr marR="0" lvl="0" algn="l" rtl="0">
              <a:spcBef>
                <a:spcPts val="0"/>
              </a:spcBef>
              <a:spcAft>
                <a:spcPts val="0"/>
              </a:spcAft>
              <a:buClr>
                <a:srgbClr val="33CCFF"/>
              </a:buClr>
            </a:pPr>
            <a:endParaRPr lang="en-US" sz="2400" dirty="0">
              <a:solidFill>
                <a:schemeClr val="dk1"/>
              </a:solidFill>
              <a:latin typeface="+mn-lt"/>
              <a:ea typeface="Helvetica Neue"/>
              <a:cs typeface="Helvetica Neue"/>
              <a:sym typeface="Helvetica Neue"/>
            </a:endParaRPr>
          </a:p>
          <a:p>
            <a:pPr marL="0" marR="0" lvl="0" indent="0" algn="l" rtl="0">
              <a:spcBef>
                <a:spcPts val="0"/>
              </a:spcBef>
              <a:spcAft>
                <a:spcPts val="0"/>
              </a:spcAft>
              <a:buNone/>
            </a:pPr>
            <a:endParaRPr lang="hr-HR" sz="2400" dirty="0">
              <a:solidFill>
                <a:schemeClr val="dk1"/>
              </a:solidFill>
              <a:latin typeface="+mn-lt"/>
              <a:ea typeface="Helvetica Neue"/>
              <a:cs typeface="Helvetica Neue"/>
              <a:sym typeface="Helvetica Neue"/>
            </a:endParaRPr>
          </a:p>
          <a:p>
            <a:pPr marL="0" marR="0" lvl="0" indent="0" algn="l" rtl="0">
              <a:spcBef>
                <a:spcPts val="0"/>
              </a:spcBef>
              <a:spcAft>
                <a:spcPts val="0"/>
              </a:spcAft>
              <a:buNone/>
            </a:pPr>
            <a:endParaRPr lang="hr-HR" dirty="0">
              <a:latin typeface="+mn-lt"/>
            </a:endParaRPr>
          </a:p>
        </p:txBody>
      </p:sp>
      <p:pic>
        <p:nvPicPr>
          <p:cNvPr id="3" name="Picture 2">
            <a:extLst>
              <a:ext uri="{FF2B5EF4-FFF2-40B4-BE49-F238E27FC236}">
                <a16:creationId xmlns:a16="http://schemas.microsoft.com/office/drawing/2014/main" id="{D2DA4B23-4F19-70E3-E927-D6167506D417}"/>
              </a:ext>
            </a:extLst>
          </p:cNvPr>
          <p:cNvPicPr>
            <a:picLocks noChangeAspect="1"/>
          </p:cNvPicPr>
          <p:nvPr/>
        </p:nvPicPr>
        <p:blipFill>
          <a:blip r:embed="rId3"/>
          <a:stretch>
            <a:fillRect/>
          </a:stretch>
        </p:blipFill>
        <p:spPr>
          <a:xfrm>
            <a:off x="13751244" y="6051909"/>
            <a:ext cx="3066987" cy="3033098"/>
          </a:xfrm>
          <a:prstGeom prst="rect">
            <a:avLst/>
          </a:prstGeom>
        </p:spPr>
      </p:pic>
    </p:spTree>
    <p:extLst>
      <p:ext uri="{BB962C8B-B14F-4D97-AF65-F5344CB8AC3E}">
        <p14:creationId xmlns:p14="http://schemas.microsoft.com/office/powerpoint/2010/main" val="22847120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295399" y="1885117"/>
            <a:ext cx="15967460"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r-HR" sz="4800" b="1" dirty="0">
                <a:solidFill>
                  <a:schemeClr val="tx1"/>
                </a:solidFill>
                <a:latin typeface="+mn-lt"/>
                <a:ea typeface="Helvetica Neue"/>
                <a:cs typeface="Helvetica Neue"/>
                <a:sym typeface="Helvetica Neue"/>
              </a:rPr>
              <a:t>3. </a:t>
            </a:r>
            <a:r>
              <a:rPr lang="en-US" sz="4800" b="1" dirty="0">
                <a:solidFill>
                  <a:schemeClr val="tx1"/>
                </a:solidFill>
                <a:latin typeface="+mn-lt"/>
                <a:ea typeface="Helvetica Neue"/>
                <a:cs typeface="Helvetica Neue"/>
                <a:sym typeface="Helvetica Neue"/>
              </a:rPr>
              <a:t>Health and Well-being in the Digital Age</a:t>
            </a:r>
            <a:endParaRPr lang="hr-HR" dirty="0">
              <a:solidFill>
                <a:schemeClr val="tx1"/>
              </a:solidFill>
              <a:latin typeface="+mn-lt"/>
            </a:endParaRPr>
          </a:p>
        </p:txBody>
      </p:sp>
      <p:sp>
        <p:nvSpPr>
          <p:cNvPr id="119" name="Google Shape;119;p6"/>
          <p:cNvSpPr txBox="1"/>
          <p:nvPr/>
        </p:nvSpPr>
        <p:spPr>
          <a:xfrm>
            <a:off x="1295399" y="2847246"/>
            <a:ext cx="14669531"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rgbClr val="00CCFF"/>
                </a:solidFill>
                <a:latin typeface="+mn-lt"/>
                <a:ea typeface="Helvetica Neue"/>
                <a:cs typeface="Helvetica Neue"/>
                <a:sym typeface="Helvetica Neue"/>
              </a:rPr>
              <a:t>Risks of Excessive Screen Time and Digital Dependency</a:t>
            </a:r>
            <a:endParaRPr lang="es-ES" dirty="0">
              <a:solidFill>
                <a:srgbClr val="00CCFF"/>
              </a:solidFill>
              <a:latin typeface="+mn-lt"/>
            </a:endParaRPr>
          </a:p>
        </p:txBody>
      </p:sp>
      <p:sp>
        <p:nvSpPr>
          <p:cNvPr id="120" name="Google Shape;120;p6"/>
          <p:cNvSpPr txBox="1"/>
          <p:nvPr/>
        </p:nvSpPr>
        <p:spPr>
          <a:xfrm>
            <a:off x="1295400" y="4024780"/>
            <a:ext cx="13557422" cy="5847714"/>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0"/>
              </a:spcAft>
              <a:buClr>
                <a:srgbClr val="00CCFF"/>
              </a:buClr>
            </a:pPr>
            <a:r>
              <a:rPr lang="en-US" sz="2400" dirty="0">
                <a:solidFill>
                  <a:schemeClr val="dk1"/>
                </a:solidFill>
                <a:latin typeface="+mn-lt"/>
                <a:ea typeface="Helvetica Neue"/>
                <a:cs typeface="Helvetica Neue"/>
                <a:sym typeface="Helvetica Neue"/>
              </a:rPr>
              <a:t>To mitigate the risks of excessive screen time and digital dependency, here are some strategies and practices to consider:</a:t>
            </a:r>
          </a:p>
          <a:p>
            <a:pPr marL="342900" marR="0" lvl="0" indent="-342900" algn="l" rtl="0">
              <a:spcBef>
                <a:spcPts val="0"/>
              </a:spcBef>
              <a:spcAft>
                <a:spcPts val="0"/>
              </a:spcAft>
              <a:buClr>
                <a:srgbClr val="00CCFF"/>
              </a:buClr>
              <a:buFont typeface="Arial" panose="020B0604020202020204" pitchFamily="34" charset="0"/>
              <a:buChar char="•"/>
            </a:pPr>
            <a:r>
              <a:rPr lang="en-US" sz="2400" dirty="0">
                <a:solidFill>
                  <a:schemeClr val="dk1"/>
                </a:solidFill>
                <a:latin typeface="+mn-lt"/>
                <a:ea typeface="Helvetica Neue"/>
                <a:cs typeface="Helvetica Neue"/>
                <a:sym typeface="Helvetica Neue"/>
              </a:rPr>
              <a:t>Set Screen Time Limits: Establish specific time limits for using screens, both for leisure activities and work-related tasks. This helps create a healthy balance between screen time and other activities.</a:t>
            </a:r>
          </a:p>
          <a:p>
            <a:pPr marL="342900" marR="0" lvl="0" indent="-342900" algn="l" rtl="0">
              <a:spcBef>
                <a:spcPts val="0"/>
              </a:spcBef>
              <a:spcAft>
                <a:spcPts val="0"/>
              </a:spcAft>
              <a:buClr>
                <a:srgbClr val="00CCFF"/>
              </a:buClr>
              <a:buFont typeface="Arial" panose="020B0604020202020204" pitchFamily="34" charset="0"/>
              <a:buChar char="•"/>
            </a:pPr>
            <a:r>
              <a:rPr lang="en-US" sz="2400" dirty="0">
                <a:solidFill>
                  <a:schemeClr val="dk1"/>
                </a:solidFill>
                <a:latin typeface="+mn-lt"/>
                <a:ea typeface="Helvetica Neue"/>
                <a:cs typeface="Helvetica Neue"/>
                <a:sym typeface="Helvetica Neue"/>
              </a:rPr>
              <a:t>Take Regular Breaks: Incorporate regular breaks from screens into your daily routine. Stand up, stretch, and engage in physical activities or hobbies that don't involve digital devices.</a:t>
            </a:r>
          </a:p>
          <a:p>
            <a:pPr marL="342900" marR="0" lvl="0" indent="-342900" algn="l" rtl="0">
              <a:spcBef>
                <a:spcPts val="0"/>
              </a:spcBef>
              <a:spcAft>
                <a:spcPts val="0"/>
              </a:spcAft>
              <a:buClr>
                <a:srgbClr val="00CCFF"/>
              </a:buClr>
              <a:buFont typeface="Arial" panose="020B0604020202020204" pitchFamily="34" charset="0"/>
              <a:buChar char="•"/>
            </a:pPr>
            <a:r>
              <a:rPr lang="en-US" sz="2400" dirty="0">
                <a:solidFill>
                  <a:schemeClr val="dk1"/>
                </a:solidFill>
                <a:latin typeface="+mn-lt"/>
                <a:ea typeface="Helvetica Neue"/>
                <a:cs typeface="Helvetica Neue"/>
                <a:sym typeface="Helvetica Neue"/>
              </a:rPr>
              <a:t>Practice Digital Detox: Dedicate specific periods, such as weekends or evenings, to disconnect from digital devices entirely. Use this time to engage in offline activities, spend time with loved ones, or pursue hobbies.</a:t>
            </a:r>
          </a:p>
          <a:p>
            <a:pPr marL="342900" marR="0" lvl="0" indent="-342900" algn="l" rtl="0">
              <a:spcBef>
                <a:spcPts val="0"/>
              </a:spcBef>
              <a:spcAft>
                <a:spcPts val="0"/>
              </a:spcAft>
              <a:buClr>
                <a:srgbClr val="00CCFF"/>
              </a:buClr>
              <a:buFont typeface="Arial" panose="020B0604020202020204" pitchFamily="34" charset="0"/>
              <a:buChar char="•"/>
            </a:pPr>
            <a:r>
              <a:rPr lang="en-US" sz="2400" dirty="0">
                <a:solidFill>
                  <a:schemeClr val="dk1"/>
                </a:solidFill>
                <a:latin typeface="+mn-lt"/>
                <a:ea typeface="Helvetica Neue"/>
                <a:cs typeface="Helvetica Neue"/>
                <a:sym typeface="Helvetica Neue"/>
              </a:rPr>
              <a:t>Practice Mindful Technology Use: Be mindful of how you use technology and the impact it has on your well-being. Reflect on your digital habits, assess their effects on your life, and make conscious choices to minimize negative consequences.</a:t>
            </a:r>
          </a:p>
          <a:p>
            <a:pPr marR="0" lvl="0" algn="l" rtl="0">
              <a:spcBef>
                <a:spcPts val="0"/>
              </a:spcBef>
              <a:spcAft>
                <a:spcPts val="0"/>
              </a:spcAft>
              <a:buClr>
                <a:srgbClr val="33CCFF"/>
              </a:buClr>
            </a:pPr>
            <a:endParaRPr lang="en-US" sz="2400" dirty="0">
              <a:solidFill>
                <a:schemeClr val="dk1"/>
              </a:solidFill>
              <a:latin typeface="+mn-lt"/>
              <a:ea typeface="Helvetica Neue"/>
              <a:cs typeface="Helvetica Neue"/>
              <a:sym typeface="Helvetica Neue"/>
            </a:endParaRPr>
          </a:p>
          <a:p>
            <a:pPr marL="0" marR="0" lvl="0" indent="0" algn="l" rtl="0">
              <a:spcBef>
                <a:spcPts val="0"/>
              </a:spcBef>
              <a:spcAft>
                <a:spcPts val="0"/>
              </a:spcAft>
              <a:buNone/>
            </a:pPr>
            <a:endParaRPr lang="hr-HR" sz="2400" dirty="0">
              <a:solidFill>
                <a:schemeClr val="dk1"/>
              </a:solidFill>
              <a:latin typeface="+mn-lt"/>
              <a:ea typeface="Helvetica Neue"/>
              <a:cs typeface="Helvetica Neue"/>
              <a:sym typeface="Helvetica Neue"/>
            </a:endParaRPr>
          </a:p>
          <a:p>
            <a:pPr marL="0" marR="0" lvl="0" indent="0" algn="l" rtl="0">
              <a:spcBef>
                <a:spcPts val="0"/>
              </a:spcBef>
              <a:spcAft>
                <a:spcPts val="0"/>
              </a:spcAft>
              <a:buNone/>
            </a:pPr>
            <a:endParaRPr lang="hr-HR" dirty="0">
              <a:latin typeface="+mn-lt"/>
            </a:endParaRPr>
          </a:p>
        </p:txBody>
      </p:sp>
      <p:pic>
        <p:nvPicPr>
          <p:cNvPr id="3" name="Picture 2">
            <a:extLst>
              <a:ext uri="{FF2B5EF4-FFF2-40B4-BE49-F238E27FC236}">
                <a16:creationId xmlns:a16="http://schemas.microsoft.com/office/drawing/2014/main" id="{7D0E8AFD-8C14-E685-4317-7393F163B79E}"/>
              </a:ext>
            </a:extLst>
          </p:cNvPr>
          <p:cNvPicPr>
            <a:picLocks noChangeAspect="1"/>
          </p:cNvPicPr>
          <p:nvPr/>
        </p:nvPicPr>
        <p:blipFill>
          <a:blip r:embed="rId3"/>
          <a:stretch>
            <a:fillRect/>
          </a:stretch>
        </p:blipFill>
        <p:spPr>
          <a:xfrm>
            <a:off x="14852822" y="3953557"/>
            <a:ext cx="2554298" cy="2379886"/>
          </a:xfrm>
          <a:prstGeom prst="rect">
            <a:avLst/>
          </a:prstGeom>
        </p:spPr>
      </p:pic>
    </p:spTree>
    <p:extLst>
      <p:ext uri="{BB962C8B-B14F-4D97-AF65-F5344CB8AC3E}">
        <p14:creationId xmlns:p14="http://schemas.microsoft.com/office/powerpoint/2010/main" val="10800913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1999" y="2401311"/>
            <a:ext cx="15967460"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r-HR" sz="4800" b="1" dirty="0">
                <a:solidFill>
                  <a:schemeClr val="tx1"/>
                </a:solidFill>
                <a:latin typeface="+mn-lt"/>
                <a:ea typeface="Helvetica Neue"/>
                <a:cs typeface="Helvetica Neue"/>
                <a:sym typeface="Helvetica Neue"/>
              </a:rPr>
              <a:t>3. </a:t>
            </a:r>
            <a:r>
              <a:rPr lang="en-US" sz="4800" b="1" dirty="0">
                <a:solidFill>
                  <a:schemeClr val="tx1"/>
                </a:solidFill>
                <a:latin typeface="+mn-lt"/>
                <a:ea typeface="Helvetica Neue"/>
                <a:cs typeface="Helvetica Neue"/>
                <a:sym typeface="Helvetica Neue"/>
              </a:rPr>
              <a:t>Health and Well-being in the Digital Age</a:t>
            </a:r>
            <a:endParaRPr lang="hr-HR" dirty="0">
              <a:solidFill>
                <a:schemeClr val="tx1"/>
              </a:solidFill>
              <a:latin typeface="+mn-lt"/>
            </a:endParaRPr>
          </a:p>
        </p:txBody>
      </p:sp>
      <p:sp>
        <p:nvSpPr>
          <p:cNvPr id="119" name="Google Shape;119;p6"/>
          <p:cNvSpPr txBox="1"/>
          <p:nvPr/>
        </p:nvSpPr>
        <p:spPr>
          <a:xfrm>
            <a:off x="1295399" y="3390900"/>
            <a:ext cx="14669531"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rgbClr val="00CCFF"/>
                </a:solidFill>
                <a:latin typeface="+mn-lt"/>
                <a:ea typeface="Helvetica Neue"/>
                <a:cs typeface="Helvetica Neue"/>
                <a:sym typeface="Helvetica Neue"/>
              </a:rPr>
              <a:t>Risks of Excessive Screen Time and Digital Dependency</a:t>
            </a:r>
            <a:endParaRPr lang="es-ES" dirty="0">
              <a:solidFill>
                <a:srgbClr val="00CCFF"/>
              </a:solidFill>
              <a:latin typeface="+mn-lt"/>
            </a:endParaRPr>
          </a:p>
        </p:txBody>
      </p:sp>
      <p:sp>
        <p:nvSpPr>
          <p:cNvPr id="120" name="Google Shape;120;p6"/>
          <p:cNvSpPr txBox="1"/>
          <p:nvPr/>
        </p:nvSpPr>
        <p:spPr>
          <a:xfrm>
            <a:off x="1295400" y="4024780"/>
            <a:ext cx="13557422" cy="5109051"/>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rgbClr val="00CCFF"/>
              </a:buClr>
              <a:buFont typeface="Arial" panose="020B0604020202020204" pitchFamily="34" charset="0"/>
              <a:buChar char="•"/>
            </a:pPr>
            <a:r>
              <a:rPr lang="en-US" sz="2400" dirty="0">
                <a:solidFill>
                  <a:schemeClr val="dk1"/>
                </a:solidFill>
                <a:latin typeface="+mn-lt"/>
                <a:ea typeface="Helvetica Neue"/>
                <a:cs typeface="Helvetica Neue"/>
                <a:sym typeface="Helvetica Neue"/>
              </a:rPr>
              <a:t>Seek Support and Accountability: Share your concerns with trusted family members, friends, or support groups. Establish mutual accountability to encourage responsible technology use and provide support in maintaining healthy habits.</a:t>
            </a:r>
          </a:p>
          <a:p>
            <a:pPr marL="342900" marR="0" lvl="0" indent="-342900" algn="l" rtl="0">
              <a:spcBef>
                <a:spcPts val="0"/>
              </a:spcBef>
              <a:spcAft>
                <a:spcPts val="0"/>
              </a:spcAft>
              <a:buClr>
                <a:srgbClr val="00CCFF"/>
              </a:buClr>
              <a:buFont typeface="Arial" panose="020B0604020202020204" pitchFamily="34" charset="0"/>
              <a:buChar char="•"/>
            </a:pPr>
            <a:r>
              <a:rPr lang="en-US" sz="2400" dirty="0">
                <a:solidFill>
                  <a:schemeClr val="dk1"/>
                </a:solidFill>
                <a:latin typeface="+mn-lt"/>
                <a:ea typeface="Helvetica Neue"/>
                <a:cs typeface="Helvetica Neue"/>
                <a:sym typeface="Helvetica Neue"/>
              </a:rPr>
              <a:t>Set Digital Boundaries: Define clear boundaries for technology use, such as turning off notifications during specific times, avoiding screen time before bed, or setting guidelines for device use during family meals.</a:t>
            </a:r>
            <a:endParaRPr lang="hr-HR" sz="2400" dirty="0">
              <a:solidFill>
                <a:schemeClr val="dk1"/>
              </a:solidFill>
              <a:latin typeface="+mn-lt"/>
              <a:ea typeface="Helvetica Neue"/>
              <a:cs typeface="Helvetica Neue"/>
              <a:sym typeface="Helvetica Neue"/>
            </a:endParaRPr>
          </a:p>
          <a:p>
            <a:pPr marL="342900" marR="0" lvl="0" indent="-342900" algn="l" rtl="0">
              <a:spcBef>
                <a:spcPts val="0"/>
              </a:spcBef>
              <a:spcAft>
                <a:spcPts val="0"/>
              </a:spcAft>
              <a:buClr>
                <a:srgbClr val="00CCFF"/>
              </a:buClr>
              <a:buFont typeface="Arial" panose="020B0604020202020204" pitchFamily="34" charset="0"/>
              <a:buChar char="•"/>
            </a:pPr>
            <a:endParaRPr lang="en-US" sz="2400" dirty="0">
              <a:solidFill>
                <a:schemeClr val="dk1"/>
              </a:solidFill>
              <a:latin typeface="+mn-lt"/>
              <a:ea typeface="Helvetica Neue"/>
              <a:cs typeface="Helvetica Neue"/>
              <a:sym typeface="Helvetica Neue"/>
            </a:endParaRPr>
          </a:p>
          <a:p>
            <a:pPr marR="0" lvl="0" algn="l" rtl="0">
              <a:spcBef>
                <a:spcPts val="0"/>
              </a:spcBef>
              <a:spcAft>
                <a:spcPts val="0"/>
              </a:spcAft>
              <a:buClr>
                <a:srgbClr val="00CCFF"/>
              </a:buClr>
            </a:pPr>
            <a:r>
              <a:rPr lang="en-US" sz="2400" dirty="0">
                <a:solidFill>
                  <a:schemeClr val="dk1"/>
                </a:solidFill>
                <a:latin typeface="+mn-lt"/>
                <a:ea typeface="Helvetica Neue"/>
                <a:cs typeface="Helvetica Neue"/>
                <a:sym typeface="Helvetica Neue"/>
              </a:rPr>
              <a:t>Remember, the goal is to develop a healthy relationship with technology and ensure that it enriches your life rather than becoming a source of excessive dependence. By implementing these strategies, you can mitigate the risks associated with excessive screen time and promote a more balanced and fulfilling lifestyle.</a:t>
            </a:r>
          </a:p>
          <a:p>
            <a:pPr marR="0" lvl="0" algn="l" rtl="0">
              <a:spcBef>
                <a:spcPts val="0"/>
              </a:spcBef>
              <a:spcAft>
                <a:spcPts val="0"/>
              </a:spcAft>
              <a:buClr>
                <a:srgbClr val="33CCFF"/>
              </a:buClr>
            </a:pPr>
            <a:endParaRPr lang="en-US" sz="2400" dirty="0">
              <a:solidFill>
                <a:schemeClr val="dk1"/>
              </a:solidFill>
              <a:latin typeface="+mn-lt"/>
              <a:ea typeface="Helvetica Neue"/>
              <a:cs typeface="Helvetica Neue"/>
              <a:sym typeface="Helvetica Neue"/>
            </a:endParaRPr>
          </a:p>
          <a:p>
            <a:pPr marL="0" marR="0" lvl="0" indent="0" algn="l" rtl="0">
              <a:spcBef>
                <a:spcPts val="0"/>
              </a:spcBef>
              <a:spcAft>
                <a:spcPts val="0"/>
              </a:spcAft>
              <a:buNone/>
            </a:pPr>
            <a:endParaRPr lang="hr-HR" sz="2400" dirty="0">
              <a:solidFill>
                <a:schemeClr val="dk1"/>
              </a:solidFill>
              <a:latin typeface="+mn-lt"/>
              <a:ea typeface="Helvetica Neue"/>
              <a:cs typeface="Helvetica Neue"/>
              <a:sym typeface="Helvetica Neue"/>
            </a:endParaRPr>
          </a:p>
          <a:p>
            <a:pPr marL="0" marR="0" lvl="0" indent="0" algn="l" rtl="0">
              <a:spcBef>
                <a:spcPts val="0"/>
              </a:spcBef>
              <a:spcAft>
                <a:spcPts val="0"/>
              </a:spcAft>
              <a:buNone/>
            </a:pPr>
            <a:endParaRPr lang="hr-HR" dirty="0">
              <a:latin typeface="+mn-lt"/>
            </a:endParaRPr>
          </a:p>
        </p:txBody>
      </p:sp>
    </p:spTree>
    <p:extLst>
      <p:ext uri="{BB962C8B-B14F-4D97-AF65-F5344CB8AC3E}">
        <p14:creationId xmlns:p14="http://schemas.microsoft.com/office/powerpoint/2010/main" val="23433219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1999" y="2401311"/>
            <a:ext cx="15967460"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r-HR" sz="4800" b="1" dirty="0">
                <a:solidFill>
                  <a:schemeClr val="tx1"/>
                </a:solidFill>
                <a:latin typeface="+mn-lt"/>
                <a:ea typeface="Helvetica Neue"/>
                <a:cs typeface="Helvetica Neue"/>
                <a:sym typeface="Helvetica Neue"/>
              </a:rPr>
              <a:t>3. </a:t>
            </a:r>
            <a:r>
              <a:rPr lang="en-US" sz="4800" b="1" dirty="0">
                <a:solidFill>
                  <a:schemeClr val="tx1"/>
                </a:solidFill>
                <a:latin typeface="+mn-lt"/>
                <a:ea typeface="Helvetica Neue"/>
                <a:cs typeface="Helvetica Neue"/>
                <a:sym typeface="Helvetica Neue"/>
              </a:rPr>
              <a:t>Health and Well-being in the Digital Age</a:t>
            </a:r>
            <a:endParaRPr lang="hr-HR" dirty="0">
              <a:solidFill>
                <a:schemeClr val="tx1"/>
              </a:solidFill>
              <a:latin typeface="+mn-lt"/>
            </a:endParaRPr>
          </a:p>
        </p:txBody>
      </p:sp>
      <p:sp>
        <p:nvSpPr>
          <p:cNvPr id="119" name="Google Shape;119;p6"/>
          <p:cNvSpPr txBox="1"/>
          <p:nvPr/>
        </p:nvSpPr>
        <p:spPr>
          <a:xfrm>
            <a:off x="1295399" y="3390900"/>
            <a:ext cx="14669531"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rgbClr val="00CCFF"/>
                </a:solidFill>
                <a:latin typeface="+mn-lt"/>
                <a:ea typeface="Helvetica Neue"/>
                <a:cs typeface="Helvetica Neue"/>
                <a:sym typeface="Helvetica Neue"/>
              </a:rPr>
              <a:t>Health and digital tools</a:t>
            </a:r>
            <a:endParaRPr lang="es-ES" dirty="0">
              <a:solidFill>
                <a:srgbClr val="00CCFF"/>
              </a:solidFill>
              <a:latin typeface="+mn-lt"/>
            </a:endParaRPr>
          </a:p>
        </p:txBody>
      </p:sp>
      <p:sp>
        <p:nvSpPr>
          <p:cNvPr id="120" name="Google Shape;120;p6"/>
          <p:cNvSpPr txBox="1"/>
          <p:nvPr/>
        </p:nvSpPr>
        <p:spPr>
          <a:xfrm>
            <a:off x="1295399" y="4024780"/>
            <a:ext cx="15534503" cy="5109051"/>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0"/>
              </a:spcAft>
              <a:buClr>
                <a:srgbClr val="33CCFF"/>
              </a:buClr>
            </a:pPr>
            <a:r>
              <a:rPr lang="en-US" sz="2400" dirty="0">
                <a:solidFill>
                  <a:schemeClr val="dk1"/>
                </a:solidFill>
                <a:latin typeface="+mn-lt"/>
                <a:ea typeface="Helvetica Neue"/>
                <a:cs typeface="Helvetica Neue"/>
                <a:sym typeface="Helvetica Neue"/>
              </a:rPr>
              <a:t>Technology can offer numerous ways to support and improve your health. Here are some ways in which technology can help you with your health:</a:t>
            </a:r>
          </a:p>
          <a:p>
            <a:pPr marL="342900" marR="0" lvl="0" indent="-342900" algn="l" rtl="0">
              <a:spcBef>
                <a:spcPts val="0"/>
              </a:spcBef>
              <a:spcAft>
                <a:spcPts val="0"/>
              </a:spcAft>
              <a:buClr>
                <a:srgbClr val="33CCFF"/>
              </a:buClr>
              <a:buFont typeface="Arial" panose="020B0604020202020204" pitchFamily="34" charset="0"/>
              <a:buChar char="•"/>
            </a:pPr>
            <a:r>
              <a:rPr lang="en-US" sz="2400" dirty="0">
                <a:solidFill>
                  <a:schemeClr val="dk1"/>
                </a:solidFill>
                <a:latin typeface="+mn-lt"/>
                <a:ea typeface="Helvetica Neue"/>
                <a:cs typeface="Helvetica Neue"/>
                <a:sym typeface="Helvetica Neue"/>
              </a:rPr>
              <a:t>Access to Information: The internet provides a wealth of health-related information, allowing you to research symptoms, conditions, treatments, and preventive measures. Reliable websites, health apps, and online communities can empower you to make informed decisions about your health.</a:t>
            </a:r>
          </a:p>
          <a:p>
            <a:pPr marL="342900" marR="0" lvl="0" indent="-342900" algn="l" rtl="0">
              <a:spcBef>
                <a:spcPts val="0"/>
              </a:spcBef>
              <a:spcAft>
                <a:spcPts val="0"/>
              </a:spcAft>
              <a:buClr>
                <a:srgbClr val="33CCFF"/>
              </a:buClr>
              <a:buFont typeface="Arial" panose="020B0604020202020204" pitchFamily="34" charset="0"/>
              <a:buChar char="•"/>
            </a:pPr>
            <a:r>
              <a:rPr lang="en-US" sz="2400" dirty="0">
                <a:solidFill>
                  <a:schemeClr val="dk1"/>
                </a:solidFill>
                <a:latin typeface="+mn-lt"/>
                <a:ea typeface="Helvetica Neue"/>
                <a:cs typeface="Helvetica Neue"/>
                <a:sym typeface="Helvetica Neue"/>
              </a:rPr>
              <a:t>Health Monitoring: Wearable devices, such as fitness trackers and smartwatches, can monitor various aspects of your health, including heart rate, sleep patterns, physical activity, and calories burned. These devices can provide valuable insights into your overall well-being and help you track progress toward health goals.</a:t>
            </a:r>
          </a:p>
          <a:p>
            <a:pPr marL="342900" marR="0" lvl="0" indent="-342900" algn="l" rtl="0">
              <a:spcBef>
                <a:spcPts val="0"/>
              </a:spcBef>
              <a:spcAft>
                <a:spcPts val="0"/>
              </a:spcAft>
              <a:buClr>
                <a:srgbClr val="33CCFF"/>
              </a:buClr>
              <a:buFont typeface="Arial" panose="020B0604020202020204" pitchFamily="34" charset="0"/>
              <a:buChar char="•"/>
            </a:pPr>
            <a:r>
              <a:rPr lang="en-US" sz="2400" dirty="0">
                <a:solidFill>
                  <a:schemeClr val="dk1"/>
                </a:solidFill>
                <a:latin typeface="+mn-lt"/>
                <a:ea typeface="Helvetica Neue"/>
                <a:cs typeface="Helvetica Neue"/>
                <a:sym typeface="Helvetica Neue"/>
              </a:rPr>
              <a:t>Telehealth and Remote Consultations: Telehealth services allow you to consult healthcare professionals remotely through video calls or online chats. This convenient approach saves time and can be particularly beneficial for follow-up appointments, routine check-ups, or non-emergency medical consultations.</a:t>
            </a:r>
          </a:p>
          <a:p>
            <a:pPr marR="0" lvl="0" algn="l" rtl="0">
              <a:spcBef>
                <a:spcPts val="0"/>
              </a:spcBef>
              <a:spcAft>
                <a:spcPts val="0"/>
              </a:spcAft>
              <a:buClr>
                <a:srgbClr val="33CCFF"/>
              </a:buClr>
            </a:pPr>
            <a:endParaRPr lang="en-US" sz="2400" dirty="0">
              <a:solidFill>
                <a:schemeClr val="dk1"/>
              </a:solidFill>
              <a:latin typeface="+mn-lt"/>
              <a:ea typeface="Helvetica Neue"/>
              <a:cs typeface="Helvetica Neue"/>
              <a:sym typeface="Helvetica Neue"/>
            </a:endParaRPr>
          </a:p>
          <a:p>
            <a:pPr marL="0" marR="0" lvl="0" indent="0" algn="l" rtl="0">
              <a:spcBef>
                <a:spcPts val="0"/>
              </a:spcBef>
              <a:spcAft>
                <a:spcPts val="0"/>
              </a:spcAft>
              <a:buNone/>
            </a:pPr>
            <a:endParaRPr lang="hr-HR" sz="2400" dirty="0">
              <a:solidFill>
                <a:schemeClr val="dk1"/>
              </a:solidFill>
              <a:latin typeface="+mn-lt"/>
              <a:ea typeface="Helvetica Neue"/>
              <a:cs typeface="Helvetica Neue"/>
              <a:sym typeface="Helvetica Neue"/>
            </a:endParaRPr>
          </a:p>
          <a:p>
            <a:pPr marL="0" marR="0" lvl="0" indent="0" algn="l" rtl="0">
              <a:spcBef>
                <a:spcPts val="0"/>
              </a:spcBef>
              <a:spcAft>
                <a:spcPts val="0"/>
              </a:spcAft>
              <a:buNone/>
            </a:pPr>
            <a:endParaRPr lang="hr-HR" dirty="0">
              <a:latin typeface="+mn-lt"/>
            </a:endParaRPr>
          </a:p>
        </p:txBody>
      </p:sp>
      <p:pic>
        <p:nvPicPr>
          <p:cNvPr id="3" name="Picture 2">
            <a:extLst>
              <a:ext uri="{FF2B5EF4-FFF2-40B4-BE49-F238E27FC236}">
                <a16:creationId xmlns:a16="http://schemas.microsoft.com/office/drawing/2014/main" id="{EDA07950-2E48-7211-9D07-37EBBC8BA8F7}"/>
              </a:ext>
            </a:extLst>
          </p:cNvPr>
          <p:cNvPicPr>
            <a:picLocks noChangeAspect="1"/>
          </p:cNvPicPr>
          <p:nvPr/>
        </p:nvPicPr>
        <p:blipFill>
          <a:blip r:embed="rId3"/>
          <a:stretch>
            <a:fillRect/>
          </a:stretch>
        </p:blipFill>
        <p:spPr>
          <a:xfrm>
            <a:off x="15537334" y="2486025"/>
            <a:ext cx="1762125" cy="1809750"/>
          </a:xfrm>
          <a:prstGeom prst="rect">
            <a:avLst/>
          </a:prstGeom>
        </p:spPr>
      </p:pic>
    </p:spTree>
    <p:extLst>
      <p:ext uri="{BB962C8B-B14F-4D97-AF65-F5344CB8AC3E}">
        <p14:creationId xmlns:p14="http://schemas.microsoft.com/office/powerpoint/2010/main" val="23857087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1999" y="2401311"/>
            <a:ext cx="15967460"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r-HR" sz="4800" b="1" dirty="0">
                <a:solidFill>
                  <a:schemeClr val="tx1"/>
                </a:solidFill>
                <a:latin typeface="+mn-lt"/>
                <a:ea typeface="Helvetica Neue"/>
                <a:cs typeface="Helvetica Neue"/>
                <a:sym typeface="Helvetica Neue"/>
              </a:rPr>
              <a:t>3. </a:t>
            </a:r>
            <a:r>
              <a:rPr lang="en-US" sz="4800" b="1" dirty="0">
                <a:solidFill>
                  <a:schemeClr val="tx1"/>
                </a:solidFill>
                <a:latin typeface="+mn-lt"/>
                <a:ea typeface="Helvetica Neue"/>
                <a:cs typeface="Helvetica Neue"/>
                <a:sym typeface="Helvetica Neue"/>
              </a:rPr>
              <a:t>Health and Well-being in the Digital Age</a:t>
            </a:r>
            <a:endParaRPr lang="hr-HR" dirty="0">
              <a:solidFill>
                <a:schemeClr val="tx1"/>
              </a:solidFill>
              <a:latin typeface="+mn-lt"/>
            </a:endParaRPr>
          </a:p>
        </p:txBody>
      </p:sp>
      <p:sp>
        <p:nvSpPr>
          <p:cNvPr id="119" name="Google Shape;119;p6"/>
          <p:cNvSpPr txBox="1"/>
          <p:nvPr/>
        </p:nvSpPr>
        <p:spPr>
          <a:xfrm>
            <a:off x="1295399" y="3390900"/>
            <a:ext cx="14669531"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rgbClr val="00CCFF"/>
                </a:solidFill>
                <a:latin typeface="+mn-lt"/>
                <a:ea typeface="Helvetica Neue"/>
                <a:cs typeface="Helvetica Neue"/>
                <a:sym typeface="Helvetica Neue"/>
              </a:rPr>
              <a:t>Health and digital tools</a:t>
            </a:r>
            <a:endParaRPr lang="es-ES" dirty="0">
              <a:solidFill>
                <a:srgbClr val="00CCFF"/>
              </a:solidFill>
              <a:latin typeface="+mn-lt"/>
            </a:endParaRPr>
          </a:p>
        </p:txBody>
      </p:sp>
      <p:sp>
        <p:nvSpPr>
          <p:cNvPr id="120" name="Google Shape;120;p6"/>
          <p:cNvSpPr txBox="1"/>
          <p:nvPr/>
        </p:nvSpPr>
        <p:spPr>
          <a:xfrm>
            <a:off x="1295399" y="4024780"/>
            <a:ext cx="15534503" cy="5478382"/>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rgbClr val="33CCFF"/>
              </a:buClr>
              <a:buFont typeface="Arial" panose="020B0604020202020204" pitchFamily="34" charset="0"/>
              <a:buChar char="•"/>
            </a:pPr>
            <a:r>
              <a:rPr lang="en-US" sz="2400" dirty="0">
                <a:solidFill>
                  <a:schemeClr val="dk1"/>
                </a:solidFill>
                <a:latin typeface="+mn-lt"/>
                <a:ea typeface="Helvetica Neue"/>
                <a:cs typeface="Helvetica Neue"/>
                <a:sym typeface="Helvetica Neue"/>
              </a:rPr>
              <a:t>Medication Management: Mobile apps and smart pill organizers can help you manage medications by providing reminders for taking pills, tracking medication schedules, and providing alerts for prescription refills. This technology can prevent missed doses and promote adherence to medication regimens.</a:t>
            </a:r>
          </a:p>
          <a:p>
            <a:pPr marL="342900" marR="0" lvl="0" indent="-342900" algn="l" rtl="0">
              <a:spcBef>
                <a:spcPts val="0"/>
              </a:spcBef>
              <a:spcAft>
                <a:spcPts val="0"/>
              </a:spcAft>
              <a:buClr>
                <a:srgbClr val="33CCFF"/>
              </a:buClr>
              <a:buFont typeface="Arial" panose="020B0604020202020204" pitchFamily="34" charset="0"/>
              <a:buChar char="•"/>
            </a:pPr>
            <a:r>
              <a:rPr lang="en-US" sz="2400" dirty="0">
                <a:solidFill>
                  <a:schemeClr val="dk1"/>
                </a:solidFill>
                <a:latin typeface="+mn-lt"/>
                <a:ea typeface="Helvetica Neue"/>
                <a:cs typeface="Helvetica Neue"/>
                <a:sym typeface="Helvetica Neue"/>
              </a:rPr>
              <a:t>Mental Health Support: Various mental health apps and online platforms provide resources for managing stress, anxiety, and depression. These tools can include guided meditation, breathing exercises, mood tracking, and therapy sessions conducted through digital platforms.</a:t>
            </a:r>
          </a:p>
          <a:p>
            <a:pPr marL="342900" marR="0" lvl="0" indent="-342900" algn="l" rtl="0">
              <a:spcBef>
                <a:spcPts val="0"/>
              </a:spcBef>
              <a:spcAft>
                <a:spcPts val="0"/>
              </a:spcAft>
              <a:buClr>
                <a:srgbClr val="33CCFF"/>
              </a:buClr>
              <a:buFont typeface="Arial" panose="020B0604020202020204" pitchFamily="34" charset="0"/>
              <a:buChar char="•"/>
            </a:pPr>
            <a:r>
              <a:rPr lang="en-US" sz="2400" dirty="0">
                <a:solidFill>
                  <a:schemeClr val="dk1"/>
                </a:solidFill>
                <a:latin typeface="+mn-lt"/>
                <a:ea typeface="Helvetica Neue"/>
                <a:cs typeface="Helvetica Neue"/>
                <a:sym typeface="Helvetica Neue"/>
              </a:rPr>
              <a:t>Health Record Management: Digital health records and patient portals enable you to access and manage your medical history, test results, and appointment schedules. This streamlines communication with healthcare providers and ensures continuity of care.</a:t>
            </a:r>
          </a:p>
          <a:p>
            <a:pPr marL="342900" marR="0" lvl="0" indent="-342900" algn="l" rtl="0">
              <a:spcBef>
                <a:spcPts val="0"/>
              </a:spcBef>
              <a:spcAft>
                <a:spcPts val="0"/>
              </a:spcAft>
              <a:buClr>
                <a:srgbClr val="33CCFF"/>
              </a:buClr>
              <a:buFont typeface="Arial" panose="020B0604020202020204" pitchFamily="34" charset="0"/>
              <a:buChar char="•"/>
            </a:pPr>
            <a:r>
              <a:rPr lang="en-US" sz="2400" dirty="0">
                <a:solidFill>
                  <a:schemeClr val="dk1"/>
                </a:solidFill>
                <a:latin typeface="+mn-lt"/>
                <a:ea typeface="Helvetica Neue"/>
                <a:cs typeface="Helvetica Neue"/>
                <a:sym typeface="Helvetica Neue"/>
              </a:rPr>
              <a:t>Support and Motivation: Online communities and social media platforms dedicated to health and wellness can provide support, motivation, and encouragement. Connecting with like-minded individuals can foster a sense of community and help you stay accountable to your health goals.</a:t>
            </a:r>
          </a:p>
          <a:p>
            <a:pPr marR="0" lvl="0" algn="l" rtl="0">
              <a:spcBef>
                <a:spcPts val="0"/>
              </a:spcBef>
              <a:spcAft>
                <a:spcPts val="0"/>
              </a:spcAft>
              <a:buClr>
                <a:srgbClr val="33CCFF"/>
              </a:buClr>
            </a:pPr>
            <a:endParaRPr lang="en-US" sz="2400" dirty="0">
              <a:solidFill>
                <a:schemeClr val="dk1"/>
              </a:solidFill>
              <a:latin typeface="+mn-lt"/>
              <a:ea typeface="Helvetica Neue"/>
              <a:cs typeface="Helvetica Neue"/>
              <a:sym typeface="Helvetica Neue"/>
            </a:endParaRPr>
          </a:p>
          <a:p>
            <a:pPr marL="0" marR="0" lvl="0" indent="0" algn="l" rtl="0">
              <a:spcBef>
                <a:spcPts val="0"/>
              </a:spcBef>
              <a:spcAft>
                <a:spcPts val="0"/>
              </a:spcAft>
              <a:buNone/>
            </a:pPr>
            <a:endParaRPr lang="hr-HR" sz="2400" dirty="0">
              <a:solidFill>
                <a:schemeClr val="dk1"/>
              </a:solidFill>
              <a:latin typeface="+mn-lt"/>
              <a:ea typeface="Helvetica Neue"/>
              <a:cs typeface="Helvetica Neue"/>
              <a:sym typeface="Helvetica Neue"/>
            </a:endParaRPr>
          </a:p>
          <a:p>
            <a:pPr marL="0" marR="0" lvl="0" indent="0" algn="l" rtl="0">
              <a:spcBef>
                <a:spcPts val="0"/>
              </a:spcBef>
              <a:spcAft>
                <a:spcPts val="0"/>
              </a:spcAft>
              <a:buNone/>
            </a:pPr>
            <a:endParaRPr lang="hr-HR" dirty="0">
              <a:latin typeface="+mn-lt"/>
            </a:endParaRPr>
          </a:p>
        </p:txBody>
      </p:sp>
    </p:spTree>
    <p:extLst>
      <p:ext uri="{BB962C8B-B14F-4D97-AF65-F5344CB8AC3E}">
        <p14:creationId xmlns:p14="http://schemas.microsoft.com/office/powerpoint/2010/main" val="976782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1999" y="2401311"/>
            <a:ext cx="15967460"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r-HR" sz="4800" b="1" dirty="0">
                <a:solidFill>
                  <a:schemeClr val="tx1"/>
                </a:solidFill>
                <a:latin typeface="+mn-lt"/>
                <a:ea typeface="Helvetica Neue"/>
                <a:cs typeface="Helvetica Neue"/>
                <a:sym typeface="Helvetica Neue"/>
              </a:rPr>
              <a:t>3. </a:t>
            </a:r>
            <a:r>
              <a:rPr lang="en-US" sz="4800" b="1" dirty="0">
                <a:solidFill>
                  <a:schemeClr val="tx1"/>
                </a:solidFill>
                <a:latin typeface="+mn-lt"/>
                <a:ea typeface="Helvetica Neue"/>
                <a:cs typeface="Helvetica Neue"/>
                <a:sym typeface="Helvetica Neue"/>
              </a:rPr>
              <a:t>Health and Well-being in the Digital Age</a:t>
            </a:r>
            <a:endParaRPr lang="hr-HR" dirty="0">
              <a:solidFill>
                <a:schemeClr val="tx1"/>
              </a:solidFill>
              <a:latin typeface="+mn-lt"/>
            </a:endParaRPr>
          </a:p>
        </p:txBody>
      </p:sp>
      <p:sp>
        <p:nvSpPr>
          <p:cNvPr id="119" name="Google Shape;119;p6"/>
          <p:cNvSpPr txBox="1"/>
          <p:nvPr/>
        </p:nvSpPr>
        <p:spPr>
          <a:xfrm>
            <a:off x="1295399" y="3390900"/>
            <a:ext cx="14669531"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rgbClr val="00CCFF"/>
                </a:solidFill>
                <a:latin typeface="+mn-lt"/>
                <a:ea typeface="Helvetica Neue"/>
                <a:cs typeface="Helvetica Neue"/>
                <a:sym typeface="Helvetica Neue"/>
              </a:rPr>
              <a:t>Health and digital tools</a:t>
            </a:r>
            <a:endParaRPr lang="es-ES" dirty="0">
              <a:solidFill>
                <a:srgbClr val="00CCFF"/>
              </a:solidFill>
              <a:latin typeface="+mn-lt"/>
            </a:endParaRPr>
          </a:p>
        </p:txBody>
      </p:sp>
      <p:sp>
        <p:nvSpPr>
          <p:cNvPr id="120" name="Google Shape;120;p6"/>
          <p:cNvSpPr txBox="1"/>
          <p:nvPr/>
        </p:nvSpPr>
        <p:spPr>
          <a:xfrm>
            <a:off x="1295399" y="4024780"/>
            <a:ext cx="15534503" cy="3631723"/>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rgbClr val="33CCFF"/>
              </a:buClr>
              <a:buFont typeface="Arial" panose="020B0604020202020204" pitchFamily="34" charset="0"/>
              <a:buChar char="•"/>
            </a:pPr>
            <a:r>
              <a:rPr lang="en-US" sz="2400" dirty="0">
                <a:solidFill>
                  <a:schemeClr val="dk1"/>
                </a:solidFill>
                <a:latin typeface="+mn-lt"/>
                <a:ea typeface="Helvetica Neue"/>
                <a:cs typeface="Helvetica Neue"/>
                <a:sym typeface="Helvetica Neue"/>
              </a:rPr>
              <a:t>Health Tracking and Data Analysis: Technology allows you to track and </a:t>
            </a:r>
            <a:r>
              <a:rPr lang="hr-HR" sz="2400" dirty="0" err="1">
                <a:solidFill>
                  <a:schemeClr val="dk1"/>
                </a:solidFill>
                <a:latin typeface="+mn-lt"/>
                <a:ea typeface="Helvetica Neue"/>
                <a:cs typeface="Helvetica Neue"/>
                <a:sym typeface="Helvetica Neue"/>
              </a:rPr>
              <a:t>analyze</a:t>
            </a:r>
            <a:r>
              <a:rPr lang="en-US" sz="2400" dirty="0">
                <a:solidFill>
                  <a:schemeClr val="dk1"/>
                </a:solidFill>
                <a:latin typeface="+mn-lt"/>
                <a:ea typeface="Helvetica Neue"/>
                <a:cs typeface="Helvetica Neue"/>
                <a:sym typeface="Helvetica Neue"/>
              </a:rPr>
              <a:t> health data over time, such as blood pressure, blood glucose levels, or weight. By monitoring trends and patterns, you can identify areas for improvement and make necessary adjustments to optimize your health.</a:t>
            </a:r>
            <a:endParaRPr lang="hr-HR" sz="2400" dirty="0">
              <a:solidFill>
                <a:schemeClr val="dk1"/>
              </a:solidFill>
              <a:latin typeface="+mn-lt"/>
              <a:ea typeface="Helvetica Neue"/>
              <a:cs typeface="Helvetica Neue"/>
              <a:sym typeface="Helvetica Neue"/>
            </a:endParaRPr>
          </a:p>
          <a:p>
            <a:pPr marL="342900" marR="0" lvl="0" indent="-342900" algn="l" rtl="0">
              <a:spcBef>
                <a:spcPts val="0"/>
              </a:spcBef>
              <a:spcAft>
                <a:spcPts val="0"/>
              </a:spcAft>
              <a:buClr>
                <a:srgbClr val="33CCFF"/>
              </a:buClr>
              <a:buFont typeface="Arial" panose="020B0604020202020204" pitchFamily="34" charset="0"/>
              <a:buChar char="•"/>
            </a:pPr>
            <a:endParaRPr lang="en-US" sz="2400" dirty="0">
              <a:solidFill>
                <a:schemeClr val="dk1"/>
              </a:solidFill>
              <a:latin typeface="+mn-lt"/>
              <a:ea typeface="Helvetica Neue"/>
              <a:cs typeface="Helvetica Neue"/>
              <a:sym typeface="Helvetica Neue"/>
            </a:endParaRPr>
          </a:p>
          <a:p>
            <a:pPr marR="0" lvl="0" algn="l" rtl="0">
              <a:spcBef>
                <a:spcPts val="0"/>
              </a:spcBef>
              <a:spcAft>
                <a:spcPts val="0"/>
              </a:spcAft>
              <a:buClr>
                <a:srgbClr val="33CCFF"/>
              </a:buClr>
            </a:pPr>
            <a:r>
              <a:rPr lang="en-US" sz="2400" dirty="0">
                <a:solidFill>
                  <a:schemeClr val="dk1"/>
                </a:solidFill>
                <a:latin typeface="+mn-lt"/>
                <a:ea typeface="Helvetica Neue"/>
                <a:cs typeface="Helvetica Neue"/>
                <a:sym typeface="Helvetica Neue"/>
              </a:rPr>
              <a:t>Remember, while technology can be a valuable tool in supporting your health, it's important to use it wisely and in conjunction with professional medical advice. Always consult healthcare professionals for accurate diagnosis, treatment recommendations, and personalized guidance.</a:t>
            </a:r>
          </a:p>
          <a:p>
            <a:pPr marR="0" lvl="0" algn="l" rtl="0">
              <a:spcBef>
                <a:spcPts val="0"/>
              </a:spcBef>
              <a:spcAft>
                <a:spcPts val="0"/>
              </a:spcAft>
              <a:buClr>
                <a:srgbClr val="33CCFF"/>
              </a:buClr>
            </a:pPr>
            <a:endParaRPr lang="en-US" sz="2400" dirty="0">
              <a:solidFill>
                <a:schemeClr val="dk1"/>
              </a:solidFill>
              <a:latin typeface="+mn-lt"/>
              <a:ea typeface="Helvetica Neue"/>
              <a:cs typeface="Helvetica Neue"/>
              <a:sym typeface="Helvetica Neue"/>
            </a:endParaRPr>
          </a:p>
          <a:p>
            <a:pPr marL="0" marR="0" lvl="0" indent="0" algn="l" rtl="0">
              <a:spcBef>
                <a:spcPts val="0"/>
              </a:spcBef>
              <a:spcAft>
                <a:spcPts val="0"/>
              </a:spcAft>
              <a:buNone/>
            </a:pPr>
            <a:endParaRPr lang="hr-HR" sz="2400" dirty="0">
              <a:solidFill>
                <a:schemeClr val="dk1"/>
              </a:solidFill>
              <a:latin typeface="+mn-lt"/>
              <a:ea typeface="Helvetica Neue"/>
              <a:cs typeface="Helvetica Neue"/>
              <a:sym typeface="Helvetica Neue"/>
            </a:endParaRPr>
          </a:p>
          <a:p>
            <a:pPr marL="0" marR="0" lvl="0" indent="0" algn="l" rtl="0">
              <a:spcBef>
                <a:spcPts val="0"/>
              </a:spcBef>
              <a:spcAft>
                <a:spcPts val="0"/>
              </a:spcAft>
              <a:buNone/>
            </a:pPr>
            <a:endParaRPr lang="hr-HR" dirty="0">
              <a:latin typeface="+mn-lt"/>
            </a:endParaRPr>
          </a:p>
        </p:txBody>
      </p:sp>
    </p:spTree>
    <p:extLst>
      <p:ext uri="{BB962C8B-B14F-4D97-AF65-F5344CB8AC3E}">
        <p14:creationId xmlns:p14="http://schemas.microsoft.com/office/powerpoint/2010/main" val="23440749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11"/>
          <p:cNvSpPr/>
          <p:nvPr/>
        </p:nvSpPr>
        <p:spPr>
          <a:xfrm>
            <a:off x="8203445" y="4005168"/>
            <a:ext cx="5966161" cy="2308324"/>
          </a:xfrm>
          <a:prstGeom prst="rect">
            <a:avLst/>
          </a:prstGeom>
          <a:solidFill>
            <a:schemeClr val="lt1"/>
          </a:solidFill>
          <a:ln w="25400" cap="flat" cmpd="sng">
            <a:solidFill>
              <a:srgbClr val="4D94B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mn-lt"/>
              <a:ea typeface="Calibri"/>
              <a:cs typeface="Calibri"/>
              <a:sym typeface="Calibri"/>
            </a:endParaRPr>
          </a:p>
        </p:txBody>
      </p:sp>
      <p:grpSp>
        <p:nvGrpSpPr>
          <p:cNvPr id="187" name="Google Shape;187;p11"/>
          <p:cNvGrpSpPr/>
          <p:nvPr/>
        </p:nvGrpSpPr>
        <p:grpSpPr>
          <a:xfrm>
            <a:off x="8203445" y="1492597"/>
            <a:ext cx="6131322" cy="2308324"/>
            <a:chOff x="1219200" y="2400300"/>
            <a:chExt cx="5812593" cy="2308324"/>
          </a:xfrm>
        </p:grpSpPr>
        <p:sp>
          <p:nvSpPr>
            <p:cNvPr id="188" name="Google Shape;188;p11"/>
            <p:cNvSpPr/>
            <p:nvPr/>
          </p:nvSpPr>
          <p:spPr>
            <a:xfrm>
              <a:off x="1219200" y="2400300"/>
              <a:ext cx="5590487" cy="2308324"/>
            </a:xfrm>
            <a:prstGeom prst="rect">
              <a:avLst/>
            </a:prstGeom>
            <a:solidFill>
              <a:schemeClr val="lt1"/>
            </a:solidFill>
            <a:ln w="25400" cap="flat" cmpd="sng">
              <a:solidFill>
                <a:srgbClr val="4D94B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mn-lt"/>
                <a:ea typeface="Calibri"/>
                <a:cs typeface="Calibri"/>
                <a:sym typeface="Calibri"/>
              </a:endParaRPr>
            </a:p>
          </p:txBody>
        </p:sp>
        <p:sp>
          <p:nvSpPr>
            <p:cNvPr id="189" name="Google Shape;189;p11"/>
            <p:cNvSpPr/>
            <p:nvPr/>
          </p:nvSpPr>
          <p:spPr>
            <a:xfrm>
              <a:off x="1409604" y="2566863"/>
              <a:ext cx="5622189" cy="2000507"/>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0"/>
                </a:spcAft>
                <a:buClr>
                  <a:schemeClr val="dk1"/>
                </a:buClr>
                <a:buSzPts val="2400"/>
              </a:pPr>
              <a:r>
                <a:rPr lang="en-US" sz="2000" dirty="0">
                  <a:solidFill>
                    <a:schemeClr val="dk1"/>
                  </a:solidFill>
                  <a:latin typeface="+mn-lt"/>
                  <a:ea typeface="Helvetica Neue"/>
                  <a:cs typeface="Helvetica Neue"/>
                  <a:sym typeface="Helvetica Neue"/>
                </a:rPr>
                <a:t>In cyber security, risks refer to:</a:t>
              </a:r>
            </a:p>
            <a:p>
              <a:pPr marR="0" lvl="0" algn="l" rtl="0">
                <a:spcBef>
                  <a:spcPts val="0"/>
                </a:spcBef>
                <a:spcAft>
                  <a:spcPts val="0"/>
                </a:spcAft>
                <a:buClr>
                  <a:schemeClr val="dk1"/>
                </a:buClr>
                <a:buSzPts val="2400"/>
              </a:pPr>
              <a:r>
                <a:rPr lang="en-US" sz="2000" dirty="0">
                  <a:solidFill>
                    <a:schemeClr val="dk1"/>
                  </a:solidFill>
                  <a:latin typeface="+mn-lt"/>
                  <a:ea typeface="Helvetica Neue"/>
                  <a:cs typeface="Helvetica Neue"/>
                  <a:sym typeface="Helvetica Neue"/>
                </a:rPr>
                <a:t>a</a:t>
              </a:r>
              <a:r>
                <a:rPr lang="hr-HR" sz="2000" dirty="0">
                  <a:solidFill>
                    <a:schemeClr val="dk1"/>
                  </a:solidFill>
                  <a:latin typeface="+mn-lt"/>
                  <a:ea typeface="Helvetica Neue"/>
                  <a:cs typeface="Helvetica Neue"/>
                  <a:sym typeface="Helvetica Neue"/>
                </a:rPr>
                <a:t>. </a:t>
              </a:r>
              <a:r>
                <a:rPr lang="en-US" sz="2000" dirty="0">
                  <a:solidFill>
                    <a:schemeClr val="dk1"/>
                  </a:solidFill>
                  <a:latin typeface="+mn-lt"/>
                  <a:ea typeface="Helvetica Neue"/>
                  <a:cs typeface="Helvetica Neue"/>
                  <a:sym typeface="Helvetica Neue"/>
                </a:rPr>
                <a:t>Potential hazards when going online.</a:t>
              </a:r>
            </a:p>
            <a:p>
              <a:pPr marR="0" lvl="0" algn="l" rtl="0">
                <a:spcBef>
                  <a:spcPts val="0"/>
                </a:spcBef>
                <a:spcAft>
                  <a:spcPts val="0"/>
                </a:spcAft>
                <a:buClr>
                  <a:schemeClr val="dk1"/>
                </a:buClr>
                <a:buSzPts val="2400"/>
              </a:pPr>
              <a:r>
                <a:rPr lang="en-US" sz="2000" dirty="0">
                  <a:solidFill>
                    <a:schemeClr val="dk1"/>
                  </a:solidFill>
                  <a:latin typeface="+mn-lt"/>
                  <a:ea typeface="Helvetica Neue"/>
                  <a:cs typeface="Helvetica Neue"/>
                  <a:sym typeface="Helvetica Neue"/>
                </a:rPr>
                <a:t>b</a:t>
              </a:r>
              <a:r>
                <a:rPr lang="hr-HR" sz="2000" dirty="0">
                  <a:solidFill>
                    <a:schemeClr val="dk1"/>
                  </a:solidFill>
                  <a:latin typeface="+mn-lt"/>
                  <a:ea typeface="Helvetica Neue"/>
                  <a:cs typeface="Helvetica Neue"/>
                  <a:sym typeface="Helvetica Neue"/>
                </a:rPr>
                <a:t>. </a:t>
              </a:r>
              <a:r>
                <a:rPr lang="en-US" sz="2000" dirty="0">
                  <a:solidFill>
                    <a:schemeClr val="dk1"/>
                  </a:solidFill>
                  <a:latin typeface="+mn-lt"/>
                  <a:ea typeface="Helvetica Neue"/>
                  <a:cs typeface="Helvetica Neue"/>
                  <a:sym typeface="Helvetica Neue"/>
                </a:rPr>
                <a:t>Physical security measures.</a:t>
              </a:r>
            </a:p>
            <a:p>
              <a:pPr marR="0" lvl="0" algn="l" rtl="0">
                <a:spcBef>
                  <a:spcPts val="0"/>
                </a:spcBef>
                <a:spcAft>
                  <a:spcPts val="0"/>
                </a:spcAft>
                <a:buClr>
                  <a:schemeClr val="dk1"/>
                </a:buClr>
                <a:buSzPts val="2400"/>
              </a:pPr>
              <a:r>
                <a:rPr lang="en-US" sz="2000" dirty="0">
                  <a:solidFill>
                    <a:schemeClr val="dk1"/>
                  </a:solidFill>
                  <a:latin typeface="+mn-lt"/>
                  <a:ea typeface="Helvetica Neue"/>
                  <a:cs typeface="Helvetica Neue"/>
                  <a:sym typeface="Helvetica Neue"/>
                </a:rPr>
                <a:t>c</a:t>
              </a:r>
              <a:r>
                <a:rPr lang="hr-HR" sz="2000" dirty="0">
                  <a:solidFill>
                    <a:schemeClr val="dk1"/>
                  </a:solidFill>
                  <a:latin typeface="+mn-lt"/>
                  <a:ea typeface="Helvetica Neue"/>
                  <a:cs typeface="Helvetica Neue"/>
                  <a:sym typeface="Helvetica Neue"/>
                </a:rPr>
                <a:t>. </a:t>
              </a:r>
              <a:r>
                <a:rPr lang="en-US" sz="2000" dirty="0">
                  <a:solidFill>
                    <a:schemeClr val="dk1"/>
                  </a:solidFill>
                  <a:latin typeface="+mn-lt"/>
                  <a:ea typeface="Helvetica Neue"/>
                  <a:cs typeface="Helvetica Neue"/>
                  <a:sym typeface="Helvetica Neue"/>
                </a:rPr>
                <a:t>Precautions against slippery floors.</a:t>
              </a:r>
            </a:p>
            <a:p>
              <a:pPr marR="0" lvl="0" algn="l" rtl="0">
                <a:spcBef>
                  <a:spcPts val="0"/>
                </a:spcBef>
                <a:spcAft>
                  <a:spcPts val="0"/>
                </a:spcAft>
                <a:buClr>
                  <a:schemeClr val="dk1"/>
                </a:buClr>
                <a:buSzPts val="2400"/>
              </a:pPr>
              <a:r>
                <a:rPr lang="en-US" sz="2000" dirty="0">
                  <a:solidFill>
                    <a:schemeClr val="dk1"/>
                  </a:solidFill>
                  <a:latin typeface="+mn-lt"/>
                  <a:ea typeface="Helvetica Neue"/>
                  <a:cs typeface="Helvetica Neue"/>
                  <a:sym typeface="Helvetica Neue"/>
                </a:rPr>
                <a:t>d</a:t>
              </a:r>
              <a:r>
                <a:rPr lang="hr-HR" sz="2000" dirty="0">
                  <a:solidFill>
                    <a:schemeClr val="dk1"/>
                  </a:solidFill>
                  <a:latin typeface="+mn-lt"/>
                  <a:ea typeface="Helvetica Neue"/>
                  <a:cs typeface="Helvetica Neue"/>
                  <a:sym typeface="Helvetica Neue"/>
                </a:rPr>
                <a:t>. </a:t>
              </a:r>
              <a:r>
                <a:rPr lang="en-US" sz="2000" dirty="0">
                  <a:solidFill>
                    <a:schemeClr val="dk1"/>
                  </a:solidFill>
                  <a:latin typeface="+mn-lt"/>
                  <a:ea typeface="Helvetica Neue"/>
                  <a:cs typeface="Helvetica Neue"/>
                  <a:sym typeface="Helvetica Neue"/>
                </a:rPr>
                <a:t>Safe online practices.</a:t>
              </a:r>
            </a:p>
            <a:p>
              <a:pPr marL="0" marR="0" lvl="0" indent="0" algn="l" rtl="0">
                <a:spcBef>
                  <a:spcPts val="0"/>
                </a:spcBef>
                <a:spcAft>
                  <a:spcPts val="0"/>
                </a:spcAft>
                <a:buNone/>
              </a:pPr>
              <a:endParaRPr sz="2400" dirty="0">
                <a:solidFill>
                  <a:schemeClr val="dk1"/>
                </a:solidFill>
                <a:latin typeface="+mn-lt"/>
                <a:ea typeface="Helvetica Neue"/>
                <a:cs typeface="Helvetica Neue"/>
                <a:sym typeface="Helvetica Neue"/>
              </a:endParaRPr>
            </a:p>
          </p:txBody>
        </p:sp>
      </p:grpSp>
      <p:sp>
        <p:nvSpPr>
          <p:cNvPr id="190" name="Google Shape;190;p11"/>
          <p:cNvSpPr/>
          <p:nvPr/>
        </p:nvSpPr>
        <p:spPr>
          <a:xfrm>
            <a:off x="8242899" y="4091415"/>
            <a:ext cx="7446454" cy="2000507"/>
          </a:xfrm>
          <a:prstGeom prst="rect">
            <a:avLst/>
          </a:prstGeom>
          <a:noFill/>
          <a:ln>
            <a:noFill/>
          </a:ln>
        </p:spPr>
        <p:txBody>
          <a:bodyPr spcFirstLastPara="1" wrap="square" lIns="91425" tIns="45700" rIns="91425" bIns="45700" anchor="t" anchorCtr="0">
            <a:spAutoFit/>
          </a:bodyPr>
          <a:lstStyle/>
          <a:p>
            <a:pPr>
              <a:buClr>
                <a:schemeClr val="dk1"/>
              </a:buClr>
              <a:buSzPts val="2400"/>
            </a:pPr>
            <a:r>
              <a:rPr lang="en-US" sz="2000" dirty="0">
                <a:solidFill>
                  <a:schemeClr val="dk1"/>
                </a:solidFill>
                <a:latin typeface="+mn-lt"/>
                <a:sym typeface="Helvetica Neue"/>
              </a:rPr>
              <a:t>What is social engineering?</a:t>
            </a:r>
          </a:p>
          <a:p>
            <a:pPr marL="457200" indent="-457200">
              <a:buClr>
                <a:schemeClr val="dk1"/>
              </a:buClr>
              <a:buSzPct val="100000"/>
              <a:buFont typeface="Arial"/>
              <a:buAutoNum type="alphaLcPeriod"/>
            </a:pPr>
            <a:r>
              <a:rPr lang="en-US" sz="2000" dirty="0">
                <a:solidFill>
                  <a:schemeClr val="dk1"/>
                </a:solidFill>
                <a:latin typeface="+mn-lt"/>
                <a:sym typeface="Helvetica Neue"/>
              </a:rPr>
              <a:t> A</a:t>
            </a:r>
            <a:r>
              <a:rPr lang="hr-HR" sz="2000" dirty="0">
                <a:solidFill>
                  <a:schemeClr val="dk1"/>
                </a:solidFill>
                <a:latin typeface="+mn-lt"/>
                <a:sym typeface="Helvetica Neue"/>
              </a:rPr>
              <a:t> </a:t>
            </a:r>
            <a:r>
              <a:rPr lang="en-US" sz="2000" dirty="0">
                <a:solidFill>
                  <a:schemeClr val="dk1"/>
                </a:solidFill>
                <a:latin typeface="+mn-lt"/>
                <a:sym typeface="Helvetica Neue"/>
              </a:rPr>
              <a:t>technique used by cybercriminals.</a:t>
            </a:r>
          </a:p>
          <a:p>
            <a:pPr marL="457200" indent="-457200">
              <a:buClr>
                <a:schemeClr val="dk1"/>
              </a:buClr>
              <a:buSzPct val="100000"/>
              <a:buFont typeface="Arial"/>
              <a:buAutoNum type="alphaLcPeriod"/>
            </a:pPr>
            <a:r>
              <a:rPr lang="en-US" sz="2000" dirty="0">
                <a:solidFill>
                  <a:schemeClr val="dk1"/>
                </a:solidFill>
                <a:latin typeface="+mn-lt"/>
                <a:sym typeface="Helvetica Neue"/>
              </a:rPr>
              <a:t> The study of human behavior.</a:t>
            </a:r>
          </a:p>
          <a:p>
            <a:pPr marL="457200" indent="-457200">
              <a:buClr>
                <a:schemeClr val="dk1"/>
              </a:buClr>
              <a:buSzPct val="100000"/>
              <a:buFont typeface="Arial"/>
              <a:buAutoNum type="alphaLcPeriod"/>
            </a:pPr>
            <a:r>
              <a:rPr lang="en-US" sz="2000" dirty="0">
                <a:solidFill>
                  <a:schemeClr val="dk1"/>
                </a:solidFill>
                <a:latin typeface="+mn-lt"/>
                <a:sym typeface="Helvetica Neue"/>
              </a:rPr>
              <a:t> A secure browsing tool.</a:t>
            </a:r>
          </a:p>
          <a:p>
            <a:pPr marL="457200" indent="-457200">
              <a:buClr>
                <a:schemeClr val="dk1"/>
              </a:buClr>
              <a:buSzPct val="100000"/>
              <a:buFont typeface="Arial"/>
              <a:buAutoNum type="alphaLcPeriod"/>
            </a:pPr>
            <a:r>
              <a:rPr lang="en-US" sz="2000" dirty="0">
                <a:solidFill>
                  <a:schemeClr val="dk1"/>
                </a:solidFill>
                <a:latin typeface="+mn-lt"/>
                <a:sym typeface="Helvetica Neue"/>
              </a:rPr>
              <a:t> A type of computer virus.</a:t>
            </a:r>
          </a:p>
          <a:p>
            <a:pPr marL="0" marR="0" lvl="0" indent="0" algn="l" rtl="0">
              <a:spcBef>
                <a:spcPts val="0"/>
              </a:spcBef>
              <a:spcAft>
                <a:spcPts val="0"/>
              </a:spcAft>
              <a:buNone/>
            </a:pPr>
            <a:endParaRPr sz="2400" dirty="0">
              <a:solidFill>
                <a:schemeClr val="dk1"/>
              </a:solidFill>
              <a:latin typeface="+mn-lt"/>
              <a:ea typeface="Helvetica Neue"/>
              <a:cs typeface="Helvetica Neue"/>
              <a:sym typeface="Helvetica Neue"/>
            </a:endParaRPr>
          </a:p>
        </p:txBody>
      </p:sp>
      <p:sp>
        <p:nvSpPr>
          <p:cNvPr id="191" name="Google Shape;191;p11"/>
          <p:cNvSpPr txBox="1"/>
          <p:nvPr/>
        </p:nvSpPr>
        <p:spPr>
          <a:xfrm>
            <a:off x="1247010" y="2332285"/>
            <a:ext cx="6516165"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4800" b="1" dirty="0">
                <a:solidFill>
                  <a:schemeClr val="tx1"/>
                </a:solidFill>
                <a:latin typeface="+mn-lt"/>
                <a:ea typeface="Helvetica Neue"/>
                <a:cs typeface="Helvetica Neue"/>
                <a:sym typeface="Helvetica Neue"/>
              </a:rPr>
              <a:t>Test </a:t>
            </a:r>
            <a:r>
              <a:rPr lang="es-ES" sz="4800" b="1" dirty="0" err="1">
                <a:solidFill>
                  <a:schemeClr val="tx1"/>
                </a:solidFill>
                <a:latin typeface="+mn-lt"/>
                <a:ea typeface="Helvetica Neue"/>
                <a:cs typeface="Helvetica Neue"/>
                <a:sym typeface="Helvetica Neue"/>
              </a:rPr>
              <a:t>your</a:t>
            </a:r>
            <a:r>
              <a:rPr lang="es-ES" sz="4800" b="1" dirty="0">
                <a:solidFill>
                  <a:schemeClr val="tx1"/>
                </a:solidFill>
                <a:latin typeface="+mn-lt"/>
                <a:ea typeface="Helvetica Neue"/>
                <a:cs typeface="Helvetica Neue"/>
                <a:sym typeface="Helvetica Neue"/>
              </a:rPr>
              <a:t> </a:t>
            </a:r>
            <a:r>
              <a:rPr lang="es-ES" sz="4800" b="1" dirty="0" err="1">
                <a:solidFill>
                  <a:schemeClr val="tx1"/>
                </a:solidFill>
                <a:latin typeface="+mn-lt"/>
                <a:ea typeface="Helvetica Neue"/>
                <a:cs typeface="Helvetica Neue"/>
                <a:sym typeface="Helvetica Neue"/>
              </a:rPr>
              <a:t>knowledge</a:t>
            </a:r>
            <a:r>
              <a:rPr lang="es-ES" sz="4800" b="1" dirty="0">
                <a:solidFill>
                  <a:schemeClr val="tx1"/>
                </a:solidFill>
                <a:latin typeface="+mn-lt"/>
                <a:ea typeface="Helvetica Neue"/>
                <a:cs typeface="Helvetica Neue"/>
                <a:sym typeface="Helvetica Neue"/>
              </a:rPr>
              <a:t>!</a:t>
            </a:r>
            <a:endParaRPr dirty="0">
              <a:solidFill>
                <a:schemeClr val="tx1"/>
              </a:solidFill>
              <a:latin typeface="+mn-lt"/>
            </a:endParaRPr>
          </a:p>
        </p:txBody>
      </p:sp>
      <p:sp>
        <p:nvSpPr>
          <p:cNvPr id="192" name="Google Shape;192;p11"/>
          <p:cNvSpPr txBox="1"/>
          <p:nvPr/>
        </p:nvSpPr>
        <p:spPr>
          <a:xfrm>
            <a:off x="1366599" y="3183450"/>
            <a:ext cx="6876300" cy="523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800" b="1" dirty="0" err="1">
                <a:solidFill>
                  <a:srgbClr val="00CCFF"/>
                </a:solidFill>
                <a:latin typeface="+mn-lt"/>
                <a:ea typeface="Helvetica Neue"/>
                <a:cs typeface="Helvetica Neue"/>
                <a:sym typeface="Helvetica Neue"/>
              </a:rPr>
              <a:t>Please</a:t>
            </a:r>
            <a:r>
              <a:rPr lang="es-ES" sz="2800" b="1" dirty="0">
                <a:solidFill>
                  <a:srgbClr val="00CCFF"/>
                </a:solidFill>
                <a:latin typeface="+mn-lt"/>
                <a:ea typeface="Helvetica Neue"/>
                <a:cs typeface="Helvetica Neue"/>
                <a:sym typeface="Helvetica Neue"/>
              </a:rPr>
              <a:t> </a:t>
            </a:r>
            <a:r>
              <a:rPr lang="es-ES" sz="2800" b="1" dirty="0" err="1">
                <a:solidFill>
                  <a:srgbClr val="00CCFF"/>
                </a:solidFill>
                <a:latin typeface="+mn-lt"/>
                <a:ea typeface="Helvetica Neue"/>
                <a:cs typeface="Helvetica Neue"/>
                <a:sym typeface="Helvetica Neue"/>
              </a:rPr>
              <a:t>answer</a:t>
            </a:r>
            <a:r>
              <a:rPr lang="es-ES" sz="2800" b="1" dirty="0">
                <a:solidFill>
                  <a:srgbClr val="00CCFF"/>
                </a:solidFill>
                <a:latin typeface="+mn-lt"/>
                <a:ea typeface="Helvetica Neue"/>
                <a:cs typeface="Helvetica Neue"/>
                <a:sym typeface="Helvetica Neue"/>
              </a:rPr>
              <a:t> </a:t>
            </a:r>
            <a:r>
              <a:rPr lang="es-ES" sz="2800" b="1" dirty="0" err="1">
                <a:solidFill>
                  <a:srgbClr val="00CCFF"/>
                </a:solidFill>
                <a:latin typeface="+mn-lt"/>
                <a:ea typeface="Helvetica Neue"/>
                <a:cs typeface="Helvetica Neue"/>
                <a:sym typeface="Helvetica Neue"/>
              </a:rPr>
              <a:t>the</a:t>
            </a:r>
            <a:r>
              <a:rPr lang="es-ES" sz="2800" b="1" dirty="0">
                <a:solidFill>
                  <a:srgbClr val="00CCFF"/>
                </a:solidFill>
                <a:latin typeface="+mn-lt"/>
                <a:ea typeface="Helvetica Neue"/>
                <a:cs typeface="Helvetica Neue"/>
                <a:sym typeface="Helvetica Neue"/>
              </a:rPr>
              <a:t> </a:t>
            </a:r>
            <a:r>
              <a:rPr lang="es-ES" sz="2800" b="1" dirty="0" err="1">
                <a:solidFill>
                  <a:srgbClr val="00CCFF"/>
                </a:solidFill>
                <a:latin typeface="+mn-lt"/>
                <a:ea typeface="Helvetica Neue"/>
                <a:cs typeface="Helvetica Neue"/>
                <a:sym typeface="Helvetica Neue"/>
              </a:rPr>
              <a:t>following</a:t>
            </a:r>
            <a:r>
              <a:rPr lang="es-ES" sz="2800" b="1" dirty="0">
                <a:solidFill>
                  <a:srgbClr val="00CCFF"/>
                </a:solidFill>
                <a:latin typeface="+mn-lt"/>
                <a:ea typeface="Helvetica Neue"/>
                <a:cs typeface="Helvetica Neue"/>
                <a:sym typeface="Helvetica Neue"/>
              </a:rPr>
              <a:t> </a:t>
            </a:r>
            <a:r>
              <a:rPr lang="es-ES" sz="2800" b="1" dirty="0" err="1">
                <a:solidFill>
                  <a:srgbClr val="00CCFF"/>
                </a:solidFill>
                <a:latin typeface="+mn-lt"/>
                <a:ea typeface="Helvetica Neue"/>
                <a:cs typeface="Helvetica Neue"/>
                <a:sym typeface="Helvetica Neue"/>
              </a:rPr>
              <a:t>questions</a:t>
            </a:r>
            <a:r>
              <a:rPr lang="es-ES" sz="2800" b="1" dirty="0">
                <a:solidFill>
                  <a:srgbClr val="00CCFF"/>
                </a:solidFill>
                <a:latin typeface="+mn-lt"/>
                <a:ea typeface="Helvetica Neue"/>
                <a:cs typeface="Helvetica Neue"/>
                <a:sym typeface="Helvetica Neue"/>
              </a:rPr>
              <a:t>:</a:t>
            </a:r>
            <a:endParaRPr dirty="0">
              <a:solidFill>
                <a:srgbClr val="00CCFF"/>
              </a:solidFill>
              <a:latin typeface="+mn-lt"/>
            </a:endParaRPr>
          </a:p>
        </p:txBody>
      </p:sp>
      <p:grpSp>
        <p:nvGrpSpPr>
          <p:cNvPr id="193" name="Google Shape;193;p11"/>
          <p:cNvGrpSpPr/>
          <p:nvPr/>
        </p:nvGrpSpPr>
        <p:grpSpPr>
          <a:xfrm>
            <a:off x="1496655" y="3857683"/>
            <a:ext cx="6252417" cy="2308324"/>
            <a:chOff x="-53699" y="5784938"/>
            <a:chExt cx="7353615" cy="2308324"/>
          </a:xfrm>
        </p:grpSpPr>
        <p:sp>
          <p:nvSpPr>
            <p:cNvPr id="194" name="Google Shape;194;p11"/>
            <p:cNvSpPr/>
            <p:nvPr/>
          </p:nvSpPr>
          <p:spPr>
            <a:xfrm>
              <a:off x="-53699" y="5784938"/>
              <a:ext cx="7353615" cy="2308324"/>
            </a:xfrm>
            <a:prstGeom prst="rect">
              <a:avLst/>
            </a:prstGeom>
            <a:solidFill>
              <a:schemeClr val="lt1"/>
            </a:solidFill>
            <a:ln w="25400" cap="flat" cmpd="sng">
              <a:solidFill>
                <a:srgbClr val="4D94B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mn-lt"/>
                <a:ea typeface="Calibri"/>
                <a:cs typeface="Calibri"/>
                <a:sym typeface="Calibri"/>
              </a:endParaRPr>
            </a:p>
          </p:txBody>
        </p:sp>
        <p:sp>
          <p:nvSpPr>
            <p:cNvPr id="195" name="Google Shape;195;p11"/>
            <p:cNvSpPr/>
            <p:nvPr/>
          </p:nvSpPr>
          <p:spPr>
            <a:xfrm>
              <a:off x="336092" y="6090905"/>
              <a:ext cx="6566021" cy="2000507"/>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0"/>
                </a:spcAft>
                <a:buClr>
                  <a:schemeClr val="dk1"/>
                </a:buClr>
                <a:buSzPts val="2400"/>
              </a:pPr>
              <a:r>
                <a:rPr lang="en-US" sz="2000" dirty="0">
                  <a:solidFill>
                    <a:schemeClr val="dk1"/>
                  </a:solidFill>
                  <a:latin typeface="+mn-lt"/>
                  <a:ea typeface="Helvetica Neue"/>
                  <a:cs typeface="Helvetica Neue"/>
                  <a:sym typeface="Helvetica Neue"/>
                </a:rPr>
                <a:t>What are some common types of cyber threats?</a:t>
              </a:r>
            </a:p>
            <a:p>
              <a:pPr marL="457200" marR="0" lvl="0" indent="-457200" algn="l" rtl="0">
                <a:spcBef>
                  <a:spcPts val="0"/>
                </a:spcBef>
                <a:spcAft>
                  <a:spcPts val="0"/>
                </a:spcAft>
                <a:buClr>
                  <a:schemeClr val="dk1"/>
                </a:buClr>
                <a:buSzPct val="100000"/>
                <a:buFont typeface="+mj-lt"/>
                <a:buAutoNum type="alphaLcPeriod"/>
              </a:pPr>
              <a:r>
                <a:rPr lang="en-US" sz="2000" dirty="0">
                  <a:solidFill>
                    <a:schemeClr val="dk1"/>
                  </a:solidFill>
                  <a:latin typeface="+mn-lt"/>
                  <a:ea typeface="Helvetica Neue"/>
                  <a:cs typeface="Helvetica Neue"/>
                  <a:sym typeface="Helvetica Neue"/>
                </a:rPr>
                <a:t>Physical attacks on computers.</a:t>
              </a:r>
            </a:p>
            <a:p>
              <a:pPr marL="457200" marR="0" lvl="0" indent="-457200" algn="l" rtl="0">
                <a:spcBef>
                  <a:spcPts val="0"/>
                </a:spcBef>
                <a:spcAft>
                  <a:spcPts val="0"/>
                </a:spcAft>
                <a:buClr>
                  <a:schemeClr val="dk1"/>
                </a:buClr>
                <a:buSzPct val="100000"/>
                <a:buFont typeface="+mj-lt"/>
                <a:buAutoNum type="alphaLcPeriod"/>
              </a:pPr>
              <a:r>
                <a:rPr lang="en-US" sz="2000" dirty="0">
                  <a:solidFill>
                    <a:schemeClr val="dk1"/>
                  </a:solidFill>
                  <a:latin typeface="+mn-lt"/>
                  <a:ea typeface="Helvetica Neue"/>
                  <a:cs typeface="Helvetica Neue"/>
                  <a:sym typeface="Helvetica Neue"/>
                </a:rPr>
                <a:t>Tricks or traps used by bad people online.</a:t>
              </a:r>
            </a:p>
            <a:p>
              <a:pPr marL="457200" marR="0" lvl="0" indent="-457200" algn="l" rtl="0">
                <a:spcBef>
                  <a:spcPts val="0"/>
                </a:spcBef>
                <a:spcAft>
                  <a:spcPts val="0"/>
                </a:spcAft>
                <a:buClr>
                  <a:schemeClr val="dk1"/>
                </a:buClr>
                <a:buSzPct val="100000"/>
                <a:buFont typeface="+mj-lt"/>
                <a:buAutoNum type="alphaLcPeriod"/>
              </a:pPr>
              <a:r>
                <a:rPr lang="en-US" sz="2000" dirty="0">
                  <a:solidFill>
                    <a:schemeClr val="dk1"/>
                  </a:solidFill>
                  <a:latin typeface="+mn-lt"/>
                  <a:ea typeface="Helvetica Neue"/>
                  <a:cs typeface="Helvetica Neue"/>
                  <a:sym typeface="Helvetica Neue"/>
                </a:rPr>
                <a:t>Safety measures for online shopping.</a:t>
              </a:r>
            </a:p>
            <a:p>
              <a:pPr marL="457200" marR="0" lvl="0" indent="-457200" algn="l" rtl="0">
                <a:spcBef>
                  <a:spcPts val="0"/>
                </a:spcBef>
                <a:spcAft>
                  <a:spcPts val="0"/>
                </a:spcAft>
                <a:buClr>
                  <a:schemeClr val="dk1"/>
                </a:buClr>
                <a:buSzPct val="100000"/>
                <a:buFont typeface="+mj-lt"/>
                <a:buAutoNum type="alphaLcPeriod"/>
              </a:pPr>
              <a:r>
                <a:rPr lang="en-US" sz="2000" dirty="0">
                  <a:solidFill>
                    <a:schemeClr val="dk1"/>
                  </a:solidFill>
                  <a:latin typeface="+mn-lt"/>
                  <a:ea typeface="Helvetica Neue"/>
                  <a:cs typeface="Helvetica Neue"/>
                  <a:sym typeface="Helvetica Neue"/>
                </a:rPr>
                <a:t>Strategies to protect personal information</a:t>
              </a:r>
            </a:p>
            <a:p>
              <a:pPr marL="0" marR="0" lvl="0" indent="0" algn="l" rtl="0">
                <a:spcBef>
                  <a:spcPts val="0"/>
                </a:spcBef>
                <a:spcAft>
                  <a:spcPts val="0"/>
                </a:spcAft>
                <a:buNone/>
              </a:pPr>
              <a:endParaRPr lang="en-US" sz="2400" dirty="0">
                <a:solidFill>
                  <a:schemeClr val="dk1"/>
                </a:solidFill>
                <a:latin typeface="+mn-lt"/>
                <a:ea typeface="Helvetica Neue"/>
                <a:cs typeface="Helvetica Neue"/>
                <a:sym typeface="Helvetica Neue"/>
              </a:endParaRPr>
            </a:p>
          </p:txBody>
        </p:sp>
      </p:grpSp>
      <p:grpSp>
        <p:nvGrpSpPr>
          <p:cNvPr id="196" name="Google Shape;196;p11"/>
          <p:cNvGrpSpPr/>
          <p:nvPr/>
        </p:nvGrpSpPr>
        <p:grpSpPr>
          <a:xfrm>
            <a:off x="8203669" y="6500416"/>
            <a:ext cx="8168096" cy="2480412"/>
            <a:chOff x="7975626" y="4871723"/>
            <a:chExt cx="6154757" cy="2480412"/>
          </a:xfrm>
        </p:grpSpPr>
        <p:sp>
          <p:nvSpPr>
            <p:cNvPr id="197" name="Google Shape;197;p11"/>
            <p:cNvSpPr/>
            <p:nvPr/>
          </p:nvSpPr>
          <p:spPr>
            <a:xfrm>
              <a:off x="7975626" y="4871723"/>
              <a:ext cx="6154757" cy="2308324"/>
            </a:xfrm>
            <a:prstGeom prst="rect">
              <a:avLst/>
            </a:prstGeom>
            <a:solidFill>
              <a:schemeClr val="lt1"/>
            </a:solidFill>
            <a:ln w="25400" cap="flat" cmpd="sng">
              <a:solidFill>
                <a:srgbClr val="4D94B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mn-lt"/>
                <a:ea typeface="Calibri"/>
                <a:cs typeface="Calibri"/>
                <a:sym typeface="Calibri"/>
              </a:endParaRPr>
            </a:p>
          </p:txBody>
        </p:sp>
        <p:sp>
          <p:nvSpPr>
            <p:cNvPr id="198" name="Google Shape;198;p11"/>
            <p:cNvSpPr/>
            <p:nvPr/>
          </p:nvSpPr>
          <p:spPr>
            <a:xfrm>
              <a:off x="8189072" y="5043851"/>
              <a:ext cx="5941311" cy="2308284"/>
            </a:xfrm>
            <a:prstGeom prst="rect">
              <a:avLst/>
            </a:prstGeom>
            <a:noFill/>
            <a:ln>
              <a:noFill/>
            </a:ln>
          </p:spPr>
          <p:txBody>
            <a:bodyPr spcFirstLastPara="1" wrap="square" lIns="91425" tIns="45700" rIns="91425" bIns="45700" anchor="t" anchorCtr="0">
              <a:spAutoFit/>
            </a:bodyPr>
            <a:lstStyle/>
            <a:p>
              <a:pPr>
                <a:buClr>
                  <a:schemeClr val="dk1"/>
                </a:buClr>
                <a:buSzPts val="2400"/>
              </a:pPr>
              <a:r>
                <a:rPr lang="en-US" sz="2000" dirty="0">
                  <a:solidFill>
                    <a:schemeClr val="dk1"/>
                  </a:solidFill>
                  <a:latin typeface="+mn-lt"/>
                  <a:sym typeface="Helvetica Neue"/>
                </a:rPr>
                <a:t>What are some strategies to mitigate the risks of excessive screen time?</a:t>
              </a:r>
            </a:p>
            <a:p>
              <a:pPr marL="457200" indent="-457200">
                <a:buClr>
                  <a:schemeClr val="dk1"/>
                </a:buClr>
                <a:buSzPct val="100000"/>
                <a:buFont typeface="Arial"/>
                <a:buAutoNum type="alphaLcPeriod"/>
              </a:pPr>
              <a:r>
                <a:rPr lang="en-US" sz="2000" dirty="0">
                  <a:solidFill>
                    <a:schemeClr val="dk1"/>
                  </a:solidFill>
                  <a:latin typeface="+mn-lt"/>
                  <a:sym typeface="Helvetica Neue"/>
                </a:rPr>
                <a:t>Setting screen time limits and taking regular breaks.</a:t>
              </a:r>
            </a:p>
            <a:p>
              <a:pPr marL="457200" indent="-457200">
                <a:buClr>
                  <a:schemeClr val="dk1"/>
                </a:buClr>
                <a:buSzPct val="100000"/>
                <a:buFont typeface="Arial"/>
                <a:buAutoNum type="alphaLcPeriod"/>
              </a:pPr>
              <a:r>
                <a:rPr lang="en-US" sz="2000" dirty="0">
                  <a:solidFill>
                    <a:schemeClr val="dk1"/>
                  </a:solidFill>
                  <a:latin typeface="+mn-lt"/>
                  <a:sym typeface="Helvetica Neue"/>
                </a:rPr>
                <a:t>Increasing technology use for better health.</a:t>
              </a:r>
            </a:p>
            <a:p>
              <a:pPr marL="457200" indent="-457200">
                <a:buClr>
                  <a:schemeClr val="dk1"/>
                </a:buClr>
                <a:buSzPct val="100000"/>
                <a:buFont typeface="Arial"/>
                <a:buAutoNum type="alphaLcPeriod"/>
              </a:pPr>
              <a:r>
                <a:rPr lang="en-US" sz="2000" dirty="0">
                  <a:solidFill>
                    <a:schemeClr val="dk1"/>
                  </a:solidFill>
                  <a:latin typeface="+mn-lt"/>
                  <a:sym typeface="Helvetica Neue"/>
                </a:rPr>
                <a:t>Disconnecting from digital devices entirely.</a:t>
              </a:r>
            </a:p>
            <a:p>
              <a:pPr marL="457200" indent="-457200">
                <a:buClr>
                  <a:schemeClr val="dk1"/>
                </a:buClr>
                <a:buSzPct val="100000"/>
                <a:buFont typeface="Arial"/>
                <a:buAutoNum type="alphaLcPeriod"/>
              </a:pPr>
              <a:r>
                <a:rPr lang="en-US" sz="2000" dirty="0">
                  <a:solidFill>
                    <a:schemeClr val="dk1"/>
                  </a:solidFill>
                  <a:latin typeface="+mn-lt"/>
                  <a:sym typeface="Helvetica Neue"/>
                </a:rPr>
                <a:t>Seeking support and accountability.</a:t>
              </a:r>
            </a:p>
            <a:p>
              <a:pPr marL="0" marR="0" lvl="0" indent="0" algn="l" rtl="0">
                <a:spcBef>
                  <a:spcPts val="0"/>
                </a:spcBef>
                <a:spcAft>
                  <a:spcPts val="0"/>
                </a:spcAft>
                <a:buNone/>
              </a:pPr>
              <a:endParaRPr sz="2400" dirty="0">
                <a:solidFill>
                  <a:schemeClr val="dk1"/>
                </a:solidFill>
                <a:latin typeface="+mn-lt"/>
                <a:ea typeface="Helvetica Neue"/>
                <a:cs typeface="Helvetica Neue"/>
                <a:sym typeface="Helvetica Neue"/>
              </a:endParaRPr>
            </a:p>
          </p:txBody>
        </p:sp>
      </p:grpSp>
      <p:grpSp>
        <p:nvGrpSpPr>
          <p:cNvPr id="199" name="Google Shape;199;p11"/>
          <p:cNvGrpSpPr/>
          <p:nvPr/>
        </p:nvGrpSpPr>
        <p:grpSpPr>
          <a:xfrm>
            <a:off x="1475741" y="6297897"/>
            <a:ext cx="6287434" cy="3365354"/>
            <a:chOff x="1191108" y="4256210"/>
            <a:chExt cx="6727551" cy="3365354"/>
          </a:xfrm>
        </p:grpSpPr>
        <p:sp>
          <p:nvSpPr>
            <p:cNvPr id="200" name="Google Shape;200;p11"/>
            <p:cNvSpPr/>
            <p:nvPr/>
          </p:nvSpPr>
          <p:spPr>
            <a:xfrm>
              <a:off x="1191108" y="4256210"/>
              <a:ext cx="6727551" cy="2923837"/>
            </a:xfrm>
            <a:prstGeom prst="rect">
              <a:avLst/>
            </a:prstGeom>
            <a:solidFill>
              <a:schemeClr val="lt1"/>
            </a:solidFill>
            <a:ln w="25400" cap="flat" cmpd="sng">
              <a:solidFill>
                <a:srgbClr val="4D94B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mn-lt"/>
                <a:ea typeface="Calibri"/>
                <a:cs typeface="Calibri"/>
                <a:sym typeface="Calibri"/>
              </a:endParaRPr>
            </a:p>
          </p:txBody>
        </p:sp>
        <p:sp>
          <p:nvSpPr>
            <p:cNvPr id="201" name="Google Shape;201;p11"/>
            <p:cNvSpPr/>
            <p:nvPr/>
          </p:nvSpPr>
          <p:spPr>
            <a:xfrm>
              <a:off x="1337547" y="4389950"/>
              <a:ext cx="6566022" cy="3231614"/>
            </a:xfrm>
            <a:prstGeom prst="rect">
              <a:avLst/>
            </a:prstGeom>
            <a:noFill/>
            <a:ln>
              <a:noFill/>
            </a:ln>
          </p:spPr>
          <p:txBody>
            <a:bodyPr spcFirstLastPara="1" wrap="square" lIns="91425" tIns="45700" rIns="91425" bIns="45700" anchor="t" anchorCtr="0">
              <a:spAutoFit/>
            </a:bodyPr>
            <a:lstStyle/>
            <a:p>
              <a:pPr>
                <a:buClr>
                  <a:schemeClr val="dk1"/>
                </a:buClr>
                <a:buSzPts val="2400"/>
              </a:pPr>
              <a:r>
                <a:rPr lang="en-US" sz="2000" dirty="0">
                  <a:solidFill>
                    <a:schemeClr val="dk1"/>
                  </a:solidFill>
                  <a:latin typeface="+mn-lt"/>
                  <a:sym typeface="Helvetica Neue"/>
                </a:rPr>
                <a:t>How can you enhance online safety with secure browsing tools?</a:t>
              </a:r>
            </a:p>
            <a:p>
              <a:pPr marL="457200" indent="-457200">
                <a:buClr>
                  <a:schemeClr val="dk1"/>
                </a:buClr>
                <a:buSzPct val="100000"/>
                <a:buFont typeface="+mj-lt"/>
                <a:buAutoNum type="alphaLcPeriod"/>
              </a:pPr>
              <a:r>
                <a:rPr lang="en-US" sz="2000" dirty="0">
                  <a:solidFill>
                    <a:schemeClr val="dk1"/>
                  </a:solidFill>
                  <a:latin typeface="+mn-lt"/>
                  <a:sym typeface="Helvetica Neue"/>
                </a:rPr>
                <a:t> By using reputable web browsers and activating security features.</a:t>
              </a:r>
            </a:p>
            <a:p>
              <a:pPr marL="457200" indent="-457200">
                <a:buClr>
                  <a:schemeClr val="dk1"/>
                </a:buClr>
                <a:buSzPct val="100000"/>
                <a:buFont typeface="+mj-lt"/>
                <a:buAutoNum type="alphaLcPeriod"/>
              </a:pPr>
              <a:r>
                <a:rPr lang="en-US" sz="2000" dirty="0">
                  <a:solidFill>
                    <a:schemeClr val="dk1"/>
                  </a:solidFill>
                  <a:latin typeface="+mn-lt"/>
                  <a:sym typeface="Helvetica Neue"/>
                </a:rPr>
                <a:t>By increasing screen time and digital dependency.</a:t>
              </a:r>
            </a:p>
            <a:p>
              <a:pPr marL="457200" indent="-457200">
                <a:buClr>
                  <a:schemeClr val="dk1"/>
                </a:buClr>
                <a:buSzPct val="100000"/>
                <a:buFont typeface="+mj-lt"/>
                <a:buAutoNum type="alphaLcPeriod"/>
              </a:pPr>
              <a:r>
                <a:rPr lang="en-US" sz="2000" dirty="0">
                  <a:solidFill>
                    <a:schemeClr val="dk1"/>
                  </a:solidFill>
                  <a:latin typeface="+mn-lt"/>
                  <a:sym typeface="Helvetica Neue"/>
                </a:rPr>
                <a:t>By sharing personal information on social media.</a:t>
              </a:r>
            </a:p>
            <a:p>
              <a:pPr marL="457200" indent="-457200">
                <a:buClr>
                  <a:schemeClr val="dk1"/>
                </a:buClr>
                <a:buSzPct val="100000"/>
                <a:buFont typeface="+mj-lt"/>
                <a:buAutoNum type="alphaLcPeriod"/>
              </a:pPr>
              <a:r>
                <a:rPr lang="en-US" sz="2000" dirty="0">
                  <a:solidFill>
                    <a:schemeClr val="dk1"/>
                  </a:solidFill>
                  <a:latin typeface="+mn-lt"/>
                  <a:sym typeface="Helvetica Neue"/>
                </a:rPr>
                <a:t> By ignoring phishing emails and malware warnings.</a:t>
              </a:r>
            </a:p>
            <a:p>
              <a:pPr marL="0" marR="0" lvl="0" indent="0" algn="l" rtl="0">
                <a:spcBef>
                  <a:spcPts val="0"/>
                </a:spcBef>
                <a:spcAft>
                  <a:spcPts val="0"/>
                </a:spcAft>
                <a:buNone/>
              </a:pPr>
              <a:endParaRPr sz="2400" dirty="0">
                <a:solidFill>
                  <a:schemeClr val="dk1"/>
                </a:solidFill>
                <a:latin typeface="+mn-lt"/>
                <a:ea typeface="Helvetica Neue"/>
                <a:cs typeface="Helvetica Neue"/>
                <a:sym typeface="Helvetica Neue"/>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Google Shape;57;p2"/>
          <p:cNvSpPr txBox="1"/>
          <p:nvPr/>
        </p:nvSpPr>
        <p:spPr>
          <a:xfrm>
            <a:off x="1219200" y="2660879"/>
            <a:ext cx="3361031"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4800" b="1" dirty="0" err="1">
                <a:solidFill>
                  <a:srgbClr val="00CCFF"/>
                </a:solidFill>
                <a:latin typeface="+mn-lt"/>
                <a:ea typeface="Helvetica Neue"/>
                <a:cs typeface="Helvetica Neue"/>
                <a:sym typeface="Helvetica Neue"/>
              </a:rPr>
              <a:t>Index</a:t>
            </a:r>
            <a:endParaRPr dirty="0">
              <a:solidFill>
                <a:srgbClr val="00CCFF"/>
              </a:solidFill>
              <a:latin typeface="+mn-lt"/>
            </a:endParaRPr>
          </a:p>
        </p:txBody>
      </p:sp>
      <p:sp>
        <p:nvSpPr>
          <p:cNvPr id="58" name="Google Shape;58;p2"/>
          <p:cNvSpPr txBox="1"/>
          <p:nvPr/>
        </p:nvSpPr>
        <p:spPr>
          <a:xfrm>
            <a:off x="1953510" y="3703666"/>
            <a:ext cx="1544782"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4800" b="1">
                <a:solidFill>
                  <a:srgbClr val="33CCFF"/>
                </a:solidFill>
                <a:latin typeface="+mn-lt"/>
                <a:ea typeface="Helvetica Neue"/>
                <a:cs typeface="Helvetica Neue"/>
                <a:sym typeface="Helvetica Neue"/>
              </a:rPr>
              <a:t>1</a:t>
            </a:r>
            <a:endParaRPr>
              <a:solidFill>
                <a:srgbClr val="33CCFF"/>
              </a:solidFill>
              <a:latin typeface="+mn-lt"/>
            </a:endParaRPr>
          </a:p>
        </p:txBody>
      </p:sp>
      <p:sp>
        <p:nvSpPr>
          <p:cNvPr id="59" name="Google Shape;59;p2"/>
          <p:cNvSpPr txBox="1"/>
          <p:nvPr/>
        </p:nvSpPr>
        <p:spPr>
          <a:xfrm>
            <a:off x="1953510" y="5786894"/>
            <a:ext cx="1544782"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4800" b="1" dirty="0">
                <a:solidFill>
                  <a:srgbClr val="33CCFF"/>
                </a:solidFill>
                <a:latin typeface="+mn-lt"/>
                <a:ea typeface="Helvetica Neue"/>
                <a:cs typeface="Helvetica Neue"/>
                <a:sym typeface="Helvetica Neue"/>
              </a:rPr>
              <a:t>2</a:t>
            </a:r>
            <a:endParaRPr dirty="0">
              <a:solidFill>
                <a:srgbClr val="33CCFF"/>
              </a:solidFill>
              <a:latin typeface="+mn-lt"/>
            </a:endParaRPr>
          </a:p>
        </p:txBody>
      </p:sp>
      <p:sp>
        <p:nvSpPr>
          <p:cNvPr id="60" name="Google Shape;60;p2"/>
          <p:cNvSpPr txBox="1"/>
          <p:nvPr/>
        </p:nvSpPr>
        <p:spPr>
          <a:xfrm>
            <a:off x="1946583" y="7703683"/>
            <a:ext cx="1544782"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4800" b="1">
                <a:solidFill>
                  <a:srgbClr val="33CCFF"/>
                </a:solidFill>
                <a:latin typeface="+mn-lt"/>
                <a:ea typeface="Helvetica Neue"/>
                <a:cs typeface="Helvetica Neue"/>
                <a:sym typeface="Helvetica Neue"/>
              </a:rPr>
              <a:t>3</a:t>
            </a:r>
            <a:endParaRPr>
              <a:solidFill>
                <a:srgbClr val="33CCFF"/>
              </a:solidFill>
              <a:latin typeface="+mn-lt"/>
            </a:endParaRPr>
          </a:p>
        </p:txBody>
      </p:sp>
      <p:sp>
        <p:nvSpPr>
          <p:cNvPr id="61" name="Google Shape;61;p2"/>
          <p:cNvSpPr txBox="1"/>
          <p:nvPr/>
        </p:nvSpPr>
        <p:spPr>
          <a:xfrm>
            <a:off x="2650217" y="3892895"/>
            <a:ext cx="3799713"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r-HR" sz="2400" dirty="0" err="1">
                <a:solidFill>
                  <a:schemeClr val="dk1"/>
                </a:solidFill>
                <a:latin typeface="+mn-lt"/>
                <a:sym typeface="Helvetica Neue"/>
              </a:rPr>
              <a:t>Introduction</a:t>
            </a:r>
            <a:r>
              <a:rPr lang="hr-HR" sz="2400" dirty="0">
                <a:solidFill>
                  <a:schemeClr val="dk1"/>
                </a:solidFill>
                <a:latin typeface="+mn-lt"/>
                <a:sym typeface="Helvetica Neue"/>
              </a:rPr>
              <a:t> to Cyber </a:t>
            </a:r>
            <a:r>
              <a:rPr lang="hr-HR" sz="2400" dirty="0" err="1">
                <a:solidFill>
                  <a:schemeClr val="dk1"/>
                </a:solidFill>
                <a:latin typeface="+mn-lt"/>
                <a:sym typeface="Helvetica Neue"/>
              </a:rPr>
              <a:t>security</a:t>
            </a:r>
            <a:r>
              <a:rPr lang="hr-HR" sz="2400" dirty="0">
                <a:solidFill>
                  <a:schemeClr val="dk1"/>
                </a:solidFill>
                <a:latin typeface="+mn-lt"/>
                <a:sym typeface="Helvetica Neue"/>
              </a:rPr>
              <a:t> </a:t>
            </a:r>
            <a:endParaRPr lang="hr-HR" dirty="0">
              <a:latin typeface="+mn-lt"/>
            </a:endParaRPr>
          </a:p>
        </p:txBody>
      </p:sp>
      <p:sp>
        <p:nvSpPr>
          <p:cNvPr id="62" name="Google Shape;62;p2"/>
          <p:cNvSpPr txBox="1"/>
          <p:nvPr/>
        </p:nvSpPr>
        <p:spPr>
          <a:xfrm>
            <a:off x="2613798" y="5927481"/>
            <a:ext cx="4192578"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400" dirty="0" err="1">
                <a:solidFill>
                  <a:schemeClr val="dk1"/>
                </a:solidFill>
                <a:latin typeface="+mn-lt"/>
                <a:ea typeface="Helvetica Neue"/>
                <a:cs typeface="Helvetica Neue"/>
                <a:sym typeface="Helvetica Neue"/>
              </a:rPr>
              <a:t>Safe</a:t>
            </a:r>
            <a:r>
              <a:rPr lang="es-ES" sz="2400" dirty="0">
                <a:solidFill>
                  <a:schemeClr val="dk1"/>
                </a:solidFill>
                <a:latin typeface="+mn-lt"/>
                <a:ea typeface="Helvetica Neue"/>
                <a:cs typeface="Helvetica Neue"/>
                <a:sym typeface="Helvetica Neue"/>
              </a:rPr>
              <a:t> Internet </a:t>
            </a:r>
            <a:r>
              <a:rPr lang="es-ES" sz="2400" dirty="0" err="1">
                <a:solidFill>
                  <a:schemeClr val="dk1"/>
                </a:solidFill>
                <a:latin typeface="+mn-lt"/>
                <a:ea typeface="Helvetica Neue"/>
                <a:cs typeface="Helvetica Neue"/>
                <a:sym typeface="Helvetica Neue"/>
              </a:rPr>
              <a:t>Browsing</a:t>
            </a:r>
            <a:endParaRPr lang="hr-HR" dirty="0">
              <a:latin typeface="+mn-lt"/>
            </a:endParaRPr>
          </a:p>
        </p:txBody>
      </p:sp>
      <p:sp>
        <p:nvSpPr>
          <p:cNvPr id="63" name="Google Shape;63;p2"/>
          <p:cNvSpPr txBox="1"/>
          <p:nvPr/>
        </p:nvSpPr>
        <p:spPr>
          <a:xfrm>
            <a:off x="2599943" y="7795628"/>
            <a:ext cx="3461644"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chemeClr val="dk1"/>
                </a:solidFill>
                <a:latin typeface="+mn-lt"/>
                <a:ea typeface="Helvetica Neue"/>
                <a:cs typeface="Helvetica Neue"/>
                <a:sym typeface="Helvetica Neue"/>
              </a:rPr>
              <a:t>Health and Well-being in the Digital Age</a:t>
            </a:r>
            <a:endParaRPr lang="es-ES" dirty="0">
              <a:latin typeface="+mn-lt"/>
            </a:endParaRPr>
          </a:p>
        </p:txBody>
      </p:sp>
      <p:sp>
        <p:nvSpPr>
          <p:cNvPr id="67" name="Google Shape;67;p2"/>
          <p:cNvSpPr txBox="1"/>
          <p:nvPr/>
        </p:nvSpPr>
        <p:spPr>
          <a:xfrm>
            <a:off x="6792578" y="3363554"/>
            <a:ext cx="6167060"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400" dirty="0" err="1">
                <a:solidFill>
                  <a:schemeClr val="dk1"/>
                </a:solidFill>
                <a:latin typeface="+mn-lt"/>
                <a:ea typeface="Helvetica Neue"/>
                <a:cs typeface="Helvetica Neue"/>
                <a:sym typeface="Helvetica Neue"/>
              </a:rPr>
              <a:t>Understanding</a:t>
            </a:r>
            <a:r>
              <a:rPr lang="es-ES" sz="2400" dirty="0">
                <a:solidFill>
                  <a:schemeClr val="dk1"/>
                </a:solidFill>
                <a:latin typeface="+mn-lt"/>
                <a:ea typeface="Helvetica Neue"/>
                <a:cs typeface="Helvetica Neue"/>
                <a:sym typeface="Helvetica Neue"/>
              </a:rPr>
              <a:t> </a:t>
            </a:r>
            <a:r>
              <a:rPr lang="es-ES" sz="2400" dirty="0" err="1">
                <a:solidFill>
                  <a:schemeClr val="dk1"/>
                </a:solidFill>
                <a:latin typeface="+mn-lt"/>
                <a:ea typeface="Helvetica Neue"/>
                <a:cs typeface="Helvetica Neue"/>
                <a:sym typeface="Helvetica Neue"/>
              </a:rPr>
              <a:t>Cyber</a:t>
            </a:r>
            <a:r>
              <a:rPr lang="es-ES" sz="2400" dirty="0">
                <a:solidFill>
                  <a:schemeClr val="dk1"/>
                </a:solidFill>
                <a:latin typeface="+mn-lt"/>
                <a:ea typeface="Helvetica Neue"/>
                <a:cs typeface="Helvetica Neue"/>
                <a:sym typeface="Helvetica Neue"/>
              </a:rPr>
              <a:t> </a:t>
            </a:r>
            <a:r>
              <a:rPr lang="hr-HR" sz="2400" dirty="0">
                <a:solidFill>
                  <a:schemeClr val="dk1"/>
                </a:solidFill>
                <a:latin typeface="+mn-lt"/>
                <a:ea typeface="Helvetica Neue"/>
                <a:cs typeface="Helvetica Neue"/>
                <a:sym typeface="Helvetica Neue"/>
              </a:rPr>
              <a:t>s</a:t>
            </a:r>
            <a:r>
              <a:rPr lang="es-ES" sz="2400" dirty="0" err="1">
                <a:solidFill>
                  <a:schemeClr val="dk1"/>
                </a:solidFill>
                <a:latin typeface="+mn-lt"/>
                <a:ea typeface="Helvetica Neue"/>
                <a:cs typeface="Helvetica Neue"/>
                <a:sym typeface="Helvetica Neue"/>
              </a:rPr>
              <a:t>ecurity</a:t>
            </a:r>
            <a:r>
              <a:rPr lang="es-ES" sz="2400" dirty="0">
                <a:solidFill>
                  <a:schemeClr val="dk1"/>
                </a:solidFill>
                <a:latin typeface="+mn-lt"/>
                <a:ea typeface="Helvetica Neue"/>
                <a:cs typeface="Helvetica Neue"/>
                <a:sym typeface="Helvetica Neue"/>
              </a:rPr>
              <a:t> </a:t>
            </a:r>
            <a:r>
              <a:rPr lang="hr-HR" sz="2400" dirty="0">
                <a:solidFill>
                  <a:schemeClr val="dk1"/>
                </a:solidFill>
                <a:latin typeface="+mn-lt"/>
                <a:ea typeface="Helvetica Neue"/>
                <a:cs typeface="Helvetica Neue"/>
                <a:sym typeface="Helvetica Neue"/>
              </a:rPr>
              <a:t>r</a:t>
            </a:r>
            <a:r>
              <a:rPr lang="es-ES" sz="2400" dirty="0" err="1">
                <a:solidFill>
                  <a:schemeClr val="dk1"/>
                </a:solidFill>
                <a:latin typeface="+mn-lt"/>
                <a:ea typeface="Helvetica Neue"/>
                <a:cs typeface="Helvetica Neue"/>
                <a:sym typeface="Helvetica Neue"/>
              </a:rPr>
              <a:t>isks</a:t>
            </a:r>
            <a:endParaRPr lang="es-ES" dirty="0">
              <a:latin typeface="+mn-lt"/>
            </a:endParaRPr>
          </a:p>
        </p:txBody>
      </p:sp>
      <p:sp>
        <p:nvSpPr>
          <p:cNvPr id="68" name="Google Shape;68;p2"/>
          <p:cNvSpPr txBox="1"/>
          <p:nvPr/>
        </p:nvSpPr>
        <p:spPr>
          <a:xfrm>
            <a:off x="6806376" y="3947207"/>
            <a:ext cx="6674049"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chemeClr val="dk1"/>
                </a:solidFill>
                <a:latin typeface="+mn-lt"/>
                <a:ea typeface="Helvetica Neue"/>
                <a:cs typeface="Helvetica Neue"/>
                <a:sym typeface="Helvetica Neue"/>
              </a:rPr>
              <a:t>Common </a:t>
            </a:r>
            <a:r>
              <a:rPr lang="hr-HR" sz="2400" dirty="0">
                <a:solidFill>
                  <a:schemeClr val="dk1"/>
                </a:solidFill>
                <a:latin typeface="+mn-lt"/>
                <a:ea typeface="Helvetica Neue"/>
                <a:cs typeface="Helvetica Neue"/>
                <a:sym typeface="Helvetica Neue"/>
              </a:rPr>
              <a:t>t</a:t>
            </a:r>
            <a:r>
              <a:rPr lang="en-US" sz="2400" dirty="0" err="1">
                <a:solidFill>
                  <a:schemeClr val="dk1"/>
                </a:solidFill>
                <a:latin typeface="+mn-lt"/>
                <a:ea typeface="Helvetica Neue"/>
                <a:cs typeface="Helvetica Neue"/>
                <a:sym typeface="Helvetica Neue"/>
              </a:rPr>
              <a:t>ypes</a:t>
            </a:r>
            <a:r>
              <a:rPr lang="en-US" sz="2400" dirty="0">
                <a:solidFill>
                  <a:schemeClr val="dk1"/>
                </a:solidFill>
                <a:latin typeface="+mn-lt"/>
                <a:ea typeface="Helvetica Neue"/>
                <a:cs typeface="Helvetica Neue"/>
                <a:sym typeface="Helvetica Neue"/>
              </a:rPr>
              <a:t> of </a:t>
            </a:r>
            <a:r>
              <a:rPr lang="hr-HR" sz="2400" dirty="0" err="1">
                <a:solidFill>
                  <a:schemeClr val="dk1"/>
                </a:solidFill>
                <a:latin typeface="+mn-lt"/>
                <a:ea typeface="Helvetica Neue"/>
                <a:cs typeface="Helvetica Neue"/>
                <a:sym typeface="Helvetica Neue"/>
              </a:rPr>
              <a:t>Cy</a:t>
            </a:r>
            <a:r>
              <a:rPr lang="en-US" sz="2400" dirty="0" err="1">
                <a:solidFill>
                  <a:schemeClr val="dk1"/>
                </a:solidFill>
                <a:latin typeface="+mn-lt"/>
                <a:ea typeface="Helvetica Neue"/>
                <a:cs typeface="Helvetica Neue"/>
                <a:sym typeface="Helvetica Neue"/>
              </a:rPr>
              <a:t>ber</a:t>
            </a:r>
            <a:r>
              <a:rPr lang="en-US" sz="2400" dirty="0">
                <a:solidFill>
                  <a:schemeClr val="dk1"/>
                </a:solidFill>
                <a:latin typeface="+mn-lt"/>
                <a:ea typeface="Helvetica Neue"/>
                <a:cs typeface="Helvetica Neue"/>
                <a:sym typeface="Helvetica Neue"/>
              </a:rPr>
              <a:t> </a:t>
            </a:r>
            <a:r>
              <a:rPr lang="hr-HR" sz="2400" dirty="0">
                <a:solidFill>
                  <a:schemeClr val="dk1"/>
                </a:solidFill>
                <a:latin typeface="+mn-lt"/>
                <a:ea typeface="Helvetica Neue"/>
                <a:cs typeface="Helvetica Neue"/>
                <a:sym typeface="Helvetica Neue"/>
              </a:rPr>
              <a:t>t</a:t>
            </a:r>
            <a:r>
              <a:rPr lang="en-US" sz="2400" dirty="0" err="1">
                <a:solidFill>
                  <a:schemeClr val="dk1"/>
                </a:solidFill>
                <a:latin typeface="+mn-lt"/>
                <a:ea typeface="Helvetica Neue"/>
                <a:cs typeface="Helvetica Neue"/>
                <a:sym typeface="Helvetica Neue"/>
              </a:rPr>
              <a:t>hreats</a:t>
            </a:r>
            <a:endParaRPr lang="es-ES" dirty="0">
              <a:latin typeface="+mn-lt"/>
            </a:endParaRPr>
          </a:p>
        </p:txBody>
      </p:sp>
      <p:sp>
        <p:nvSpPr>
          <p:cNvPr id="69" name="Google Shape;69;p2"/>
          <p:cNvSpPr txBox="1"/>
          <p:nvPr/>
        </p:nvSpPr>
        <p:spPr>
          <a:xfrm>
            <a:off x="6792577" y="4454429"/>
            <a:ext cx="7885011"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chemeClr val="dk1"/>
                </a:solidFill>
                <a:latin typeface="+mn-lt"/>
                <a:ea typeface="Helvetica Neue"/>
                <a:cs typeface="Helvetica Neue"/>
                <a:sym typeface="Helvetica Neue"/>
              </a:rPr>
              <a:t>Importance of Cyber </a:t>
            </a:r>
            <a:r>
              <a:rPr lang="hr-HR" sz="2400" dirty="0">
                <a:solidFill>
                  <a:schemeClr val="dk1"/>
                </a:solidFill>
                <a:latin typeface="+mn-lt"/>
                <a:ea typeface="Helvetica Neue"/>
                <a:cs typeface="Helvetica Neue"/>
                <a:sym typeface="Helvetica Neue"/>
              </a:rPr>
              <a:t>s</a:t>
            </a:r>
            <a:r>
              <a:rPr lang="en-US" sz="2400" dirty="0" err="1">
                <a:solidFill>
                  <a:schemeClr val="dk1"/>
                </a:solidFill>
                <a:latin typeface="+mn-lt"/>
                <a:ea typeface="Helvetica Neue"/>
                <a:cs typeface="Helvetica Neue"/>
                <a:sym typeface="Helvetica Neue"/>
              </a:rPr>
              <a:t>ecurity</a:t>
            </a:r>
            <a:r>
              <a:rPr lang="en-US" sz="2400" dirty="0">
                <a:solidFill>
                  <a:schemeClr val="dk1"/>
                </a:solidFill>
                <a:latin typeface="+mn-lt"/>
                <a:ea typeface="Helvetica Neue"/>
                <a:cs typeface="Helvetica Neue"/>
                <a:sym typeface="Helvetica Neue"/>
              </a:rPr>
              <a:t> for </a:t>
            </a:r>
            <a:r>
              <a:rPr lang="hr-HR" sz="2400" dirty="0">
                <a:solidFill>
                  <a:schemeClr val="dk1"/>
                </a:solidFill>
                <a:latin typeface="+mn-lt"/>
                <a:ea typeface="Helvetica Neue"/>
                <a:cs typeface="Helvetica Neue"/>
                <a:sym typeface="Helvetica Neue"/>
              </a:rPr>
              <a:t>s</a:t>
            </a:r>
            <a:r>
              <a:rPr lang="en-US" sz="2400" dirty="0" err="1">
                <a:solidFill>
                  <a:schemeClr val="dk1"/>
                </a:solidFill>
                <a:latin typeface="+mn-lt"/>
                <a:ea typeface="Helvetica Neue"/>
                <a:cs typeface="Helvetica Neue"/>
                <a:sym typeface="Helvetica Neue"/>
              </a:rPr>
              <a:t>eniors</a:t>
            </a:r>
            <a:endParaRPr dirty="0">
              <a:latin typeface="+mn-lt"/>
            </a:endParaRPr>
          </a:p>
        </p:txBody>
      </p:sp>
      <p:sp>
        <p:nvSpPr>
          <p:cNvPr id="70" name="Google Shape;70;p2"/>
          <p:cNvSpPr/>
          <p:nvPr/>
        </p:nvSpPr>
        <p:spPr>
          <a:xfrm>
            <a:off x="6362128" y="3382940"/>
            <a:ext cx="175604" cy="1540953"/>
          </a:xfrm>
          <a:prstGeom prst="leftBrace">
            <a:avLst>
              <a:gd name="adj1" fmla="val 8333"/>
              <a:gd name="adj2" fmla="val 50000"/>
            </a:avLst>
          </a:prstGeom>
          <a:noFill/>
          <a:ln w="9525"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mn-lt"/>
              <a:ea typeface="Calibri"/>
              <a:cs typeface="Calibri"/>
              <a:sym typeface="Calibri"/>
            </a:endParaRPr>
          </a:p>
        </p:txBody>
      </p:sp>
      <p:sp>
        <p:nvSpPr>
          <p:cNvPr id="71" name="Google Shape;71;p2"/>
          <p:cNvSpPr/>
          <p:nvPr/>
        </p:nvSpPr>
        <p:spPr>
          <a:xfrm>
            <a:off x="6449930" y="7315756"/>
            <a:ext cx="237794" cy="1540953"/>
          </a:xfrm>
          <a:prstGeom prst="leftBrace">
            <a:avLst>
              <a:gd name="adj1" fmla="val 8333"/>
              <a:gd name="adj2" fmla="val 50000"/>
            </a:avLst>
          </a:prstGeom>
          <a:noFill/>
          <a:ln w="9525"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mn-lt"/>
              <a:ea typeface="Calibri"/>
              <a:cs typeface="Calibri"/>
              <a:sym typeface="Calibri"/>
            </a:endParaRPr>
          </a:p>
        </p:txBody>
      </p:sp>
      <p:sp>
        <p:nvSpPr>
          <p:cNvPr id="72" name="Google Shape;72;p2"/>
          <p:cNvSpPr/>
          <p:nvPr/>
        </p:nvSpPr>
        <p:spPr>
          <a:xfrm>
            <a:off x="6375199" y="5387836"/>
            <a:ext cx="237794" cy="1540953"/>
          </a:xfrm>
          <a:prstGeom prst="leftBrace">
            <a:avLst>
              <a:gd name="adj1" fmla="val 8333"/>
              <a:gd name="adj2" fmla="val 50000"/>
            </a:avLst>
          </a:prstGeom>
          <a:noFill/>
          <a:ln w="9525"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mn-lt"/>
              <a:ea typeface="Calibri"/>
              <a:cs typeface="Calibri"/>
              <a:sym typeface="Calibri"/>
            </a:endParaRPr>
          </a:p>
        </p:txBody>
      </p:sp>
      <p:sp>
        <p:nvSpPr>
          <p:cNvPr id="73" name="Google Shape;73;p2"/>
          <p:cNvSpPr txBox="1"/>
          <p:nvPr/>
        </p:nvSpPr>
        <p:spPr>
          <a:xfrm>
            <a:off x="6792578" y="5284055"/>
            <a:ext cx="7182117"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chemeClr val="dk1"/>
                </a:solidFill>
                <a:latin typeface="+mn-lt"/>
                <a:ea typeface="Helvetica Neue"/>
                <a:cs typeface="Helvetica Neue"/>
                <a:sym typeface="Helvetica Neue"/>
              </a:rPr>
              <a:t>Best </a:t>
            </a:r>
            <a:r>
              <a:rPr lang="en-US" sz="2400" dirty="0" err="1">
                <a:solidFill>
                  <a:schemeClr val="dk1"/>
                </a:solidFill>
                <a:latin typeface="+mn-lt"/>
                <a:ea typeface="Helvetica Neue"/>
                <a:cs typeface="Helvetica Neue"/>
                <a:sym typeface="Helvetica Neue"/>
              </a:rPr>
              <a:t>practi</a:t>
            </a:r>
            <a:r>
              <a:rPr lang="hr-HR" sz="2400" dirty="0">
                <a:solidFill>
                  <a:schemeClr val="dk1"/>
                </a:solidFill>
                <a:latin typeface="+mn-lt"/>
                <a:ea typeface="Helvetica Neue"/>
                <a:cs typeface="Helvetica Neue"/>
                <a:sym typeface="Helvetica Neue"/>
              </a:rPr>
              <a:t>c</a:t>
            </a:r>
            <a:r>
              <a:rPr lang="en-US" sz="2400" dirty="0">
                <a:solidFill>
                  <a:schemeClr val="dk1"/>
                </a:solidFill>
                <a:latin typeface="+mn-lt"/>
                <a:ea typeface="Helvetica Neue"/>
                <a:cs typeface="Helvetica Neue"/>
                <a:sym typeface="Helvetica Neue"/>
              </a:rPr>
              <a:t>es to keep yourself safe in the</a:t>
            </a:r>
            <a:r>
              <a:rPr lang="hr-HR" sz="2400" dirty="0">
                <a:solidFill>
                  <a:schemeClr val="dk1"/>
                </a:solidFill>
                <a:latin typeface="+mn-lt"/>
                <a:ea typeface="Helvetica Neue"/>
                <a:cs typeface="Helvetica Neue"/>
                <a:sym typeface="Helvetica Neue"/>
              </a:rPr>
              <a:t>       d</a:t>
            </a:r>
            <a:r>
              <a:rPr lang="en-US" sz="2400" dirty="0" err="1">
                <a:solidFill>
                  <a:schemeClr val="dk1"/>
                </a:solidFill>
                <a:latin typeface="+mn-lt"/>
                <a:ea typeface="Helvetica Neue"/>
                <a:cs typeface="Helvetica Neue"/>
                <a:sym typeface="Helvetica Neue"/>
              </a:rPr>
              <a:t>igital</a:t>
            </a:r>
            <a:r>
              <a:rPr lang="en-US" sz="2400" dirty="0">
                <a:solidFill>
                  <a:schemeClr val="dk1"/>
                </a:solidFill>
                <a:latin typeface="+mn-lt"/>
                <a:ea typeface="Helvetica Neue"/>
                <a:cs typeface="Helvetica Neue"/>
                <a:sym typeface="Helvetica Neue"/>
              </a:rPr>
              <a:t> environment </a:t>
            </a:r>
            <a:endParaRPr dirty="0">
              <a:latin typeface="+mn-lt"/>
            </a:endParaRPr>
          </a:p>
        </p:txBody>
      </p:sp>
      <p:sp>
        <p:nvSpPr>
          <p:cNvPr id="75" name="Google Shape;75;p2"/>
          <p:cNvSpPr txBox="1"/>
          <p:nvPr/>
        </p:nvSpPr>
        <p:spPr>
          <a:xfrm>
            <a:off x="6792577" y="6120345"/>
            <a:ext cx="7182117"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chemeClr val="dk1"/>
                </a:solidFill>
                <a:latin typeface="+mn-lt"/>
                <a:ea typeface="Helvetica Neue"/>
                <a:cs typeface="Helvetica Neue"/>
                <a:sym typeface="Helvetica Neue"/>
              </a:rPr>
              <a:t>Enhancing </a:t>
            </a:r>
            <a:r>
              <a:rPr lang="hr-HR" sz="2400" dirty="0">
                <a:solidFill>
                  <a:schemeClr val="dk1"/>
                </a:solidFill>
                <a:latin typeface="+mn-lt"/>
                <a:ea typeface="Helvetica Neue"/>
                <a:cs typeface="Helvetica Neue"/>
                <a:sym typeface="Helvetica Neue"/>
              </a:rPr>
              <a:t>o</a:t>
            </a:r>
            <a:r>
              <a:rPr lang="en-US" sz="2400" dirty="0" err="1">
                <a:solidFill>
                  <a:schemeClr val="dk1"/>
                </a:solidFill>
                <a:latin typeface="+mn-lt"/>
                <a:ea typeface="Helvetica Neue"/>
                <a:cs typeface="Helvetica Neue"/>
                <a:sym typeface="Helvetica Neue"/>
              </a:rPr>
              <a:t>nline</a:t>
            </a:r>
            <a:r>
              <a:rPr lang="en-US" sz="2400" dirty="0">
                <a:solidFill>
                  <a:schemeClr val="dk1"/>
                </a:solidFill>
                <a:latin typeface="+mn-lt"/>
                <a:ea typeface="Helvetica Neue"/>
                <a:cs typeface="Helvetica Neue"/>
                <a:sym typeface="Helvetica Neue"/>
              </a:rPr>
              <a:t> </a:t>
            </a:r>
            <a:r>
              <a:rPr lang="hr-HR" sz="2400" dirty="0">
                <a:solidFill>
                  <a:schemeClr val="dk1"/>
                </a:solidFill>
                <a:latin typeface="+mn-lt"/>
                <a:ea typeface="Helvetica Neue"/>
                <a:cs typeface="Helvetica Neue"/>
                <a:sym typeface="Helvetica Neue"/>
              </a:rPr>
              <a:t>s</a:t>
            </a:r>
            <a:r>
              <a:rPr lang="en-US" sz="2400" dirty="0" err="1">
                <a:solidFill>
                  <a:schemeClr val="dk1"/>
                </a:solidFill>
                <a:latin typeface="+mn-lt"/>
                <a:ea typeface="Helvetica Neue"/>
                <a:cs typeface="Helvetica Neue"/>
                <a:sym typeface="Helvetica Neue"/>
              </a:rPr>
              <a:t>afety</a:t>
            </a:r>
            <a:r>
              <a:rPr lang="en-US" sz="2400" dirty="0">
                <a:solidFill>
                  <a:schemeClr val="dk1"/>
                </a:solidFill>
                <a:latin typeface="+mn-lt"/>
                <a:ea typeface="Helvetica Neue"/>
                <a:cs typeface="Helvetica Neue"/>
                <a:sym typeface="Helvetica Neue"/>
              </a:rPr>
              <a:t> with </a:t>
            </a:r>
            <a:r>
              <a:rPr lang="hr-HR" sz="2400" dirty="0">
                <a:solidFill>
                  <a:schemeClr val="dk1"/>
                </a:solidFill>
                <a:latin typeface="+mn-lt"/>
                <a:ea typeface="Helvetica Neue"/>
                <a:cs typeface="Helvetica Neue"/>
                <a:sym typeface="Helvetica Neue"/>
              </a:rPr>
              <a:t>s</a:t>
            </a:r>
            <a:r>
              <a:rPr lang="en-US" sz="2400" dirty="0" err="1">
                <a:solidFill>
                  <a:schemeClr val="dk1"/>
                </a:solidFill>
                <a:latin typeface="+mn-lt"/>
                <a:ea typeface="Helvetica Neue"/>
                <a:cs typeface="Helvetica Neue"/>
                <a:sym typeface="Helvetica Neue"/>
              </a:rPr>
              <a:t>ecure</a:t>
            </a:r>
            <a:r>
              <a:rPr lang="en-US" sz="2400" dirty="0">
                <a:solidFill>
                  <a:schemeClr val="dk1"/>
                </a:solidFill>
                <a:latin typeface="+mn-lt"/>
                <a:ea typeface="Helvetica Neue"/>
                <a:cs typeface="Helvetica Neue"/>
                <a:sym typeface="Helvetica Neue"/>
              </a:rPr>
              <a:t> </a:t>
            </a:r>
            <a:r>
              <a:rPr lang="hr-HR" sz="2400" dirty="0">
                <a:solidFill>
                  <a:schemeClr val="dk1"/>
                </a:solidFill>
                <a:latin typeface="+mn-lt"/>
                <a:ea typeface="Helvetica Neue"/>
                <a:cs typeface="Helvetica Neue"/>
                <a:sym typeface="Helvetica Neue"/>
              </a:rPr>
              <a:t>b</a:t>
            </a:r>
            <a:r>
              <a:rPr lang="en-US" sz="2400" dirty="0" err="1">
                <a:solidFill>
                  <a:schemeClr val="dk1"/>
                </a:solidFill>
                <a:latin typeface="+mn-lt"/>
                <a:ea typeface="Helvetica Neue"/>
                <a:cs typeface="Helvetica Neue"/>
                <a:sym typeface="Helvetica Neue"/>
              </a:rPr>
              <a:t>rowsing</a:t>
            </a:r>
            <a:r>
              <a:rPr lang="en-US" sz="2400" dirty="0">
                <a:solidFill>
                  <a:schemeClr val="dk1"/>
                </a:solidFill>
                <a:latin typeface="+mn-lt"/>
                <a:ea typeface="Helvetica Neue"/>
                <a:cs typeface="Helvetica Neue"/>
                <a:sym typeface="Helvetica Neue"/>
              </a:rPr>
              <a:t> </a:t>
            </a:r>
            <a:r>
              <a:rPr lang="hr-HR" sz="2400" dirty="0">
                <a:solidFill>
                  <a:schemeClr val="dk1"/>
                </a:solidFill>
                <a:latin typeface="+mn-lt"/>
                <a:ea typeface="Helvetica Neue"/>
                <a:cs typeface="Helvetica Neue"/>
                <a:sym typeface="Helvetica Neue"/>
              </a:rPr>
              <a:t>t</a:t>
            </a:r>
            <a:r>
              <a:rPr lang="en-US" sz="2400" dirty="0" err="1">
                <a:solidFill>
                  <a:schemeClr val="dk1"/>
                </a:solidFill>
                <a:latin typeface="+mn-lt"/>
                <a:ea typeface="Helvetica Neue"/>
                <a:cs typeface="Helvetica Neue"/>
                <a:sym typeface="Helvetica Neue"/>
              </a:rPr>
              <a:t>ools</a:t>
            </a:r>
            <a:endParaRPr dirty="0">
              <a:latin typeface="+mn-lt"/>
            </a:endParaRPr>
          </a:p>
        </p:txBody>
      </p:sp>
      <p:sp>
        <p:nvSpPr>
          <p:cNvPr id="76" name="Google Shape;76;p2"/>
          <p:cNvSpPr txBox="1"/>
          <p:nvPr/>
        </p:nvSpPr>
        <p:spPr>
          <a:xfrm>
            <a:off x="6794332" y="7355440"/>
            <a:ext cx="6733337"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chemeClr val="dk1"/>
                </a:solidFill>
                <a:latin typeface="+mn-lt"/>
                <a:ea typeface="Helvetica Neue"/>
                <a:cs typeface="Helvetica Neue"/>
                <a:sym typeface="Helvetica Neue"/>
              </a:rPr>
              <a:t>Risks of </a:t>
            </a:r>
            <a:r>
              <a:rPr lang="hr-HR" sz="2400" dirty="0">
                <a:solidFill>
                  <a:schemeClr val="dk1"/>
                </a:solidFill>
                <a:latin typeface="+mn-lt"/>
                <a:ea typeface="Helvetica Neue"/>
                <a:cs typeface="Helvetica Neue"/>
                <a:sym typeface="Helvetica Neue"/>
              </a:rPr>
              <a:t>e</a:t>
            </a:r>
            <a:r>
              <a:rPr lang="en-US" sz="2400" dirty="0" err="1">
                <a:solidFill>
                  <a:schemeClr val="dk1"/>
                </a:solidFill>
                <a:latin typeface="+mn-lt"/>
                <a:ea typeface="Helvetica Neue"/>
                <a:cs typeface="Helvetica Neue"/>
                <a:sym typeface="Helvetica Neue"/>
              </a:rPr>
              <a:t>xcessive</a:t>
            </a:r>
            <a:r>
              <a:rPr lang="en-US" sz="2400" dirty="0">
                <a:solidFill>
                  <a:schemeClr val="dk1"/>
                </a:solidFill>
                <a:latin typeface="+mn-lt"/>
                <a:ea typeface="Helvetica Neue"/>
                <a:cs typeface="Helvetica Neue"/>
                <a:sym typeface="Helvetica Neue"/>
              </a:rPr>
              <a:t> </a:t>
            </a:r>
            <a:r>
              <a:rPr lang="hr-HR" sz="2400" dirty="0">
                <a:solidFill>
                  <a:schemeClr val="dk1"/>
                </a:solidFill>
                <a:latin typeface="+mn-lt"/>
                <a:ea typeface="Helvetica Neue"/>
                <a:cs typeface="Helvetica Neue"/>
                <a:sym typeface="Helvetica Neue"/>
              </a:rPr>
              <a:t>s</a:t>
            </a:r>
            <a:r>
              <a:rPr lang="en-US" sz="2400" dirty="0" err="1">
                <a:solidFill>
                  <a:schemeClr val="dk1"/>
                </a:solidFill>
                <a:latin typeface="+mn-lt"/>
                <a:ea typeface="Helvetica Neue"/>
                <a:cs typeface="Helvetica Neue"/>
                <a:sym typeface="Helvetica Neue"/>
              </a:rPr>
              <a:t>creen</a:t>
            </a:r>
            <a:r>
              <a:rPr lang="en-US" sz="2400" dirty="0">
                <a:solidFill>
                  <a:schemeClr val="dk1"/>
                </a:solidFill>
                <a:latin typeface="+mn-lt"/>
                <a:ea typeface="Helvetica Neue"/>
                <a:cs typeface="Helvetica Neue"/>
                <a:sym typeface="Helvetica Neue"/>
              </a:rPr>
              <a:t> </a:t>
            </a:r>
            <a:r>
              <a:rPr lang="hr-HR" sz="2400" dirty="0">
                <a:solidFill>
                  <a:schemeClr val="dk1"/>
                </a:solidFill>
                <a:latin typeface="+mn-lt"/>
                <a:ea typeface="Helvetica Neue"/>
                <a:cs typeface="Helvetica Neue"/>
                <a:sym typeface="Helvetica Neue"/>
              </a:rPr>
              <a:t>t</a:t>
            </a:r>
            <a:r>
              <a:rPr lang="en-US" sz="2400" dirty="0" err="1">
                <a:solidFill>
                  <a:schemeClr val="dk1"/>
                </a:solidFill>
                <a:latin typeface="+mn-lt"/>
                <a:ea typeface="Helvetica Neue"/>
                <a:cs typeface="Helvetica Neue"/>
                <a:sym typeface="Helvetica Neue"/>
              </a:rPr>
              <a:t>ime</a:t>
            </a:r>
            <a:r>
              <a:rPr lang="en-US" sz="2400" dirty="0">
                <a:solidFill>
                  <a:schemeClr val="dk1"/>
                </a:solidFill>
                <a:latin typeface="+mn-lt"/>
                <a:ea typeface="Helvetica Neue"/>
                <a:cs typeface="Helvetica Neue"/>
                <a:sym typeface="Helvetica Neue"/>
              </a:rPr>
              <a:t> and </a:t>
            </a:r>
            <a:r>
              <a:rPr lang="hr-HR" sz="2400" dirty="0">
                <a:solidFill>
                  <a:schemeClr val="dk1"/>
                </a:solidFill>
                <a:latin typeface="+mn-lt"/>
                <a:ea typeface="Helvetica Neue"/>
                <a:cs typeface="Helvetica Neue"/>
                <a:sym typeface="Helvetica Neue"/>
              </a:rPr>
              <a:t>d</a:t>
            </a:r>
            <a:r>
              <a:rPr lang="en-US" sz="2400" dirty="0" err="1">
                <a:solidFill>
                  <a:schemeClr val="dk1"/>
                </a:solidFill>
                <a:latin typeface="+mn-lt"/>
                <a:ea typeface="Helvetica Neue"/>
                <a:cs typeface="Helvetica Neue"/>
                <a:sym typeface="Helvetica Neue"/>
              </a:rPr>
              <a:t>igital</a:t>
            </a:r>
            <a:r>
              <a:rPr lang="en-US" sz="2400" dirty="0">
                <a:solidFill>
                  <a:schemeClr val="dk1"/>
                </a:solidFill>
                <a:latin typeface="+mn-lt"/>
                <a:ea typeface="Helvetica Neue"/>
                <a:cs typeface="Helvetica Neue"/>
                <a:sym typeface="Helvetica Neue"/>
              </a:rPr>
              <a:t> </a:t>
            </a:r>
            <a:r>
              <a:rPr lang="hr-HR" sz="2400" dirty="0">
                <a:solidFill>
                  <a:schemeClr val="dk1"/>
                </a:solidFill>
                <a:latin typeface="+mn-lt"/>
                <a:ea typeface="Helvetica Neue"/>
                <a:cs typeface="Helvetica Neue"/>
                <a:sym typeface="Helvetica Neue"/>
              </a:rPr>
              <a:t>  d</a:t>
            </a:r>
            <a:r>
              <a:rPr lang="en-US" sz="2400" dirty="0" err="1">
                <a:solidFill>
                  <a:schemeClr val="dk1"/>
                </a:solidFill>
                <a:latin typeface="+mn-lt"/>
                <a:ea typeface="Helvetica Neue"/>
                <a:cs typeface="Helvetica Neue"/>
                <a:sym typeface="Helvetica Neue"/>
              </a:rPr>
              <a:t>ependency</a:t>
            </a:r>
            <a:endParaRPr dirty="0">
              <a:latin typeface="+mn-lt"/>
            </a:endParaRPr>
          </a:p>
        </p:txBody>
      </p:sp>
      <p:sp>
        <p:nvSpPr>
          <p:cNvPr id="78" name="Google Shape;78;p2"/>
          <p:cNvSpPr txBox="1"/>
          <p:nvPr/>
        </p:nvSpPr>
        <p:spPr>
          <a:xfrm>
            <a:off x="6806376" y="8191730"/>
            <a:ext cx="4841312"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r-HR" sz="2400" dirty="0">
                <a:solidFill>
                  <a:schemeClr val="dk1"/>
                </a:solidFill>
                <a:latin typeface="+mn-lt"/>
                <a:sym typeface="Helvetica Neue"/>
              </a:rPr>
              <a:t>Health </a:t>
            </a:r>
            <a:r>
              <a:rPr lang="hr-HR" sz="2400" dirty="0" err="1">
                <a:solidFill>
                  <a:schemeClr val="dk1"/>
                </a:solidFill>
                <a:latin typeface="+mn-lt"/>
                <a:sym typeface="Helvetica Neue"/>
              </a:rPr>
              <a:t>and</a:t>
            </a:r>
            <a:r>
              <a:rPr lang="hr-HR" sz="2400" dirty="0">
                <a:solidFill>
                  <a:schemeClr val="dk1"/>
                </a:solidFill>
                <a:latin typeface="+mn-lt"/>
                <a:sym typeface="Helvetica Neue"/>
              </a:rPr>
              <a:t> </a:t>
            </a:r>
            <a:r>
              <a:rPr lang="hr-HR" sz="2400" dirty="0" err="1">
                <a:solidFill>
                  <a:schemeClr val="dk1"/>
                </a:solidFill>
                <a:latin typeface="+mn-lt"/>
                <a:sym typeface="Helvetica Neue"/>
              </a:rPr>
              <a:t>digital</a:t>
            </a:r>
            <a:r>
              <a:rPr lang="hr-HR" sz="2400" dirty="0">
                <a:solidFill>
                  <a:schemeClr val="dk1"/>
                </a:solidFill>
                <a:latin typeface="+mn-lt"/>
                <a:sym typeface="Helvetica Neue"/>
              </a:rPr>
              <a:t> </a:t>
            </a:r>
            <a:r>
              <a:rPr lang="hr-HR" sz="2400" dirty="0" err="1">
                <a:solidFill>
                  <a:schemeClr val="dk1"/>
                </a:solidFill>
                <a:latin typeface="+mn-lt"/>
                <a:sym typeface="Helvetica Neue"/>
              </a:rPr>
              <a:t>tools</a:t>
            </a:r>
            <a:r>
              <a:rPr lang="hr-HR" sz="2400" dirty="0">
                <a:solidFill>
                  <a:schemeClr val="dk1"/>
                </a:solidFill>
                <a:latin typeface="+mn-lt"/>
                <a:sym typeface="Helvetica Neue"/>
              </a:rPr>
              <a:t> </a:t>
            </a:r>
            <a:endParaRPr dirty="0">
              <a:latin typeface="+mn-lt"/>
            </a:endParaRPr>
          </a:p>
        </p:txBody>
      </p:sp>
      <p:pic>
        <p:nvPicPr>
          <p:cNvPr id="4098" name="Picture 2" descr="https://www.digital-boomer.eu/images/suit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42052" y="4041257"/>
            <a:ext cx="4319294" cy="498913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11"/>
          <p:cNvSpPr/>
          <p:nvPr/>
        </p:nvSpPr>
        <p:spPr>
          <a:xfrm>
            <a:off x="8203445" y="4005168"/>
            <a:ext cx="5966161" cy="2308324"/>
          </a:xfrm>
          <a:prstGeom prst="rect">
            <a:avLst/>
          </a:prstGeom>
          <a:solidFill>
            <a:schemeClr val="lt1"/>
          </a:solidFill>
          <a:ln w="25400" cap="flat" cmpd="sng">
            <a:solidFill>
              <a:srgbClr val="4D94B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mn-lt"/>
              <a:ea typeface="Calibri"/>
              <a:cs typeface="Calibri"/>
              <a:sym typeface="Calibri"/>
            </a:endParaRPr>
          </a:p>
        </p:txBody>
      </p:sp>
      <p:grpSp>
        <p:nvGrpSpPr>
          <p:cNvPr id="187" name="Google Shape;187;p11"/>
          <p:cNvGrpSpPr/>
          <p:nvPr/>
        </p:nvGrpSpPr>
        <p:grpSpPr>
          <a:xfrm>
            <a:off x="8203445" y="1492597"/>
            <a:ext cx="6131322" cy="2308324"/>
            <a:chOff x="1219200" y="2400300"/>
            <a:chExt cx="5812593" cy="2308324"/>
          </a:xfrm>
        </p:grpSpPr>
        <p:sp>
          <p:nvSpPr>
            <p:cNvPr id="188" name="Google Shape;188;p11"/>
            <p:cNvSpPr/>
            <p:nvPr/>
          </p:nvSpPr>
          <p:spPr>
            <a:xfrm>
              <a:off x="1219200" y="2400300"/>
              <a:ext cx="5590487" cy="2308324"/>
            </a:xfrm>
            <a:prstGeom prst="rect">
              <a:avLst/>
            </a:prstGeom>
            <a:solidFill>
              <a:schemeClr val="lt1"/>
            </a:solidFill>
            <a:ln w="25400" cap="flat" cmpd="sng">
              <a:solidFill>
                <a:srgbClr val="4D94B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mn-lt"/>
                <a:ea typeface="Calibri"/>
                <a:cs typeface="Calibri"/>
                <a:sym typeface="Calibri"/>
              </a:endParaRPr>
            </a:p>
          </p:txBody>
        </p:sp>
        <p:sp>
          <p:nvSpPr>
            <p:cNvPr id="189" name="Google Shape;189;p11"/>
            <p:cNvSpPr/>
            <p:nvPr/>
          </p:nvSpPr>
          <p:spPr>
            <a:xfrm>
              <a:off x="1409604" y="2566863"/>
              <a:ext cx="5622189" cy="2000507"/>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0"/>
                </a:spcAft>
                <a:buClr>
                  <a:schemeClr val="dk1"/>
                </a:buClr>
                <a:buSzPts val="2400"/>
              </a:pPr>
              <a:r>
                <a:rPr lang="en-US" sz="2000" dirty="0">
                  <a:solidFill>
                    <a:schemeClr val="dk1"/>
                  </a:solidFill>
                  <a:latin typeface="+mn-lt"/>
                  <a:ea typeface="Helvetica Neue"/>
                  <a:cs typeface="Helvetica Neue"/>
                  <a:sym typeface="Helvetica Neue"/>
                </a:rPr>
                <a:t>In cyber security, risks refer to:</a:t>
              </a:r>
            </a:p>
            <a:p>
              <a:pPr marL="457200" marR="0" lvl="0" indent="-457200" algn="l" rtl="0">
                <a:spcBef>
                  <a:spcPts val="0"/>
                </a:spcBef>
                <a:spcAft>
                  <a:spcPts val="0"/>
                </a:spcAft>
                <a:buClr>
                  <a:schemeClr val="dk1"/>
                </a:buClr>
                <a:buSzPct val="100000"/>
                <a:buFont typeface="+mj-lt"/>
                <a:buAutoNum type="alphaLcPeriod"/>
              </a:pPr>
              <a:r>
                <a:rPr lang="en-US" sz="2000" b="1" dirty="0">
                  <a:solidFill>
                    <a:schemeClr val="dk1"/>
                  </a:solidFill>
                  <a:latin typeface="+mn-lt"/>
                  <a:ea typeface="Helvetica Neue"/>
                  <a:cs typeface="Helvetica Neue"/>
                  <a:sym typeface="Helvetica Neue"/>
                </a:rPr>
                <a:t>Potential hazards when going online.</a:t>
              </a:r>
            </a:p>
            <a:p>
              <a:pPr marL="457200" marR="0" lvl="0" indent="-457200" algn="l" rtl="0">
                <a:spcBef>
                  <a:spcPts val="0"/>
                </a:spcBef>
                <a:spcAft>
                  <a:spcPts val="0"/>
                </a:spcAft>
                <a:buClr>
                  <a:schemeClr val="dk1"/>
                </a:buClr>
                <a:buSzPct val="100000"/>
                <a:buFont typeface="+mj-lt"/>
                <a:buAutoNum type="alphaLcPeriod"/>
              </a:pPr>
              <a:r>
                <a:rPr lang="en-US" sz="2000" dirty="0">
                  <a:solidFill>
                    <a:schemeClr val="dk1"/>
                  </a:solidFill>
                  <a:latin typeface="+mn-lt"/>
                  <a:ea typeface="Helvetica Neue"/>
                  <a:cs typeface="Helvetica Neue"/>
                  <a:sym typeface="Helvetica Neue"/>
                </a:rPr>
                <a:t>Physical security measures.</a:t>
              </a:r>
            </a:p>
            <a:p>
              <a:pPr marL="457200" marR="0" lvl="0" indent="-457200" algn="l" rtl="0">
                <a:spcBef>
                  <a:spcPts val="0"/>
                </a:spcBef>
                <a:spcAft>
                  <a:spcPts val="0"/>
                </a:spcAft>
                <a:buClr>
                  <a:schemeClr val="dk1"/>
                </a:buClr>
                <a:buSzPct val="100000"/>
                <a:buFont typeface="+mj-lt"/>
                <a:buAutoNum type="alphaLcPeriod"/>
              </a:pPr>
              <a:r>
                <a:rPr lang="en-US" sz="2000" dirty="0">
                  <a:solidFill>
                    <a:schemeClr val="dk1"/>
                  </a:solidFill>
                  <a:latin typeface="+mn-lt"/>
                  <a:ea typeface="Helvetica Neue"/>
                  <a:cs typeface="Helvetica Neue"/>
                  <a:sym typeface="Helvetica Neue"/>
                </a:rPr>
                <a:t>Precautions against slippery floors.</a:t>
              </a:r>
            </a:p>
            <a:p>
              <a:pPr marL="457200" marR="0" lvl="0" indent="-457200" algn="l" rtl="0">
                <a:spcBef>
                  <a:spcPts val="0"/>
                </a:spcBef>
                <a:spcAft>
                  <a:spcPts val="0"/>
                </a:spcAft>
                <a:buClr>
                  <a:schemeClr val="dk1"/>
                </a:buClr>
                <a:buSzPct val="100000"/>
                <a:buFont typeface="+mj-lt"/>
                <a:buAutoNum type="alphaLcPeriod"/>
              </a:pPr>
              <a:r>
                <a:rPr lang="en-US" sz="2000" dirty="0">
                  <a:solidFill>
                    <a:schemeClr val="dk1"/>
                  </a:solidFill>
                  <a:latin typeface="+mn-lt"/>
                  <a:ea typeface="Helvetica Neue"/>
                  <a:cs typeface="Helvetica Neue"/>
                  <a:sym typeface="Helvetica Neue"/>
                </a:rPr>
                <a:t>Safe online practices.</a:t>
              </a:r>
            </a:p>
            <a:p>
              <a:pPr marL="0" marR="0" lvl="0" indent="0" algn="l" rtl="0">
                <a:spcBef>
                  <a:spcPts val="0"/>
                </a:spcBef>
                <a:spcAft>
                  <a:spcPts val="0"/>
                </a:spcAft>
                <a:buNone/>
              </a:pPr>
              <a:endParaRPr sz="2400" dirty="0">
                <a:solidFill>
                  <a:schemeClr val="dk1"/>
                </a:solidFill>
                <a:latin typeface="+mn-lt"/>
                <a:ea typeface="Helvetica Neue"/>
                <a:cs typeface="Helvetica Neue"/>
                <a:sym typeface="Helvetica Neue"/>
              </a:endParaRPr>
            </a:p>
          </p:txBody>
        </p:sp>
      </p:grpSp>
      <p:sp>
        <p:nvSpPr>
          <p:cNvPr id="190" name="Google Shape;190;p11"/>
          <p:cNvSpPr/>
          <p:nvPr/>
        </p:nvSpPr>
        <p:spPr>
          <a:xfrm>
            <a:off x="8242899" y="4091415"/>
            <a:ext cx="7446454" cy="2000507"/>
          </a:xfrm>
          <a:prstGeom prst="rect">
            <a:avLst/>
          </a:prstGeom>
          <a:noFill/>
          <a:ln>
            <a:noFill/>
          </a:ln>
        </p:spPr>
        <p:txBody>
          <a:bodyPr spcFirstLastPara="1" wrap="square" lIns="91425" tIns="45700" rIns="91425" bIns="45700" anchor="t" anchorCtr="0">
            <a:spAutoFit/>
          </a:bodyPr>
          <a:lstStyle/>
          <a:p>
            <a:pPr>
              <a:buClr>
                <a:schemeClr val="dk1"/>
              </a:buClr>
              <a:buSzPts val="2400"/>
            </a:pPr>
            <a:r>
              <a:rPr lang="en-US" sz="2000" dirty="0">
                <a:solidFill>
                  <a:schemeClr val="dk1"/>
                </a:solidFill>
                <a:latin typeface="+mn-lt"/>
                <a:sym typeface="Helvetica Neue"/>
              </a:rPr>
              <a:t>What is social engineering?</a:t>
            </a:r>
          </a:p>
          <a:p>
            <a:pPr marL="457200" indent="-457200">
              <a:buClr>
                <a:schemeClr val="dk1"/>
              </a:buClr>
              <a:buSzPct val="100000"/>
              <a:buFont typeface="Arial"/>
              <a:buAutoNum type="alphaLcPeriod"/>
            </a:pPr>
            <a:r>
              <a:rPr lang="en-US" sz="2000" b="1" dirty="0">
                <a:solidFill>
                  <a:schemeClr val="dk1"/>
                </a:solidFill>
                <a:latin typeface="+mn-lt"/>
                <a:sym typeface="Helvetica Neue"/>
              </a:rPr>
              <a:t> A technique used by cybercriminals</a:t>
            </a:r>
            <a:r>
              <a:rPr lang="en-US" sz="2000" dirty="0">
                <a:solidFill>
                  <a:schemeClr val="dk1"/>
                </a:solidFill>
                <a:latin typeface="+mn-lt"/>
                <a:sym typeface="Helvetica Neue"/>
              </a:rPr>
              <a:t>.</a:t>
            </a:r>
          </a:p>
          <a:p>
            <a:pPr marL="457200" indent="-457200">
              <a:buClr>
                <a:schemeClr val="dk1"/>
              </a:buClr>
              <a:buSzPct val="100000"/>
              <a:buFont typeface="Arial"/>
              <a:buAutoNum type="alphaLcPeriod"/>
            </a:pPr>
            <a:r>
              <a:rPr lang="en-US" sz="2000" dirty="0">
                <a:solidFill>
                  <a:schemeClr val="dk1"/>
                </a:solidFill>
                <a:latin typeface="+mn-lt"/>
                <a:sym typeface="Helvetica Neue"/>
              </a:rPr>
              <a:t> The study of human behavior.</a:t>
            </a:r>
          </a:p>
          <a:p>
            <a:pPr marL="457200" indent="-457200">
              <a:buClr>
                <a:schemeClr val="dk1"/>
              </a:buClr>
              <a:buSzPct val="100000"/>
              <a:buFont typeface="Arial"/>
              <a:buAutoNum type="alphaLcPeriod"/>
            </a:pPr>
            <a:r>
              <a:rPr lang="en-US" sz="2000" dirty="0">
                <a:solidFill>
                  <a:schemeClr val="dk1"/>
                </a:solidFill>
                <a:latin typeface="+mn-lt"/>
                <a:sym typeface="Helvetica Neue"/>
              </a:rPr>
              <a:t> A secure browsing tool.</a:t>
            </a:r>
          </a:p>
          <a:p>
            <a:pPr marL="457200" indent="-457200">
              <a:buClr>
                <a:schemeClr val="dk1"/>
              </a:buClr>
              <a:buSzPct val="100000"/>
              <a:buFont typeface="Arial"/>
              <a:buAutoNum type="alphaLcPeriod"/>
            </a:pPr>
            <a:r>
              <a:rPr lang="en-US" sz="2000" dirty="0">
                <a:solidFill>
                  <a:schemeClr val="dk1"/>
                </a:solidFill>
                <a:latin typeface="+mn-lt"/>
                <a:sym typeface="Helvetica Neue"/>
              </a:rPr>
              <a:t> A type of computer virus.</a:t>
            </a:r>
          </a:p>
          <a:p>
            <a:pPr marL="0" marR="0" lvl="0" indent="0" algn="l" rtl="0">
              <a:spcBef>
                <a:spcPts val="0"/>
              </a:spcBef>
              <a:spcAft>
                <a:spcPts val="0"/>
              </a:spcAft>
              <a:buNone/>
            </a:pPr>
            <a:endParaRPr sz="2400" dirty="0">
              <a:solidFill>
                <a:schemeClr val="dk1"/>
              </a:solidFill>
              <a:latin typeface="+mn-lt"/>
              <a:ea typeface="Helvetica Neue"/>
              <a:cs typeface="Helvetica Neue"/>
              <a:sym typeface="Helvetica Neue"/>
            </a:endParaRPr>
          </a:p>
        </p:txBody>
      </p:sp>
      <p:sp>
        <p:nvSpPr>
          <p:cNvPr id="191" name="Google Shape;191;p11"/>
          <p:cNvSpPr txBox="1"/>
          <p:nvPr/>
        </p:nvSpPr>
        <p:spPr>
          <a:xfrm>
            <a:off x="1247010" y="2332285"/>
            <a:ext cx="6516165"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4800" b="1" dirty="0">
                <a:solidFill>
                  <a:schemeClr val="tx1"/>
                </a:solidFill>
                <a:latin typeface="+mn-lt"/>
                <a:ea typeface="Helvetica Neue"/>
                <a:cs typeface="Helvetica Neue"/>
                <a:sym typeface="Helvetica Neue"/>
              </a:rPr>
              <a:t>Test </a:t>
            </a:r>
            <a:r>
              <a:rPr lang="es-ES" sz="4800" b="1" dirty="0" err="1">
                <a:solidFill>
                  <a:schemeClr val="tx1"/>
                </a:solidFill>
                <a:latin typeface="+mn-lt"/>
                <a:ea typeface="Helvetica Neue"/>
                <a:cs typeface="Helvetica Neue"/>
                <a:sym typeface="Helvetica Neue"/>
              </a:rPr>
              <a:t>your</a:t>
            </a:r>
            <a:r>
              <a:rPr lang="es-ES" sz="4800" b="1" dirty="0">
                <a:solidFill>
                  <a:schemeClr val="tx1"/>
                </a:solidFill>
                <a:latin typeface="+mn-lt"/>
                <a:ea typeface="Helvetica Neue"/>
                <a:cs typeface="Helvetica Neue"/>
                <a:sym typeface="Helvetica Neue"/>
              </a:rPr>
              <a:t> </a:t>
            </a:r>
            <a:r>
              <a:rPr lang="es-ES" sz="4800" b="1" dirty="0" err="1">
                <a:solidFill>
                  <a:schemeClr val="tx1"/>
                </a:solidFill>
                <a:latin typeface="+mn-lt"/>
                <a:ea typeface="Helvetica Neue"/>
                <a:cs typeface="Helvetica Neue"/>
                <a:sym typeface="Helvetica Neue"/>
              </a:rPr>
              <a:t>knowledge</a:t>
            </a:r>
            <a:r>
              <a:rPr lang="es-ES" sz="4800" b="1" dirty="0">
                <a:solidFill>
                  <a:schemeClr val="tx1"/>
                </a:solidFill>
                <a:latin typeface="+mn-lt"/>
                <a:ea typeface="Helvetica Neue"/>
                <a:cs typeface="Helvetica Neue"/>
                <a:sym typeface="Helvetica Neue"/>
              </a:rPr>
              <a:t>!</a:t>
            </a:r>
            <a:endParaRPr dirty="0">
              <a:solidFill>
                <a:schemeClr val="tx1"/>
              </a:solidFill>
              <a:latin typeface="+mn-lt"/>
            </a:endParaRPr>
          </a:p>
        </p:txBody>
      </p:sp>
      <p:sp>
        <p:nvSpPr>
          <p:cNvPr id="192" name="Google Shape;192;p11"/>
          <p:cNvSpPr txBox="1"/>
          <p:nvPr/>
        </p:nvSpPr>
        <p:spPr>
          <a:xfrm>
            <a:off x="1366599" y="3183450"/>
            <a:ext cx="6876300" cy="523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800" b="1" dirty="0" err="1">
                <a:solidFill>
                  <a:srgbClr val="00CCFF"/>
                </a:solidFill>
                <a:latin typeface="+mn-lt"/>
                <a:ea typeface="Helvetica Neue"/>
                <a:cs typeface="Helvetica Neue"/>
                <a:sym typeface="Helvetica Neue"/>
              </a:rPr>
              <a:t>Please</a:t>
            </a:r>
            <a:r>
              <a:rPr lang="es-ES" sz="2800" b="1" dirty="0">
                <a:solidFill>
                  <a:srgbClr val="00CCFF"/>
                </a:solidFill>
                <a:latin typeface="+mn-lt"/>
                <a:ea typeface="Helvetica Neue"/>
                <a:cs typeface="Helvetica Neue"/>
                <a:sym typeface="Helvetica Neue"/>
              </a:rPr>
              <a:t> </a:t>
            </a:r>
            <a:r>
              <a:rPr lang="es-ES" sz="2800" b="1" dirty="0" err="1">
                <a:solidFill>
                  <a:srgbClr val="00CCFF"/>
                </a:solidFill>
                <a:latin typeface="+mn-lt"/>
                <a:ea typeface="Helvetica Neue"/>
                <a:cs typeface="Helvetica Neue"/>
                <a:sym typeface="Helvetica Neue"/>
              </a:rPr>
              <a:t>answer</a:t>
            </a:r>
            <a:r>
              <a:rPr lang="es-ES" sz="2800" b="1" dirty="0">
                <a:solidFill>
                  <a:srgbClr val="00CCFF"/>
                </a:solidFill>
                <a:latin typeface="+mn-lt"/>
                <a:ea typeface="Helvetica Neue"/>
                <a:cs typeface="Helvetica Neue"/>
                <a:sym typeface="Helvetica Neue"/>
              </a:rPr>
              <a:t> </a:t>
            </a:r>
            <a:r>
              <a:rPr lang="es-ES" sz="2800" b="1" dirty="0" err="1">
                <a:solidFill>
                  <a:srgbClr val="00CCFF"/>
                </a:solidFill>
                <a:latin typeface="+mn-lt"/>
                <a:ea typeface="Helvetica Neue"/>
                <a:cs typeface="Helvetica Neue"/>
                <a:sym typeface="Helvetica Neue"/>
              </a:rPr>
              <a:t>the</a:t>
            </a:r>
            <a:r>
              <a:rPr lang="es-ES" sz="2800" b="1" dirty="0">
                <a:solidFill>
                  <a:srgbClr val="00CCFF"/>
                </a:solidFill>
                <a:latin typeface="+mn-lt"/>
                <a:ea typeface="Helvetica Neue"/>
                <a:cs typeface="Helvetica Neue"/>
                <a:sym typeface="Helvetica Neue"/>
              </a:rPr>
              <a:t> </a:t>
            </a:r>
            <a:r>
              <a:rPr lang="es-ES" sz="2800" b="1" dirty="0" err="1">
                <a:solidFill>
                  <a:srgbClr val="00CCFF"/>
                </a:solidFill>
                <a:latin typeface="+mn-lt"/>
                <a:ea typeface="Helvetica Neue"/>
                <a:cs typeface="Helvetica Neue"/>
                <a:sym typeface="Helvetica Neue"/>
              </a:rPr>
              <a:t>following</a:t>
            </a:r>
            <a:r>
              <a:rPr lang="es-ES" sz="2800" b="1" dirty="0">
                <a:solidFill>
                  <a:srgbClr val="00CCFF"/>
                </a:solidFill>
                <a:latin typeface="+mn-lt"/>
                <a:ea typeface="Helvetica Neue"/>
                <a:cs typeface="Helvetica Neue"/>
                <a:sym typeface="Helvetica Neue"/>
              </a:rPr>
              <a:t> </a:t>
            </a:r>
            <a:r>
              <a:rPr lang="es-ES" sz="2800" b="1" dirty="0" err="1">
                <a:solidFill>
                  <a:srgbClr val="00CCFF"/>
                </a:solidFill>
                <a:latin typeface="+mn-lt"/>
                <a:ea typeface="Helvetica Neue"/>
                <a:cs typeface="Helvetica Neue"/>
                <a:sym typeface="Helvetica Neue"/>
              </a:rPr>
              <a:t>questions</a:t>
            </a:r>
            <a:r>
              <a:rPr lang="es-ES" sz="2800" b="1" dirty="0">
                <a:solidFill>
                  <a:srgbClr val="00CCFF"/>
                </a:solidFill>
                <a:latin typeface="+mn-lt"/>
                <a:ea typeface="Helvetica Neue"/>
                <a:cs typeface="Helvetica Neue"/>
                <a:sym typeface="Helvetica Neue"/>
              </a:rPr>
              <a:t>:</a:t>
            </a:r>
            <a:endParaRPr dirty="0">
              <a:solidFill>
                <a:srgbClr val="00CCFF"/>
              </a:solidFill>
              <a:latin typeface="+mn-lt"/>
            </a:endParaRPr>
          </a:p>
        </p:txBody>
      </p:sp>
      <p:grpSp>
        <p:nvGrpSpPr>
          <p:cNvPr id="193" name="Google Shape;193;p11"/>
          <p:cNvGrpSpPr/>
          <p:nvPr/>
        </p:nvGrpSpPr>
        <p:grpSpPr>
          <a:xfrm>
            <a:off x="1496655" y="3857683"/>
            <a:ext cx="6252417" cy="2614251"/>
            <a:chOff x="-53699" y="5784938"/>
            <a:chExt cx="7353615" cy="2614251"/>
          </a:xfrm>
        </p:grpSpPr>
        <p:sp>
          <p:nvSpPr>
            <p:cNvPr id="194" name="Google Shape;194;p11"/>
            <p:cNvSpPr/>
            <p:nvPr/>
          </p:nvSpPr>
          <p:spPr>
            <a:xfrm>
              <a:off x="-53699" y="5784938"/>
              <a:ext cx="7353615" cy="2308324"/>
            </a:xfrm>
            <a:prstGeom prst="rect">
              <a:avLst/>
            </a:prstGeom>
            <a:solidFill>
              <a:schemeClr val="lt1"/>
            </a:solidFill>
            <a:ln w="25400" cap="flat" cmpd="sng">
              <a:solidFill>
                <a:srgbClr val="4D94B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mn-lt"/>
                <a:ea typeface="Calibri"/>
                <a:cs typeface="Calibri"/>
                <a:sym typeface="Calibri"/>
              </a:endParaRPr>
            </a:p>
          </p:txBody>
        </p:sp>
        <p:sp>
          <p:nvSpPr>
            <p:cNvPr id="195" name="Google Shape;195;p11"/>
            <p:cNvSpPr/>
            <p:nvPr/>
          </p:nvSpPr>
          <p:spPr>
            <a:xfrm>
              <a:off x="336092" y="6090905"/>
              <a:ext cx="6566021" cy="2308284"/>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0"/>
                </a:spcAft>
                <a:buClr>
                  <a:schemeClr val="dk1"/>
                </a:buClr>
                <a:buSzPts val="2400"/>
              </a:pPr>
              <a:r>
                <a:rPr lang="en-US" sz="2000" dirty="0">
                  <a:solidFill>
                    <a:schemeClr val="dk1"/>
                  </a:solidFill>
                  <a:latin typeface="+mn-lt"/>
                  <a:ea typeface="Helvetica Neue"/>
                  <a:cs typeface="Helvetica Neue"/>
                  <a:sym typeface="Helvetica Neue"/>
                </a:rPr>
                <a:t>What are some common types of cyber threats?</a:t>
              </a:r>
            </a:p>
            <a:p>
              <a:pPr marL="457200" marR="0" lvl="0" indent="-457200" algn="l" rtl="0">
                <a:spcBef>
                  <a:spcPts val="0"/>
                </a:spcBef>
                <a:spcAft>
                  <a:spcPts val="0"/>
                </a:spcAft>
                <a:buClr>
                  <a:schemeClr val="dk1"/>
                </a:buClr>
                <a:buSzPct val="100000"/>
                <a:buFont typeface="+mj-lt"/>
                <a:buAutoNum type="alphaLcPeriod"/>
              </a:pPr>
              <a:r>
                <a:rPr lang="en-US" sz="2000" dirty="0">
                  <a:solidFill>
                    <a:schemeClr val="dk1"/>
                  </a:solidFill>
                  <a:latin typeface="+mn-lt"/>
                  <a:ea typeface="Helvetica Neue"/>
                  <a:cs typeface="Helvetica Neue"/>
                  <a:sym typeface="Helvetica Neue"/>
                </a:rPr>
                <a:t>Physical attacks on computers.</a:t>
              </a:r>
            </a:p>
            <a:p>
              <a:pPr marL="457200" marR="0" lvl="0" indent="-457200" algn="l" rtl="0">
                <a:spcBef>
                  <a:spcPts val="0"/>
                </a:spcBef>
                <a:spcAft>
                  <a:spcPts val="0"/>
                </a:spcAft>
                <a:buClr>
                  <a:schemeClr val="dk1"/>
                </a:buClr>
                <a:buSzPct val="100000"/>
                <a:buFont typeface="+mj-lt"/>
                <a:buAutoNum type="alphaLcPeriod"/>
              </a:pPr>
              <a:r>
                <a:rPr lang="en-US" sz="2000" b="1" dirty="0">
                  <a:solidFill>
                    <a:schemeClr val="dk1"/>
                  </a:solidFill>
                  <a:latin typeface="+mn-lt"/>
                  <a:ea typeface="Helvetica Neue"/>
                  <a:cs typeface="Helvetica Neue"/>
                  <a:sym typeface="Helvetica Neue"/>
                </a:rPr>
                <a:t>Tricks or traps used by bad people online.</a:t>
              </a:r>
            </a:p>
            <a:p>
              <a:pPr marL="457200" marR="0" lvl="0" indent="-457200" algn="l" rtl="0">
                <a:spcBef>
                  <a:spcPts val="0"/>
                </a:spcBef>
                <a:spcAft>
                  <a:spcPts val="0"/>
                </a:spcAft>
                <a:buClr>
                  <a:schemeClr val="dk1"/>
                </a:buClr>
                <a:buSzPct val="100000"/>
                <a:buFont typeface="+mj-lt"/>
                <a:buAutoNum type="alphaLcPeriod"/>
              </a:pPr>
              <a:r>
                <a:rPr lang="en-US" sz="2000" dirty="0">
                  <a:solidFill>
                    <a:schemeClr val="dk1"/>
                  </a:solidFill>
                  <a:latin typeface="+mn-lt"/>
                  <a:ea typeface="Helvetica Neue"/>
                  <a:cs typeface="Helvetica Neue"/>
                  <a:sym typeface="Helvetica Neue"/>
                </a:rPr>
                <a:t>Safety measures for online shopping.</a:t>
              </a:r>
            </a:p>
            <a:p>
              <a:pPr marL="457200" marR="0" lvl="0" indent="-457200" algn="l" rtl="0">
                <a:spcBef>
                  <a:spcPts val="0"/>
                </a:spcBef>
                <a:spcAft>
                  <a:spcPts val="0"/>
                </a:spcAft>
                <a:buClr>
                  <a:schemeClr val="dk1"/>
                </a:buClr>
                <a:buSzPct val="100000"/>
                <a:buFont typeface="+mj-lt"/>
                <a:buAutoNum type="alphaLcPeriod"/>
              </a:pPr>
              <a:r>
                <a:rPr lang="en-US" sz="2000" dirty="0">
                  <a:solidFill>
                    <a:schemeClr val="dk1"/>
                  </a:solidFill>
                  <a:latin typeface="+mn-lt"/>
                  <a:ea typeface="Helvetica Neue"/>
                  <a:cs typeface="Helvetica Neue"/>
                  <a:sym typeface="Helvetica Neue"/>
                </a:rPr>
                <a:t>Strategies to protect personal information</a:t>
              </a:r>
            </a:p>
            <a:p>
              <a:pPr marL="0" marR="0" lvl="0" indent="0" algn="l" rtl="0">
                <a:spcBef>
                  <a:spcPts val="0"/>
                </a:spcBef>
                <a:spcAft>
                  <a:spcPts val="0"/>
                </a:spcAft>
                <a:buNone/>
              </a:pPr>
              <a:endParaRPr lang="en-US" sz="2400" dirty="0">
                <a:solidFill>
                  <a:schemeClr val="dk1"/>
                </a:solidFill>
                <a:latin typeface="+mn-lt"/>
                <a:ea typeface="Helvetica Neue"/>
                <a:cs typeface="Helvetica Neue"/>
                <a:sym typeface="Helvetica Neue"/>
              </a:endParaRPr>
            </a:p>
          </p:txBody>
        </p:sp>
      </p:grpSp>
      <p:grpSp>
        <p:nvGrpSpPr>
          <p:cNvPr id="196" name="Google Shape;196;p11"/>
          <p:cNvGrpSpPr/>
          <p:nvPr/>
        </p:nvGrpSpPr>
        <p:grpSpPr>
          <a:xfrm>
            <a:off x="8203669" y="6500416"/>
            <a:ext cx="8168096" cy="2480412"/>
            <a:chOff x="7975626" y="4871723"/>
            <a:chExt cx="6154757" cy="2480412"/>
          </a:xfrm>
        </p:grpSpPr>
        <p:sp>
          <p:nvSpPr>
            <p:cNvPr id="197" name="Google Shape;197;p11"/>
            <p:cNvSpPr/>
            <p:nvPr/>
          </p:nvSpPr>
          <p:spPr>
            <a:xfrm>
              <a:off x="7975626" y="4871723"/>
              <a:ext cx="6154757" cy="2308324"/>
            </a:xfrm>
            <a:prstGeom prst="rect">
              <a:avLst/>
            </a:prstGeom>
            <a:solidFill>
              <a:schemeClr val="lt1"/>
            </a:solidFill>
            <a:ln w="25400" cap="flat" cmpd="sng">
              <a:solidFill>
                <a:srgbClr val="4D94B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mn-lt"/>
                <a:ea typeface="Calibri"/>
                <a:cs typeface="Calibri"/>
                <a:sym typeface="Calibri"/>
              </a:endParaRPr>
            </a:p>
          </p:txBody>
        </p:sp>
        <p:sp>
          <p:nvSpPr>
            <p:cNvPr id="198" name="Google Shape;198;p11"/>
            <p:cNvSpPr/>
            <p:nvPr/>
          </p:nvSpPr>
          <p:spPr>
            <a:xfrm>
              <a:off x="8189072" y="5043851"/>
              <a:ext cx="5941311" cy="2308284"/>
            </a:xfrm>
            <a:prstGeom prst="rect">
              <a:avLst/>
            </a:prstGeom>
            <a:noFill/>
            <a:ln>
              <a:noFill/>
            </a:ln>
          </p:spPr>
          <p:txBody>
            <a:bodyPr spcFirstLastPara="1" wrap="square" lIns="91425" tIns="45700" rIns="91425" bIns="45700" anchor="t" anchorCtr="0">
              <a:spAutoFit/>
            </a:bodyPr>
            <a:lstStyle/>
            <a:p>
              <a:pPr>
                <a:buClr>
                  <a:schemeClr val="dk1"/>
                </a:buClr>
                <a:buSzPts val="2400"/>
              </a:pPr>
              <a:r>
                <a:rPr lang="en-US" sz="2000" dirty="0">
                  <a:solidFill>
                    <a:schemeClr val="dk1"/>
                  </a:solidFill>
                  <a:latin typeface="+mn-lt"/>
                  <a:sym typeface="Helvetica Neue"/>
                </a:rPr>
                <a:t>What are some strategies to mitigate the risks of excessive screen time?</a:t>
              </a:r>
              <a:endParaRPr lang="en-US" sz="2000" b="1" dirty="0">
                <a:solidFill>
                  <a:schemeClr val="dk1"/>
                </a:solidFill>
                <a:latin typeface="+mn-lt"/>
                <a:sym typeface="Helvetica Neue"/>
              </a:endParaRPr>
            </a:p>
            <a:p>
              <a:pPr marL="457200" indent="-457200">
                <a:buClr>
                  <a:schemeClr val="dk1"/>
                </a:buClr>
                <a:buSzPct val="100000"/>
                <a:buFont typeface="Arial"/>
                <a:buAutoNum type="alphaLcPeriod"/>
              </a:pPr>
              <a:r>
                <a:rPr lang="en-US" sz="2000" b="1" dirty="0">
                  <a:solidFill>
                    <a:schemeClr val="dk1"/>
                  </a:solidFill>
                  <a:latin typeface="+mn-lt"/>
                  <a:sym typeface="Helvetica Neue"/>
                </a:rPr>
                <a:t>Setting screen time limits and taking regular breaks.</a:t>
              </a:r>
            </a:p>
            <a:p>
              <a:pPr marL="457200" indent="-457200">
                <a:buClr>
                  <a:schemeClr val="dk1"/>
                </a:buClr>
                <a:buSzPct val="100000"/>
                <a:buFont typeface="Arial"/>
                <a:buAutoNum type="alphaLcPeriod"/>
              </a:pPr>
              <a:r>
                <a:rPr lang="en-US" sz="2000" dirty="0">
                  <a:solidFill>
                    <a:schemeClr val="dk1"/>
                  </a:solidFill>
                  <a:latin typeface="+mn-lt"/>
                  <a:sym typeface="Helvetica Neue"/>
                </a:rPr>
                <a:t>Increasing technology use for better health.</a:t>
              </a:r>
            </a:p>
            <a:p>
              <a:pPr marL="457200" indent="-457200">
                <a:buClr>
                  <a:schemeClr val="dk1"/>
                </a:buClr>
                <a:buSzPct val="100000"/>
                <a:buFont typeface="Arial"/>
                <a:buAutoNum type="alphaLcPeriod"/>
              </a:pPr>
              <a:r>
                <a:rPr lang="en-US" sz="2000" dirty="0">
                  <a:solidFill>
                    <a:schemeClr val="dk1"/>
                  </a:solidFill>
                  <a:latin typeface="+mn-lt"/>
                  <a:sym typeface="Helvetica Neue"/>
                </a:rPr>
                <a:t>Disconnecting from digital devices entirely.</a:t>
              </a:r>
            </a:p>
            <a:p>
              <a:pPr marL="457200" indent="-457200">
                <a:buClr>
                  <a:schemeClr val="dk1"/>
                </a:buClr>
                <a:buSzPct val="100000"/>
                <a:buFont typeface="Arial"/>
                <a:buAutoNum type="alphaLcPeriod"/>
              </a:pPr>
              <a:r>
                <a:rPr lang="en-US" sz="2000" dirty="0">
                  <a:solidFill>
                    <a:schemeClr val="dk1"/>
                  </a:solidFill>
                  <a:latin typeface="+mn-lt"/>
                  <a:sym typeface="Helvetica Neue"/>
                </a:rPr>
                <a:t>Seeking support and accountability.</a:t>
              </a:r>
            </a:p>
            <a:p>
              <a:pPr marL="0" marR="0" lvl="0" indent="0" algn="l" rtl="0">
                <a:spcBef>
                  <a:spcPts val="0"/>
                </a:spcBef>
                <a:spcAft>
                  <a:spcPts val="0"/>
                </a:spcAft>
                <a:buNone/>
              </a:pPr>
              <a:endParaRPr sz="2400" dirty="0">
                <a:solidFill>
                  <a:schemeClr val="dk1"/>
                </a:solidFill>
                <a:latin typeface="+mn-lt"/>
                <a:ea typeface="Helvetica Neue"/>
                <a:cs typeface="Helvetica Neue"/>
                <a:sym typeface="Helvetica Neue"/>
              </a:endParaRPr>
            </a:p>
          </p:txBody>
        </p:sp>
      </p:grpSp>
      <p:grpSp>
        <p:nvGrpSpPr>
          <p:cNvPr id="199" name="Google Shape;199;p11"/>
          <p:cNvGrpSpPr/>
          <p:nvPr/>
        </p:nvGrpSpPr>
        <p:grpSpPr>
          <a:xfrm>
            <a:off x="1475741" y="6297897"/>
            <a:ext cx="6287434" cy="3365354"/>
            <a:chOff x="1191108" y="4256210"/>
            <a:chExt cx="6727551" cy="3365354"/>
          </a:xfrm>
        </p:grpSpPr>
        <p:sp>
          <p:nvSpPr>
            <p:cNvPr id="200" name="Google Shape;200;p11"/>
            <p:cNvSpPr/>
            <p:nvPr/>
          </p:nvSpPr>
          <p:spPr>
            <a:xfrm>
              <a:off x="1191108" y="4256210"/>
              <a:ext cx="6727551" cy="2923837"/>
            </a:xfrm>
            <a:prstGeom prst="rect">
              <a:avLst/>
            </a:prstGeom>
            <a:solidFill>
              <a:schemeClr val="lt1"/>
            </a:solidFill>
            <a:ln w="25400" cap="flat" cmpd="sng">
              <a:solidFill>
                <a:srgbClr val="4D94B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mn-lt"/>
                <a:ea typeface="Calibri"/>
                <a:cs typeface="Calibri"/>
                <a:sym typeface="Calibri"/>
              </a:endParaRPr>
            </a:p>
          </p:txBody>
        </p:sp>
        <p:sp>
          <p:nvSpPr>
            <p:cNvPr id="201" name="Google Shape;201;p11"/>
            <p:cNvSpPr/>
            <p:nvPr/>
          </p:nvSpPr>
          <p:spPr>
            <a:xfrm>
              <a:off x="1337547" y="4389950"/>
              <a:ext cx="6566022" cy="3231614"/>
            </a:xfrm>
            <a:prstGeom prst="rect">
              <a:avLst/>
            </a:prstGeom>
            <a:noFill/>
            <a:ln>
              <a:noFill/>
            </a:ln>
          </p:spPr>
          <p:txBody>
            <a:bodyPr spcFirstLastPara="1" wrap="square" lIns="91425" tIns="45700" rIns="91425" bIns="45700" anchor="t" anchorCtr="0">
              <a:spAutoFit/>
            </a:bodyPr>
            <a:lstStyle/>
            <a:p>
              <a:pPr>
                <a:buClr>
                  <a:schemeClr val="dk1"/>
                </a:buClr>
                <a:buSzPts val="2400"/>
              </a:pPr>
              <a:r>
                <a:rPr lang="en-US" sz="2000" dirty="0">
                  <a:solidFill>
                    <a:schemeClr val="dk1"/>
                  </a:solidFill>
                  <a:latin typeface="+mn-lt"/>
                  <a:sym typeface="Helvetica Neue"/>
                </a:rPr>
                <a:t>How can you enhance online safety with secure browsing tools?</a:t>
              </a:r>
            </a:p>
            <a:p>
              <a:pPr marL="457200" indent="-457200">
                <a:buClr>
                  <a:schemeClr val="dk1"/>
                </a:buClr>
                <a:buSzPct val="100000"/>
                <a:buFont typeface="+mj-lt"/>
                <a:buAutoNum type="alphaLcPeriod"/>
              </a:pPr>
              <a:r>
                <a:rPr lang="en-US" sz="2000" b="1" dirty="0">
                  <a:solidFill>
                    <a:schemeClr val="dk1"/>
                  </a:solidFill>
                  <a:latin typeface="+mn-lt"/>
                  <a:sym typeface="Helvetica Neue"/>
                </a:rPr>
                <a:t> By using reputable web browsers and activating security features</a:t>
              </a:r>
              <a:r>
                <a:rPr lang="en-US" sz="2000" dirty="0">
                  <a:solidFill>
                    <a:schemeClr val="dk1"/>
                  </a:solidFill>
                  <a:latin typeface="+mn-lt"/>
                  <a:sym typeface="Helvetica Neue"/>
                </a:rPr>
                <a:t>.</a:t>
              </a:r>
            </a:p>
            <a:p>
              <a:pPr marL="457200" indent="-457200">
                <a:buClr>
                  <a:schemeClr val="dk1"/>
                </a:buClr>
                <a:buSzPct val="100000"/>
                <a:buFont typeface="+mj-lt"/>
                <a:buAutoNum type="alphaLcPeriod"/>
              </a:pPr>
              <a:r>
                <a:rPr lang="en-US" sz="2000" dirty="0">
                  <a:solidFill>
                    <a:schemeClr val="dk1"/>
                  </a:solidFill>
                  <a:latin typeface="+mn-lt"/>
                  <a:sym typeface="Helvetica Neue"/>
                </a:rPr>
                <a:t>By increasing screen time and digital dependency.</a:t>
              </a:r>
            </a:p>
            <a:p>
              <a:pPr marL="457200" indent="-457200">
                <a:buClr>
                  <a:schemeClr val="dk1"/>
                </a:buClr>
                <a:buSzPct val="100000"/>
                <a:buFont typeface="+mj-lt"/>
                <a:buAutoNum type="alphaLcPeriod"/>
              </a:pPr>
              <a:r>
                <a:rPr lang="en-US" sz="2000" dirty="0">
                  <a:solidFill>
                    <a:schemeClr val="dk1"/>
                  </a:solidFill>
                  <a:latin typeface="+mn-lt"/>
                  <a:sym typeface="Helvetica Neue"/>
                </a:rPr>
                <a:t>By sharing personal information on social media.</a:t>
              </a:r>
            </a:p>
            <a:p>
              <a:pPr marL="457200" indent="-457200">
                <a:buClr>
                  <a:schemeClr val="dk1"/>
                </a:buClr>
                <a:buSzPct val="100000"/>
                <a:buFont typeface="+mj-lt"/>
                <a:buAutoNum type="alphaLcPeriod"/>
              </a:pPr>
              <a:r>
                <a:rPr lang="en-US" sz="2000" dirty="0">
                  <a:solidFill>
                    <a:schemeClr val="dk1"/>
                  </a:solidFill>
                  <a:latin typeface="+mn-lt"/>
                  <a:sym typeface="Helvetica Neue"/>
                </a:rPr>
                <a:t> By ignoring phishing emails and malware warnings.</a:t>
              </a:r>
            </a:p>
            <a:p>
              <a:pPr marL="0" marR="0" lvl="0" indent="0" algn="l" rtl="0">
                <a:spcBef>
                  <a:spcPts val="0"/>
                </a:spcBef>
                <a:spcAft>
                  <a:spcPts val="0"/>
                </a:spcAft>
                <a:buNone/>
              </a:pPr>
              <a:endParaRPr sz="2400" dirty="0">
                <a:solidFill>
                  <a:schemeClr val="dk1"/>
                </a:solidFill>
                <a:latin typeface="+mn-lt"/>
                <a:ea typeface="Helvetica Neue"/>
                <a:cs typeface="Helvetica Neue"/>
                <a:sym typeface="Helvetica Neue"/>
              </a:endParaRPr>
            </a:p>
          </p:txBody>
        </p:sp>
      </p:grpSp>
    </p:spTree>
    <p:extLst>
      <p:ext uri="{BB962C8B-B14F-4D97-AF65-F5344CB8AC3E}">
        <p14:creationId xmlns:p14="http://schemas.microsoft.com/office/powerpoint/2010/main" val="8833299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12"/>
          <p:cNvSpPr txBox="1"/>
          <p:nvPr/>
        </p:nvSpPr>
        <p:spPr>
          <a:xfrm>
            <a:off x="1340025" y="1795727"/>
            <a:ext cx="3894431"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4800" b="1" dirty="0" err="1">
                <a:solidFill>
                  <a:schemeClr val="tx1"/>
                </a:solidFill>
                <a:latin typeface="+mn-lt"/>
                <a:ea typeface="Helvetica Neue"/>
                <a:cs typeface="Helvetica Neue"/>
                <a:sym typeface="Helvetica Neue"/>
              </a:rPr>
              <a:t>Summing</a:t>
            </a:r>
            <a:r>
              <a:rPr lang="es-ES" sz="4800" b="1" dirty="0">
                <a:solidFill>
                  <a:schemeClr val="tx1"/>
                </a:solidFill>
                <a:latin typeface="+mn-lt"/>
                <a:ea typeface="Helvetica Neue"/>
                <a:cs typeface="Helvetica Neue"/>
                <a:sym typeface="Helvetica Neue"/>
              </a:rPr>
              <a:t> up</a:t>
            </a:r>
            <a:endParaRPr dirty="0">
              <a:solidFill>
                <a:schemeClr val="tx1"/>
              </a:solidFill>
              <a:latin typeface="+mn-lt"/>
            </a:endParaRPr>
          </a:p>
        </p:txBody>
      </p:sp>
      <p:sp>
        <p:nvSpPr>
          <p:cNvPr id="207" name="Google Shape;207;p12"/>
          <p:cNvSpPr txBox="1"/>
          <p:nvPr/>
        </p:nvSpPr>
        <p:spPr>
          <a:xfrm>
            <a:off x="1375166" y="2806351"/>
            <a:ext cx="7259700" cy="52320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2800" b="1" dirty="0" err="1">
                <a:solidFill>
                  <a:srgbClr val="00CCFF"/>
                </a:solidFill>
                <a:latin typeface="+mn-lt"/>
                <a:ea typeface="Helvetica Neue"/>
                <a:cs typeface="Helvetica Neue"/>
                <a:sym typeface="Helvetica Neue"/>
              </a:rPr>
              <a:t>Well</a:t>
            </a:r>
            <a:r>
              <a:rPr lang="es-ES" sz="2800" b="1" dirty="0">
                <a:solidFill>
                  <a:srgbClr val="00CCFF"/>
                </a:solidFill>
                <a:latin typeface="+mn-lt"/>
                <a:ea typeface="Helvetica Neue"/>
                <a:cs typeface="Helvetica Neue"/>
                <a:sym typeface="Helvetica Neue"/>
              </a:rPr>
              <a:t> done! </a:t>
            </a:r>
            <a:r>
              <a:rPr lang="es-ES" sz="2800" b="1" dirty="0" err="1">
                <a:solidFill>
                  <a:srgbClr val="00CCFF"/>
                </a:solidFill>
                <a:latin typeface="+mn-lt"/>
                <a:ea typeface="Helvetica Neue"/>
                <a:cs typeface="Helvetica Neue"/>
                <a:sym typeface="Helvetica Neue"/>
              </a:rPr>
              <a:t>Now</a:t>
            </a:r>
            <a:r>
              <a:rPr lang="es-ES" sz="2800" b="1" dirty="0">
                <a:solidFill>
                  <a:srgbClr val="00CCFF"/>
                </a:solidFill>
                <a:latin typeface="+mn-lt"/>
                <a:ea typeface="Helvetica Neue"/>
                <a:cs typeface="Helvetica Neue"/>
                <a:sym typeface="Helvetica Neue"/>
              </a:rPr>
              <a:t> </a:t>
            </a:r>
            <a:r>
              <a:rPr lang="es-ES" sz="2800" b="1" dirty="0" err="1">
                <a:solidFill>
                  <a:srgbClr val="00CCFF"/>
                </a:solidFill>
                <a:latin typeface="+mn-lt"/>
                <a:ea typeface="Helvetica Neue"/>
                <a:cs typeface="Helvetica Neue"/>
                <a:sym typeface="Helvetica Neue"/>
              </a:rPr>
              <a:t>you</a:t>
            </a:r>
            <a:r>
              <a:rPr lang="es-ES" sz="2800" b="1" dirty="0">
                <a:solidFill>
                  <a:srgbClr val="00CCFF"/>
                </a:solidFill>
                <a:latin typeface="+mn-lt"/>
                <a:ea typeface="Helvetica Neue"/>
                <a:cs typeface="Helvetica Neue"/>
                <a:sym typeface="Helvetica Neue"/>
              </a:rPr>
              <a:t> </a:t>
            </a:r>
            <a:r>
              <a:rPr lang="es-ES" sz="2800" b="1" dirty="0" err="1">
                <a:solidFill>
                  <a:srgbClr val="00CCFF"/>
                </a:solidFill>
                <a:latin typeface="+mn-lt"/>
                <a:ea typeface="Helvetica Neue"/>
                <a:cs typeface="Helvetica Neue"/>
                <a:sym typeface="Helvetica Neue"/>
              </a:rPr>
              <a:t>know</a:t>
            </a:r>
            <a:r>
              <a:rPr lang="es-ES" sz="2800" b="1" dirty="0">
                <a:solidFill>
                  <a:srgbClr val="00CCFF"/>
                </a:solidFill>
                <a:latin typeface="+mn-lt"/>
                <a:ea typeface="Helvetica Neue"/>
                <a:cs typeface="Helvetica Neue"/>
                <a:sym typeface="Helvetica Neue"/>
              </a:rPr>
              <a:t> more </a:t>
            </a:r>
            <a:r>
              <a:rPr lang="es-ES" sz="2800" b="1" dirty="0" err="1">
                <a:solidFill>
                  <a:srgbClr val="00CCFF"/>
                </a:solidFill>
                <a:latin typeface="+mn-lt"/>
                <a:ea typeface="Helvetica Neue"/>
                <a:cs typeface="Helvetica Neue"/>
                <a:sym typeface="Helvetica Neue"/>
              </a:rPr>
              <a:t>about</a:t>
            </a:r>
            <a:r>
              <a:rPr lang="es-ES" sz="2800" b="1" dirty="0">
                <a:solidFill>
                  <a:srgbClr val="00CCFF"/>
                </a:solidFill>
                <a:latin typeface="+mn-lt"/>
                <a:ea typeface="Helvetica Neue"/>
                <a:cs typeface="Helvetica Neue"/>
                <a:sym typeface="Helvetica Neue"/>
              </a:rPr>
              <a:t>:</a:t>
            </a:r>
            <a:endParaRPr dirty="0">
              <a:solidFill>
                <a:srgbClr val="00CCFF"/>
              </a:solidFill>
              <a:latin typeface="+mn-lt"/>
            </a:endParaRPr>
          </a:p>
        </p:txBody>
      </p:sp>
      <p:sp>
        <p:nvSpPr>
          <p:cNvPr id="17" name="Google Shape;99;p4"/>
          <p:cNvSpPr txBox="1"/>
          <p:nvPr/>
        </p:nvSpPr>
        <p:spPr>
          <a:xfrm>
            <a:off x="1627729" y="3889052"/>
            <a:ext cx="10426941" cy="4893607"/>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rgbClr val="00CCFF"/>
              </a:buClr>
              <a:buSzPct val="150000"/>
              <a:buFont typeface="Arial" panose="020B0604020202020204" pitchFamily="34" charset="0"/>
              <a:buChar char="•"/>
            </a:pPr>
            <a:r>
              <a:rPr lang="en-US" sz="2400" dirty="0">
                <a:solidFill>
                  <a:schemeClr val="dk1"/>
                </a:solidFill>
                <a:latin typeface="+mn-lt"/>
                <a:ea typeface="Helvetica Neue"/>
                <a:cs typeface="Helvetica Neue"/>
                <a:sym typeface="Helvetica Neue"/>
              </a:rPr>
              <a:t>Seniors are now aware of online dangers and how to protect themselves. They know about risks like personal information theft, scams, and viruses. This knowledge helps them make informed choices and stay safe online.</a:t>
            </a:r>
            <a:endParaRPr lang="hr-HR" sz="2400" dirty="0">
              <a:solidFill>
                <a:schemeClr val="dk1"/>
              </a:solidFill>
              <a:latin typeface="+mn-lt"/>
              <a:ea typeface="Helvetica Neue"/>
              <a:cs typeface="Helvetica Neue"/>
              <a:sym typeface="Helvetica Neue"/>
            </a:endParaRPr>
          </a:p>
          <a:p>
            <a:pPr marL="342900" indent="-342900">
              <a:buClr>
                <a:srgbClr val="00CCFF"/>
              </a:buClr>
              <a:buSzPct val="150000"/>
              <a:buFont typeface="Arial" panose="020B0604020202020204" pitchFamily="34" charset="0"/>
              <a:buChar char="•"/>
            </a:pPr>
            <a:r>
              <a:rPr lang="en-US" sz="2400" dirty="0">
                <a:solidFill>
                  <a:schemeClr val="dk1"/>
                </a:solidFill>
                <a:latin typeface="+mn-lt"/>
                <a:ea typeface="Helvetica Neue"/>
                <a:cs typeface="Helvetica Neue"/>
                <a:sym typeface="Helvetica Neue"/>
              </a:rPr>
              <a:t>Seniors recognize different cyber threats, such as phishing, malware, and identity theft. They can identify warning signs and take steps to avoid falling victim to these threats.</a:t>
            </a:r>
            <a:endParaRPr lang="hr-HR" sz="2400" dirty="0">
              <a:solidFill>
                <a:schemeClr val="dk1"/>
              </a:solidFill>
              <a:latin typeface="+mn-lt"/>
              <a:ea typeface="Helvetica Neue"/>
              <a:cs typeface="Helvetica Neue"/>
              <a:sym typeface="Helvetica Neue"/>
            </a:endParaRPr>
          </a:p>
          <a:p>
            <a:pPr marL="342900" indent="-342900">
              <a:buClr>
                <a:srgbClr val="00CCFF"/>
              </a:buClr>
              <a:buSzPct val="150000"/>
              <a:buFont typeface="Arial" panose="020B0604020202020204" pitchFamily="34" charset="0"/>
              <a:buChar char="•"/>
            </a:pPr>
            <a:r>
              <a:rPr lang="en-US" sz="2400" dirty="0">
                <a:solidFill>
                  <a:schemeClr val="dk1"/>
                </a:solidFill>
                <a:latin typeface="+mn-lt"/>
                <a:ea typeface="Helvetica Neue"/>
                <a:cs typeface="Helvetica Neue"/>
                <a:sym typeface="Helvetica Neue"/>
              </a:rPr>
              <a:t>Seniors learned how technology can support their health, providing access to information, health monitoring, online communities, and the ability to track and analyze health data.</a:t>
            </a:r>
            <a:endParaRPr lang="en-US" sz="2400" dirty="0">
              <a:latin typeface="+mn-lt"/>
            </a:endParaRPr>
          </a:p>
          <a:p>
            <a:pPr>
              <a:buClr>
                <a:srgbClr val="00CCFF"/>
              </a:buClr>
              <a:buSzPct val="150000"/>
            </a:pPr>
            <a:endParaRPr lang="hr-HR" sz="2400" dirty="0">
              <a:solidFill>
                <a:schemeClr val="dk1"/>
              </a:solidFill>
              <a:latin typeface="+mn-lt"/>
              <a:cs typeface="Helvetica Neue"/>
              <a:sym typeface="Helvetica Neue"/>
            </a:endParaRPr>
          </a:p>
          <a:p>
            <a:pPr>
              <a:buClr>
                <a:srgbClr val="00CCFF"/>
              </a:buClr>
              <a:buSzPct val="150000"/>
            </a:pPr>
            <a:endParaRPr lang="en-US" sz="2400" dirty="0">
              <a:latin typeface="+mn-lt"/>
            </a:endParaRPr>
          </a:p>
          <a:p>
            <a:pPr marL="342900" marR="0" lvl="0" indent="-342900" algn="l" rtl="0">
              <a:spcBef>
                <a:spcPts val="0"/>
              </a:spcBef>
              <a:spcAft>
                <a:spcPts val="0"/>
              </a:spcAft>
              <a:buClr>
                <a:srgbClr val="00CCFF"/>
              </a:buClr>
              <a:buSzPct val="150000"/>
              <a:buFont typeface="Arial" panose="020B0604020202020204" pitchFamily="34" charset="0"/>
              <a:buChar char="•"/>
            </a:pPr>
            <a:endParaRPr lang="en-US" sz="2400" dirty="0">
              <a:solidFill>
                <a:schemeClr val="dk1"/>
              </a:solidFill>
              <a:latin typeface="+mn-lt"/>
              <a:ea typeface="Helvetica Neue"/>
              <a:cs typeface="Helvetica Neue"/>
              <a:sym typeface="Helvetica Neue"/>
            </a:endParaRPr>
          </a:p>
        </p:txBody>
      </p:sp>
      <p:pic>
        <p:nvPicPr>
          <p:cNvPr id="3074" name="Picture 2" descr="https://www.digital-boomer.eu/images/skill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15477" y="3332336"/>
            <a:ext cx="5219700" cy="53244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13"/>
          <p:cNvSpPr txBox="1"/>
          <p:nvPr/>
        </p:nvSpPr>
        <p:spPr>
          <a:xfrm>
            <a:off x="1295400" y="2400299"/>
            <a:ext cx="4648200"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4D94B7"/>
              </a:buClr>
              <a:buSzPts val="4800"/>
              <a:buFont typeface="Helvetica Neue"/>
              <a:buNone/>
            </a:pPr>
            <a:r>
              <a:rPr lang="es-ES" sz="4800" b="1" dirty="0" err="1">
                <a:solidFill>
                  <a:schemeClr val="tx1"/>
                </a:solidFill>
                <a:latin typeface="+mn-lt"/>
                <a:ea typeface="Helvetica Neue"/>
                <a:cs typeface="Helvetica Neue"/>
                <a:sym typeface="Helvetica Neue"/>
              </a:rPr>
              <a:t>Bibliography</a:t>
            </a:r>
            <a:endParaRPr sz="1800" dirty="0">
              <a:solidFill>
                <a:schemeClr val="tx1"/>
              </a:solidFill>
              <a:latin typeface="+mn-lt"/>
              <a:ea typeface="Calibri"/>
              <a:cs typeface="Calibri"/>
              <a:sym typeface="Calibri"/>
            </a:endParaRPr>
          </a:p>
        </p:txBody>
      </p:sp>
      <p:sp>
        <p:nvSpPr>
          <p:cNvPr id="221" name="Google Shape;221;p13"/>
          <p:cNvSpPr/>
          <p:nvPr/>
        </p:nvSpPr>
        <p:spPr>
          <a:xfrm>
            <a:off x="1503600" y="3696970"/>
            <a:ext cx="15280800" cy="2893059"/>
          </a:xfrm>
          <a:prstGeom prst="rect">
            <a:avLst/>
          </a:prstGeom>
          <a:noFill/>
          <a:ln>
            <a:noFill/>
          </a:ln>
        </p:spPr>
        <p:txBody>
          <a:bodyPr spcFirstLastPara="1" wrap="square" lIns="91425" tIns="45700" rIns="91425" bIns="45700" anchor="t" anchorCtr="0">
            <a:spAutoFit/>
          </a:bodyPr>
          <a:lstStyle/>
          <a:p>
            <a:pPr marL="534988" marR="0" lvl="0" indent="-534988" algn="l" rtl="0">
              <a:spcBef>
                <a:spcPts val="0"/>
              </a:spcBef>
              <a:spcAft>
                <a:spcPts val="0"/>
              </a:spcAft>
              <a:buClr>
                <a:schemeClr val="dk1"/>
              </a:buClr>
              <a:buSzPts val="3360"/>
              <a:buFont typeface="Wingdings" pitchFamily="2" charset="2"/>
              <a:buChar char="q"/>
            </a:pPr>
            <a:endParaRPr lang="hr-HR" dirty="0">
              <a:latin typeface="+mn-lt"/>
            </a:endParaRPr>
          </a:p>
          <a:p>
            <a:pPr marL="342900" marR="0" lvl="0" indent="-342900" algn="l" rtl="0">
              <a:spcBef>
                <a:spcPts val="0"/>
              </a:spcBef>
              <a:spcAft>
                <a:spcPts val="0"/>
              </a:spcAft>
              <a:buClr>
                <a:schemeClr val="dk1"/>
              </a:buClr>
              <a:buSzPts val="3360"/>
              <a:buFont typeface="Wingdings" pitchFamily="2" charset="2"/>
              <a:buChar char="§"/>
            </a:pPr>
            <a:r>
              <a:rPr lang="hr-HR" sz="2400" dirty="0">
                <a:latin typeface="+mn-lt"/>
              </a:rPr>
              <a:t>https://staysafeonline.org/</a:t>
            </a:r>
          </a:p>
          <a:p>
            <a:pPr marL="342900" marR="0" lvl="0" indent="-342900" algn="l" rtl="0">
              <a:spcBef>
                <a:spcPts val="0"/>
              </a:spcBef>
              <a:spcAft>
                <a:spcPts val="0"/>
              </a:spcAft>
              <a:buClr>
                <a:schemeClr val="dk1"/>
              </a:buClr>
              <a:buSzPts val="3360"/>
              <a:buFont typeface="Wingdings" pitchFamily="2" charset="2"/>
              <a:buChar char="§"/>
            </a:pPr>
            <a:r>
              <a:rPr lang="hr-HR" sz="2400" dirty="0">
                <a:latin typeface="+mn-lt"/>
              </a:rPr>
              <a:t>https://www.consumer.ftc.gov/topics/online-security</a:t>
            </a:r>
          </a:p>
          <a:p>
            <a:pPr marL="342900" marR="0" lvl="0" indent="-342900" algn="l" rtl="0">
              <a:spcBef>
                <a:spcPts val="0"/>
              </a:spcBef>
              <a:spcAft>
                <a:spcPts val="0"/>
              </a:spcAft>
              <a:buClr>
                <a:schemeClr val="dk1"/>
              </a:buClr>
              <a:buSzPts val="3360"/>
              <a:buFont typeface="Wingdings" pitchFamily="2" charset="2"/>
              <a:buChar char="§"/>
            </a:pPr>
            <a:r>
              <a:rPr lang="hr-HR" sz="2400" dirty="0">
                <a:latin typeface="+mn-lt"/>
              </a:rPr>
              <a:t>https://www.cisa.gov/cybersecurity</a:t>
            </a:r>
          </a:p>
          <a:p>
            <a:pPr marL="342900" marR="0" lvl="0" indent="-342900" algn="l" rtl="0">
              <a:spcBef>
                <a:spcPts val="0"/>
              </a:spcBef>
              <a:spcAft>
                <a:spcPts val="0"/>
              </a:spcAft>
              <a:buClr>
                <a:schemeClr val="dk1"/>
              </a:buClr>
              <a:buSzPts val="3360"/>
              <a:buFont typeface="Wingdings" pitchFamily="2" charset="2"/>
              <a:buChar char="§"/>
            </a:pPr>
            <a:r>
              <a:rPr lang="hr-HR" sz="2400" dirty="0">
                <a:latin typeface="+mn-lt"/>
              </a:rPr>
              <a:t>https://www.getsafeonline.org/</a:t>
            </a:r>
          </a:p>
          <a:p>
            <a:pPr marL="342900" marR="0" lvl="0" indent="-342900" algn="l" rtl="0">
              <a:spcBef>
                <a:spcPts val="0"/>
              </a:spcBef>
              <a:spcAft>
                <a:spcPts val="0"/>
              </a:spcAft>
              <a:buClr>
                <a:schemeClr val="dk1"/>
              </a:buClr>
              <a:buSzPts val="3360"/>
              <a:buFont typeface="Wingdings" pitchFamily="2" charset="2"/>
              <a:buChar char="§"/>
            </a:pPr>
            <a:r>
              <a:rPr lang="hr-HR" sz="2400" dirty="0">
                <a:latin typeface="+mn-lt"/>
              </a:rPr>
              <a:t>https://us.norton.com/internetsecurity</a:t>
            </a:r>
          </a:p>
          <a:p>
            <a:pPr marL="342900" marR="0" lvl="0" indent="-342900" algn="l" rtl="0">
              <a:spcBef>
                <a:spcPts val="0"/>
              </a:spcBef>
              <a:spcAft>
                <a:spcPts val="0"/>
              </a:spcAft>
              <a:buClr>
                <a:schemeClr val="dk1"/>
              </a:buClr>
              <a:buSzPts val="3360"/>
              <a:buFont typeface="Wingdings" pitchFamily="2" charset="2"/>
              <a:buChar char="§"/>
            </a:pPr>
            <a:r>
              <a:rPr lang="hr-HR" sz="2400" dirty="0">
                <a:latin typeface="+mn-lt"/>
              </a:rPr>
              <a:t>https://www.staysmartonline.gov.au/</a:t>
            </a:r>
          </a:p>
          <a:p>
            <a:pPr marL="342900" marR="0" lvl="0" indent="-342900" algn="l" rtl="0">
              <a:spcBef>
                <a:spcPts val="0"/>
              </a:spcBef>
              <a:spcAft>
                <a:spcPts val="0"/>
              </a:spcAft>
              <a:buClr>
                <a:schemeClr val="dk1"/>
              </a:buClr>
              <a:buSzPts val="3360"/>
              <a:buFont typeface="Wingdings" pitchFamily="2" charset="2"/>
              <a:buChar char="§"/>
            </a:pPr>
            <a:r>
              <a:rPr lang="hr-HR" sz="2400" dirty="0">
                <a:latin typeface="+mn-lt"/>
              </a:rPr>
              <a:t>https://www.commonsense.org/education/digital-citizenship/privacy-and-security</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7" name="Google Shape;237;p15"/>
          <p:cNvSpPr txBox="1"/>
          <p:nvPr/>
        </p:nvSpPr>
        <p:spPr>
          <a:xfrm>
            <a:off x="4572000" y="6724601"/>
            <a:ext cx="9144000" cy="92328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4D94B7"/>
              </a:buClr>
              <a:buSzPts val="7200"/>
              <a:buFont typeface="Helvetica Neue"/>
              <a:buNone/>
            </a:pPr>
            <a:r>
              <a:rPr lang="es-ES" sz="5400" b="1" dirty="0" err="1">
                <a:solidFill>
                  <a:schemeClr val="tx1"/>
                </a:solidFill>
                <a:latin typeface="+mn-lt"/>
                <a:ea typeface="Helvetica Neue"/>
                <a:cs typeface="Helvetica Neue"/>
                <a:sym typeface="Helvetica Neue"/>
              </a:rPr>
              <a:t>Thank</a:t>
            </a:r>
            <a:r>
              <a:rPr lang="es-ES" sz="5400" b="1" dirty="0">
                <a:solidFill>
                  <a:schemeClr val="tx1"/>
                </a:solidFill>
                <a:latin typeface="+mn-lt"/>
                <a:ea typeface="Helvetica Neue"/>
                <a:cs typeface="Helvetica Neue"/>
                <a:sym typeface="Helvetica Neue"/>
              </a:rPr>
              <a:t> </a:t>
            </a:r>
            <a:r>
              <a:rPr lang="es-ES" sz="5400" b="1" dirty="0" err="1">
                <a:solidFill>
                  <a:schemeClr val="tx1"/>
                </a:solidFill>
                <a:latin typeface="+mn-lt"/>
                <a:ea typeface="Helvetica Neue"/>
                <a:cs typeface="Helvetica Neue"/>
                <a:sym typeface="Helvetica Neue"/>
              </a:rPr>
              <a:t>you</a:t>
            </a:r>
            <a:r>
              <a:rPr lang="es-ES" sz="5400" b="1" dirty="0">
                <a:solidFill>
                  <a:schemeClr val="tx1"/>
                </a:solidFill>
                <a:latin typeface="+mn-lt"/>
                <a:ea typeface="Helvetica Neue"/>
                <a:cs typeface="Helvetica Neue"/>
                <a:sym typeface="Helvetica Neue"/>
              </a:rPr>
              <a:t>!</a:t>
            </a:r>
            <a:endParaRPr sz="5400" b="1" i="0" u="none" strike="noStrike" cap="none" dirty="0">
              <a:solidFill>
                <a:schemeClr val="tx1"/>
              </a:solidFill>
              <a:latin typeface="+mn-lt"/>
              <a:ea typeface="Helvetica Neue"/>
              <a:cs typeface="Helvetica Neue"/>
              <a:sym typeface="Helvetica Neue"/>
            </a:endParaRPr>
          </a:p>
        </p:txBody>
      </p:sp>
      <p:pic>
        <p:nvPicPr>
          <p:cNvPr id="5" name="Grafik 3" descr="Ein Bild, das Text, Clipart enthält.&#10;&#10;Automatisch generierte Beschreibu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94813" y="2850294"/>
            <a:ext cx="5737714" cy="2435384"/>
          </a:xfrm>
          <a:prstGeom prst="rect">
            <a:avLst/>
          </a:prstGeom>
          <a:noFill/>
          <a:ln>
            <a:noFill/>
          </a:ln>
        </p:spPr>
      </p:pic>
      <p:sp>
        <p:nvSpPr>
          <p:cNvPr id="6" name="Rectangle 5"/>
          <p:cNvSpPr/>
          <p:nvPr/>
        </p:nvSpPr>
        <p:spPr>
          <a:xfrm>
            <a:off x="7404410" y="5792612"/>
            <a:ext cx="5575610" cy="461665"/>
          </a:xfrm>
          <a:prstGeom prst="rect">
            <a:avLst/>
          </a:prstGeom>
        </p:spPr>
        <p:txBody>
          <a:bodyPr wrap="square">
            <a:spAutoFit/>
          </a:bodyPr>
          <a:lstStyle/>
          <a:p>
            <a:r>
              <a:rPr lang="hr-HR" sz="2400" b="1" dirty="0" err="1">
                <a:solidFill>
                  <a:srgbClr val="00CCFF"/>
                </a:solidFill>
                <a:latin typeface="+mn-lt"/>
              </a:rPr>
              <a:t>www.digital</a:t>
            </a:r>
            <a:r>
              <a:rPr lang="hr-HR" sz="2400" b="1" dirty="0">
                <a:solidFill>
                  <a:srgbClr val="00CCFF"/>
                </a:solidFill>
                <a:latin typeface="+mn-lt"/>
              </a:rPr>
              <a:t>-</a:t>
            </a:r>
            <a:r>
              <a:rPr lang="hr-HR" sz="2400" b="1" dirty="0" err="1">
                <a:solidFill>
                  <a:srgbClr val="00CCFF"/>
                </a:solidFill>
                <a:latin typeface="+mn-lt"/>
              </a:rPr>
              <a:t>boomer.eu</a:t>
            </a:r>
            <a:endParaRPr lang="hr-HR" sz="2400" b="1" dirty="0">
              <a:solidFill>
                <a:srgbClr val="00CCFF"/>
              </a:solidFill>
              <a:latin typeface="+mn-l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4"/>
          <p:cNvSpPr txBox="1"/>
          <p:nvPr/>
        </p:nvSpPr>
        <p:spPr>
          <a:xfrm>
            <a:off x="1295400" y="2525000"/>
            <a:ext cx="3696000" cy="831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4800" b="1" dirty="0" err="1">
                <a:solidFill>
                  <a:schemeClr val="tx1"/>
                </a:solidFill>
                <a:latin typeface="+mn-lt"/>
                <a:ea typeface="Helvetica Neue"/>
                <a:cs typeface="Helvetica Neue"/>
                <a:sym typeface="Helvetica Neue"/>
              </a:rPr>
              <a:t>Objectives</a:t>
            </a:r>
            <a:endParaRPr sz="4800" b="1" dirty="0">
              <a:solidFill>
                <a:schemeClr val="tx1"/>
              </a:solidFill>
              <a:latin typeface="+mn-lt"/>
              <a:ea typeface="Helvetica Neue"/>
              <a:cs typeface="Helvetica Neue"/>
              <a:sym typeface="Helvetica Neue"/>
            </a:endParaRPr>
          </a:p>
        </p:txBody>
      </p:sp>
      <p:sp>
        <p:nvSpPr>
          <p:cNvPr id="99" name="Google Shape;99;p4"/>
          <p:cNvSpPr txBox="1"/>
          <p:nvPr/>
        </p:nvSpPr>
        <p:spPr>
          <a:xfrm>
            <a:off x="1348469" y="4702727"/>
            <a:ext cx="11465694" cy="2893059"/>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rgbClr val="00CCFF"/>
              </a:buClr>
              <a:buSzPct val="150000"/>
              <a:buFont typeface="Arial" panose="020B0604020202020204" pitchFamily="34" charset="0"/>
              <a:buChar char="•"/>
            </a:pPr>
            <a:r>
              <a:rPr lang="en-US" sz="2400" dirty="0">
                <a:solidFill>
                  <a:schemeClr val="dk1"/>
                </a:solidFill>
                <a:latin typeface="+mn-lt"/>
                <a:ea typeface="Helvetica Neue"/>
                <a:cs typeface="Helvetica Neue"/>
                <a:sym typeface="Helvetica Neue"/>
              </a:rPr>
              <a:t>Understand the importance of cyber security</a:t>
            </a:r>
          </a:p>
          <a:p>
            <a:pPr marL="342900" marR="0" lvl="0" indent="-342900" algn="l" rtl="0">
              <a:spcBef>
                <a:spcPts val="0"/>
              </a:spcBef>
              <a:spcAft>
                <a:spcPts val="0"/>
              </a:spcAft>
              <a:buClr>
                <a:srgbClr val="00CCFF"/>
              </a:buClr>
              <a:buSzPct val="150000"/>
              <a:buFont typeface="Arial" panose="020B0604020202020204" pitchFamily="34" charset="0"/>
              <a:buChar char="•"/>
            </a:pPr>
            <a:r>
              <a:rPr lang="en-US" sz="2400" dirty="0">
                <a:solidFill>
                  <a:schemeClr val="dk1"/>
                </a:solidFill>
                <a:latin typeface="+mn-lt"/>
                <a:ea typeface="Helvetica Neue"/>
                <a:cs typeface="Helvetica Neue"/>
                <a:sym typeface="Helvetica Neue"/>
              </a:rPr>
              <a:t>Recognize common cyber threats</a:t>
            </a:r>
          </a:p>
          <a:p>
            <a:pPr marL="342900" marR="0" lvl="0" indent="-342900" algn="l" rtl="0">
              <a:spcBef>
                <a:spcPts val="0"/>
              </a:spcBef>
              <a:spcAft>
                <a:spcPts val="0"/>
              </a:spcAft>
              <a:buClr>
                <a:srgbClr val="00CCFF"/>
              </a:buClr>
              <a:buSzPct val="150000"/>
              <a:buFont typeface="Arial" panose="020B0604020202020204" pitchFamily="34" charset="0"/>
              <a:buChar char="•"/>
            </a:pPr>
            <a:r>
              <a:rPr lang="en-US" sz="2400" dirty="0">
                <a:solidFill>
                  <a:schemeClr val="dk1"/>
                </a:solidFill>
                <a:latin typeface="+mn-lt"/>
                <a:ea typeface="Helvetica Neue"/>
                <a:cs typeface="Helvetica Neue"/>
                <a:sym typeface="Helvetica Neue"/>
              </a:rPr>
              <a:t>Practice safe internet browsing</a:t>
            </a:r>
          </a:p>
          <a:p>
            <a:pPr marL="342900" marR="0" lvl="0" indent="-342900" algn="l" rtl="0">
              <a:spcBef>
                <a:spcPts val="0"/>
              </a:spcBef>
              <a:spcAft>
                <a:spcPts val="0"/>
              </a:spcAft>
              <a:buClr>
                <a:srgbClr val="00CCFF"/>
              </a:buClr>
              <a:buSzPct val="150000"/>
              <a:buFont typeface="Arial" panose="020B0604020202020204" pitchFamily="34" charset="0"/>
              <a:buChar char="•"/>
            </a:pPr>
            <a:r>
              <a:rPr lang="en-US" sz="2400" dirty="0">
                <a:solidFill>
                  <a:schemeClr val="dk1"/>
                </a:solidFill>
                <a:latin typeface="+mn-lt"/>
                <a:ea typeface="Helvetica Neue"/>
                <a:cs typeface="Helvetica Neue"/>
                <a:sym typeface="Helvetica Neue"/>
              </a:rPr>
              <a:t>Safeguard personal information</a:t>
            </a:r>
          </a:p>
          <a:p>
            <a:pPr marL="342900" marR="0" lvl="0" indent="-342900" algn="l" rtl="0">
              <a:spcBef>
                <a:spcPts val="0"/>
              </a:spcBef>
              <a:spcAft>
                <a:spcPts val="0"/>
              </a:spcAft>
              <a:buClr>
                <a:srgbClr val="00CCFF"/>
              </a:buClr>
              <a:buSzPct val="150000"/>
              <a:buFont typeface="Arial" panose="020B0604020202020204" pitchFamily="34" charset="0"/>
              <a:buChar char="•"/>
            </a:pPr>
            <a:r>
              <a:rPr lang="en-US" sz="2400" dirty="0">
                <a:solidFill>
                  <a:schemeClr val="dk1"/>
                </a:solidFill>
                <a:latin typeface="+mn-lt"/>
                <a:ea typeface="Helvetica Neue"/>
                <a:cs typeface="Helvetica Neue"/>
                <a:sym typeface="Helvetica Neue"/>
              </a:rPr>
              <a:t>Respond to cyber incidents</a:t>
            </a:r>
          </a:p>
          <a:p>
            <a:pPr marL="342900" marR="0" lvl="0" indent="-342900" algn="l" rtl="0">
              <a:spcBef>
                <a:spcPts val="0"/>
              </a:spcBef>
              <a:spcAft>
                <a:spcPts val="0"/>
              </a:spcAft>
              <a:buClr>
                <a:srgbClr val="00CCFF"/>
              </a:buClr>
              <a:buSzPct val="150000"/>
              <a:buFont typeface="Arial" panose="020B0604020202020204" pitchFamily="34" charset="0"/>
              <a:buChar char="•"/>
            </a:pPr>
            <a:r>
              <a:rPr lang="en-US" sz="2400" dirty="0">
                <a:solidFill>
                  <a:schemeClr val="dk1"/>
                </a:solidFill>
                <a:latin typeface="+mn-lt"/>
                <a:ea typeface="Helvetica Neue"/>
                <a:cs typeface="Helvetica Neue"/>
                <a:sym typeface="Helvetica Neue"/>
              </a:rPr>
              <a:t>Identify the risks of digital technologies for health and well-being</a:t>
            </a:r>
          </a:p>
          <a:p>
            <a:pPr marL="342900" marR="0" lvl="0" indent="-342900" algn="l" rtl="0">
              <a:spcBef>
                <a:spcPts val="0"/>
              </a:spcBef>
              <a:spcAft>
                <a:spcPts val="0"/>
              </a:spcAft>
              <a:buClr>
                <a:srgbClr val="00CCFF"/>
              </a:buClr>
              <a:buSzPct val="150000"/>
              <a:buFont typeface="Arial" panose="020B0604020202020204" pitchFamily="34" charset="0"/>
              <a:buChar char="•"/>
            </a:pPr>
            <a:r>
              <a:rPr lang="en-US" sz="2400" dirty="0">
                <a:solidFill>
                  <a:schemeClr val="dk1"/>
                </a:solidFill>
                <a:latin typeface="+mn-lt"/>
                <a:ea typeface="Helvetica Neue"/>
                <a:cs typeface="Helvetica Neue"/>
                <a:sym typeface="Helvetica Neue"/>
              </a:rPr>
              <a:t>Utilize digital technologies for health and well-being</a:t>
            </a:r>
          </a:p>
          <a:p>
            <a:pPr marL="0" marR="0" lvl="0" indent="0" algn="l" rtl="0">
              <a:spcBef>
                <a:spcPts val="0"/>
              </a:spcBef>
              <a:spcAft>
                <a:spcPts val="0"/>
              </a:spcAft>
              <a:buNone/>
            </a:pPr>
            <a:endParaRPr lang="hr-HR" dirty="0">
              <a:latin typeface="+mn-lt"/>
            </a:endParaRPr>
          </a:p>
        </p:txBody>
      </p:sp>
      <p:sp>
        <p:nvSpPr>
          <p:cNvPr id="105" name="Google Shape;105;p4"/>
          <p:cNvSpPr txBox="1"/>
          <p:nvPr/>
        </p:nvSpPr>
        <p:spPr>
          <a:xfrm>
            <a:off x="1348469" y="3590781"/>
            <a:ext cx="9144000" cy="46166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2400" dirty="0">
                <a:solidFill>
                  <a:schemeClr val="dk1"/>
                </a:solidFill>
                <a:latin typeface="+mn-lt"/>
                <a:ea typeface="Helvetica Neue"/>
                <a:cs typeface="Helvetica Neue"/>
                <a:sym typeface="Helvetica Neue"/>
              </a:rPr>
              <a:t>At </a:t>
            </a:r>
            <a:r>
              <a:rPr lang="es-ES" sz="2400" dirty="0" err="1">
                <a:solidFill>
                  <a:schemeClr val="dk1"/>
                </a:solidFill>
                <a:latin typeface="+mn-lt"/>
                <a:ea typeface="Helvetica Neue"/>
                <a:cs typeface="Helvetica Neue"/>
                <a:sym typeface="Helvetica Neue"/>
              </a:rPr>
              <a:t>the</a:t>
            </a:r>
            <a:r>
              <a:rPr lang="es-ES" sz="2400" dirty="0">
                <a:solidFill>
                  <a:schemeClr val="dk1"/>
                </a:solidFill>
                <a:latin typeface="+mn-lt"/>
                <a:ea typeface="Helvetica Neue"/>
                <a:cs typeface="Helvetica Neue"/>
                <a:sym typeface="Helvetica Neue"/>
              </a:rPr>
              <a:t> </a:t>
            </a:r>
            <a:r>
              <a:rPr lang="es-ES" sz="2400" dirty="0" err="1">
                <a:solidFill>
                  <a:schemeClr val="dk1"/>
                </a:solidFill>
                <a:latin typeface="+mn-lt"/>
                <a:ea typeface="Helvetica Neue"/>
                <a:cs typeface="Helvetica Neue"/>
                <a:sym typeface="Helvetica Neue"/>
              </a:rPr>
              <a:t>end</a:t>
            </a:r>
            <a:r>
              <a:rPr lang="es-ES" sz="2400" dirty="0">
                <a:solidFill>
                  <a:schemeClr val="dk1"/>
                </a:solidFill>
                <a:latin typeface="+mn-lt"/>
                <a:ea typeface="Helvetica Neue"/>
                <a:cs typeface="Helvetica Neue"/>
                <a:sym typeface="Helvetica Neue"/>
              </a:rPr>
              <a:t> of </a:t>
            </a:r>
            <a:r>
              <a:rPr lang="es-ES" sz="2400" dirty="0" err="1">
                <a:solidFill>
                  <a:schemeClr val="dk1"/>
                </a:solidFill>
                <a:latin typeface="+mn-lt"/>
                <a:ea typeface="Helvetica Neue"/>
                <a:cs typeface="Helvetica Neue"/>
                <a:sym typeface="Helvetica Neue"/>
              </a:rPr>
              <a:t>this</a:t>
            </a:r>
            <a:r>
              <a:rPr lang="es-ES" sz="2400" dirty="0">
                <a:solidFill>
                  <a:schemeClr val="dk1"/>
                </a:solidFill>
                <a:latin typeface="+mn-lt"/>
                <a:ea typeface="Helvetica Neue"/>
                <a:cs typeface="Helvetica Neue"/>
                <a:sym typeface="Helvetica Neue"/>
              </a:rPr>
              <a:t> module </a:t>
            </a:r>
            <a:r>
              <a:rPr lang="es-ES" sz="2400" dirty="0" err="1">
                <a:solidFill>
                  <a:schemeClr val="dk1"/>
                </a:solidFill>
                <a:latin typeface="+mn-lt"/>
                <a:ea typeface="Helvetica Neue"/>
                <a:cs typeface="Helvetica Neue"/>
                <a:sym typeface="Helvetica Neue"/>
              </a:rPr>
              <a:t>you</a:t>
            </a:r>
            <a:r>
              <a:rPr lang="es-ES" sz="2400" dirty="0">
                <a:solidFill>
                  <a:schemeClr val="dk1"/>
                </a:solidFill>
                <a:latin typeface="+mn-lt"/>
                <a:ea typeface="Helvetica Neue"/>
                <a:cs typeface="Helvetica Neue"/>
                <a:sym typeface="Helvetica Neue"/>
              </a:rPr>
              <a:t> </a:t>
            </a:r>
            <a:r>
              <a:rPr lang="es-ES" sz="2400" dirty="0" err="1">
                <a:solidFill>
                  <a:schemeClr val="dk1"/>
                </a:solidFill>
                <a:latin typeface="+mn-lt"/>
                <a:ea typeface="Helvetica Neue"/>
                <a:cs typeface="Helvetica Neue"/>
                <a:sym typeface="Helvetica Neue"/>
              </a:rPr>
              <a:t>will</a:t>
            </a:r>
            <a:r>
              <a:rPr lang="es-ES" sz="2400" dirty="0">
                <a:solidFill>
                  <a:schemeClr val="dk1"/>
                </a:solidFill>
                <a:latin typeface="+mn-lt"/>
                <a:ea typeface="Helvetica Neue"/>
                <a:cs typeface="Helvetica Neue"/>
                <a:sym typeface="Helvetica Neue"/>
              </a:rPr>
              <a:t> be </a:t>
            </a:r>
            <a:r>
              <a:rPr lang="es-ES" sz="2400" dirty="0" err="1">
                <a:solidFill>
                  <a:schemeClr val="dk1"/>
                </a:solidFill>
                <a:latin typeface="+mn-lt"/>
                <a:ea typeface="Helvetica Neue"/>
                <a:cs typeface="Helvetica Neue"/>
                <a:sym typeface="Helvetica Neue"/>
              </a:rPr>
              <a:t>able</a:t>
            </a:r>
            <a:r>
              <a:rPr lang="es-ES" sz="2400" dirty="0">
                <a:solidFill>
                  <a:schemeClr val="dk1"/>
                </a:solidFill>
                <a:latin typeface="+mn-lt"/>
                <a:ea typeface="Helvetica Neue"/>
                <a:cs typeface="Helvetica Neue"/>
                <a:sym typeface="Helvetica Neue"/>
              </a:rPr>
              <a:t> </a:t>
            </a:r>
            <a:r>
              <a:rPr lang="es-ES" sz="2400" dirty="0" err="1">
                <a:solidFill>
                  <a:schemeClr val="dk1"/>
                </a:solidFill>
                <a:latin typeface="+mn-lt"/>
                <a:ea typeface="Helvetica Neue"/>
                <a:cs typeface="Helvetica Neue"/>
                <a:sym typeface="Helvetica Neue"/>
              </a:rPr>
              <a:t>to</a:t>
            </a:r>
            <a:r>
              <a:rPr lang="es-ES" sz="2400" dirty="0">
                <a:solidFill>
                  <a:schemeClr val="dk1"/>
                </a:solidFill>
                <a:latin typeface="+mn-lt"/>
                <a:ea typeface="Helvetica Neue"/>
                <a:cs typeface="Helvetica Neue"/>
                <a:sym typeface="Helvetica Neue"/>
              </a:rPr>
              <a:t>:</a:t>
            </a:r>
            <a:endParaRPr dirty="0">
              <a:latin typeface="+mn-lt"/>
              <a:ea typeface="Helvetica Neue"/>
              <a:cs typeface="Helvetica Neue"/>
              <a:sym typeface="Helvetica Neue"/>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34543" y="2926406"/>
            <a:ext cx="6296025"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2" name="Google Shape;112;p5"/>
          <p:cNvSpPr txBox="1"/>
          <p:nvPr/>
        </p:nvSpPr>
        <p:spPr>
          <a:xfrm>
            <a:off x="3099950" y="3803466"/>
            <a:ext cx="10997514" cy="83095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4D94B7"/>
              </a:buClr>
              <a:buSzPts val="4800"/>
              <a:buFont typeface="Helvetica Neue"/>
              <a:buNone/>
            </a:pPr>
            <a:r>
              <a:rPr lang="es-ES" sz="4800" b="1" dirty="0" err="1">
                <a:solidFill>
                  <a:schemeClr val="tx1"/>
                </a:solidFill>
                <a:latin typeface="+mn-lt"/>
                <a:ea typeface="Helvetica Neue"/>
                <a:cs typeface="Helvetica Neue"/>
                <a:sym typeface="Helvetica Neue"/>
              </a:rPr>
              <a:t>Introduction</a:t>
            </a:r>
            <a:r>
              <a:rPr lang="es-ES" sz="4800" b="1" dirty="0">
                <a:solidFill>
                  <a:schemeClr val="tx1"/>
                </a:solidFill>
                <a:latin typeface="+mn-lt"/>
                <a:ea typeface="Helvetica Neue"/>
                <a:cs typeface="Helvetica Neue"/>
                <a:sym typeface="Helvetica Neue"/>
              </a:rPr>
              <a:t> </a:t>
            </a:r>
            <a:r>
              <a:rPr lang="es-ES" sz="4800" b="1" dirty="0" err="1">
                <a:solidFill>
                  <a:schemeClr val="tx1"/>
                </a:solidFill>
                <a:latin typeface="+mn-lt"/>
                <a:ea typeface="Helvetica Neue"/>
                <a:cs typeface="Helvetica Neue"/>
                <a:sym typeface="Helvetica Neue"/>
              </a:rPr>
              <a:t>to</a:t>
            </a:r>
            <a:r>
              <a:rPr lang="es-ES" sz="4800" b="1" dirty="0">
                <a:solidFill>
                  <a:schemeClr val="tx1"/>
                </a:solidFill>
                <a:latin typeface="+mn-lt"/>
                <a:ea typeface="Helvetica Neue"/>
                <a:cs typeface="Helvetica Neue"/>
                <a:sym typeface="Helvetica Neue"/>
              </a:rPr>
              <a:t> </a:t>
            </a:r>
            <a:r>
              <a:rPr lang="es-ES" sz="4800" b="1" dirty="0" err="1">
                <a:solidFill>
                  <a:schemeClr val="tx1"/>
                </a:solidFill>
                <a:latin typeface="+mn-lt"/>
                <a:ea typeface="Helvetica Neue"/>
                <a:cs typeface="Helvetica Neue"/>
                <a:sym typeface="Helvetica Neue"/>
              </a:rPr>
              <a:t>Cyber</a:t>
            </a:r>
            <a:r>
              <a:rPr lang="es-ES" sz="4800" b="1" dirty="0">
                <a:solidFill>
                  <a:schemeClr val="tx1"/>
                </a:solidFill>
                <a:latin typeface="+mn-lt"/>
                <a:ea typeface="Helvetica Neue"/>
                <a:cs typeface="Helvetica Neue"/>
                <a:sym typeface="Helvetica Neue"/>
              </a:rPr>
              <a:t> Security</a:t>
            </a:r>
            <a:endParaRPr sz="4800" b="1" i="0" u="none" strike="noStrike" cap="none" dirty="0">
              <a:solidFill>
                <a:schemeClr val="tx1"/>
              </a:solidFill>
              <a:latin typeface="+mn-lt"/>
              <a:ea typeface="Helvetica Neue"/>
              <a:cs typeface="Helvetica Neue"/>
              <a:sym typeface="Helvetica Neue"/>
            </a:endParaRPr>
          </a:p>
        </p:txBody>
      </p:sp>
      <p:sp>
        <p:nvSpPr>
          <p:cNvPr id="113" name="Google Shape;113;p5"/>
          <p:cNvSpPr txBox="1"/>
          <p:nvPr/>
        </p:nvSpPr>
        <p:spPr>
          <a:xfrm>
            <a:off x="7918775" y="2604875"/>
            <a:ext cx="2575500" cy="1015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AED633"/>
              </a:buClr>
              <a:buSzPts val="6000"/>
              <a:buFont typeface="Helvetica Neue"/>
              <a:buNone/>
            </a:pPr>
            <a:r>
              <a:rPr lang="es-ES" sz="6000" b="1" dirty="0" err="1">
                <a:solidFill>
                  <a:srgbClr val="00CCFF"/>
                </a:solidFill>
                <a:latin typeface="+mn-lt"/>
                <a:ea typeface="Helvetica Neue"/>
                <a:cs typeface="Helvetica Neue"/>
                <a:sym typeface="Helvetica Neue"/>
              </a:rPr>
              <a:t>Unit</a:t>
            </a:r>
            <a:r>
              <a:rPr lang="es-ES" sz="6000" b="1" dirty="0">
                <a:solidFill>
                  <a:srgbClr val="00CCFF"/>
                </a:solidFill>
                <a:latin typeface="+mn-lt"/>
                <a:ea typeface="Helvetica Neue"/>
                <a:cs typeface="Helvetica Neue"/>
                <a:sym typeface="Helvetica Neue"/>
              </a:rPr>
              <a:t> 1</a:t>
            </a:r>
            <a:endParaRPr sz="6000" b="1" i="0" u="none" strike="noStrike" cap="none" dirty="0">
              <a:solidFill>
                <a:srgbClr val="00CCFF"/>
              </a:solidFill>
              <a:latin typeface="+mn-lt"/>
              <a:ea typeface="Helvetica Neue"/>
              <a:cs typeface="Helvetica Neue"/>
              <a:sym typeface="Helvetica Neue"/>
            </a:endParaRPr>
          </a:p>
        </p:txBody>
      </p:sp>
      <p:pic>
        <p:nvPicPr>
          <p:cNvPr id="2050" name="Picture 2" descr="https://www.digital-boomer.eu/images/trainin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25450" y="4218944"/>
            <a:ext cx="5162550" cy="50958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295399" y="1855621"/>
            <a:ext cx="12804130"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4800" b="1" dirty="0">
                <a:solidFill>
                  <a:schemeClr val="tx1"/>
                </a:solidFill>
                <a:latin typeface="+mn-lt"/>
                <a:ea typeface="Helvetica Neue"/>
                <a:cs typeface="Helvetica Neue"/>
                <a:sym typeface="Helvetica Neue"/>
              </a:rPr>
              <a:t>1.</a:t>
            </a:r>
            <a:r>
              <a:rPr lang="hr-HR" sz="4800" b="1" dirty="0">
                <a:solidFill>
                  <a:schemeClr val="tx1"/>
                </a:solidFill>
                <a:latin typeface="+mn-lt"/>
                <a:ea typeface="Helvetica Neue"/>
                <a:cs typeface="Helvetica Neue"/>
                <a:sym typeface="Helvetica Neue"/>
              </a:rPr>
              <a:t> </a:t>
            </a:r>
            <a:r>
              <a:rPr lang="es-ES" sz="4800" b="1" dirty="0" err="1">
                <a:solidFill>
                  <a:schemeClr val="tx1"/>
                </a:solidFill>
                <a:latin typeface="+mn-lt"/>
                <a:ea typeface="Helvetica Neue"/>
                <a:cs typeface="Helvetica Neue"/>
                <a:sym typeface="Helvetica Neue"/>
              </a:rPr>
              <a:t>Introduction</a:t>
            </a:r>
            <a:r>
              <a:rPr lang="es-ES" sz="4800" b="1" dirty="0">
                <a:solidFill>
                  <a:schemeClr val="tx1"/>
                </a:solidFill>
                <a:latin typeface="+mn-lt"/>
                <a:ea typeface="Helvetica Neue"/>
                <a:cs typeface="Helvetica Neue"/>
                <a:sym typeface="Helvetica Neue"/>
              </a:rPr>
              <a:t> </a:t>
            </a:r>
            <a:r>
              <a:rPr lang="es-ES" sz="4800" b="1" dirty="0" err="1">
                <a:solidFill>
                  <a:schemeClr val="tx1"/>
                </a:solidFill>
                <a:latin typeface="+mn-lt"/>
                <a:ea typeface="Helvetica Neue"/>
                <a:cs typeface="Helvetica Neue"/>
                <a:sym typeface="Helvetica Neue"/>
              </a:rPr>
              <a:t>to</a:t>
            </a:r>
            <a:r>
              <a:rPr lang="es-ES" sz="4800" b="1" dirty="0">
                <a:solidFill>
                  <a:schemeClr val="tx1"/>
                </a:solidFill>
                <a:latin typeface="+mn-lt"/>
                <a:ea typeface="Helvetica Neue"/>
                <a:cs typeface="Helvetica Neue"/>
                <a:sym typeface="Helvetica Neue"/>
              </a:rPr>
              <a:t> </a:t>
            </a:r>
            <a:r>
              <a:rPr lang="es-ES" sz="4800" b="1" dirty="0" err="1">
                <a:solidFill>
                  <a:schemeClr val="tx1"/>
                </a:solidFill>
                <a:latin typeface="+mn-lt"/>
                <a:ea typeface="Helvetica Neue"/>
                <a:cs typeface="Helvetica Neue"/>
                <a:sym typeface="Helvetica Neue"/>
              </a:rPr>
              <a:t>Cyber</a:t>
            </a:r>
            <a:r>
              <a:rPr lang="es-ES" sz="4800" b="1" dirty="0">
                <a:solidFill>
                  <a:schemeClr val="tx1"/>
                </a:solidFill>
                <a:latin typeface="+mn-lt"/>
                <a:ea typeface="Helvetica Neue"/>
                <a:cs typeface="Helvetica Neue"/>
                <a:sym typeface="Helvetica Neue"/>
              </a:rPr>
              <a:t> Security</a:t>
            </a:r>
            <a:endParaRPr lang="es-ES" dirty="0">
              <a:solidFill>
                <a:schemeClr val="tx1"/>
              </a:solidFill>
              <a:latin typeface="+mn-lt"/>
            </a:endParaRPr>
          </a:p>
        </p:txBody>
      </p:sp>
      <p:sp>
        <p:nvSpPr>
          <p:cNvPr id="119" name="Google Shape;119;p6"/>
          <p:cNvSpPr txBox="1"/>
          <p:nvPr/>
        </p:nvSpPr>
        <p:spPr>
          <a:xfrm>
            <a:off x="1332000" y="2852551"/>
            <a:ext cx="9034849"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800" b="1" dirty="0" err="1">
                <a:solidFill>
                  <a:srgbClr val="00CCFF"/>
                </a:solidFill>
                <a:latin typeface="+mn-lt"/>
                <a:ea typeface="Helvetica Neue"/>
                <a:cs typeface="Helvetica Neue"/>
                <a:sym typeface="Helvetica Neue"/>
              </a:rPr>
              <a:t>Understanding</a:t>
            </a:r>
            <a:r>
              <a:rPr lang="es-ES" sz="2800" b="1" dirty="0">
                <a:solidFill>
                  <a:srgbClr val="00CCFF"/>
                </a:solidFill>
                <a:latin typeface="+mn-lt"/>
                <a:ea typeface="Helvetica Neue"/>
                <a:cs typeface="Helvetica Neue"/>
                <a:sym typeface="Helvetica Neue"/>
              </a:rPr>
              <a:t> </a:t>
            </a:r>
            <a:r>
              <a:rPr lang="es-ES" sz="2800" b="1" dirty="0" err="1">
                <a:solidFill>
                  <a:srgbClr val="00CCFF"/>
                </a:solidFill>
                <a:latin typeface="+mn-lt"/>
                <a:ea typeface="Helvetica Neue"/>
                <a:cs typeface="Helvetica Neue"/>
                <a:sym typeface="Helvetica Neue"/>
              </a:rPr>
              <a:t>Cyber</a:t>
            </a:r>
            <a:r>
              <a:rPr lang="es-ES" sz="2800" b="1" dirty="0">
                <a:solidFill>
                  <a:srgbClr val="00CCFF"/>
                </a:solidFill>
                <a:latin typeface="+mn-lt"/>
                <a:ea typeface="Helvetica Neue"/>
                <a:cs typeface="Helvetica Neue"/>
                <a:sym typeface="Helvetica Neue"/>
              </a:rPr>
              <a:t> Security </a:t>
            </a:r>
            <a:r>
              <a:rPr lang="es-ES" sz="2800" b="1" dirty="0" err="1">
                <a:solidFill>
                  <a:srgbClr val="00CCFF"/>
                </a:solidFill>
                <a:latin typeface="+mn-lt"/>
                <a:ea typeface="Helvetica Neue"/>
                <a:cs typeface="Helvetica Neue"/>
                <a:sym typeface="Helvetica Neue"/>
              </a:rPr>
              <a:t>Risks</a:t>
            </a:r>
            <a:endParaRPr dirty="0">
              <a:solidFill>
                <a:srgbClr val="00CCFF"/>
              </a:solidFill>
              <a:latin typeface="+mn-lt"/>
            </a:endParaRPr>
          </a:p>
        </p:txBody>
      </p:sp>
      <p:sp>
        <p:nvSpPr>
          <p:cNvPr id="120" name="Google Shape;120;p6"/>
          <p:cNvSpPr txBox="1"/>
          <p:nvPr/>
        </p:nvSpPr>
        <p:spPr>
          <a:xfrm>
            <a:off x="1295399" y="3541705"/>
            <a:ext cx="13077174" cy="547838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chemeClr val="dk1"/>
                </a:solidFill>
                <a:latin typeface="+mn-lt"/>
                <a:ea typeface="Helvetica Neue"/>
                <a:cs typeface="Helvetica Neue"/>
                <a:sym typeface="Helvetica Neue"/>
              </a:rPr>
              <a:t>Think of cyber security risks as </a:t>
            </a:r>
            <a:r>
              <a:rPr lang="en-US" sz="2400" b="1" dirty="0">
                <a:solidFill>
                  <a:schemeClr val="dk1"/>
                </a:solidFill>
                <a:latin typeface="+mn-lt"/>
                <a:ea typeface="Helvetica Neue"/>
                <a:cs typeface="Helvetica Neue"/>
                <a:sym typeface="Helvetica Neue"/>
              </a:rPr>
              <a:t>potential hazards when you go online</a:t>
            </a:r>
            <a:r>
              <a:rPr lang="en-US" sz="2400" dirty="0">
                <a:solidFill>
                  <a:schemeClr val="dk1"/>
                </a:solidFill>
                <a:latin typeface="+mn-lt"/>
                <a:ea typeface="Helvetica Neue"/>
                <a:cs typeface="Helvetica Neue"/>
                <a:sym typeface="Helvetica Neue"/>
              </a:rPr>
              <a:t>. Just like you take precautions to stay safe in the physical world, such as locking your doors, being aware of cyber risks helps you stay safe in the digital world. These risks can include things like hackers trying to steal your personal information, scams that trick you into giving away your money, or viruses that can harm your computer. Moreover, cyber security </a:t>
            </a:r>
            <a:r>
              <a:rPr lang="en-US" sz="2400" b="1" dirty="0">
                <a:solidFill>
                  <a:schemeClr val="dk1"/>
                </a:solidFill>
                <a:latin typeface="+mn-lt"/>
                <a:ea typeface="Helvetica Neue"/>
                <a:cs typeface="Helvetica Neue"/>
                <a:sym typeface="Helvetica Neue"/>
              </a:rPr>
              <a:t>emphasizes the cultivation of a security-conscious culture </a:t>
            </a:r>
            <a:r>
              <a:rPr lang="en-US" sz="2400" dirty="0">
                <a:solidFill>
                  <a:schemeClr val="dk1"/>
                </a:solidFill>
                <a:latin typeface="+mn-lt"/>
                <a:ea typeface="Helvetica Neue"/>
                <a:cs typeface="Helvetica Neue"/>
                <a:sym typeface="Helvetica Neue"/>
              </a:rPr>
              <a:t>by promoting awareness and education about safe online practices.</a:t>
            </a:r>
            <a:endParaRPr lang="hr-HR" sz="2400" dirty="0">
              <a:solidFill>
                <a:schemeClr val="dk1"/>
              </a:solidFill>
              <a:latin typeface="+mn-lt"/>
              <a:ea typeface="Helvetica Neue"/>
              <a:cs typeface="Helvetica Neue"/>
              <a:sym typeface="Helvetica Neue"/>
            </a:endParaRPr>
          </a:p>
          <a:p>
            <a:pPr marL="0" marR="0" lvl="0" indent="0" algn="l" rtl="0">
              <a:spcBef>
                <a:spcPts val="0"/>
              </a:spcBef>
              <a:spcAft>
                <a:spcPts val="0"/>
              </a:spcAft>
              <a:buNone/>
            </a:pPr>
            <a:endParaRPr lang="en-US" sz="2400" dirty="0">
              <a:solidFill>
                <a:schemeClr val="dk1"/>
              </a:solidFill>
              <a:latin typeface="+mn-lt"/>
              <a:ea typeface="Helvetica Neue"/>
              <a:cs typeface="Helvetica Neue"/>
              <a:sym typeface="Helvetica Neue"/>
            </a:endParaRPr>
          </a:p>
          <a:p>
            <a:pPr marL="0" marR="0" lvl="0" indent="0" algn="l" rtl="0">
              <a:spcBef>
                <a:spcPts val="0"/>
              </a:spcBef>
              <a:spcAft>
                <a:spcPts val="0"/>
              </a:spcAft>
              <a:buNone/>
            </a:pPr>
            <a:r>
              <a:rPr lang="en-US" sz="2400" dirty="0">
                <a:solidFill>
                  <a:schemeClr val="dk1"/>
                </a:solidFill>
                <a:latin typeface="+mn-lt"/>
                <a:ea typeface="Helvetica Neue"/>
                <a:cs typeface="Helvetica Neue"/>
                <a:sym typeface="Helvetica Neue"/>
              </a:rPr>
              <a:t>By learning about these risks, you can </a:t>
            </a:r>
            <a:r>
              <a:rPr lang="en-US" sz="2400" b="1" dirty="0">
                <a:solidFill>
                  <a:schemeClr val="dk1"/>
                </a:solidFill>
                <a:latin typeface="+mn-lt"/>
                <a:ea typeface="Helvetica Neue"/>
                <a:cs typeface="Helvetica Neue"/>
                <a:sym typeface="Helvetica Neue"/>
              </a:rPr>
              <a:t>better protect yourself</a:t>
            </a:r>
            <a:r>
              <a:rPr lang="en-US" sz="2400" dirty="0">
                <a:solidFill>
                  <a:schemeClr val="dk1"/>
                </a:solidFill>
                <a:latin typeface="+mn-lt"/>
                <a:ea typeface="Helvetica Neue"/>
                <a:cs typeface="Helvetica Neue"/>
                <a:sym typeface="Helvetica Neue"/>
              </a:rPr>
              <a:t>. It's like knowing the signs of a slippery floor so you can walk carefully and avoid falling. We will discuss common cyber risks and how to recognize them, so you can navigate the online world with confidence and make informed choices to keep yourself and your information secure. Remember, </a:t>
            </a:r>
            <a:r>
              <a:rPr lang="en-US" sz="2400" b="1" dirty="0">
                <a:solidFill>
                  <a:schemeClr val="dk1"/>
                </a:solidFill>
                <a:latin typeface="+mn-lt"/>
                <a:ea typeface="Helvetica Neue"/>
                <a:cs typeface="Helvetica Neue"/>
                <a:sym typeface="Helvetica Neue"/>
              </a:rPr>
              <a:t>knowledge is power</a:t>
            </a:r>
            <a:r>
              <a:rPr lang="en-US" sz="2400" dirty="0">
                <a:solidFill>
                  <a:schemeClr val="dk1"/>
                </a:solidFill>
                <a:latin typeface="+mn-lt"/>
                <a:ea typeface="Helvetica Neue"/>
                <a:cs typeface="Helvetica Neue"/>
                <a:sym typeface="Helvetica Neue"/>
              </a:rPr>
              <a:t>, and by understanding cyber security risks, you are taking an important step towards protecting yourself online.</a:t>
            </a:r>
          </a:p>
          <a:p>
            <a:pPr marL="0" marR="0" lvl="0" indent="0" algn="l" rtl="0">
              <a:spcBef>
                <a:spcPts val="0"/>
              </a:spcBef>
              <a:spcAft>
                <a:spcPts val="0"/>
              </a:spcAft>
              <a:buNone/>
            </a:pPr>
            <a:endParaRPr lang="es-ES" dirty="0">
              <a:latin typeface="+mn-lt"/>
            </a:endParaRPr>
          </a:p>
        </p:txBody>
      </p:sp>
      <p:pic>
        <p:nvPicPr>
          <p:cNvPr id="3" name="Picture 2">
            <a:extLst>
              <a:ext uri="{FF2B5EF4-FFF2-40B4-BE49-F238E27FC236}">
                <a16:creationId xmlns:a16="http://schemas.microsoft.com/office/drawing/2014/main" id="{F85D51E8-78BA-1568-AA98-8915ADF9375C}"/>
              </a:ext>
            </a:extLst>
          </p:cNvPr>
          <p:cNvPicPr>
            <a:picLocks noChangeAspect="1"/>
          </p:cNvPicPr>
          <p:nvPr/>
        </p:nvPicPr>
        <p:blipFill>
          <a:blip r:embed="rId3"/>
          <a:stretch>
            <a:fillRect/>
          </a:stretch>
        </p:blipFill>
        <p:spPr>
          <a:xfrm>
            <a:off x="14266453" y="6434349"/>
            <a:ext cx="3651889" cy="2095346"/>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1684619"/>
            <a:ext cx="12804130"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4800" b="1" dirty="0">
                <a:solidFill>
                  <a:schemeClr val="tx1"/>
                </a:solidFill>
                <a:latin typeface="+mn-lt"/>
                <a:ea typeface="Helvetica Neue"/>
                <a:cs typeface="Helvetica Neue"/>
                <a:sym typeface="Helvetica Neue"/>
              </a:rPr>
              <a:t>1.</a:t>
            </a:r>
            <a:r>
              <a:rPr lang="hr-HR" sz="4800" b="1" dirty="0">
                <a:solidFill>
                  <a:schemeClr val="tx1"/>
                </a:solidFill>
                <a:latin typeface="+mn-lt"/>
                <a:ea typeface="Helvetica Neue"/>
                <a:cs typeface="Helvetica Neue"/>
                <a:sym typeface="Helvetica Neue"/>
              </a:rPr>
              <a:t> </a:t>
            </a:r>
            <a:r>
              <a:rPr lang="es-ES" sz="4800" b="1" dirty="0" err="1">
                <a:solidFill>
                  <a:schemeClr val="tx1"/>
                </a:solidFill>
                <a:latin typeface="+mn-lt"/>
                <a:ea typeface="Helvetica Neue"/>
                <a:cs typeface="Helvetica Neue"/>
                <a:sym typeface="Helvetica Neue"/>
              </a:rPr>
              <a:t>Introduction</a:t>
            </a:r>
            <a:r>
              <a:rPr lang="es-ES" sz="4800" b="1" dirty="0">
                <a:solidFill>
                  <a:schemeClr val="tx1"/>
                </a:solidFill>
                <a:latin typeface="+mn-lt"/>
                <a:ea typeface="Helvetica Neue"/>
                <a:cs typeface="Helvetica Neue"/>
                <a:sym typeface="Helvetica Neue"/>
              </a:rPr>
              <a:t> </a:t>
            </a:r>
            <a:r>
              <a:rPr lang="es-ES" sz="4800" b="1" dirty="0" err="1">
                <a:solidFill>
                  <a:schemeClr val="tx1"/>
                </a:solidFill>
                <a:latin typeface="+mn-lt"/>
                <a:ea typeface="Helvetica Neue"/>
                <a:cs typeface="Helvetica Neue"/>
                <a:sym typeface="Helvetica Neue"/>
              </a:rPr>
              <a:t>to</a:t>
            </a:r>
            <a:r>
              <a:rPr lang="es-ES" sz="4800" b="1" dirty="0">
                <a:solidFill>
                  <a:schemeClr val="tx1"/>
                </a:solidFill>
                <a:latin typeface="+mn-lt"/>
                <a:ea typeface="Helvetica Neue"/>
                <a:cs typeface="Helvetica Neue"/>
                <a:sym typeface="Helvetica Neue"/>
              </a:rPr>
              <a:t> </a:t>
            </a:r>
            <a:r>
              <a:rPr lang="es-ES" sz="4800" b="1" dirty="0" err="1">
                <a:solidFill>
                  <a:schemeClr val="tx1"/>
                </a:solidFill>
                <a:latin typeface="+mn-lt"/>
                <a:ea typeface="Helvetica Neue"/>
                <a:cs typeface="Helvetica Neue"/>
                <a:sym typeface="Helvetica Neue"/>
              </a:rPr>
              <a:t>Cyber</a:t>
            </a:r>
            <a:r>
              <a:rPr lang="es-ES" sz="4800" b="1" dirty="0">
                <a:solidFill>
                  <a:schemeClr val="tx1"/>
                </a:solidFill>
                <a:latin typeface="+mn-lt"/>
                <a:ea typeface="Helvetica Neue"/>
                <a:cs typeface="Helvetica Neue"/>
                <a:sym typeface="Helvetica Neue"/>
              </a:rPr>
              <a:t> Security</a:t>
            </a:r>
            <a:endParaRPr lang="es-ES" dirty="0">
              <a:solidFill>
                <a:schemeClr val="tx1"/>
              </a:solidFill>
              <a:latin typeface="+mn-lt"/>
            </a:endParaRPr>
          </a:p>
        </p:txBody>
      </p:sp>
      <p:sp>
        <p:nvSpPr>
          <p:cNvPr id="119" name="Google Shape;119;p6"/>
          <p:cNvSpPr txBox="1"/>
          <p:nvPr/>
        </p:nvSpPr>
        <p:spPr>
          <a:xfrm>
            <a:off x="1332000" y="2515575"/>
            <a:ext cx="9034849"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800" b="1" dirty="0">
                <a:solidFill>
                  <a:srgbClr val="00CCFF"/>
                </a:solidFill>
                <a:latin typeface="+mn-lt"/>
                <a:ea typeface="Helvetica Neue"/>
                <a:cs typeface="Helvetica Neue"/>
                <a:sym typeface="Helvetica Neue"/>
              </a:rPr>
              <a:t> </a:t>
            </a:r>
            <a:r>
              <a:rPr lang="en-US" sz="2800" b="1" dirty="0">
                <a:solidFill>
                  <a:srgbClr val="00CCFF"/>
                </a:solidFill>
                <a:latin typeface="+mn-lt"/>
                <a:ea typeface="Helvetica Neue"/>
                <a:cs typeface="Helvetica Neue"/>
                <a:sym typeface="Helvetica Neue"/>
              </a:rPr>
              <a:t>Common Types of Cyber Threats</a:t>
            </a:r>
            <a:endParaRPr lang="es-ES" dirty="0">
              <a:solidFill>
                <a:srgbClr val="00CCFF"/>
              </a:solidFill>
              <a:latin typeface="+mn-lt"/>
            </a:endParaRPr>
          </a:p>
        </p:txBody>
      </p:sp>
      <p:sp>
        <p:nvSpPr>
          <p:cNvPr id="120" name="Google Shape;120;p6"/>
          <p:cNvSpPr txBox="1"/>
          <p:nvPr/>
        </p:nvSpPr>
        <p:spPr>
          <a:xfrm>
            <a:off x="1332000" y="3243510"/>
            <a:ext cx="16140454" cy="547838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chemeClr val="dk1"/>
                </a:solidFill>
                <a:latin typeface="+mn-lt"/>
                <a:ea typeface="Helvetica Neue"/>
                <a:cs typeface="Helvetica Neue"/>
                <a:sym typeface="Helvetica Neue"/>
              </a:rPr>
              <a:t>In this unit, we will explore the common types of </a:t>
            </a:r>
            <a:r>
              <a:rPr lang="en-US" sz="2400" b="1" dirty="0">
                <a:solidFill>
                  <a:schemeClr val="dk1"/>
                </a:solidFill>
                <a:latin typeface="+mn-lt"/>
                <a:ea typeface="Helvetica Neue"/>
                <a:cs typeface="Helvetica Neue"/>
                <a:sym typeface="Helvetica Neue"/>
              </a:rPr>
              <a:t>cyber threats</a:t>
            </a:r>
            <a:r>
              <a:rPr lang="en-US" sz="2400" dirty="0">
                <a:solidFill>
                  <a:schemeClr val="dk1"/>
                </a:solidFill>
                <a:latin typeface="+mn-lt"/>
                <a:ea typeface="Helvetica Neue"/>
                <a:cs typeface="Helvetica Neue"/>
                <a:sym typeface="Helvetica Neue"/>
              </a:rPr>
              <a:t>, which are different ways that bad actors try to harm you or your computer when you are using the internet. Understanding these threats helps you stay safe and avoid potential harm. Let's break it down in simple terms.</a:t>
            </a:r>
          </a:p>
          <a:p>
            <a:pPr marL="0" marR="0" lvl="0" indent="0" algn="l" rtl="0">
              <a:spcBef>
                <a:spcPts val="0"/>
              </a:spcBef>
              <a:spcAft>
                <a:spcPts val="0"/>
              </a:spcAft>
              <a:buNone/>
            </a:pPr>
            <a:endParaRPr lang="en-US" sz="2400" dirty="0">
              <a:solidFill>
                <a:schemeClr val="dk1"/>
              </a:solidFill>
              <a:latin typeface="+mn-lt"/>
              <a:ea typeface="Helvetica Neue"/>
              <a:cs typeface="Helvetica Neue"/>
              <a:sym typeface="Helvetica Neue"/>
            </a:endParaRPr>
          </a:p>
          <a:p>
            <a:pPr marL="0" marR="0" lvl="0" indent="0" algn="l" rtl="0">
              <a:spcBef>
                <a:spcPts val="0"/>
              </a:spcBef>
              <a:spcAft>
                <a:spcPts val="0"/>
              </a:spcAft>
              <a:buNone/>
            </a:pPr>
            <a:r>
              <a:rPr lang="en-US" sz="2400" dirty="0">
                <a:solidFill>
                  <a:schemeClr val="dk1"/>
                </a:solidFill>
                <a:latin typeface="+mn-lt"/>
                <a:ea typeface="Helvetica Neue"/>
                <a:cs typeface="Helvetica Neue"/>
                <a:sym typeface="Helvetica Neue"/>
              </a:rPr>
              <a:t>Think of cyber threats as sneaky tricks or traps that bad people use online. They want to steal your personal information, infect your computer with harmful software, or trick you into giving them your money. Some common types of cyber threats include things like phishing, malware, and identity theft.</a:t>
            </a:r>
          </a:p>
          <a:p>
            <a:pPr marL="0" marR="0" lvl="0" indent="0" algn="l" rtl="0">
              <a:spcBef>
                <a:spcPts val="0"/>
              </a:spcBef>
              <a:spcAft>
                <a:spcPts val="0"/>
              </a:spcAft>
              <a:buNone/>
            </a:pPr>
            <a:endParaRPr lang="en-US" sz="2400" dirty="0">
              <a:solidFill>
                <a:schemeClr val="dk1"/>
              </a:solidFill>
              <a:latin typeface="+mn-lt"/>
              <a:ea typeface="Helvetica Neue"/>
              <a:cs typeface="Helvetica Neue"/>
              <a:sym typeface="Helvetica Neue"/>
            </a:endParaRPr>
          </a:p>
          <a:p>
            <a:pPr marL="0" marR="0" lvl="0" indent="0" algn="l" rtl="0">
              <a:spcBef>
                <a:spcPts val="0"/>
              </a:spcBef>
              <a:spcAft>
                <a:spcPts val="0"/>
              </a:spcAft>
              <a:buNone/>
            </a:pPr>
            <a:r>
              <a:rPr lang="en-US" sz="2400" dirty="0">
                <a:solidFill>
                  <a:schemeClr val="dk1"/>
                </a:solidFill>
                <a:latin typeface="+mn-lt"/>
                <a:ea typeface="Helvetica Neue"/>
                <a:cs typeface="Helvetica Neue"/>
                <a:sym typeface="Helvetica Neue"/>
              </a:rPr>
              <a:t>Phishing is like a fake email or message that pretends to be from someone you trust, but it's trying to trick you into giving away your personal information. It's like someone pretending to be a friend to get access to your secrets. </a:t>
            </a:r>
            <a:r>
              <a:rPr lang="en-US" sz="2400" b="1" dirty="0">
                <a:solidFill>
                  <a:schemeClr val="dk1"/>
                </a:solidFill>
                <a:latin typeface="+mn-lt"/>
                <a:ea typeface="Helvetica Neue"/>
                <a:cs typeface="Helvetica Neue"/>
                <a:sym typeface="Helvetica Neue"/>
              </a:rPr>
              <a:t>Common </a:t>
            </a:r>
            <a:r>
              <a:rPr lang="hr-HR" sz="2400" b="1" dirty="0" err="1">
                <a:solidFill>
                  <a:schemeClr val="dk1"/>
                </a:solidFill>
                <a:latin typeface="+mn-lt"/>
                <a:ea typeface="Helvetica Neue"/>
                <a:cs typeface="Helvetica Neue"/>
                <a:sym typeface="Helvetica Neue"/>
              </a:rPr>
              <a:t>phishing</a:t>
            </a:r>
            <a:r>
              <a:rPr lang="en-US" sz="2400" b="1" dirty="0">
                <a:solidFill>
                  <a:schemeClr val="dk1"/>
                </a:solidFill>
                <a:latin typeface="+mn-lt"/>
                <a:ea typeface="Helvetica Neue"/>
                <a:cs typeface="Helvetica Neue"/>
                <a:sym typeface="Helvetica Neue"/>
              </a:rPr>
              <a:t> messages are</a:t>
            </a:r>
            <a:r>
              <a:rPr lang="hr-HR" sz="2400" dirty="0">
                <a:solidFill>
                  <a:schemeClr val="dk1"/>
                </a:solidFill>
                <a:latin typeface="+mn-lt"/>
                <a:ea typeface="Helvetica Neue"/>
                <a:cs typeface="Helvetica Neue"/>
                <a:sym typeface="Helvetica Neue"/>
              </a:rPr>
              <a:t>:</a:t>
            </a:r>
            <a:r>
              <a:rPr lang="en-US" sz="2400" dirty="0">
                <a:solidFill>
                  <a:schemeClr val="dk1"/>
                </a:solidFill>
                <a:latin typeface="+mn-lt"/>
                <a:ea typeface="Helvetica Neue"/>
                <a:cs typeface="Helvetica Neue"/>
                <a:sym typeface="Helvetica Neue"/>
              </a:rPr>
              <a:t> </a:t>
            </a:r>
            <a:r>
              <a:rPr lang="hr-HR" sz="2400" dirty="0">
                <a:solidFill>
                  <a:schemeClr val="dk1"/>
                </a:solidFill>
                <a:latin typeface="+mn-lt"/>
                <a:ea typeface="Helvetica Neue"/>
                <a:cs typeface="Helvetica Neue"/>
                <a:sym typeface="Helvetica Neue"/>
              </a:rPr>
              <a:t>f</a:t>
            </a:r>
            <a:r>
              <a:rPr lang="en-US" sz="2400" dirty="0" err="1">
                <a:solidFill>
                  <a:schemeClr val="dk1"/>
                </a:solidFill>
                <a:latin typeface="+mn-lt"/>
                <a:ea typeface="Helvetica Neue"/>
                <a:cs typeface="Helvetica Neue"/>
                <a:sym typeface="Helvetica Neue"/>
              </a:rPr>
              <a:t>ake</a:t>
            </a:r>
            <a:r>
              <a:rPr lang="en-US" sz="2400" dirty="0">
                <a:solidFill>
                  <a:schemeClr val="dk1"/>
                </a:solidFill>
                <a:latin typeface="+mn-lt"/>
                <a:ea typeface="Helvetica Neue"/>
                <a:cs typeface="Helvetica Neue"/>
                <a:sym typeface="Helvetica Neue"/>
              </a:rPr>
              <a:t> emails from the bank, false reports of winnings from gambling or games of chance or free prizes, fake accounts of providers of IT or payment services or Internet stores, false confirmations of purported orders or false payment reminders, false messages about personal data privacy policies or terms that should be accepted.</a:t>
            </a:r>
          </a:p>
          <a:p>
            <a:pPr marL="0" marR="0" lvl="0" indent="0" algn="l" rtl="0">
              <a:spcBef>
                <a:spcPts val="0"/>
              </a:spcBef>
              <a:spcAft>
                <a:spcPts val="0"/>
              </a:spcAft>
              <a:buNone/>
            </a:pPr>
            <a:endParaRPr lang="es-ES" dirty="0">
              <a:latin typeface="+mn-lt"/>
            </a:endParaRPr>
          </a:p>
        </p:txBody>
      </p:sp>
    </p:spTree>
    <p:extLst>
      <p:ext uri="{BB962C8B-B14F-4D97-AF65-F5344CB8AC3E}">
        <p14:creationId xmlns:p14="http://schemas.microsoft.com/office/powerpoint/2010/main" val="32282711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1684619"/>
            <a:ext cx="12804130"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4800" b="1" dirty="0">
                <a:solidFill>
                  <a:schemeClr val="tx1"/>
                </a:solidFill>
                <a:latin typeface="+mn-lt"/>
                <a:ea typeface="Helvetica Neue"/>
                <a:cs typeface="Helvetica Neue"/>
                <a:sym typeface="Helvetica Neue"/>
              </a:rPr>
              <a:t>1.</a:t>
            </a:r>
            <a:r>
              <a:rPr lang="hr-HR" sz="4800" b="1" dirty="0">
                <a:solidFill>
                  <a:schemeClr val="tx1"/>
                </a:solidFill>
                <a:latin typeface="+mn-lt"/>
                <a:ea typeface="Helvetica Neue"/>
                <a:cs typeface="Helvetica Neue"/>
                <a:sym typeface="Helvetica Neue"/>
              </a:rPr>
              <a:t> </a:t>
            </a:r>
            <a:r>
              <a:rPr lang="es-ES" sz="4800" b="1" dirty="0" err="1">
                <a:solidFill>
                  <a:schemeClr val="tx1"/>
                </a:solidFill>
                <a:latin typeface="+mn-lt"/>
                <a:ea typeface="Helvetica Neue"/>
                <a:cs typeface="Helvetica Neue"/>
                <a:sym typeface="Helvetica Neue"/>
              </a:rPr>
              <a:t>Introduction</a:t>
            </a:r>
            <a:r>
              <a:rPr lang="es-ES" sz="4800" b="1" dirty="0">
                <a:solidFill>
                  <a:schemeClr val="tx1"/>
                </a:solidFill>
                <a:latin typeface="+mn-lt"/>
                <a:ea typeface="Helvetica Neue"/>
                <a:cs typeface="Helvetica Neue"/>
                <a:sym typeface="Helvetica Neue"/>
              </a:rPr>
              <a:t> </a:t>
            </a:r>
            <a:r>
              <a:rPr lang="es-ES" sz="4800" b="1" dirty="0" err="1">
                <a:solidFill>
                  <a:schemeClr val="tx1"/>
                </a:solidFill>
                <a:latin typeface="+mn-lt"/>
                <a:ea typeface="Helvetica Neue"/>
                <a:cs typeface="Helvetica Neue"/>
                <a:sym typeface="Helvetica Neue"/>
              </a:rPr>
              <a:t>to</a:t>
            </a:r>
            <a:r>
              <a:rPr lang="es-ES" sz="4800" b="1" dirty="0">
                <a:solidFill>
                  <a:schemeClr val="tx1"/>
                </a:solidFill>
                <a:latin typeface="+mn-lt"/>
                <a:ea typeface="Helvetica Neue"/>
                <a:cs typeface="Helvetica Neue"/>
                <a:sym typeface="Helvetica Neue"/>
              </a:rPr>
              <a:t> </a:t>
            </a:r>
            <a:r>
              <a:rPr lang="es-ES" sz="4800" b="1" dirty="0" err="1">
                <a:solidFill>
                  <a:schemeClr val="tx1"/>
                </a:solidFill>
                <a:latin typeface="+mn-lt"/>
                <a:ea typeface="Helvetica Neue"/>
                <a:cs typeface="Helvetica Neue"/>
                <a:sym typeface="Helvetica Neue"/>
              </a:rPr>
              <a:t>Cyber</a:t>
            </a:r>
            <a:r>
              <a:rPr lang="es-ES" sz="4800" b="1" dirty="0">
                <a:solidFill>
                  <a:schemeClr val="tx1"/>
                </a:solidFill>
                <a:latin typeface="+mn-lt"/>
                <a:ea typeface="Helvetica Neue"/>
                <a:cs typeface="Helvetica Neue"/>
                <a:sym typeface="Helvetica Neue"/>
              </a:rPr>
              <a:t> Security</a:t>
            </a:r>
            <a:endParaRPr lang="es-ES" dirty="0">
              <a:solidFill>
                <a:schemeClr val="tx1"/>
              </a:solidFill>
              <a:latin typeface="+mn-lt"/>
            </a:endParaRPr>
          </a:p>
        </p:txBody>
      </p:sp>
      <p:sp>
        <p:nvSpPr>
          <p:cNvPr id="119" name="Google Shape;119;p6"/>
          <p:cNvSpPr txBox="1"/>
          <p:nvPr/>
        </p:nvSpPr>
        <p:spPr>
          <a:xfrm>
            <a:off x="1332000" y="2515575"/>
            <a:ext cx="9034849"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800" b="1" dirty="0">
                <a:solidFill>
                  <a:srgbClr val="00CCFF"/>
                </a:solidFill>
                <a:latin typeface="+mn-lt"/>
                <a:ea typeface="Helvetica Neue"/>
                <a:cs typeface="Helvetica Neue"/>
                <a:sym typeface="Helvetica Neue"/>
              </a:rPr>
              <a:t> </a:t>
            </a:r>
            <a:r>
              <a:rPr lang="en-US" sz="2800" b="1" dirty="0">
                <a:solidFill>
                  <a:srgbClr val="00CCFF"/>
                </a:solidFill>
                <a:latin typeface="+mn-lt"/>
                <a:ea typeface="Helvetica Neue"/>
                <a:cs typeface="Helvetica Neue"/>
                <a:sym typeface="Helvetica Neue"/>
              </a:rPr>
              <a:t>Common Types of Cyber Threats</a:t>
            </a:r>
            <a:endParaRPr lang="es-ES" dirty="0">
              <a:solidFill>
                <a:srgbClr val="00CCFF"/>
              </a:solidFill>
              <a:latin typeface="+mn-lt"/>
            </a:endParaRPr>
          </a:p>
        </p:txBody>
      </p:sp>
      <p:sp>
        <p:nvSpPr>
          <p:cNvPr id="120" name="Google Shape;120;p6"/>
          <p:cNvSpPr txBox="1"/>
          <p:nvPr/>
        </p:nvSpPr>
        <p:spPr>
          <a:xfrm>
            <a:off x="1332000" y="3271383"/>
            <a:ext cx="16140454" cy="62170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chemeClr val="dk1"/>
                </a:solidFill>
                <a:latin typeface="+mn-lt"/>
                <a:ea typeface="Helvetica Neue"/>
                <a:cs typeface="Helvetica Neue"/>
                <a:sym typeface="Helvetica Neue"/>
              </a:rPr>
              <a:t>The phishing e-mail message may say: Your credit card has expired, your account has expired, temporarily blocked, or confirm your login information. Layout (corporate design), sender address or directly greeting the user they can create the impression that it is an e-mail sent by a bank or other provider service. E-mail messages in HTML format display a "legal" link to the recipient, which contains a hidden link in the background, which leads directly to fraudulent or malicious content.</a:t>
            </a:r>
          </a:p>
          <a:p>
            <a:pPr marL="0" marR="0" lvl="0" indent="0" algn="l" rtl="0">
              <a:spcBef>
                <a:spcPts val="0"/>
              </a:spcBef>
              <a:spcAft>
                <a:spcPts val="0"/>
              </a:spcAft>
              <a:buNone/>
            </a:pPr>
            <a:r>
              <a:rPr lang="en-US" sz="2400" dirty="0">
                <a:solidFill>
                  <a:schemeClr val="dk1"/>
                </a:solidFill>
                <a:latin typeface="+mn-lt"/>
                <a:ea typeface="Helvetica Neue"/>
                <a:cs typeface="Helvetica Neue"/>
                <a:sym typeface="Helvetica Neue"/>
              </a:rPr>
              <a:t>Malware is like a virus that can infect your computer and cause damage. It can make your computer slow down or even steal your personal information. </a:t>
            </a:r>
          </a:p>
          <a:p>
            <a:pPr marL="0" marR="0" lvl="0" indent="0" algn="l" rtl="0">
              <a:spcBef>
                <a:spcPts val="0"/>
              </a:spcBef>
              <a:spcAft>
                <a:spcPts val="0"/>
              </a:spcAft>
              <a:buNone/>
            </a:pPr>
            <a:r>
              <a:rPr lang="en-US" sz="2400" dirty="0">
                <a:solidFill>
                  <a:schemeClr val="dk1"/>
                </a:solidFill>
                <a:latin typeface="+mn-lt"/>
                <a:ea typeface="Helvetica Neue"/>
                <a:cs typeface="Helvetica Neue"/>
                <a:sym typeface="Helvetica Neue"/>
              </a:rPr>
              <a:t>Identity theft is when someone steals your personal information, like your name, address, or credit card details, and uses it without your permission. It's like someone pretending to be you and using your money or buying things on your behalf.</a:t>
            </a:r>
          </a:p>
          <a:p>
            <a:pPr marL="0" marR="0" lvl="0" indent="0" algn="l" rtl="0">
              <a:spcBef>
                <a:spcPts val="0"/>
              </a:spcBef>
              <a:spcAft>
                <a:spcPts val="0"/>
              </a:spcAft>
              <a:buNone/>
            </a:pPr>
            <a:r>
              <a:rPr lang="en-US" sz="2400" dirty="0">
                <a:solidFill>
                  <a:schemeClr val="dk1"/>
                </a:solidFill>
                <a:latin typeface="+mn-lt"/>
                <a:ea typeface="Helvetica Neue"/>
                <a:cs typeface="Helvetica Neue"/>
                <a:sym typeface="Helvetica Neue"/>
              </a:rPr>
              <a:t>Identity thieves can also in their e-mail messages integrate malware such as viruses</a:t>
            </a:r>
          </a:p>
          <a:p>
            <a:pPr marL="0" marR="0" lvl="0" indent="0" algn="l" rtl="0">
              <a:spcBef>
                <a:spcPts val="0"/>
              </a:spcBef>
              <a:spcAft>
                <a:spcPts val="0"/>
              </a:spcAft>
              <a:buNone/>
            </a:pPr>
            <a:r>
              <a:rPr lang="en-US" sz="2400" dirty="0">
                <a:solidFill>
                  <a:schemeClr val="dk1"/>
                </a:solidFill>
                <a:latin typeface="+mn-lt"/>
                <a:ea typeface="Helvetica Neue"/>
                <a:cs typeface="Helvetica Neue"/>
                <a:sym typeface="Helvetica Neue"/>
              </a:rPr>
              <a:t>or Trojan software as a link, attachment, or source code in an email message in HTML format. Just click on the image in the Phishing message can have serious consequences. Fraudsters who steal identities often use addresses that differ only slightly from the original ones. An identity thief can replace characters to create fake URLs. For example, instead of the original addresses such as http://www.onlinebank.com.hr can be fake representation use address such as http://www.on1inebank.com.hr.</a:t>
            </a:r>
          </a:p>
          <a:p>
            <a:pPr marL="0" marR="0" lvl="0" indent="0" algn="l" rtl="0">
              <a:spcBef>
                <a:spcPts val="0"/>
              </a:spcBef>
              <a:spcAft>
                <a:spcPts val="0"/>
              </a:spcAft>
              <a:buNone/>
            </a:pPr>
            <a:endParaRPr lang="es-ES" dirty="0">
              <a:latin typeface="+mn-lt"/>
            </a:endParaRPr>
          </a:p>
        </p:txBody>
      </p:sp>
    </p:spTree>
    <p:extLst>
      <p:ext uri="{BB962C8B-B14F-4D97-AF65-F5344CB8AC3E}">
        <p14:creationId xmlns:p14="http://schemas.microsoft.com/office/powerpoint/2010/main" val="27648657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1684619"/>
            <a:ext cx="12804130"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4800" b="1" dirty="0">
                <a:solidFill>
                  <a:schemeClr val="tx1"/>
                </a:solidFill>
                <a:latin typeface="+mn-lt"/>
                <a:ea typeface="Helvetica Neue"/>
                <a:cs typeface="Helvetica Neue"/>
                <a:sym typeface="Helvetica Neue"/>
              </a:rPr>
              <a:t>1.</a:t>
            </a:r>
            <a:r>
              <a:rPr lang="hr-HR" sz="4800" b="1" dirty="0">
                <a:solidFill>
                  <a:schemeClr val="tx1"/>
                </a:solidFill>
                <a:latin typeface="+mn-lt"/>
                <a:ea typeface="Helvetica Neue"/>
                <a:cs typeface="Helvetica Neue"/>
                <a:sym typeface="Helvetica Neue"/>
              </a:rPr>
              <a:t> </a:t>
            </a:r>
            <a:r>
              <a:rPr lang="es-ES" sz="4800" b="1" dirty="0" err="1">
                <a:solidFill>
                  <a:schemeClr val="tx1"/>
                </a:solidFill>
                <a:latin typeface="+mn-lt"/>
                <a:ea typeface="Helvetica Neue"/>
                <a:cs typeface="Helvetica Neue"/>
                <a:sym typeface="Helvetica Neue"/>
              </a:rPr>
              <a:t>Introduction</a:t>
            </a:r>
            <a:r>
              <a:rPr lang="es-ES" sz="4800" b="1" dirty="0">
                <a:solidFill>
                  <a:schemeClr val="tx1"/>
                </a:solidFill>
                <a:latin typeface="+mn-lt"/>
                <a:ea typeface="Helvetica Neue"/>
                <a:cs typeface="Helvetica Neue"/>
                <a:sym typeface="Helvetica Neue"/>
              </a:rPr>
              <a:t> </a:t>
            </a:r>
            <a:r>
              <a:rPr lang="es-ES" sz="4800" b="1" dirty="0" err="1">
                <a:solidFill>
                  <a:schemeClr val="tx1"/>
                </a:solidFill>
                <a:latin typeface="+mn-lt"/>
                <a:ea typeface="Helvetica Neue"/>
                <a:cs typeface="Helvetica Neue"/>
                <a:sym typeface="Helvetica Neue"/>
              </a:rPr>
              <a:t>to</a:t>
            </a:r>
            <a:r>
              <a:rPr lang="es-ES" sz="4800" b="1" dirty="0">
                <a:solidFill>
                  <a:schemeClr val="tx1"/>
                </a:solidFill>
                <a:latin typeface="+mn-lt"/>
                <a:ea typeface="Helvetica Neue"/>
                <a:cs typeface="Helvetica Neue"/>
                <a:sym typeface="Helvetica Neue"/>
              </a:rPr>
              <a:t> </a:t>
            </a:r>
            <a:r>
              <a:rPr lang="es-ES" sz="4800" b="1" dirty="0" err="1">
                <a:solidFill>
                  <a:schemeClr val="tx1"/>
                </a:solidFill>
                <a:latin typeface="+mn-lt"/>
                <a:ea typeface="Helvetica Neue"/>
                <a:cs typeface="Helvetica Neue"/>
                <a:sym typeface="Helvetica Neue"/>
              </a:rPr>
              <a:t>Cyber</a:t>
            </a:r>
            <a:r>
              <a:rPr lang="es-ES" sz="4800" b="1" dirty="0">
                <a:solidFill>
                  <a:schemeClr val="tx1"/>
                </a:solidFill>
                <a:latin typeface="+mn-lt"/>
                <a:ea typeface="Helvetica Neue"/>
                <a:cs typeface="Helvetica Neue"/>
                <a:sym typeface="Helvetica Neue"/>
              </a:rPr>
              <a:t> Security</a:t>
            </a:r>
            <a:endParaRPr lang="es-ES" dirty="0">
              <a:solidFill>
                <a:schemeClr val="tx1"/>
              </a:solidFill>
              <a:latin typeface="+mn-lt"/>
            </a:endParaRPr>
          </a:p>
        </p:txBody>
      </p:sp>
      <p:sp>
        <p:nvSpPr>
          <p:cNvPr id="119" name="Google Shape;119;p6"/>
          <p:cNvSpPr txBox="1"/>
          <p:nvPr/>
        </p:nvSpPr>
        <p:spPr>
          <a:xfrm>
            <a:off x="1332000" y="2515575"/>
            <a:ext cx="9034849"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800" b="1" dirty="0">
                <a:solidFill>
                  <a:srgbClr val="00CCFF"/>
                </a:solidFill>
                <a:latin typeface="+mn-lt"/>
                <a:ea typeface="Helvetica Neue"/>
                <a:cs typeface="Helvetica Neue"/>
                <a:sym typeface="Helvetica Neue"/>
              </a:rPr>
              <a:t> </a:t>
            </a:r>
            <a:r>
              <a:rPr lang="en-US" sz="2800" b="1" dirty="0">
                <a:solidFill>
                  <a:srgbClr val="00CCFF"/>
                </a:solidFill>
                <a:latin typeface="+mn-lt"/>
                <a:ea typeface="Helvetica Neue"/>
                <a:cs typeface="Helvetica Neue"/>
                <a:sym typeface="Helvetica Neue"/>
              </a:rPr>
              <a:t>Common Types of Cyber Threats</a:t>
            </a:r>
            <a:endParaRPr lang="es-ES" dirty="0">
              <a:solidFill>
                <a:srgbClr val="00CCFF"/>
              </a:solidFill>
              <a:latin typeface="+mn-lt"/>
            </a:endParaRPr>
          </a:p>
        </p:txBody>
      </p:sp>
      <p:sp>
        <p:nvSpPr>
          <p:cNvPr id="120" name="Google Shape;120;p6"/>
          <p:cNvSpPr txBox="1"/>
          <p:nvPr/>
        </p:nvSpPr>
        <p:spPr>
          <a:xfrm>
            <a:off x="1332000" y="3038755"/>
            <a:ext cx="16140454" cy="680182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chemeClr val="dk1"/>
                </a:solidFill>
                <a:latin typeface="+mn-lt"/>
              </a:rPr>
              <a:t>How t</a:t>
            </a:r>
            <a:r>
              <a:rPr lang="hr-HR" sz="2400" dirty="0">
                <a:solidFill>
                  <a:schemeClr val="dk1"/>
                </a:solidFill>
                <a:latin typeface="+mn-lt"/>
              </a:rPr>
              <a:t>o</a:t>
            </a:r>
            <a:r>
              <a:rPr lang="en-US" sz="2400" dirty="0">
                <a:solidFill>
                  <a:schemeClr val="dk1"/>
                </a:solidFill>
                <a:latin typeface="+mn-lt"/>
              </a:rPr>
              <a:t> be aware if something is malicious?</a:t>
            </a:r>
          </a:p>
          <a:p>
            <a:pPr marL="342900" marR="0" lvl="0" indent="-342900" algn="l" rtl="0">
              <a:spcBef>
                <a:spcPts val="0"/>
              </a:spcBef>
              <a:spcAft>
                <a:spcPts val="0"/>
              </a:spcAft>
              <a:buFont typeface="Arial" panose="020B0604020202020204" pitchFamily="34" charset="0"/>
              <a:buChar char="•"/>
            </a:pPr>
            <a:r>
              <a:rPr lang="en-US" sz="2400" b="1" dirty="0">
                <a:solidFill>
                  <a:schemeClr val="dk1"/>
                </a:solidFill>
                <a:latin typeface="+mn-lt"/>
              </a:rPr>
              <a:t>FAKE SENDER ADDRESS</a:t>
            </a:r>
          </a:p>
          <a:p>
            <a:pPr marL="0" marR="0" lvl="0" indent="0" algn="l" rtl="0">
              <a:spcBef>
                <a:spcPts val="0"/>
              </a:spcBef>
              <a:spcAft>
                <a:spcPts val="0"/>
              </a:spcAft>
              <a:buNone/>
            </a:pPr>
            <a:r>
              <a:rPr lang="en-US" sz="2400" dirty="0">
                <a:solidFill>
                  <a:schemeClr val="dk1"/>
                </a:solidFill>
                <a:latin typeface="+mn-lt"/>
              </a:rPr>
              <a:t>Hover your mouse over the sender's address. Does the email address contain suspicious elements? Are there spelling mistakes in the address, even if they were insignificant?</a:t>
            </a:r>
          </a:p>
          <a:p>
            <a:pPr marL="342900" marR="0" lvl="0" indent="-342900" algn="l" rtl="0">
              <a:spcBef>
                <a:spcPts val="0"/>
              </a:spcBef>
              <a:spcAft>
                <a:spcPts val="0"/>
              </a:spcAft>
              <a:buFont typeface="Arial" panose="020B0604020202020204" pitchFamily="34" charset="0"/>
              <a:buChar char="•"/>
            </a:pPr>
            <a:r>
              <a:rPr lang="en-US" sz="2400" b="1" dirty="0">
                <a:solidFill>
                  <a:schemeClr val="dk1"/>
                </a:solidFill>
                <a:latin typeface="+mn-lt"/>
              </a:rPr>
              <a:t>REQUEST FOR CONFIDENTIAL DATA</a:t>
            </a:r>
          </a:p>
          <a:p>
            <a:pPr marL="0" marR="0" lvl="0" indent="0" algn="l" rtl="0">
              <a:spcBef>
                <a:spcPts val="0"/>
              </a:spcBef>
              <a:spcAft>
                <a:spcPts val="0"/>
              </a:spcAft>
              <a:buNone/>
            </a:pPr>
            <a:r>
              <a:rPr lang="en-US" sz="2400" dirty="0">
                <a:solidFill>
                  <a:schemeClr val="dk1"/>
                </a:solidFill>
                <a:latin typeface="+mn-lt"/>
              </a:rPr>
              <a:t>Does the link contained in the e-mail </a:t>
            </a:r>
            <a:r>
              <a:rPr lang="hr-HR" sz="2400" dirty="0" err="1">
                <a:solidFill>
                  <a:schemeClr val="dk1"/>
                </a:solidFill>
                <a:latin typeface="+mn-lt"/>
              </a:rPr>
              <a:t>ask</a:t>
            </a:r>
            <a:r>
              <a:rPr lang="en-US" sz="2400" dirty="0">
                <a:solidFill>
                  <a:schemeClr val="dk1"/>
                </a:solidFill>
                <a:latin typeface="+mn-lt"/>
              </a:rPr>
              <a:t> you to enter personal </a:t>
            </a:r>
            <a:r>
              <a:rPr lang="hr-HR" sz="2400" dirty="0" err="1">
                <a:solidFill>
                  <a:schemeClr val="dk1"/>
                </a:solidFill>
                <a:latin typeface="+mn-lt"/>
              </a:rPr>
              <a:t>information</a:t>
            </a:r>
            <a:r>
              <a:rPr lang="en-US" sz="2400" dirty="0">
                <a:solidFill>
                  <a:schemeClr val="dk1"/>
                </a:solidFill>
                <a:latin typeface="+mn-lt"/>
              </a:rPr>
              <a:t>? Are you required to provide confidential information such as PINs or passwords?</a:t>
            </a:r>
          </a:p>
          <a:p>
            <a:pPr marL="342900" marR="0" lvl="0" indent="-342900" algn="l" rtl="0">
              <a:spcBef>
                <a:spcPts val="0"/>
              </a:spcBef>
              <a:spcAft>
                <a:spcPts val="0"/>
              </a:spcAft>
              <a:buFont typeface="Arial" panose="020B0604020202020204" pitchFamily="34" charset="0"/>
              <a:buChar char="•"/>
            </a:pPr>
            <a:r>
              <a:rPr lang="en-US" sz="2400" b="1" dirty="0">
                <a:solidFill>
                  <a:schemeClr val="dk1"/>
                </a:solidFill>
                <a:latin typeface="+mn-lt"/>
              </a:rPr>
              <a:t>URGENCY</a:t>
            </a:r>
          </a:p>
          <a:p>
            <a:pPr marR="0" lvl="0" algn="l" rtl="0">
              <a:spcBef>
                <a:spcPts val="0"/>
              </a:spcBef>
              <a:spcAft>
                <a:spcPts val="0"/>
              </a:spcAft>
            </a:pPr>
            <a:r>
              <a:rPr lang="en-US" sz="2400" dirty="0">
                <a:solidFill>
                  <a:schemeClr val="dk1"/>
                </a:solidFill>
                <a:latin typeface="+mn-lt"/>
              </a:rPr>
              <a:t>Does the e-mail request that you act immediately or </a:t>
            </a:r>
            <a:r>
              <a:rPr lang="hr-HR" sz="2400" dirty="0" err="1">
                <a:solidFill>
                  <a:schemeClr val="dk1"/>
                </a:solidFill>
                <a:latin typeface="+mn-lt"/>
              </a:rPr>
              <a:t>urgently</a:t>
            </a:r>
            <a:r>
              <a:rPr lang="en-US" sz="2400" dirty="0">
                <a:solidFill>
                  <a:schemeClr val="dk1"/>
                </a:solidFill>
                <a:latin typeface="+mn-lt"/>
              </a:rPr>
              <a:t>? Does the message contain a threat or a warning?</a:t>
            </a:r>
          </a:p>
          <a:p>
            <a:pPr marL="342900" marR="0" lvl="0" indent="-342900" algn="l" rtl="0">
              <a:spcBef>
                <a:spcPts val="0"/>
              </a:spcBef>
              <a:spcAft>
                <a:spcPts val="0"/>
              </a:spcAft>
              <a:buFont typeface="Arial" panose="020B0604020202020204" pitchFamily="34" charset="0"/>
              <a:buChar char="•"/>
            </a:pPr>
            <a:r>
              <a:rPr lang="en-US" sz="2400" b="1" dirty="0">
                <a:solidFill>
                  <a:schemeClr val="dk1"/>
                </a:solidFill>
                <a:latin typeface="+mn-lt"/>
              </a:rPr>
              <a:t>LINKS TO FAKE WEBSITES</a:t>
            </a:r>
          </a:p>
          <a:p>
            <a:pPr marL="0" marR="0" lvl="0" indent="0" algn="l" rtl="0">
              <a:spcBef>
                <a:spcPts val="0"/>
              </a:spcBef>
              <a:spcAft>
                <a:spcPts val="0"/>
              </a:spcAft>
              <a:buNone/>
            </a:pPr>
            <a:r>
              <a:rPr lang="en-US" sz="2400" dirty="0">
                <a:solidFill>
                  <a:schemeClr val="dk1"/>
                </a:solidFill>
                <a:latin typeface="+mn-lt"/>
              </a:rPr>
              <a:t>What URL appears when you mouse over a link? Is it </a:t>
            </a:r>
            <a:r>
              <a:rPr lang="hr-HR" sz="2400" dirty="0">
                <a:solidFill>
                  <a:schemeClr val="dk1"/>
                </a:solidFill>
                <a:latin typeface="+mn-lt"/>
              </a:rPr>
              <a:t>a </a:t>
            </a:r>
            <a:r>
              <a:rPr lang="en-US" sz="2400" dirty="0">
                <a:solidFill>
                  <a:schemeClr val="dk1"/>
                </a:solidFill>
                <a:latin typeface="+mn-lt"/>
              </a:rPr>
              <a:t>secure page (URL should start with “https://”) and encrypted (lock symbol in front of the URL)?</a:t>
            </a:r>
          </a:p>
          <a:p>
            <a:pPr marL="342900" marR="0" lvl="0" indent="-342900" algn="l" rtl="0">
              <a:spcBef>
                <a:spcPts val="0"/>
              </a:spcBef>
              <a:spcAft>
                <a:spcPts val="0"/>
              </a:spcAft>
              <a:buFont typeface="Arial" panose="020B0604020202020204" pitchFamily="34" charset="0"/>
              <a:buChar char="•"/>
            </a:pPr>
            <a:r>
              <a:rPr lang="en-US" sz="2400" b="1" dirty="0">
                <a:solidFill>
                  <a:schemeClr val="dk1"/>
                </a:solidFill>
                <a:latin typeface="+mn-lt"/>
              </a:rPr>
              <a:t>STRANGE FORMULATIONS AND SPELLING ERRORS</a:t>
            </a:r>
          </a:p>
          <a:p>
            <a:pPr marL="0" marR="0" lvl="0" indent="0" algn="l" rtl="0">
              <a:spcBef>
                <a:spcPts val="0"/>
              </a:spcBef>
              <a:spcAft>
                <a:spcPts val="0"/>
              </a:spcAft>
              <a:buNone/>
            </a:pPr>
            <a:r>
              <a:rPr lang="en-US" sz="2400" dirty="0">
                <a:solidFill>
                  <a:schemeClr val="dk1"/>
                </a:solidFill>
                <a:latin typeface="+mn-lt"/>
              </a:rPr>
              <a:t>Is the email greeting generic? Does it contain spelling errors, incorrect punctuation, or special signs?</a:t>
            </a:r>
          </a:p>
          <a:p>
            <a:pPr marL="0" marR="0" lvl="0" indent="0" algn="l" rtl="0">
              <a:spcBef>
                <a:spcPts val="0"/>
              </a:spcBef>
              <a:spcAft>
                <a:spcPts val="0"/>
              </a:spcAft>
              <a:buNone/>
            </a:pPr>
            <a:r>
              <a:rPr lang="en-US" sz="2400" dirty="0">
                <a:solidFill>
                  <a:schemeClr val="dk1"/>
                </a:solidFill>
                <a:latin typeface="+mn-lt"/>
              </a:rPr>
              <a:t>By learning about these common types of cyber threats, you can recognize them and take steps to protect yourself. We will discuss strategies to stay safe and avoid falling victim to these threats, empowering you to enjoy the online world with confidence and peace of mind.</a:t>
            </a:r>
          </a:p>
          <a:p>
            <a:pPr marL="0" marR="0" lvl="0" indent="0" algn="l" rtl="0">
              <a:spcBef>
                <a:spcPts val="0"/>
              </a:spcBef>
              <a:spcAft>
                <a:spcPts val="0"/>
              </a:spcAft>
              <a:buNone/>
            </a:pPr>
            <a:endParaRPr lang="en-US" dirty="0">
              <a:latin typeface="+mn-lt"/>
            </a:endParaRPr>
          </a:p>
          <a:p>
            <a:pPr marL="0" marR="0" lvl="0" indent="0" algn="l" rtl="0">
              <a:spcBef>
                <a:spcPts val="0"/>
              </a:spcBef>
              <a:spcAft>
                <a:spcPts val="0"/>
              </a:spcAft>
              <a:buNone/>
            </a:pPr>
            <a:endParaRPr lang="es-ES" dirty="0">
              <a:latin typeface="+mn-lt"/>
            </a:endParaRPr>
          </a:p>
        </p:txBody>
      </p:sp>
    </p:spTree>
    <p:extLst>
      <p:ext uri="{BB962C8B-B14F-4D97-AF65-F5344CB8AC3E}">
        <p14:creationId xmlns:p14="http://schemas.microsoft.com/office/powerpoint/2010/main" val="8946613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1684619"/>
            <a:ext cx="12804130"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4800" b="1" dirty="0">
                <a:solidFill>
                  <a:schemeClr val="tx1"/>
                </a:solidFill>
                <a:latin typeface="+mn-lt"/>
                <a:ea typeface="Helvetica Neue"/>
                <a:cs typeface="Helvetica Neue"/>
                <a:sym typeface="Helvetica Neue"/>
              </a:rPr>
              <a:t>1.</a:t>
            </a:r>
            <a:r>
              <a:rPr lang="hr-HR" sz="4800" b="1" dirty="0">
                <a:solidFill>
                  <a:schemeClr val="tx1"/>
                </a:solidFill>
                <a:latin typeface="+mn-lt"/>
                <a:ea typeface="Helvetica Neue"/>
                <a:cs typeface="Helvetica Neue"/>
                <a:sym typeface="Helvetica Neue"/>
              </a:rPr>
              <a:t> </a:t>
            </a:r>
            <a:r>
              <a:rPr lang="es-ES" sz="4800" b="1" dirty="0" err="1">
                <a:solidFill>
                  <a:schemeClr val="tx1"/>
                </a:solidFill>
                <a:latin typeface="+mn-lt"/>
                <a:ea typeface="Helvetica Neue"/>
                <a:cs typeface="Helvetica Neue"/>
                <a:sym typeface="Helvetica Neue"/>
              </a:rPr>
              <a:t>Introduction</a:t>
            </a:r>
            <a:r>
              <a:rPr lang="es-ES" sz="4800" b="1" dirty="0">
                <a:solidFill>
                  <a:schemeClr val="tx1"/>
                </a:solidFill>
                <a:latin typeface="+mn-lt"/>
                <a:ea typeface="Helvetica Neue"/>
                <a:cs typeface="Helvetica Neue"/>
                <a:sym typeface="Helvetica Neue"/>
              </a:rPr>
              <a:t> </a:t>
            </a:r>
            <a:r>
              <a:rPr lang="es-ES" sz="4800" b="1" dirty="0" err="1">
                <a:solidFill>
                  <a:schemeClr val="tx1"/>
                </a:solidFill>
                <a:latin typeface="+mn-lt"/>
                <a:ea typeface="Helvetica Neue"/>
                <a:cs typeface="Helvetica Neue"/>
                <a:sym typeface="Helvetica Neue"/>
              </a:rPr>
              <a:t>to</a:t>
            </a:r>
            <a:r>
              <a:rPr lang="es-ES" sz="4800" b="1" dirty="0">
                <a:solidFill>
                  <a:schemeClr val="tx1"/>
                </a:solidFill>
                <a:latin typeface="+mn-lt"/>
                <a:ea typeface="Helvetica Neue"/>
                <a:cs typeface="Helvetica Neue"/>
                <a:sym typeface="Helvetica Neue"/>
              </a:rPr>
              <a:t> </a:t>
            </a:r>
            <a:r>
              <a:rPr lang="es-ES" sz="4800" b="1" dirty="0" err="1">
                <a:solidFill>
                  <a:schemeClr val="tx1"/>
                </a:solidFill>
                <a:latin typeface="+mn-lt"/>
                <a:ea typeface="Helvetica Neue"/>
                <a:cs typeface="Helvetica Neue"/>
                <a:sym typeface="Helvetica Neue"/>
              </a:rPr>
              <a:t>Cyber</a:t>
            </a:r>
            <a:r>
              <a:rPr lang="es-ES" sz="4800" b="1" dirty="0">
                <a:solidFill>
                  <a:schemeClr val="tx1"/>
                </a:solidFill>
                <a:latin typeface="+mn-lt"/>
                <a:ea typeface="Helvetica Neue"/>
                <a:cs typeface="Helvetica Neue"/>
                <a:sym typeface="Helvetica Neue"/>
              </a:rPr>
              <a:t> Security</a:t>
            </a:r>
            <a:endParaRPr lang="es-ES" dirty="0">
              <a:solidFill>
                <a:schemeClr val="tx1"/>
              </a:solidFill>
              <a:latin typeface="+mn-lt"/>
            </a:endParaRPr>
          </a:p>
        </p:txBody>
      </p:sp>
      <p:sp>
        <p:nvSpPr>
          <p:cNvPr id="119" name="Google Shape;119;p6"/>
          <p:cNvSpPr txBox="1"/>
          <p:nvPr/>
        </p:nvSpPr>
        <p:spPr>
          <a:xfrm>
            <a:off x="1332000" y="2515575"/>
            <a:ext cx="9034849"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rgbClr val="00CCFF"/>
                </a:solidFill>
                <a:latin typeface="+mn-lt"/>
                <a:ea typeface="Helvetica Neue"/>
                <a:cs typeface="Helvetica Neue"/>
                <a:sym typeface="Helvetica Neue"/>
              </a:rPr>
              <a:t>Importance of Cyber Security for Seniors</a:t>
            </a:r>
            <a:endParaRPr lang="es-ES" dirty="0">
              <a:solidFill>
                <a:srgbClr val="00CCFF"/>
              </a:solidFill>
              <a:latin typeface="+mn-lt"/>
            </a:endParaRPr>
          </a:p>
        </p:txBody>
      </p:sp>
      <p:sp>
        <p:nvSpPr>
          <p:cNvPr id="120" name="Google Shape;120;p6"/>
          <p:cNvSpPr txBox="1"/>
          <p:nvPr/>
        </p:nvSpPr>
        <p:spPr>
          <a:xfrm>
            <a:off x="1332000" y="3346531"/>
            <a:ext cx="16140454" cy="495516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chemeClr val="dk1"/>
                </a:solidFill>
                <a:latin typeface="+mn-lt"/>
              </a:rPr>
              <a:t>Think of cyber security as your personal bodyguard in the digital world, looking out for your well-being. It's like having someone watching over you, making sure your personal information stays safe and your devices remain secure. To ensure cyber security, we need to practice safe online habits, such as creating strong and unique passwords, being cautious about clicking on suspicious links or downloading files from unknown sources and keeping our devices and software up to date.</a:t>
            </a:r>
          </a:p>
          <a:p>
            <a:pPr marL="342900" marR="0" lvl="0" indent="-342900" algn="l" rtl="0">
              <a:spcBef>
                <a:spcPts val="0"/>
              </a:spcBef>
              <a:spcAft>
                <a:spcPts val="0"/>
              </a:spcAft>
              <a:buFont typeface="Arial" panose="020B0604020202020204" pitchFamily="34" charset="0"/>
              <a:buChar char="•"/>
            </a:pPr>
            <a:r>
              <a:rPr lang="en-US" sz="2400" dirty="0">
                <a:solidFill>
                  <a:schemeClr val="dk1"/>
                </a:solidFill>
                <a:latin typeface="+mn-lt"/>
              </a:rPr>
              <a:t>Never confirm your account number, password, or other </a:t>
            </a:r>
            <a:r>
              <a:rPr lang="hr-HR" sz="2400" dirty="0" err="1">
                <a:solidFill>
                  <a:schemeClr val="dk1"/>
                </a:solidFill>
                <a:latin typeface="+mn-lt"/>
              </a:rPr>
              <a:t>secret</a:t>
            </a:r>
            <a:r>
              <a:rPr lang="en-US" sz="2400" dirty="0">
                <a:solidFill>
                  <a:schemeClr val="dk1"/>
                </a:solidFill>
                <a:latin typeface="+mn-lt"/>
              </a:rPr>
              <a:t> information if requested in an email message. Real banks and companies would never use such for security reasons. </a:t>
            </a:r>
          </a:p>
          <a:p>
            <a:pPr marL="342900" marR="0" lvl="0" indent="-342900" algn="l" rtl="0">
              <a:spcBef>
                <a:spcPts val="0"/>
              </a:spcBef>
              <a:spcAft>
                <a:spcPts val="0"/>
              </a:spcAft>
              <a:buFont typeface="Arial" panose="020B0604020202020204" pitchFamily="34" charset="0"/>
              <a:buChar char="•"/>
            </a:pPr>
            <a:r>
              <a:rPr lang="en-US" sz="2400" dirty="0">
                <a:solidFill>
                  <a:schemeClr val="dk1"/>
                </a:solidFill>
                <a:latin typeface="+mn-lt"/>
              </a:rPr>
              <a:t>Check the security status of websites before you enter your personal data. HTTPS does not guarantee that a website is real. Click on the padlock symbol displayed next to the URL in your browser to check the security certificate of the website.</a:t>
            </a:r>
          </a:p>
          <a:p>
            <a:pPr marL="342900" marR="0" lvl="0" indent="-342900" algn="l" rtl="0">
              <a:spcBef>
                <a:spcPts val="0"/>
              </a:spcBef>
              <a:spcAft>
                <a:spcPts val="0"/>
              </a:spcAft>
              <a:buFont typeface="Arial" panose="020B0604020202020204" pitchFamily="34" charset="0"/>
              <a:buChar char="•"/>
            </a:pPr>
            <a:r>
              <a:rPr lang="en-US" sz="2400" dirty="0">
                <a:solidFill>
                  <a:schemeClr val="dk1"/>
                </a:solidFill>
                <a:latin typeface="+mn-lt"/>
              </a:rPr>
              <a:t>Belief in the infallibility of technology can leave room for Phishing attacks. A healthy level of mistrust prevents attackers from stealing your identity and access to your accounts and information systems.</a:t>
            </a:r>
          </a:p>
          <a:p>
            <a:pPr marL="0" marR="0" lvl="0" indent="0" algn="l" rtl="0">
              <a:spcBef>
                <a:spcPts val="0"/>
              </a:spcBef>
              <a:spcAft>
                <a:spcPts val="0"/>
              </a:spcAft>
              <a:buNone/>
            </a:pPr>
            <a:endParaRPr lang="en-US" dirty="0">
              <a:latin typeface="+mn-lt"/>
            </a:endParaRPr>
          </a:p>
          <a:p>
            <a:pPr marL="0" marR="0" lvl="0" indent="0" algn="l" rtl="0">
              <a:spcBef>
                <a:spcPts val="0"/>
              </a:spcBef>
              <a:spcAft>
                <a:spcPts val="0"/>
              </a:spcAft>
              <a:buNone/>
            </a:pPr>
            <a:endParaRPr lang="es-ES" dirty="0">
              <a:latin typeface="+mn-lt"/>
            </a:endParaRPr>
          </a:p>
        </p:txBody>
      </p:sp>
    </p:spTree>
    <p:extLst>
      <p:ext uri="{BB962C8B-B14F-4D97-AF65-F5344CB8AC3E}">
        <p14:creationId xmlns:p14="http://schemas.microsoft.com/office/powerpoint/2010/main" val="4101802218"/>
      </p:ext>
    </p:extLst>
  </p:cSld>
  <p:clrMapOvr>
    <a:masterClrMapping/>
  </p:clrMapOvr>
</p:sld>
</file>

<file path=ppt/theme/theme1.xml><?xml version="1.0" encoding="utf-8"?>
<a:theme xmlns:a="http://schemas.openxmlformats.org/drawingml/2006/main" name="Office Theme">
  <a:themeElements>
    <a:clrScheme name="Custom 1">
      <a:dk1>
        <a:srgbClr val="000000"/>
      </a:dk1>
      <a:lt1>
        <a:srgbClr val="FFFFFF"/>
      </a:lt1>
      <a:dk2>
        <a:srgbClr val="000000"/>
      </a:dk2>
      <a:lt2>
        <a:srgbClr val="FFFFFF"/>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1391</TotalTime>
  <Words>3258</Words>
  <Application>Microsoft Office PowerPoint</Application>
  <PresentationFormat>Custom</PresentationFormat>
  <Paragraphs>198</Paragraphs>
  <Slides>23</Slides>
  <Notes>23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23</vt:i4>
      </vt:variant>
    </vt:vector>
  </HeadingPairs>
  <TitlesOfParts>
    <vt:vector size="30" baseType="lpstr">
      <vt:lpstr>Wingdings</vt:lpstr>
      <vt:lpstr>Calibri</vt:lpstr>
      <vt:lpstr>Arial</vt:lpstr>
      <vt:lpstr>Helvetica Neue</vt:lpstr>
      <vt:lpstr>DM Sans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Nikolina Pejovic</dc:creator>
  <cp:lastModifiedBy>Nikolina Pejović</cp:lastModifiedBy>
  <cp:revision>23</cp:revision>
  <dcterms:created xsi:type="dcterms:W3CDTF">2022-01-27T16:04:38Z</dcterms:created>
  <dcterms:modified xsi:type="dcterms:W3CDTF">2023-06-28T15:40:12Z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2022-01-27T00:00:00Z</vt:filetime>
  </property>
  <property fmtid="{D5CDD505-2E9C-101B-9397-08002B2CF9AE}" pid="3" name="Creator">
    <vt:lpwstr>Canva</vt:lpwstr>
  </property>
  <property fmtid="{D5CDD505-2E9C-101B-9397-08002B2CF9AE}" pid="4" name="LastSaved">
    <vt:filetime>2022-01-27T00:00:00Z</vt:filetime>
  </property>
</Properties>
</file>