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3"/>
  </p:notesMasterIdLst>
  <p:sldIdLst>
    <p:sldId id="256" r:id="rId3"/>
    <p:sldId id="257" r:id="rId4"/>
    <p:sldId id="259" r:id="rId5"/>
    <p:sldId id="260" r:id="rId6"/>
    <p:sldId id="278" r:id="rId7"/>
    <p:sldId id="286" r:id="rId8"/>
    <p:sldId id="287" r:id="rId9"/>
    <p:sldId id="288" r:id="rId10"/>
    <p:sldId id="280" r:id="rId11"/>
    <p:sldId id="289" r:id="rId12"/>
    <p:sldId id="290" r:id="rId13"/>
    <p:sldId id="291" r:id="rId14"/>
    <p:sldId id="281" r:id="rId15"/>
    <p:sldId id="292" r:id="rId16"/>
    <p:sldId id="273" r:id="rId17"/>
    <p:sldId id="276" r:id="rId18"/>
    <p:sldId id="293" r:id="rId19"/>
    <p:sldId id="294" r:id="rId20"/>
    <p:sldId id="282" r:id="rId21"/>
    <p:sldId id="295" r:id="rId22"/>
    <p:sldId id="296" r:id="rId23"/>
    <p:sldId id="297" r:id="rId24"/>
    <p:sldId id="298" r:id="rId25"/>
    <p:sldId id="283" r:id="rId26"/>
    <p:sldId id="299" r:id="rId27"/>
    <p:sldId id="274" r:id="rId28"/>
    <p:sldId id="271" r:id="rId29"/>
    <p:sldId id="302" r:id="rId30"/>
    <p:sldId id="284" r:id="rId31"/>
    <p:sldId id="303" r:id="rId32"/>
    <p:sldId id="304" r:id="rId33"/>
    <p:sldId id="285" r:id="rId34"/>
    <p:sldId id="305" r:id="rId35"/>
    <p:sldId id="306" r:id="rId36"/>
    <p:sldId id="307" r:id="rId37"/>
    <p:sldId id="266" r:id="rId38"/>
    <p:sldId id="279" r:id="rId39"/>
    <p:sldId id="267" r:id="rId40"/>
    <p:sldId id="268" r:id="rId41"/>
    <p:sldId id="270" r:id="rId42"/>
  </p:sldIdLst>
  <p:sldSz cx="18288000" cy="10287000"/>
  <p:notesSz cx="18288000" cy="10287000"/>
  <p:embeddedFontLst>
    <p:embeddedFont>
      <p:font typeface="Calibri" panose="020F0502020204030204" pitchFamily="34" charset="0"/>
      <p:regular r:id="rId44"/>
      <p:bold r:id="rId45"/>
      <p:italic r:id="rId46"/>
      <p:boldItalic r:id="rId47"/>
    </p:embeddedFont>
    <p:embeddedFont>
      <p:font typeface="DM Sans" pitchFamily="2" charset="0"/>
      <p:regular r:id="rId48"/>
      <p:bold r:id="rId49"/>
      <p:italic r:id="rId50"/>
      <p:boldItalic r:id="rId51"/>
    </p:embeddedFont>
    <p:embeddedFont>
      <p:font typeface="Helvetica Neue" panose="020B060402020202020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790"/>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456"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9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87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5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65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44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57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3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37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01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29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32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6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09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70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7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0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4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17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010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03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2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5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9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6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1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9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tags" Target="../tags/tag2.xml"/><Relationship Id="rId10" Type="http://schemas.openxmlformats.org/officeDocument/2006/relationships/image" Target="../media/image4.jpeg"/><Relationship Id="rId4" Type="http://schemas.openxmlformats.org/officeDocument/2006/relationships/theme" Target="../theme/theme1.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5.jpeg"/><Relationship Id="rId5" Type="http://schemas.openxmlformats.org/officeDocument/2006/relationships/tags" Target="../tags/tag3.xml"/><Relationship Id="rId10" Type="http://schemas.openxmlformats.org/officeDocument/2006/relationships/image" Target="../media/image6.jpeg"/><Relationship Id="rId4" Type="http://schemas.openxmlformats.org/officeDocument/2006/relationships/theme" Target="../theme/theme2.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7555D6-A858-38F7-CFF6-AB85D9FCDD13}"/>
              </a:ext>
            </a:extLst>
          </p:cNvPr>
          <p:cNvGraphicFramePr>
            <a:graphicFrameLocks noChangeAspect="1"/>
          </p:cNvGraphicFramePr>
          <p:nvPr userDrawn="1">
            <p:custDataLst>
              <p:tags r:id="rId5"/>
            </p:custDataLst>
            <p:extLst>
              <p:ext uri="{D42A27DB-BD31-4B8C-83A1-F6EECF244321}">
                <p14:modId xmlns:p14="http://schemas.microsoft.com/office/powerpoint/2010/main" val="3895073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Rechtliche </a:t>
            </a:r>
            <a:r>
              <a:rPr lang="es-ES" sz="1100" dirty="0" err="1">
                <a:solidFill>
                  <a:schemeClr val="dk1"/>
                </a:solidFill>
                <a:latin typeface="Calibri"/>
                <a:ea typeface="Calibri"/>
                <a:cs typeface="Calibri"/>
                <a:sym typeface="Calibri"/>
              </a:rPr>
              <a:t>Beschreibung </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Creative-Commons-Lizenzierung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Die auf der Website des BOOMER-Projekts veröffentlichten Materialien </a:t>
            </a:r>
            <a:r>
              <a:rPr lang="es-ES" sz="1100" b="0" i="0" dirty="0">
                <a:solidFill>
                  <a:schemeClr val="dk1"/>
                </a:solidFill>
                <a:latin typeface="DM Sans"/>
                <a:ea typeface="DM Sans"/>
                <a:cs typeface="DM Sans"/>
                <a:sym typeface="DM Sans"/>
              </a:rPr>
              <a:t>sind als "Open </a:t>
            </a:r>
            <a:r>
              <a:rPr lang="es-ES" sz="1100" b="0" i="0" dirty="0" err="1">
                <a:solidFill>
                  <a:schemeClr val="dk1"/>
                </a:solidFill>
                <a:latin typeface="DM Sans"/>
                <a:ea typeface="DM Sans"/>
                <a:cs typeface="DM Sans"/>
                <a:sym typeface="DM Sans"/>
              </a:rPr>
              <a:t>Educational Resources</a:t>
            </a:r>
            <a:r>
              <a:rPr lang="es-ES" sz="1100" b="0" i="0" dirty="0">
                <a:solidFill>
                  <a:schemeClr val="dk1"/>
                </a:solidFill>
                <a:latin typeface="DM Sans"/>
                <a:ea typeface="DM Sans"/>
                <a:cs typeface="DM Sans"/>
                <a:sym typeface="DM Sans"/>
              </a:rPr>
              <a:t>" (OER) </a:t>
            </a:r>
            <a:r>
              <a:rPr lang="es-ES" sz="1100" b="0" i="0" dirty="0" err="1">
                <a:solidFill>
                  <a:schemeClr val="dk1"/>
                </a:solidFill>
                <a:latin typeface="DM Sans"/>
                <a:ea typeface="DM Sans"/>
                <a:cs typeface="DM Sans"/>
                <a:sym typeface="DM Sans"/>
              </a:rPr>
              <a:t>klassifiziert </a:t>
            </a:r>
            <a:r>
              <a:rPr lang="es-ES" sz="1100" b="0" i="0" dirty="0">
                <a:solidFill>
                  <a:schemeClr val="dk1"/>
                </a:solidFill>
                <a:latin typeface="DM Sans"/>
                <a:ea typeface="DM Sans"/>
                <a:cs typeface="DM Sans"/>
                <a:sym typeface="DM Sans"/>
              </a:rPr>
              <a:t>und können </a:t>
            </a:r>
            <a:r>
              <a:rPr lang="es-ES" sz="1100" b="0" i="0" dirty="0" err="1">
                <a:solidFill>
                  <a:schemeClr val="dk1"/>
                </a:solidFill>
                <a:latin typeface="DM Sans"/>
                <a:ea typeface="DM Sans"/>
                <a:cs typeface="DM Sans"/>
                <a:sym typeface="DM Sans"/>
              </a:rPr>
              <a:t>frei </a:t>
            </a:r>
            <a:r>
              <a:rPr lang="es-ES" sz="1100" b="0" i="0" dirty="0">
                <a:solidFill>
                  <a:schemeClr val="dk1"/>
                </a:solidFill>
                <a:latin typeface="DM Sans"/>
                <a:ea typeface="DM Sans"/>
                <a:cs typeface="DM Sans"/>
                <a:sym typeface="DM Sans"/>
              </a:rPr>
              <a:t>(</a:t>
            </a:r>
            <a:r>
              <a:rPr lang="es-ES" sz="1100" b="0" i="0" dirty="0" err="1">
                <a:solidFill>
                  <a:schemeClr val="dk1"/>
                </a:solidFill>
                <a:latin typeface="DM Sans"/>
                <a:ea typeface="DM Sans"/>
                <a:cs typeface="DM Sans"/>
                <a:sym typeface="DM Sans"/>
              </a:rPr>
              <a:t>ohne Erlaubnis ihrer Schöpfer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heruntergeladen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verwendet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wiederverwendet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kopiert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angepasst </a:t>
            </a:r>
            <a:r>
              <a:rPr lang="es-ES" sz="1100" b="0" i="0" dirty="0">
                <a:solidFill>
                  <a:schemeClr val="dk1"/>
                </a:solidFill>
                <a:latin typeface="DM Sans"/>
                <a:ea typeface="DM Sans"/>
                <a:cs typeface="DM Sans"/>
                <a:sym typeface="DM Sans"/>
              </a:rPr>
              <a:t>und </a:t>
            </a:r>
            <a:r>
              <a:rPr lang="es-ES" sz="1100" b="0" i="0" dirty="0" err="1">
                <a:solidFill>
                  <a:schemeClr val="dk1"/>
                </a:solidFill>
                <a:latin typeface="DM Sans"/>
                <a:ea typeface="DM Sans"/>
                <a:cs typeface="DM Sans"/>
                <a:sym typeface="DM Sans"/>
              </a:rPr>
              <a:t>von den Nutzern geteilt werden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mit Informationen über die Quelle ihrer Herkunft</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hqprint">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hqprint">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B5F0D4-B6F7-CE58-F844-A5354C81461A}"/>
              </a:ext>
            </a:extLst>
          </p:cNvPr>
          <p:cNvGraphicFramePr>
            <a:graphicFrameLocks noChangeAspect="1"/>
          </p:cNvGraphicFramePr>
          <p:nvPr userDrawn="1">
            <p:custDataLst>
              <p:tags r:id="rId5"/>
            </p:custDataLst>
            <p:extLst>
              <p:ext uri="{D42A27DB-BD31-4B8C-83A1-F6EECF244321}">
                <p14:modId xmlns:p14="http://schemas.microsoft.com/office/powerpoint/2010/main" val="42064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Rechtliche </a:t>
            </a:r>
            <a:r>
              <a:rPr lang="es-ES" sz="1100" dirty="0" err="1">
                <a:solidFill>
                  <a:schemeClr val="dk1"/>
                </a:solidFill>
                <a:latin typeface="Calibri"/>
                <a:ea typeface="Calibri"/>
                <a:cs typeface="Calibri"/>
                <a:sym typeface="Calibri"/>
              </a:rPr>
              <a:t>Beschreibung </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Creative-Commons-Lizenzierung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Die auf der Website des BOOMER-Projekts veröffentlichten Materialien </a:t>
            </a:r>
            <a:r>
              <a:rPr lang="es-ES" sz="1100" b="0" i="0" dirty="0">
                <a:solidFill>
                  <a:schemeClr val="dk1"/>
                </a:solidFill>
                <a:latin typeface="DM Sans"/>
                <a:ea typeface="DM Sans"/>
                <a:cs typeface="DM Sans"/>
                <a:sym typeface="DM Sans"/>
              </a:rPr>
              <a:t>sind als "Open </a:t>
            </a:r>
            <a:r>
              <a:rPr lang="es-ES" sz="1100" b="0" i="0" dirty="0" err="1">
                <a:solidFill>
                  <a:schemeClr val="dk1"/>
                </a:solidFill>
                <a:latin typeface="DM Sans"/>
                <a:ea typeface="DM Sans"/>
                <a:cs typeface="DM Sans"/>
                <a:sym typeface="DM Sans"/>
              </a:rPr>
              <a:t>Educational Resources</a:t>
            </a:r>
            <a:r>
              <a:rPr lang="es-ES" sz="1100" b="0" i="0" dirty="0">
                <a:solidFill>
                  <a:schemeClr val="dk1"/>
                </a:solidFill>
                <a:latin typeface="DM Sans"/>
                <a:ea typeface="DM Sans"/>
                <a:cs typeface="DM Sans"/>
                <a:sym typeface="DM Sans"/>
              </a:rPr>
              <a:t>" (OER) </a:t>
            </a:r>
            <a:r>
              <a:rPr lang="es-ES" sz="1100" b="0" i="0" dirty="0" err="1">
                <a:solidFill>
                  <a:schemeClr val="dk1"/>
                </a:solidFill>
                <a:latin typeface="DM Sans"/>
                <a:ea typeface="DM Sans"/>
                <a:cs typeface="DM Sans"/>
                <a:sym typeface="DM Sans"/>
              </a:rPr>
              <a:t>klassifiziert </a:t>
            </a:r>
            <a:r>
              <a:rPr lang="es-ES" sz="1100" b="0" i="0" dirty="0">
                <a:solidFill>
                  <a:schemeClr val="dk1"/>
                </a:solidFill>
                <a:latin typeface="DM Sans"/>
                <a:ea typeface="DM Sans"/>
                <a:cs typeface="DM Sans"/>
                <a:sym typeface="DM Sans"/>
              </a:rPr>
              <a:t>und können </a:t>
            </a:r>
            <a:r>
              <a:rPr lang="es-ES" sz="1100" b="0" i="0" dirty="0" err="1">
                <a:solidFill>
                  <a:schemeClr val="dk1"/>
                </a:solidFill>
                <a:latin typeface="DM Sans"/>
                <a:ea typeface="DM Sans"/>
                <a:cs typeface="DM Sans"/>
                <a:sym typeface="DM Sans"/>
              </a:rPr>
              <a:t>frei </a:t>
            </a:r>
            <a:r>
              <a:rPr lang="es-ES" sz="1100" b="0" i="0" dirty="0">
                <a:solidFill>
                  <a:schemeClr val="dk1"/>
                </a:solidFill>
                <a:latin typeface="DM Sans"/>
                <a:ea typeface="DM Sans"/>
                <a:cs typeface="DM Sans"/>
                <a:sym typeface="DM Sans"/>
              </a:rPr>
              <a:t>(</a:t>
            </a:r>
            <a:r>
              <a:rPr lang="es-ES" sz="1100" b="0" i="0" dirty="0" err="1">
                <a:solidFill>
                  <a:schemeClr val="dk1"/>
                </a:solidFill>
                <a:latin typeface="DM Sans"/>
                <a:ea typeface="DM Sans"/>
                <a:cs typeface="DM Sans"/>
                <a:sym typeface="DM Sans"/>
              </a:rPr>
              <a:t>ohne Erlaubnis ihrer Schöpfer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heruntergeladen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verwendet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wiederverwendet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kopiert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angepasst </a:t>
            </a:r>
            <a:r>
              <a:rPr lang="es-ES" sz="1100" b="0" i="0" dirty="0">
                <a:solidFill>
                  <a:schemeClr val="dk1"/>
                </a:solidFill>
                <a:latin typeface="DM Sans"/>
                <a:ea typeface="DM Sans"/>
                <a:cs typeface="DM Sans"/>
                <a:sym typeface="DM Sans"/>
              </a:rPr>
              <a:t>und </a:t>
            </a:r>
            <a:r>
              <a:rPr lang="es-ES" sz="1100" b="0" i="0" dirty="0" err="1">
                <a:solidFill>
                  <a:schemeClr val="dk1"/>
                </a:solidFill>
                <a:latin typeface="DM Sans"/>
                <a:ea typeface="DM Sans"/>
                <a:cs typeface="DM Sans"/>
                <a:sym typeface="DM Sans"/>
              </a:rPr>
              <a:t>von den Nutzern geteilt werden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mit Informationen über die Quelle ihrer Herkunft</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hqprint">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hqprint">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8" Type="http://schemas.openxmlformats.org/officeDocument/2006/relationships/hyperlink" Target="https://www.insuranceeurope.eu/priorities/26/digitalisation" TargetMode="External"/><Relationship Id="rId3" Type="http://schemas.openxmlformats.org/officeDocument/2006/relationships/hyperlink" Target="https://www.bankingsupervision.europa.eu/about/consumerprotection/html/index.en.html" TargetMode="External"/><Relationship Id="rId7" Type="http://schemas.openxmlformats.org/officeDocument/2006/relationships/hyperlink" Target="https://finance.ec.europa.eu/system/files/2022-01/220111-financial-competence-framework-adults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sma.europa.eu/investor-corner" TargetMode="External"/><Relationship Id="rId5" Type="http://schemas.openxmlformats.org/officeDocument/2006/relationships/hyperlink" Target="https://finance.ec.europa.eu/consumer-finance-and-payments/financial-literacy_en" TargetMode="External"/><Relationship Id="rId10" Type="http://schemas.openxmlformats.org/officeDocument/2006/relationships/hyperlink" Target="https://www.oecd.org/financial/education/" TargetMode="External"/><Relationship Id="rId4" Type="http://schemas.openxmlformats.org/officeDocument/2006/relationships/hyperlink" Target="https://commission.europa.eu/live-work-travel-eu/consumer-rights-and-complaints/consumer-financial-products-and-services/consumer-protection-financial-services_en" TargetMode="External"/><Relationship Id="rId9" Type="http://schemas.openxmlformats.org/officeDocument/2006/relationships/hyperlink" Target="http://www.oecd.org/financial/education/2022-INFE-Toolkit-Measuring-Finlit-Financial-Inclusion.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967907" y="4672448"/>
            <a:ext cx="12352186"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Persönliche Finanzen in der digitalen Welt</a:t>
            </a:r>
            <a:endParaRPr lang="de-DE"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de-DE" sz="1800" b="1" dirty="0">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1051394" y="5762998"/>
            <a:ext cx="16185212"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Universität Zagreb, Fakultät für Wirtschaft und Handel</a:t>
            </a:r>
            <a:endParaRPr lang="de-DE"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extLst>
              <p:ext uri="{D42A27DB-BD31-4B8C-83A1-F6EECF244321}">
                <p14:modId xmlns:p14="http://schemas.microsoft.com/office/powerpoint/2010/main" val="1680835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706A67C-B325-C207-B189-6DDDC3818EB3}"/>
              </a:ext>
            </a:extLst>
          </p:cNvPr>
          <p:cNvGrpSpPr/>
          <p:nvPr/>
        </p:nvGrpSpPr>
        <p:grpSpPr>
          <a:xfrm>
            <a:off x="1332000" y="7407445"/>
            <a:ext cx="15660600" cy="1785064"/>
            <a:chOff x="1332000" y="5679129"/>
            <a:chExt cx="15660600" cy="1785064"/>
          </a:xfrm>
        </p:grpSpPr>
        <p:sp>
          <p:nvSpPr>
            <p:cNvPr id="8" name="Google Shape;120;p6">
              <a:extLst>
                <a:ext uri="{FF2B5EF4-FFF2-40B4-BE49-F238E27FC236}">
                  <a16:creationId xmlns:a16="http://schemas.microsoft.com/office/drawing/2014/main" id="{A20CAC5F-B5F6-992A-A6E2-943D17FED445}"/>
                </a:ext>
              </a:extLst>
            </p:cNvPr>
            <p:cNvSpPr txBox="1"/>
            <p:nvPr/>
          </p:nvSpPr>
          <p:spPr>
            <a:xfrm>
              <a:off x="1332000" y="5679129"/>
              <a:ext cx="14888209" cy="17850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dirty="0">
                  <a:effectLst/>
                  <a:latin typeface="+mj-lt"/>
                  <a:ea typeface="Yu Mincho" panose="02020400000000000000" pitchFamily="18" charset="-128"/>
                  <a:cs typeface="Arial" panose="020B0604020202020204" pitchFamily="34" charset="0"/>
                </a:rPr>
                <a:t>Anpassung an das digitale Zeitalter: </a:t>
              </a:r>
              <a:r>
                <a:rPr lang="de-DE" sz="2200" dirty="0">
                  <a:effectLst/>
                  <a:latin typeface="+mj-lt"/>
                  <a:ea typeface="Yu Mincho" panose="02020400000000000000" pitchFamily="18" charset="-128"/>
                  <a:cs typeface="Arial" panose="020B0604020202020204" pitchFamily="34" charset="0"/>
                </a:rPr>
                <a:t>In der heutigen digitalen Welt werden Finanztransaktionen und -dienstleistungen zunehmend digital abgewickelt. Finanzielle Allgemeinbildung hilft Ihnen, sich im Online-Banking, bei mobilen Zahlungssystemen und anderen digitalen Finanzdienstleistungen sicher zurechtzufinden. Sie stellen sicher, dass Sie die Chancen der digitalen Welt optimal nutzen und gleichzeitig die damit verbundenen Risiken minimieren können.</a:t>
              </a:r>
              <a:endParaRPr lang="de-DE" sz="2200" dirty="0">
                <a:latin typeface="+mj-lt"/>
              </a:endParaRPr>
            </a:p>
          </p:txBody>
        </p:sp>
        <p:sp>
          <p:nvSpPr>
            <p:cNvPr id="12" name="Google Shape;58;p2">
              <a:extLst>
                <a:ext uri="{FF2B5EF4-FFF2-40B4-BE49-F238E27FC236}">
                  <a16:creationId xmlns:a16="http://schemas.microsoft.com/office/drawing/2014/main" id="{576A15ED-B7A6-9CA7-4D7B-E7C402DC48D3}"/>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4800" b="1">
                  <a:solidFill>
                    <a:srgbClr val="33CCFF"/>
                  </a:solidFill>
                  <a:latin typeface="+mj-lt"/>
                  <a:sym typeface="Helvetica Neue"/>
                </a:rPr>
                <a:t>6</a:t>
              </a:r>
              <a:endParaRPr lang="de-DE">
                <a:solidFill>
                  <a:srgbClr val="33CCFF"/>
                </a:solidFill>
                <a:latin typeface="+mj-lt"/>
              </a:endParaRPr>
            </a:p>
          </p:txBody>
        </p:sp>
      </p:grpSp>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j-lt"/>
                <a:ea typeface="Helvetica Neue"/>
                <a:cs typeface="Helvetica Neue"/>
                <a:sym typeface="Helvetica Neue"/>
              </a:rPr>
              <a:t>Warum ist finanzielle Allgemeinbildung wichtig?</a:t>
            </a:r>
            <a:endParaRPr lang="de-DE" sz="2600">
              <a:solidFill>
                <a:srgbClr val="00CCFF"/>
              </a:solidFill>
              <a:latin typeface="+mj-lt"/>
            </a:endParaRPr>
          </a:p>
        </p:txBody>
      </p:sp>
      <p:grpSp>
        <p:nvGrpSpPr>
          <p:cNvPr id="10" name="Group 9">
            <a:extLst>
              <a:ext uri="{FF2B5EF4-FFF2-40B4-BE49-F238E27FC236}">
                <a16:creationId xmlns:a16="http://schemas.microsoft.com/office/drawing/2014/main" id="{AC0F2370-2BC8-0DAD-C952-8ACB5680E163}"/>
              </a:ext>
            </a:extLst>
          </p:cNvPr>
          <p:cNvGrpSpPr/>
          <p:nvPr/>
        </p:nvGrpSpPr>
        <p:grpSpPr>
          <a:xfrm>
            <a:off x="1332000" y="4072713"/>
            <a:ext cx="15660600" cy="1446509"/>
            <a:chOff x="1332000" y="5679129"/>
            <a:chExt cx="15660600" cy="1446509"/>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4465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dirty="0">
                  <a:effectLst/>
                  <a:latin typeface="+mj-lt"/>
                  <a:ea typeface="Yu Mincho" panose="02020400000000000000" pitchFamily="18" charset="-128"/>
                  <a:cs typeface="Arial" panose="020B0604020202020204" pitchFamily="34" charset="0"/>
                </a:rPr>
                <a:t>Schutz vor Ausbeutung:</a:t>
              </a:r>
              <a:r>
                <a:rPr lang="de-DE" sz="2200" dirty="0">
                  <a:effectLst/>
                  <a:latin typeface="+mj-lt"/>
                  <a:ea typeface="Yu Mincho" panose="02020400000000000000" pitchFamily="18" charset="-128"/>
                  <a:cs typeface="Arial" panose="020B0604020202020204" pitchFamily="34" charset="0"/>
                </a:rPr>
                <a:t> Vor allem Senior*innen können durch finanzielle Ausbeutung gefährdet sein. Finanzielle Allgemeinbildung verbessert Ihre Fähigkeit, potenzielle Betrügereien zu erkennen, Ihr Vermögen zu schützen und zu erkennen, wann Sie professionellen Rat oder Hilfe suchen sollten. So können Sie Ihr finanzielles Wohlergehen sichern und die Kontrolle über Ihre finanziellen Entscheidungen behalten.</a:t>
              </a:r>
              <a:endParaRPr lang="de-DE" sz="2200"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4800" b="1">
                  <a:solidFill>
                    <a:srgbClr val="33CCFF"/>
                  </a:solidFill>
                  <a:latin typeface="+mj-lt"/>
                  <a:sym typeface="Helvetica Neue"/>
                </a:rPr>
                <a:t>4</a:t>
              </a:r>
              <a:endParaRPr lang="de-DE">
                <a:solidFill>
                  <a:srgbClr val="33CCFF"/>
                </a:solidFill>
                <a:latin typeface="+mj-lt"/>
              </a:endParaRPr>
            </a:p>
          </p:txBody>
        </p:sp>
      </p:grpSp>
      <p:grpSp>
        <p:nvGrpSpPr>
          <p:cNvPr id="20" name="Group 19">
            <a:extLst>
              <a:ext uri="{FF2B5EF4-FFF2-40B4-BE49-F238E27FC236}">
                <a16:creationId xmlns:a16="http://schemas.microsoft.com/office/drawing/2014/main" id="{4CF8EC65-849D-BBA1-C88C-B2688D2FFEDE}"/>
              </a:ext>
            </a:extLst>
          </p:cNvPr>
          <p:cNvGrpSpPr/>
          <p:nvPr/>
        </p:nvGrpSpPr>
        <p:grpSpPr>
          <a:xfrm>
            <a:off x="1332000" y="5741865"/>
            <a:ext cx="15660600" cy="1446509"/>
            <a:chOff x="1332000" y="3966033"/>
            <a:chExt cx="15660600" cy="1446509"/>
          </a:xfrm>
        </p:grpSpPr>
        <p:sp>
          <p:nvSpPr>
            <p:cNvPr id="21" name="Google Shape;120;p6">
              <a:extLst>
                <a:ext uri="{FF2B5EF4-FFF2-40B4-BE49-F238E27FC236}">
                  <a16:creationId xmlns:a16="http://schemas.microsoft.com/office/drawing/2014/main" id="{27FF07EC-495F-0F18-8DA4-8FDEA600AD30}"/>
                </a:ext>
              </a:extLst>
            </p:cNvPr>
            <p:cNvSpPr txBox="1"/>
            <p:nvPr/>
          </p:nvSpPr>
          <p:spPr>
            <a:xfrm>
              <a:off x="2104391" y="3966033"/>
              <a:ext cx="14888209" cy="14465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dirty="0">
                  <a:effectLst/>
                  <a:latin typeface="+mj-lt"/>
                  <a:ea typeface="Yu Mincho" panose="02020400000000000000" pitchFamily="18" charset="-128"/>
                  <a:cs typeface="Arial" panose="020B0604020202020204" pitchFamily="34" charset="0"/>
                </a:rPr>
                <a:t>Stärkung des Selbstbewusstseins und der Handlungskompetenz:</a:t>
              </a:r>
              <a:r>
                <a:rPr lang="de-DE" sz="2200" dirty="0">
                  <a:effectLst/>
                  <a:latin typeface="+mj-lt"/>
                  <a:ea typeface="Yu Mincho" panose="02020400000000000000" pitchFamily="18" charset="-128"/>
                  <a:cs typeface="Arial" panose="020B0604020202020204" pitchFamily="34" charset="0"/>
                </a:rPr>
                <a:t> Finanzielle Allgemeinbildung verbessert nicht nur Ihre finanzielle Entscheidungsfähigkeit, sondern stärkt auch Ihr Selbstvertrauen im Umgang mit Ihrem Geld. Sie befähigt Sie, Ihre finanziellen Angelegenheiten selbst in die Hand zu nehmen, Stress und Ängste im Zusammenhang mit Finanzen zu reduzieren und Ihr allgemeines Wohlbefinden zu steigern.</a:t>
              </a:r>
              <a:endParaRPr lang="de-DE" sz="2200" dirty="0">
                <a:latin typeface="+mj-lt"/>
              </a:endParaRPr>
            </a:p>
          </p:txBody>
        </p:sp>
        <p:sp>
          <p:nvSpPr>
            <p:cNvPr id="22" name="Google Shape;58;p2">
              <a:extLst>
                <a:ext uri="{FF2B5EF4-FFF2-40B4-BE49-F238E27FC236}">
                  <a16:creationId xmlns:a16="http://schemas.microsoft.com/office/drawing/2014/main" id="{17959F23-FA4C-BBD1-FDB2-BD5B6AEADAF4}"/>
                </a:ext>
              </a:extLst>
            </p:cNvPr>
            <p:cNvSpPr txBox="1"/>
            <p:nvPr/>
          </p:nvSpPr>
          <p:spPr>
            <a:xfrm>
              <a:off x="1332000" y="4257359"/>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a:solidFill>
                    <a:srgbClr val="33CCFF"/>
                  </a:solidFill>
                  <a:latin typeface="+mj-lt"/>
                  <a:ea typeface="Helvetica Neue"/>
                  <a:cs typeface="Helvetica Neue"/>
                  <a:sym typeface="Helvetica Neue"/>
                </a:rPr>
                <a:t>5</a:t>
              </a:r>
              <a:endParaRPr lang="de-DE">
                <a:solidFill>
                  <a:srgbClr val="33CCFF"/>
                </a:solidFill>
                <a:latin typeface="+mj-lt"/>
              </a:endParaRPr>
            </a:p>
          </p:txBody>
        </p:sp>
      </p:grpSp>
      <p:cxnSp>
        <p:nvCxnSpPr>
          <p:cNvPr id="2" name="Straight Connector 1">
            <a:extLst>
              <a:ext uri="{FF2B5EF4-FFF2-40B4-BE49-F238E27FC236}">
                <a16:creationId xmlns:a16="http://schemas.microsoft.com/office/drawing/2014/main" id="{A95DCCE2-B84B-15E9-D5B9-71BFAFC20E82}"/>
              </a:ext>
            </a:extLst>
          </p:cNvPr>
          <p:cNvCxnSpPr/>
          <p:nvPr/>
        </p:nvCxnSpPr>
        <p:spPr>
          <a:xfrm>
            <a:off x="1295400" y="735720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F8B74F7-F4E4-0DFA-1369-3857659B6155}"/>
              </a:ext>
            </a:extLst>
          </p:cNvPr>
          <p:cNvCxnSpPr/>
          <p:nvPr/>
        </p:nvCxnSpPr>
        <p:spPr>
          <a:xfrm>
            <a:off x="1295400" y="569614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 name="Google Shape;118;p6">
            <a:extLst>
              <a:ext uri="{FF2B5EF4-FFF2-40B4-BE49-F238E27FC236}">
                <a16:creationId xmlns:a16="http://schemas.microsoft.com/office/drawing/2014/main" id="{6F4969CD-B787-BF18-C0A5-E717E332B2FC}"/>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2583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9" name="think-cell data - do not delete" hidden="1">
                        <a:extLst>
                          <a:ext uri="{FF2B5EF4-FFF2-40B4-BE49-F238E27FC236}">
                            <a16:creationId xmlns:a16="http://schemas.microsoft.com/office/drawing/2014/main" id="{CAE1CAE5-AE0F-2AFA-20D2-EA1256CB14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Warum ist finanzielle Allgemeinbildung wichtig?</a:t>
            </a:r>
            <a:endParaRPr lang="de-DE" sz="2600">
              <a:solidFill>
                <a:srgbClr val="00CCFF"/>
              </a:solidFill>
              <a:latin typeface="+mn-lt"/>
            </a:endParaRPr>
          </a:p>
        </p:txBody>
      </p:sp>
      <p:sp>
        <p:nvSpPr>
          <p:cNvPr id="2" name="Google Shape;120;p6">
            <a:extLst>
              <a:ext uri="{FF2B5EF4-FFF2-40B4-BE49-F238E27FC236}">
                <a16:creationId xmlns:a16="http://schemas.microsoft.com/office/drawing/2014/main" id="{46F11CAF-DACA-AB8E-F8F3-BDF97718E9F7}"/>
              </a:ext>
            </a:extLst>
          </p:cNvPr>
          <p:cNvSpPr txBox="1"/>
          <p:nvPr/>
        </p:nvSpPr>
        <p:spPr>
          <a:xfrm>
            <a:off x="1874520" y="5343346"/>
            <a:ext cx="9265920" cy="2308284"/>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i="1">
                <a:solidFill>
                  <a:schemeClr val="accent6"/>
                </a:solidFill>
                <a:latin typeface="+mn-lt"/>
                <a:ea typeface="Helvetica Neue"/>
                <a:cs typeface="Helvetica Neue"/>
                <a:sym typeface="Helvetica Neue"/>
              </a:rPr>
              <a:t>Wenn Sie verstehen, warum Finanzwissen wichtig ist, können Sie die Auswirkungen auf Ihr finanzielles Wohlergehen erkennen, Maßnahmen zur Verbesserung Ihrer Kenntnisse und Fähigkeiten ergreifen und fundierte finanzielle Entscheidungen treffen, die sich positiv auf Ihre gegenwärtige und zukünftige finanzielle Sicherheit auswirken.</a:t>
            </a:r>
          </a:p>
        </p:txBody>
      </p:sp>
      <p:pic>
        <p:nvPicPr>
          <p:cNvPr id="5" name="Imagen 5">
            <a:extLst>
              <a:ext uri="{FF2B5EF4-FFF2-40B4-BE49-F238E27FC236}">
                <a16:creationId xmlns:a16="http://schemas.microsoft.com/office/drawing/2014/main" id="{1BEFB996-5A5F-DEBB-F4BF-182503743D18}"/>
              </a:ext>
            </a:extLst>
          </p:cNvPr>
          <p:cNvPicPr>
            <a:picLocks noChangeAspect="1"/>
          </p:cNvPicPr>
          <p:nvPr/>
        </p:nvPicPr>
        <p:blipFill>
          <a:blip r:embed="rId6"/>
          <a:stretch>
            <a:fillRect/>
          </a:stretch>
        </p:blipFill>
        <p:spPr>
          <a:xfrm>
            <a:off x="11987175" y="4257343"/>
            <a:ext cx="4426305" cy="3741626"/>
          </a:xfrm>
          <a:prstGeom prst="rect">
            <a:avLst/>
          </a:prstGeom>
        </p:spPr>
      </p:pic>
      <p:sp>
        <p:nvSpPr>
          <p:cNvPr id="3" name="Google Shape;118;p6">
            <a:extLst>
              <a:ext uri="{FF2B5EF4-FFF2-40B4-BE49-F238E27FC236}">
                <a16:creationId xmlns:a16="http://schemas.microsoft.com/office/drawing/2014/main" id="{E4D55A68-9765-A4AB-EA59-DC392099F8DD}"/>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29796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j-lt"/>
                <a:ea typeface="Helvetica Neue"/>
                <a:cs typeface="Helvetica Neue"/>
                <a:sym typeface="Helvetica Neue"/>
              </a:rPr>
              <a:t>Inwiefern ist die finanzielle Allgemeinbildung im digitalen Umfeld einzigartig?</a:t>
            </a:r>
            <a:endParaRPr lang="de-DE" sz="2600">
              <a:solidFill>
                <a:srgbClr val="00CCFF"/>
              </a:solidFill>
              <a:latin typeface="+mj-lt"/>
            </a:endParaRPr>
          </a:p>
        </p:txBody>
      </p:sp>
      <p:sp>
        <p:nvSpPr>
          <p:cNvPr id="120" name="Google Shape;120;p6"/>
          <p:cNvSpPr txBox="1"/>
          <p:nvPr/>
        </p:nvSpPr>
        <p:spPr>
          <a:xfrm>
            <a:off x="1295400" y="4024780"/>
            <a:ext cx="15697200" cy="495259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de-DE" sz="2200" b="1" dirty="0">
                <a:effectLst/>
                <a:latin typeface="+mj-lt"/>
                <a:ea typeface="Yu Mincho" panose="02020400000000000000" pitchFamily="18" charset="-128"/>
                <a:cs typeface="Arial" panose="020B0604020202020204" pitchFamily="34" charset="0"/>
              </a:rPr>
              <a:t>Finanzielle Allgemeinbildung in der digitalen Welt </a:t>
            </a:r>
            <a:r>
              <a:rPr lang="de-DE" sz="2200" dirty="0">
                <a:effectLst/>
                <a:latin typeface="+mj-lt"/>
                <a:ea typeface="Yu Mincho" panose="02020400000000000000" pitchFamily="18" charset="-128"/>
                <a:cs typeface="Arial" panose="020B0604020202020204" pitchFamily="34" charset="0"/>
              </a:rPr>
              <a:t>unterscheidet sich von der traditionellen finanziellen Allgemeinbildung, da sie die Nutzung digitaler Tools und Plattformen zur Verwaltung Ihres Geldes beinhaltet. Das bedeutet, dass Sie wissen, wie Sie Online-Banking, Budgetierungs-Apps und andere digitale Tools sicher nutzen können.</a:t>
            </a:r>
          </a:p>
          <a:p>
            <a:pPr algn="just">
              <a:lnSpc>
                <a:spcPct val="107000"/>
              </a:lnSpc>
              <a:spcAft>
                <a:spcPts val="800"/>
              </a:spcAft>
            </a:pPr>
            <a:r>
              <a:rPr lang="de-DE" sz="2200" dirty="0">
                <a:effectLst/>
                <a:latin typeface="+mj-lt"/>
                <a:ea typeface="Yu Mincho" panose="02020400000000000000" pitchFamily="18" charset="-128"/>
                <a:cs typeface="Arial" panose="020B0604020202020204" pitchFamily="34" charset="0"/>
              </a:rPr>
              <a:t> </a:t>
            </a:r>
          </a:p>
          <a:p>
            <a:pPr algn="just">
              <a:lnSpc>
                <a:spcPct val="107000"/>
              </a:lnSpc>
              <a:spcAft>
                <a:spcPts val="800"/>
              </a:spcAft>
            </a:pPr>
            <a:r>
              <a:rPr lang="de-DE" sz="2200" dirty="0">
                <a:effectLst/>
                <a:latin typeface="+mj-lt"/>
                <a:ea typeface="Yu Mincho" panose="02020400000000000000" pitchFamily="18" charset="-128"/>
                <a:cs typeface="Arial" panose="020B0604020202020204" pitchFamily="34" charset="0"/>
              </a:rPr>
              <a:t>Das digitale Umfeld umfasst die Nutzung </a:t>
            </a:r>
            <a:r>
              <a:rPr lang="de-DE" sz="2200" b="1" dirty="0">
                <a:effectLst/>
                <a:latin typeface="+mj-lt"/>
                <a:ea typeface="Yu Mincho" panose="02020400000000000000" pitchFamily="18" charset="-128"/>
                <a:cs typeface="Arial" panose="020B0604020202020204" pitchFamily="34" charset="0"/>
              </a:rPr>
              <a:t>verschiedener digitaler Tools und Plattformen zur Verwaltung Ihres Geldes</a:t>
            </a:r>
            <a:r>
              <a:rPr lang="de-DE" sz="2200" dirty="0">
                <a:effectLst/>
                <a:latin typeface="+mj-lt"/>
                <a:ea typeface="Yu Mincho" panose="02020400000000000000" pitchFamily="18" charset="-128"/>
                <a:cs typeface="Arial" panose="020B0604020202020204" pitchFamily="34" charset="0"/>
              </a:rPr>
              <a:t>. Dazu gehören Online-Banking, Apps für den mobilen Zahlungsverkehr, Apps für die Haushaltsplanung und Anlageplattformen. Es ist wichtig, sich mit diesen Tools vertraut zu machen und zu wissen, wie man sie sicher und effektiv nutzt.</a:t>
            </a:r>
          </a:p>
          <a:p>
            <a:pPr algn="just">
              <a:lnSpc>
                <a:spcPct val="107000"/>
              </a:lnSpc>
              <a:spcAft>
                <a:spcPts val="800"/>
              </a:spcAft>
            </a:pPr>
            <a:r>
              <a:rPr lang="de-DE" sz="2200" dirty="0">
                <a:effectLst/>
                <a:latin typeface="+mj-lt"/>
                <a:ea typeface="Yu Mincho" panose="02020400000000000000" pitchFamily="18" charset="-128"/>
                <a:cs typeface="Arial" panose="020B0604020202020204" pitchFamily="34" charset="0"/>
              </a:rPr>
              <a:t> </a:t>
            </a:r>
          </a:p>
          <a:p>
            <a:pPr algn="just">
              <a:lnSpc>
                <a:spcPct val="107000"/>
              </a:lnSpc>
              <a:spcAft>
                <a:spcPts val="800"/>
              </a:spcAft>
            </a:pPr>
            <a:r>
              <a:rPr lang="de-DE" sz="2200" dirty="0">
                <a:effectLst/>
                <a:latin typeface="+mj-lt"/>
                <a:ea typeface="Yu Mincho" panose="02020400000000000000" pitchFamily="18" charset="-128"/>
                <a:cs typeface="Arial" panose="020B0604020202020204" pitchFamily="34" charset="0"/>
              </a:rPr>
              <a:t>In der digitalen Welt ist es wichtig, dass Sie </a:t>
            </a:r>
            <a:r>
              <a:rPr lang="de-DE" sz="2200" b="1" dirty="0">
                <a:effectLst/>
                <a:latin typeface="+mj-lt"/>
                <a:ea typeface="Yu Mincho" panose="02020400000000000000" pitchFamily="18" charset="-128"/>
                <a:cs typeface="Arial" panose="020B0604020202020204" pitchFamily="34" charset="0"/>
              </a:rPr>
              <a:t>Ihre persönlichen Daten schützen und online sicher bleiben</a:t>
            </a:r>
            <a:r>
              <a:rPr lang="de-DE" sz="2200" dirty="0">
                <a:effectLst/>
                <a:latin typeface="+mj-lt"/>
                <a:ea typeface="Yu Mincho" panose="02020400000000000000" pitchFamily="18" charset="-128"/>
                <a:cs typeface="Arial" panose="020B0604020202020204" pitchFamily="34" charset="0"/>
              </a:rPr>
              <a:t>. Dazu gehört, dass man lernt, wie man sich online sicher verhält, wie man Betrug erkennt und vermeidet und wie man sicher im Internet surft. Dies hilft, Identitätsdiebstahl und Finanzbetrug zu verhindern.</a:t>
            </a:r>
          </a:p>
        </p:txBody>
      </p:sp>
      <p:sp>
        <p:nvSpPr>
          <p:cNvPr id="2" name="Google Shape;118;p6">
            <a:extLst>
              <a:ext uri="{FF2B5EF4-FFF2-40B4-BE49-F238E27FC236}">
                <a16:creationId xmlns:a16="http://schemas.microsoft.com/office/drawing/2014/main" id="{1A8B8725-DFA1-738C-F5B0-99CDF9F34170}"/>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1891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j-lt"/>
                <a:ea typeface="Helvetica Neue"/>
                <a:cs typeface="Helvetica Neue"/>
                <a:sym typeface="Helvetica Neue"/>
              </a:rPr>
              <a:t>Inwiefern ist die finanzielle Allgemeinbildung im digitalen Umfeld einzigartig?</a:t>
            </a:r>
            <a:endParaRPr lang="de-DE" sz="2600">
              <a:solidFill>
                <a:srgbClr val="00CCFF"/>
              </a:solidFill>
              <a:latin typeface="+mj-lt"/>
            </a:endParaRPr>
          </a:p>
        </p:txBody>
      </p:sp>
      <p:sp>
        <p:nvSpPr>
          <p:cNvPr id="120" name="Google Shape;120;p6"/>
          <p:cNvSpPr txBox="1"/>
          <p:nvPr/>
        </p:nvSpPr>
        <p:spPr>
          <a:xfrm>
            <a:off x="1295400" y="4024780"/>
            <a:ext cx="15697200" cy="5314876"/>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de-DE" sz="2200">
                <a:effectLst/>
                <a:latin typeface="+mj-lt"/>
                <a:ea typeface="Yu Mincho" panose="02020400000000000000" pitchFamily="18" charset="-128"/>
                <a:cs typeface="Arial" panose="020B0604020202020204" pitchFamily="34" charset="0"/>
              </a:rPr>
              <a:t>Das Internet bietet eine Fülle von </a:t>
            </a:r>
            <a:r>
              <a:rPr lang="de-DE" sz="2200" b="1">
                <a:effectLst/>
                <a:latin typeface="+mj-lt"/>
                <a:ea typeface="Yu Mincho" panose="02020400000000000000" pitchFamily="18" charset="-128"/>
                <a:cs typeface="Arial" panose="020B0604020202020204" pitchFamily="34" charset="0"/>
              </a:rPr>
              <a:t>Informationen und Ressourcen für die Verwaltung Ihrer Finanzen</a:t>
            </a:r>
            <a:r>
              <a:rPr lang="de-DE" sz="2200">
                <a:effectLst/>
                <a:latin typeface="+mj-lt"/>
                <a:ea typeface="Yu Mincho" panose="02020400000000000000" pitchFamily="18" charset="-128"/>
                <a:cs typeface="Arial" panose="020B0604020202020204" pitchFamily="34" charset="0"/>
              </a:rPr>
              <a:t>. Digitale Kompetenz bedeutet, dass man weiß, wie man verlässliche Finanzinformationen online findet und sich über die neuesten Trends und Vorschriften auf dem Laufenden hält.</a:t>
            </a:r>
          </a:p>
          <a:p>
            <a:pPr algn="just">
              <a:lnSpc>
                <a:spcPct val="107000"/>
              </a:lnSpc>
              <a:spcAft>
                <a:spcPts val="800"/>
              </a:spcAft>
            </a:pPr>
            <a:r>
              <a:rPr lang="de-DE" sz="2200">
                <a:effectLst/>
                <a:latin typeface="+mj-lt"/>
                <a:ea typeface="Yu Mincho" panose="02020400000000000000" pitchFamily="18" charset="-128"/>
                <a:cs typeface="Arial" panose="020B0604020202020204" pitchFamily="34" charset="0"/>
              </a:rPr>
              <a:t> </a:t>
            </a:r>
          </a:p>
          <a:p>
            <a:pPr algn="just">
              <a:lnSpc>
                <a:spcPct val="107000"/>
              </a:lnSpc>
              <a:spcAft>
                <a:spcPts val="800"/>
              </a:spcAft>
            </a:pPr>
            <a:r>
              <a:rPr lang="de-DE" sz="2200">
                <a:effectLst/>
                <a:latin typeface="+mj-lt"/>
                <a:ea typeface="Yu Mincho" panose="02020400000000000000" pitchFamily="18" charset="-128"/>
                <a:cs typeface="Arial" panose="020B0604020202020204" pitchFamily="34" charset="0"/>
              </a:rPr>
              <a:t>Es ist wichtig, die </a:t>
            </a:r>
            <a:r>
              <a:rPr lang="de-DE" sz="2200" b="1">
                <a:effectLst/>
                <a:latin typeface="+mj-lt"/>
                <a:ea typeface="Yu Mincho" panose="02020400000000000000" pitchFamily="18" charset="-128"/>
                <a:cs typeface="Arial" panose="020B0604020202020204" pitchFamily="34" charset="0"/>
              </a:rPr>
              <a:t>verschiedenen digitalen Zahlungsmöglichkeiten zu verstehen</a:t>
            </a:r>
            <a:r>
              <a:rPr lang="de-DE" sz="2200">
                <a:effectLst/>
                <a:latin typeface="+mj-lt"/>
                <a:ea typeface="Yu Mincho" panose="02020400000000000000" pitchFamily="18" charset="-128"/>
                <a:cs typeface="Arial" panose="020B0604020202020204" pitchFamily="34" charset="0"/>
              </a:rPr>
              <a:t>. Dazu gehören Online-Zahlungen, Peer-to-Peer-Überweisungen, digitale Geldbörsen und kontaktlose Zahlungen. Wenn Sie die Vorteile, Risiken und Sicherheitsmaßnahmen im Zusammenhang mit diesen Zahlungsmethoden kennen, können Sie eine fundierte Entscheidung treffen.</a:t>
            </a:r>
          </a:p>
          <a:p>
            <a:pPr algn="just">
              <a:lnSpc>
                <a:spcPct val="107000"/>
              </a:lnSpc>
              <a:spcAft>
                <a:spcPts val="800"/>
              </a:spcAft>
            </a:pPr>
            <a:r>
              <a:rPr lang="de-DE" sz="2200">
                <a:effectLst/>
                <a:highlight>
                  <a:srgbClr val="FFFF00"/>
                </a:highlight>
                <a:latin typeface="+mj-lt"/>
                <a:ea typeface="Yu Mincho" panose="02020400000000000000" pitchFamily="18" charset="-128"/>
                <a:cs typeface="Arial" panose="020B0604020202020204" pitchFamily="34" charset="0"/>
              </a:rPr>
              <a:t> </a:t>
            </a:r>
            <a:endParaRPr lang="de-DE" sz="220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de-DE" sz="2200" b="1">
                <a:effectLst/>
                <a:latin typeface="+mj-lt"/>
                <a:ea typeface="Yu Mincho" panose="02020400000000000000" pitchFamily="18" charset="-128"/>
                <a:cs typeface="Arial" panose="020B0604020202020204" pitchFamily="34" charset="0"/>
              </a:rPr>
              <a:t>Finanzielle Allgemeinbildung im digitalen Umfeld </a:t>
            </a:r>
            <a:r>
              <a:rPr lang="de-DE" sz="2200">
                <a:effectLst/>
                <a:latin typeface="+mj-lt"/>
                <a:ea typeface="Yu Mincho" panose="02020400000000000000" pitchFamily="18" charset="-128"/>
                <a:cs typeface="Arial" panose="020B0604020202020204" pitchFamily="34" charset="0"/>
              </a:rPr>
              <a:t>bedeutet, dass die traditionellen Grundsätze der finanziellen Entscheidungsfindung an die digitale Landschaft angepasst werden. Dazu gehört es, die Glaubwürdigkeit von Online-Finanzinstituten zu bewerten, digitale Finanzprodukte und -dienstleistungen zu vergleichen und die Bedingungen digitaler Verträge zu verstehen.</a:t>
            </a:r>
          </a:p>
        </p:txBody>
      </p:sp>
      <p:sp>
        <p:nvSpPr>
          <p:cNvPr id="2" name="Google Shape;118;p6">
            <a:extLst>
              <a:ext uri="{FF2B5EF4-FFF2-40B4-BE49-F238E27FC236}">
                <a16:creationId xmlns:a16="http://schemas.microsoft.com/office/drawing/2014/main" id="{B809F692-C928-511E-4CE3-2C067958606A}"/>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34305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Inwiefern ist die finanzielle Allgemeinbildung im digitalen Umfeld einzigartig?</a:t>
            </a:r>
            <a:endParaRPr lang="de-DE" sz="2600">
              <a:solidFill>
                <a:srgbClr val="00CCFF"/>
              </a:solidFill>
              <a:latin typeface="+mn-lt"/>
            </a:endParaRPr>
          </a:p>
        </p:txBody>
      </p:sp>
      <p:sp>
        <p:nvSpPr>
          <p:cNvPr id="2" name="Google Shape;120;p6">
            <a:extLst>
              <a:ext uri="{FF2B5EF4-FFF2-40B4-BE49-F238E27FC236}">
                <a16:creationId xmlns:a16="http://schemas.microsoft.com/office/drawing/2014/main" id="{D0CD93ED-BC14-4410-424C-2AC4B64AF0E4}"/>
              </a:ext>
            </a:extLst>
          </p:cNvPr>
          <p:cNvSpPr txBox="1"/>
          <p:nvPr/>
        </p:nvSpPr>
        <p:spPr>
          <a:xfrm>
            <a:off x="7726680" y="5772777"/>
            <a:ext cx="9265920" cy="1569620"/>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de-DE" sz="2400" i="1">
                <a:solidFill>
                  <a:schemeClr val="accent6"/>
                </a:solidFill>
                <a:latin typeface="+mn-lt"/>
                <a:ea typeface="Helvetica Neue"/>
                <a:cs typeface="Helvetica Neue"/>
                <a:sym typeface="Helvetica Neue"/>
              </a:rPr>
              <a:t>Wenn Sie sich in der digitalen Welt finanziell gut auskennen, können Sie selbstbewusst fundierte Entscheidungen treffen, sich online schützen und digitale Tools nutzen, um Ihr finanzielles Wohlergehen zu verbessern.</a:t>
            </a:r>
          </a:p>
        </p:txBody>
      </p:sp>
      <p:pic>
        <p:nvPicPr>
          <p:cNvPr id="4" name="Imagen 3">
            <a:extLst>
              <a:ext uri="{FF2B5EF4-FFF2-40B4-BE49-F238E27FC236}">
                <a16:creationId xmlns:a16="http://schemas.microsoft.com/office/drawing/2014/main" id="{21D71FAF-056B-4D6F-9ECC-188BC6E0DEB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590"/>
          <a:stretch/>
        </p:blipFill>
        <p:spPr>
          <a:xfrm>
            <a:off x="2231966" y="4072713"/>
            <a:ext cx="4580313" cy="5056216"/>
          </a:xfrm>
          <a:prstGeom prst="rect">
            <a:avLst/>
          </a:prstGeom>
        </p:spPr>
      </p:pic>
      <p:sp>
        <p:nvSpPr>
          <p:cNvPr id="3" name="Google Shape;118;p6">
            <a:extLst>
              <a:ext uri="{FF2B5EF4-FFF2-40B4-BE49-F238E27FC236}">
                <a16:creationId xmlns:a16="http://schemas.microsoft.com/office/drawing/2014/main" id="{B472F9C1-9D12-1D68-AEA3-8FF25108E613}"/>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30196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Digitale Finanzdienstleistungen verstehen</a:t>
            </a: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2</a:t>
            </a:r>
            <a:endParaRPr lang="de-DE"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275114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dirty="0">
                <a:solidFill>
                  <a:srgbClr val="00CCFF"/>
                </a:solidFill>
                <a:latin typeface="+mn-lt"/>
                <a:ea typeface="Helvetica Neue"/>
                <a:cs typeface="Helvetica Neue"/>
                <a:sym typeface="Helvetica Neue"/>
              </a:rPr>
              <a:t>Was sind Online- und Mobile-Banking und wie können Sie sie nutzen?</a:t>
            </a:r>
            <a:endParaRPr lang="de-DE" sz="2600" dirty="0">
              <a:solidFill>
                <a:srgbClr val="00CCFF"/>
              </a:solidFill>
              <a:latin typeface="+mn-lt"/>
            </a:endParaRPr>
          </a:p>
        </p:txBody>
      </p:sp>
      <p:sp>
        <p:nvSpPr>
          <p:cNvPr id="120" name="Google Shape;120;p6"/>
          <p:cNvSpPr txBox="1"/>
          <p:nvPr/>
        </p:nvSpPr>
        <p:spPr>
          <a:xfrm>
            <a:off x="6505800" y="4072713"/>
            <a:ext cx="10486800" cy="4493497"/>
          </a:xfrm>
          <a:prstGeom prst="rect">
            <a:avLst/>
          </a:prstGeom>
          <a:noFill/>
          <a:ln>
            <a:noFill/>
          </a:ln>
        </p:spPr>
        <p:txBody>
          <a:bodyPr spcFirstLastPara="1" wrap="square" lIns="91425" tIns="45700" rIns="91425" bIns="45700" anchor="t" anchorCtr="0">
            <a:spAutoFit/>
          </a:bodyPr>
          <a:lstStyle/>
          <a:p>
            <a:pPr algn="just"/>
            <a:r>
              <a:rPr lang="de-DE" sz="2200" b="1" dirty="0">
                <a:effectLst/>
                <a:latin typeface="+mj-lt"/>
                <a:ea typeface="Yu Mincho" panose="02020400000000000000" pitchFamily="18" charset="-128"/>
                <a:cs typeface="Arial" panose="020B0604020202020204" pitchFamily="34" charset="0"/>
              </a:rPr>
              <a:t>Onlinebanking bedeutet</a:t>
            </a:r>
            <a:r>
              <a:rPr lang="de-DE" sz="2200" dirty="0">
                <a:effectLst/>
                <a:latin typeface="+mj-lt"/>
                <a:ea typeface="Yu Mincho" panose="02020400000000000000" pitchFamily="18" charset="-128"/>
                <a:cs typeface="Arial" panose="020B0604020202020204" pitchFamily="34" charset="0"/>
              </a:rPr>
              <a:t>, dass Sie über einen Computer oder ein internetfähiges Gerät auf Ihre Bankkonten zugreifen und Finanztransaktionen durchführen können. Damit können Sie Ihre Kontostände einsehen, die Transaktionshistorie überprüfen, Geldbeträge zwischen Konten überweisen, Rechnungen online bezahlen und automatische Zahlungen einrichten. </a:t>
            </a:r>
          </a:p>
          <a:p>
            <a:pPr algn="just"/>
            <a:endParaRPr lang="de-DE" sz="2200" dirty="0">
              <a:effectLst/>
              <a:latin typeface="+mj-lt"/>
              <a:ea typeface="Yu Mincho" panose="02020400000000000000" pitchFamily="18" charset="-128"/>
              <a:cs typeface="Arial" panose="020B0604020202020204" pitchFamily="34" charset="0"/>
            </a:endParaRPr>
          </a:p>
          <a:p>
            <a:pPr algn="just"/>
            <a:endParaRPr lang="de-DE" sz="2200" dirty="0">
              <a:latin typeface="+mj-lt"/>
              <a:ea typeface="Yu Mincho" panose="02020400000000000000" pitchFamily="18" charset="-128"/>
              <a:cs typeface="Arial" panose="020B0604020202020204" pitchFamily="34" charset="0"/>
            </a:endParaRPr>
          </a:p>
          <a:p>
            <a:pPr algn="just"/>
            <a:r>
              <a:rPr lang="de-DE" sz="2200" b="1" dirty="0">
                <a:effectLst/>
                <a:latin typeface="+mj-lt"/>
                <a:ea typeface="Yu Mincho" panose="02020400000000000000" pitchFamily="18" charset="-128"/>
                <a:cs typeface="Arial" panose="020B0604020202020204" pitchFamily="34" charset="0"/>
              </a:rPr>
              <a:t>Um Online-Banking nutzen zu können</a:t>
            </a:r>
            <a:r>
              <a:rPr lang="de-DE" sz="2200" dirty="0">
                <a:effectLst/>
                <a:latin typeface="+mj-lt"/>
                <a:ea typeface="Yu Mincho" panose="02020400000000000000" pitchFamily="18" charset="-128"/>
                <a:cs typeface="Arial" panose="020B0604020202020204" pitchFamily="34" charset="0"/>
              </a:rPr>
              <a:t>, benötigen Sie eine Internetverbindung und Zugang zur sicheren Online-Plattform Ihrer Bank. In der Regel müssen Sie ein Online-Banking-Konto bei Ihrer Bank einrichten und Anmeldedaten wie einen Benutzernamen und ein Passwort festlegen. Sobald Sie eingeloggt sind, können Sie durch das Online-Banking-Portal navigieren, um verschiedene finanzielle Aufgaben zu erledigen.</a:t>
            </a:r>
            <a:endParaRPr lang="de-DE" sz="2200" dirty="0">
              <a:latin typeface="+mj-lt"/>
            </a:endParaRPr>
          </a:p>
        </p:txBody>
      </p:sp>
      <p:pic>
        <p:nvPicPr>
          <p:cNvPr id="5" name="Picture 4" descr="Close-up of credit card on keyboard">
            <a:extLst>
              <a:ext uri="{FF2B5EF4-FFF2-40B4-BE49-F238E27FC236}">
                <a16:creationId xmlns:a16="http://schemas.microsoft.com/office/drawing/2014/main" id="{0980B9A2-8421-F384-7666-1CA5A3C1384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100352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20" name="Google Shape;120;p6"/>
          <p:cNvSpPr txBox="1"/>
          <p:nvPr/>
        </p:nvSpPr>
        <p:spPr>
          <a:xfrm>
            <a:off x="6477000" y="4024780"/>
            <a:ext cx="10485120" cy="4832052"/>
          </a:xfrm>
          <a:prstGeom prst="rect">
            <a:avLst/>
          </a:prstGeom>
          <a:noFill/>
          <a:ln>
            <a:noFill/>
          </a:ln>
        </p:spPr>
        <p:txBody>
          <a:bodyPr spcFirstLastPara="1" wrap="square" lIns="91425" tIns="45700" rIns="91425" bIns="45700" anchor="t" anchorCtr="0">
            <a:spAutoFit/>
          </a:bodyPr>
          <a:lstStyle/>
          <a:p>
            <a:pPr algn="just"/>
            <a:r>
              <a:rPr lang="de-DE" sz="2200" b="1">
                <a:effectLst/>
                <a:latin typeface="+mj-lt"/>
                <a:ea typeface="Yu Mincho" panose="02020400000000000000" pitchFamily="18" charset="-128"/>
                <a:cs typeface="Arial" panose="020B0604020202020204" pitchFamily="34" charset="0"/>
              </a:rPr>
              <a:t>Beim Mobile Banking können Sie</a:t>
            </a:r>
            <a:r>
              <a:rPr lang="de-DE" sz="2200">
                <a:effectLst/>
                <a:latin typeface="+mj-lt"/>
                <a:ea typeface="Yu Mincho" panose="02020400000000000000" pitchFamily="18" charset="-128"/>
                <a:cs typeface="Arial" panose="020B0604020202020204" pitchFamily="34" charset="0"/>
              </a:rPr>
              <a:t>, wie der Name schon sagt, über ein mobiles Gerät wie ein Smartphone oder Tablet auf Ihre Bankkonten zugreifen und Finanztransaktionen durchführen. Mit den von den Banken bereitgestellten Mobile-Banking-Apps können Sie ähnliche Funktionen wie beim Online-Banking ausführen, allerdings auf bequemere und mobilere Weise. Mit einer auf Ihrem Gerät installierten Mobile-Banking-App können Sie Ihren Kontostand abfragen, Überweisungen tätigen, Rechnungen bezahlen, Schecks mit der Kamera des Geräts einreichen und Benachrichtigungen über Ihre Kontoaktivitäten erhalten. </a:t>
            </a:r>
          </a:p>
          <a:p>
            <a:pPr algn="just"/>
            <a:endParaRPr lang="de-DE" sz="2200">
              <a:latin typeface="+mj-lt"/>
              <a:ea typeface="Yu Mincho" panose="02020400000000000000" pitchFamily="18" charset="-128"/>
              <a:cs typeface="Arial" panose="020B0604020202020204" pitchFamily="34" charset="0"/>
            </a:endParaRPr>
          </a:p>
          <a:p>
            <a:pPr algn="just"/>
            <a:r>
              <a:rPr lang="de-DE" sz="2200" b="1">
                <a:effectLst/>
                <a:latin typeface="+mj-lt"/>
                <a:ea typeface="Yu Mincho" panose="02020400000000000000" pitchFamily="18" charset="-128"/>
                <a:cs typeface="Arial" panose="020B0604020202020204" pitchFamily="34" charset="0"/>
              </a:rPr>
              <a:t>Um Mobile Banking nutzen zu können</a:t>
            </a:r>
            <a:r>
              <a:rPr lang="de-DE" sz="2200">
                <a:effectLst/>
                <a:latin typeface="+mj-lt"/>
                <a:ea typeface="Yu Mincho" panose="02020400000000000000" pitchFamily="18" charset="-128"/>
                <a:cs typeface="Arial" panose="020B0604020202020204" pitchFamily="34" charset="0"/>
              </a:rPr>
              <a:t>, müssen Sie die Mobile-Banking-App Ihrer Bank aus dem App-Store für das Betriebssystem Ihres Geräts herunterladen und installieren, z. B. aus dem Apple App Store oder dem Google Play Store. Nach der Installation müssen Sie sich mit Ihren Online-Banking-Zugangsdaten anmelden oder ein separates Mobile-Banking-Login einrichten.</a:t>
            </a:r>
            <a:endParaRPr lang="de-DE" sz="2200">
              <a:latin typeface="+mj-lt"/>
            </a:endParaRPr>
          </a:p>
        </p:txBody>
      </p:sp>
      <p:pic>
        <p:nvPicPr>
          <p:cNvPr id="2" name="Picture 1" descr="Close-up of credit card on keyboard">
            <a:extLst>
              <a:ext uri="{FF2B5EF4-FFF2-40B4-BE49-F238E27FC236}">
                <a16:creationId xmlns:a16="http://schemas.microsoft.com/office/drawing/2014/main" id="{87D6899B-F1CC-76C5-66C9-8A0C6E8FF0C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
        <p:nvSpPr>
          <p:cNvPr id="4" name="Google Shape;119;p6">
            <a:extLst>
              <a:ext uri="{FF2B5EF4-FFF2-40B4-BE49-F238E27FC236}">
                <a16:creationId xmlns:a16="http://schemas.microsoft.com/office/drawing/2014/main" id="{D615331D-1D99-851E-0603-F5F87C52E217}"/>
              </a:ext>
            </a:extLst>
          </p:cNvPr>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dirty="0">
                <a:solidFill>
                  <a:srgbClr val="00CCFF"/>
                </a:solidFill>
                <a:latin typeface="+mn-lt"/>
                <a:ea typeface="Helvetica Neue"/>
                <a:cs typeface="Helvetica Neue"/>
                <a:sym typeface="Helvetica Neue"/>
              </a:rPr>
              <a:t>Was sind Online- und Mobile-Banking und wie können Sie sie nutzen?</a:t>
            </a:r>
            <a:endParaRPr lang="de-DE" sz="2600" dirty="0">
              <a:solidFill>
                <a:srgbClr val="00CCFF"/>
              </a:solidFill>
              <a:latin typeface="+mn-lt"/>
            </a:endParaRPr>
          </a:p>
        </p:txBody>
      </p:sp>
    </p:spTree>
    <p:extLst>
      <p:ext uri="{BB962C8B-B14F-4D97-AF65-F5344CB8AC3E}">
        <p14:creationId xmlns:p14="http://schemas.microsoft.com/office/powerpoint/2010/main" val="22861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dirty="0">
                <a:solidFill>
                  <a:schemeClr val="tx1"/>
                </a:solidFill>
                <a:latin typeface="+mn-lt"/>
                <a:ea typeface="Helvetica Neue"/>
                <a:cs typeface="Helvetica Neue"/>
                <a:sym typeface="Helvetica Neue"/>
              </a:rPr>
              <a:t>2. Digitale Finanzdienstleistungen verstehen</a:t>
            </a:r>
            <a:endParaRPr lang="de-DE" sz="4000" dirty="0">
              <a:solidFill>
                <a:schemeClr val="tx1"/>
              </a:solidFill>
              <a:latin typeface="+mn-lt"/>
            </a:endParaRPr>
          </a:p>
        </p:txBody>
      </p:sp>
      <p:sp>
        <p:nvSpPr>
          <p:cNvPr id="120" name="Google Shape;120;p6"/>
          <p:cNvSpPr txBox="1"/>
          <p:nvPr/>
        </p:nvSpPr>
        <p:spPr>
          <a:xfrm>
            <a:off x="1332000" y="4072713"/>
            <a:ext cx="15630120" cy="4385134"/>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de-DE" sz="2200" b="1">
                <a:effectLst/>
                <a:latin typeface="+mj-lt"/>
                <a:ea typeface="Yu Mincho" panose="02020400000000000000" pitchFamily="18" charset="-128"/>
                <a:cs typeface="Arial" panose="020B0604020202020204" pitchFamily="34" charset="0"/>
              </a:rPr>
              <a:t>Die Nutzung von Online- und Mobile-Banking bietet mehrere Vorteile</a:t>
            </a:r>
            <a:r>
              <a:rPr lang="de-DE" sz="2200">
                <a:effectLst/>
                <a:latin typeface="+mj-lt"/>
                <a:ea typeface="Yu Mincho" panose="02020400000000000000" pitchFamily="18" charset="-128"/>
                <a:cs typeface="Arial" panose="020B0604020202020204" pitchFamily="34" charset="0"/>
              </a:rPr>
              <a:t>. Sie können Ihre Konten jederzeit und von jedem Ort aus bequem abrufen und verwalten, ohne eine Bankfiliale aufsuchen zu müssen. Sie können Zeit sparen, indem Sie Transaktionen elektronisch abwickeln und sich den Besuch mehrerer Rechnungsstellen ersparen. Außerdem können Sie Ihre Finanzen auf diese Weise sicher verwalten, denn seriöse Banken verwenden Verschlüsselungs- und andere Sicherheitsmaßnahmen, um Ihre sensiblen Daten bei Online-Transaktionen zu schützen.</a:t>
            </a:r>
          </a:p>
          <a:p>
            <a:pPr algn="just">
              <a:lnSpc>
                <a:spcPct val="107000"/>
              </a:lnSpc>
              <a:spcAft>
                <a:spcPts val="800"/>
              </a:spcAft>
            </a:pPr>
            <a:r>
              <a:rPr lang="de-DE" sz="2200">
                <a:effectLst/>
                <a:latin typeface="+mj-lt"/>
                <a:ea typeface="Yu Mincho" panose="02020400000000000000" pitchFamily="18" charset="-128"/>
                <a:cs typeface="Arial" panose="020B0604020202020204" pitchFamily="34" charset="0"/>
              </a:rPr>
              <a:t> </a:t>
            </a:r>
          </a:p>
          <a:p>
            <a:pPr algn="just">
              <a:lnSpc>
                <a:spcPct val="107000"/>
              </a:lnSpc>
              <a:spcAft>
                <a:spcPts val="800"/>
              </a:spcAft>
            </a:pPr>
            <a:r>
              <a:rPr lang="de-DE" sz="2200">
                <a:effectLst/>
                <a:latin typeface="+mj-lt"/>
                <a:ea typeface="Yu Mincho" panose="02020400000000000000" pitchFamily="18" charset="-128"/>
                <a:cs typeface="Arial" panose="020B0604020202020204" pitchFamily="34" charset="0"/>
              </a:rPr>
              <a:t>Um Online- und Mobile-Banking effektiv nutzen zu können, ist es wichtig, </a:t>
            </a:r>
            <a:r>
              <a:rPr lang="de-DE" sz="2200" b="1">
                <a:effectLst/>
                <a:latin typeface="+mj-lt"/>
                <a:ea typeface="Yu Mincho" panose="02020400000000000000" pitchFamily="18" charset="-128"/>
                <a:cs typeface="Arial" panose="020B0604020202020204" pitchFamily="34" charset="0"/>
              </a:rPr>
              <a:t>bewährte Sicherheitsverfahren zu befolgen</a:t>
            </a:r>
            <a:r>
              <a:rPr lang="de-DE" sz="2200">
                <a:effectLst/>
                <a:latin typeface="+mj-lt"/>
                <a:ea typeface="Yu Mincho" panose="02020400000000000000" pitchFamily="18" charset="-128"/>
                <a:cs typeface="Arial" panose="020B0604020202020204" pitchFamily="34" charset="0"/>
              </a:rPr>
              <a:t>. Dazu gehören die Geheimhaltung Ihrer Anmeldedaten, die regelmäßige Überprüfung Ihrer Kontobewegungen, die Verwendung sicherer Internetverbindungen und die Vorsicht vor Phishing-Versuchen oder verdächtigen Nachrichten, die nach Ihren persönlichen Daten fragen. Wenn Sie Probleme oder Fragen zur Nutzung von Online- oder Mobile-Banking haben, sollten Sie sich an den Kundensupport Ihrer Bank wenden.</a:t>
            </a:r>
          </a:p>
        </p:txBody>
      </p:sp>
      <p:sp>
        <p:nvSpPr>
          <p:cNvPr id="2" name="Google Shape;119;p6">
            <a:extLst>
              <a:ext uri="{FF2B5EF4-FFF2-40B4-BE49-F238E27FC236}">
                <a16:creationId xmlns:a16="http://schemas.microsoft.com/office/drawing/2014/main" id="{6C4475FD-4D49-A247-FF06-2F53402AE8F2}"/>
              </a:ext>
            </a:extLst>
          </p:cNvPr>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dirty="0">
                <a:solidFill>
                  <a:srgbClr val="00CCFF"/>
                </a:solidFill>
                <a:latin typeface="+mn-lt"/>
                <a:ea typeface="Helvetica Neue"/>
                <a:cs typeface="Helvetica Neue"/>
                <a:sym typeface="Helvetica Neue"/>
              </a:rPr>
              <a:t>Was sind Online- und Mobile-Banking und wie können Sie sie nutzen?</a:t>
            </a:r>
            <a:endParaRPr lang="de-DE" sz="2600" dirty="0">
              <a:solidFill>
                <a:srgbClr val="00CCFF"/>
              </a:solidFill>
              <a:latin typeface="+mn-lt"/>
            </a:endParaRPr>
          </a:p>
        </p:txBody>
      </p:sp>
    </p:spTree>
    <p:extLst>
      <p:ext uri="{BB962C8B-B14F-4D97-AF65-F5344CB8AC3E}">
        <p14:creationId xmlns:p14="http://schemas.microsoft.com/office/powerpoint/2010/main" val="3882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sind Online-Zahlungssysteme?</a:t>
            </a:r>
            <a:endParaRPr lang="de-DE" sz="2600">
              <a:solidFill>
                <a:srgbClr val="00CCFF"/>
              </a:solidFill>
              <a:latin typeface="+mn-lt"/>
            </a:endParaRPr>
          </a:p>
        </p:txBody>
      </p:sp>
      <p:sp>
        <p:nvSpPr>
          <p:cNvPr id="120" name="Google Shape;120;p6"/>
          <p:cNvSpPr txBox="1"/>
          <p:nvPr/>
        </p:nvSpPr>
        <p:spPr>
          <a:xfrm>
            <a:off x="1295400" y="4024780"/>
            <a:ext cx="899160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a:solidFill>
                  <a:schemeClr val="dk1"/>
                </a:solidFill>
                <a:latin typeface="+mn-lt"/>
                <a:ea typeface="Helvetica Neue"/>
                <a:cs typeface="Helvetica Neue"/>
                <a:sym typeface="Helvetica Neue"/>
              </a:rPr>
              <a:t>Online-Zahlungssysteme haben die Art und Weise revolutioniert, wie wir im digitalen Zeitalter Zahlungen leisten und Transaktionen durchführen. Diese Systeme bieten bequeme und sichere Methoden, um für Waren und Dienstleistungen online zu bezahlen, ohne dass Bargeld oder Schecks benötigt werden.</a:t>
            </a:r>
          </a:p>
          <a:p>
            <a:pPr marL="0" marR="0" lvl="0" indent="0" algn="just" rtl="0">
              <a:spcBef>
                <a:spcPts val="0"/>
              </a:spcBef>
              <a:spcAft>
                <a:spcPts val="0"/>
              </a:spcAft>
              <a:buNone/>
            </a:pPr>
            <a:endParaRPr lang="de-DE" sz="220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200">
                <a:solidFill>
                  <a:schemeClr val="dk1"/>
                </a:solidFill>
                <a:latin typeface="+mn-lt"/>
                <a:ea typeface="Helvetica Neue"/>
                <a:cs typeface="Helvetica Neue"/>
                <a:sym typeface="Helvetica Neue"/>
              </a:rPr>
              <a:t>Online-Zahlungssysteme, auch bekannt als </a:t>
            </a:r>
            <a:r>
              <a:rPr lang="de-DE" sz="2200" b="1">
                <a:solidFill>
                  <a:schemeClr val="dk1"/>
                </a:solidFill>
                <a:latin typeface="+mn-lt"/>
                <a:ea typeface="Helvetica Neue"/>
                <a:cs typeface="Helvetica Neue"/>
                <a:sym typeface="Helvetica Neue"/>
              </a:rPr>
              <a:t>digitale Zahlungssysteme oder E-Payment-Systeme</a:t>
            </a:r>
            <a:r>
              <a:rPr lang="de-DE" sz="2200">
                <a:solidFill>
                  <a:schemeClr val="dk1"/>
                </a:solidFill>
                <a:latin typeface="+mn-lt"/>
                <a:ea typeface="Helvetica Neue"/>
                <a:cs typeface="Helvetica Neue"/>
                <a:sym typeface="Helvetica Neue"/>
              </a:rPr>
              <a:t>, sind Plattformen, die elektronische Transaktionen ermöglichen und den Geldtransfer zwischen Privatpersonen oder Unternehmen erleichtern. Sie fungieren als Vermittler, die Geld in einer virtuellen Umgebung sicher vom Zahler zum Zahlungsempfänger überweisen.</a:t>
            </a:r>
            <a:endParaRPr lang="de-DE" sz="2200">
              <a:latin typeface="+mn-lt"/>
            </a:endParaRPr>
          </a:p>
        </p:txBody>
      </p:sp>
      <p:pic>
        <p:nvPicPr>
          <p:cNvPr id="2" name="Picture 1" descr="Hands of person using credit card reader">
            <a:extLst>
              <a:ext uri="{FF2B5EF4-FFF2-40B4-BE49-F238E27FC236}">
                <a16:creationId xmlns:a16="http://schemas.microsoft.com/office/drawing/2014/main" id="{FD47D357-3A6C-DB56-0AC8-752C563C21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430000" y="4197609"/>
            <a:ext cx="5532120" cy="3688080"/>
          </a:xfrm>
          <a:prstGeom prst="rect">
            <a:avLst/>
          </a:prstGeom>
        </p:spPr>
      </p:pic>
    </p:spTree>
    <p:extLst>
      <p:ext uri="{BB962C8B-B14F-4D97-AF65-F5344CB8AC3E}">
        <p14:creationId xmlns:p14="http://schemas.microsoft.com/office/powerpoint/2010/main" val="29223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34E1047-B627-FB99-EEA5-EA37C725B11A}"/>
              </a:ext>
            </a:extLst>
          </p:cNvPr>
          <p:cNvGraphicFramePr>
            <a:graphicFrameLocks noChangeAspect="1"/>
          </p:cNvGraphicFramePr>
          <p:nvPr>
            <p:custDataLst>
              <p:tags r:id="rId1"/>
            </p:custDataLst>
            <p:extLst>
              <p:ext uri="{D42A27DB-BD31-4B8C-83A1-F6EECF244321}">
                <p14:modId xmlns:p14="http://schemas.microsoft.com/office/powerpoint/2010/main" val="422681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098" name="Picture 2" descr="https://www.digital-boomer.eu/images/suit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844067" y="3595251"/>
            <a:ext cx="2980845" cy="3443115"/>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dirty="0">
                <a:solidFill>
                  <a:srgbClr val="00CCFF"/>
                </a:solidFill>
                <a:latin typeface="+mn-lt"/>
                <a:ea typeface="Helvetica Neue"/>
                <a:cs typeface="Helvetica Neue"/>
                <a:sym typeface="Helvetica Neue"/>
              </a:rPr>
              <a:t>Index</a:t>
            </a:r>
            <a:endParaRPr lang="de-DE"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dirty="0">
                <a:solidFill>
                  <a:srgbClr val="33CCFF"/>
                </a:solidFill>
                <a:latin typeface="+mn-lt"/>
                <a:ea typeface="Helvetica Neue"/>
                <a:cs typeface="Helvetica Neue"/>
                <a:sym typeface="Helvetica Neue"/>
              </a:rPr>
              <a:t>1</a:t>
            </a:r>
            <a:endParaRPr lang="de-DE" dirty="0">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dirty="0">
                <a:solidFill>
                  <a:srgbClr val="33CCFF"/>
                </a:solidFill>
                <a:latin typeface="+mn-lt"/>
                <a:ea typeface="Helvetica Neue"/>
                <a:cs typeface="Helvetica Neue"/>
                <a:sym typeface="Helvetica Neue"/>
              </a:rPr>
              <a:t>2</a:t>
            </a:r>
            <a:endParaRPr lang="de-DE"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dirty="0">
                <a:solidFill>
                  <a:srgbClr val="33CCFF"/>
                </a:solidFill>
                <a:latin typeface="+mn-lt"/>
                <a:ea typeface="Helvetica Neue"/>
                <a:cs typeface="Helvetica Neue"/>
                <a:sym typeface="Helvetica Neue"/>
              </a:rPr>
              <a:t>3</a:t>
            </a:r>
            <a:endParaRPr lang="de-DE" dirty="0">
              <a:solidFill>
                <a:srgbClr val="33CCFF"/>
              </a:solidFill>
              <a:latin typeface="+mn-lt"/>
            </a:endParaRPr>
          </a:p>
        </p:txBody>
      </p:sp>
      <p:sp>
        <p:nvSpPr>
          <p:cNvPr id="61" name="Google Shape;61;p2"/>
          <p:cNvSpPr txBox="1"/>
          <p:nvPr/>
        </p:nvSpPr>
        <p:spPr>
          <a:xfrm>
            <a:off x="2613798" y="3553272"/>
            <a:ext cx="293538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Die Überschneidung von finanzieller und digitaler Kompetenz</a:t>
            </a:r>
            <a:endParaRPr lang="de-DE" dirty="0">
              <a:latin typeface="+mn-lt"/>
            </a:endParaRPr>
          </a:p>
        </p:txBody>
      </p:sp>
      <p:sp>
        <p:nvSpPr>
          <p:cNvPr id="62" name="Google Shape;62;p2"/>
          <p:cNvSpPr txBox="1"/>
          <p:nvPr/>
        </p:nvSpPr>
        <p:spPr>
          <a:xfrm>
            <a:off x="2613798" y="5558168"/>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Digitale Finanzdienstleistungen verstehen</a:t>
            </a:r>
            <a:endParaRPr lang="de-DE" dirty="0">
              <a:latin typeface="+mn-lt"/>
            </a:endParaRPr>
          </a:p>
        </p:txBody>
      </p:sp>
      <p:sp>
        <p:nvSpPr>
          <p:cNvPr id="63" name="Google Shape;63;p2"/>
          <p:cNvSpPr txBox="1"/>
          <p:nvPr/>
        </p:nvSpPr>
        <p:spPr>
          <a:xfrm>
            <a:off x="2613798" y="7670754"/>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Management digitaler finanzieller Risiken</a:t>
            </a:r>
            <a:endParaRPr lang="de-DE" dirty="0">
              <a:latin typeface="+mn-lt"/>
            </a:endParaRPr>
          </a:p>
        </p:txBody>
      </p:sp>
      <p:sp>
        <p:nvSpPr>
          <p:cNvPr id="67" name="Google Shape;67;p2"/>
          <p:cNvSpPr txBox="1"/>
          <p:nvPr/>
        </p:nvSpPr>
        <p:spPr>
          <a:xfrm>
            <a:off x="6137615" y="3380116"/>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Was bedeutet es, finanziell gebildet zu sein? </a:t>
            </a:r>
            <a:endParaRPr lang="de-DE" sz="1200" dirty="0">
              <a:latin typeface="+mn-lt"/>
            </a:endParaRPr>
          </a:p>
        </p:txBody>
      </p:sp>
      <p:sp>
        <p:nvSpPr>
          <p:cNvPr id="68" name="Google Shape;68;p2"/>
          <p:cNvSpPr txBox="1"/>
          <p:nvPr/>
        </p:nvSpPr>
        <p:spPr>
          <a:xfrm>
            <a:off x="6137615" y="3935755"/>
            <a:ext cx="594630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Warum ist finanzielle Allgemeinbildung wichtig?</a:t>
            </a:r>
            <a:endParaRPr lang="de-DE" sz="1200" dirty="0">
              <a:latin typeface="+mn-lt"/>
            </a:endParaRPr>
          </a:p>
        </p:txBody>
      </p:sp>
      <p:sp>
        <p:nvSpPr>
          <p:cNvPr id="69" name="Google Shape;69;p2"/>
          <p:cNvSpPr txBox="1"/>
          <p:nvPr/>
        </p:nvSpPr>
        <p:spPr>
          <a:xfrm>
            <a:off x="6137472" y="4491394"/>
            <a:ext cx="8784000"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Inwiefern ist die finanzielle Allgemeinbildung im digitalen Umfeld einzigartig?</a:t>
            </a:r>
            <a:endParaRPr lang="de-DE" sz="1200" dirty="0">
              <a:latin typeface="+mn-lt"/>
            </a:endParaRPr>
          </a:p>
        </p:txBody>
      </p:sp>
      <p:sp>
        <p:nvSpPr>
          <p:cNvPr id="70" name="Google Shape;70;p2"/>
          <p:cNvSpPr/>
          <p:nvPr/>
        </p:nvSpPr>
        <p:spPr>
          <a:xfrm>
            <a:off x="5832440"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lang="de-DE" sz="1600" dirty="0">
              <a:solidFill>
                <a:schemeClr val="dk1"/>
              </a:solidFill>
              <a:latin typeface="+mn-lt"/>
              <a:ea typeface="Calibri"/>
              <a:cs typeface="Calibri"/>
              <a:sym typeface="Calibri"/>
            </a:endParaRPr>
          </a:p>
        </p:txBody>
      </p:sp>
      <p:sp>
        <p:nvSpPr>
          <p:cNvPr id="71" name="Google Shape;71;p2"/>
          <p:cNvSpPr/>
          <p:nvPr/>
        </p:nvSpPr>
        <p:spPr>
          <a:xfrm>
            <a:off x="5801345" y="7315756"/>
            <a:ext cx="206699" cy="188809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lang="de-DE" sz="1600" dirty="0">
              <a:solidFill>
                <a:schemeClr val="dk1"/>
              </a:solidFill>
              <a:latin typeface="+mn-lt"/>
              <a:ea typeface="Calibri"/>
              <a:cs typeface="Calibri"/>
              <a:sym typeface="Calibri"/>
            </a:endParaRPr>
          </a:p>
        </p:txBody>
      </p:sp>
      <p:sp>
        <p:nvSpPr>
          <p:cNvPr id="72" name="Google Shape;72;p2"/>
          <p:cNvSpPr/>
          <p:nvPr/>
        </p:nvSpPr>
        <p:spPr>
          <a:xfrm>
            <a:off x="580134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lang="de-DE" sz="1600" dirty="0">
              <a:solidFill>
                <a:schemeClr val="dk1"/>
              </a:solidFill>
              <a:latin typeface="+mn-lt"/>
              <a:ea typeface="Calibri"/>
              <a:cs typeface="Calibri"/>
              <a:sym typeface="Calibri"/>
            </a:endParaRPr>
          </a:p>
        </p:txBody>
      </p:sp>
      <p:sp>
        <p:nvSpPr>
          <p:cNvPr id="73" name="Google Shape;73;p2"/>
          <p:cNvSpPr txBox="1"/>
          <p:nvPr/>
        </p:nvSpPr>
        <p:spPr>
          <a:xfrm>
            <a:off x="6137472" y="5351415"/>
            <a:ext cx="8208000"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Was sind Online- und Mobile-Banking, und wie können Sie sie nutzen?</a:t>
            </a:r>
            <a:endParaRPr lang="de-DE" sz="1200" dirty="0">
              <a:latin typeface="+mn-lt"/>
            </a:endParaRPr>
          </a:p>
        </p:txBody>
      </p:sp>
      <p:sp>
        <p:nvSpPr>
          <p:cNvPr id="74" name="Google Shape;74;p2"/>
          <p:cNvSpPr txBox="1"/>
          <p:nvPr/>
        </p:nvSpPr>
        <p:spPr>
          <a:xfrm>
            <a:off x="6137473" y="5976000"/>
            <a:ext cx="696516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Was sind Online-Zahlungssysteme?</a:t>
            </a:r>
            <a:endParaRPr lang="de-DE" sz="1200" dirty="0">
              <a:latin typeface="+mn-lt"/>
            </a:endParaRPr>
          </a:p>
        </p:txBody>
      </p:sp>
      <p:sp>
        <p:nvSpPr>
          <p:cNvPr id="75" name="Google Shape;75;p2"/>
          <p:cNvSpPr txBox="1"/>
          <p:nvPr/>
        </p:nvSpPr>
        <p:spPr>
          <a:xfrm>
            <a:off x="6137472" y="6561114"/>
            <a:ext cx="8172000"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Welche anderen digitalen Finanzdienstleistungen sollten Sie kennen?</a:t>
            </a:r>
            <a:endParaRPr lang="de-DE" sz="1200" dirty="0">
              <a:latin typeface="+mn-lt"/>
            </a:endParaRPr>
          </a:p>
        </p:txBody>
      </p:sp>
      <p:sp>
        <p:nvSpPr>
          <p:cNvPr id="76" name="Google Shape;76;p2"/>
          <p:cNvSpPr txBox="1"/>
          <p:nvPr/>
        </p:nvSpPr>
        <p:spPr>
          <a:xfrm>
            <a:off x="6137473" y="7238090"/>
            <a:ext cx="9576000"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Welche Risiken sind mit der Nutzung digitaler Finanzdienstleistungen verbunden?</a:t>
            </a:r>
            <a:endParaRPr lang="de-DE" sz="1200" dirty="0">
              <a:latin typeface="+mn-lt"/>
            </a:endParaRPr>
          </a:p>
        </p:txBody>
      </p:sp>
      <p:sp>
        <p:nvSpPr>
          <p:cNvPr id="77" name="Google Shape;77;p2"/>
          <p:cNvSpPr txBox="1"/>
          <p:nvPr/>
        </p:nvSpPr>
        <p:spPr>
          <a:xfrm>
            <a:off x="6137473" y="7992000"/>
            <a:ext cx="9288000"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Wie können Sie sich bei der Nutzung digitaler Finanzdienstleistungen schützen?</a:t>
            </a:r>
            <a:endParaRPr lang="de-DE" sz="1200" dirty="0">
              <a:latin typeface="+mn-lt"/>
            </a:endParaRPr>
          </a:p>
        </p:txBody>
      </p:sp>
      <p:sp>
        <p:nvSpPr>
          <p:cNvPr id="78" name="Google Shape;78;p2"/>
          <p:cNvSpPr txBox="1"/>
          <p:nvPr/>
        </p:nvSpPr>
        <p:spPr>
          <a:xfrm>
            <a:off x="6137472" y="8820000"/>
            <a:ext cx="10918108"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Was müssen Sie über Ihre Rechte bei der Nutzung digitaler Finanzdienstleistungen wissen?</a:t>
            </a:r>
            <a:endParaRPr lang="de-DE"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sind Online-Zahlungssysteme?</a:t>
            </a:r>
            <a:endParaRPr lang="de-DE" sz="2600">
              <a:solidFill>
                <a:srgbClr val="00CCFF"/>
              </a:solidFill>
              <a:latin typeface="+mn-lt"/>
            </a:endParaRPr>
          </a:p>
        </p:txBody>
      </p:sp>
      <p:sp>
        <p:nvSpPr>
          <p:cNvPr id="6" name="TextBox 5">
            <a:extLst>
              <a:ext uri="{FF2B5EF4-FFF2-40B4-BE49-F238E27FC236}">
                <a16:creationId xmlns:a16="http://schemas.microsoft.com/office/drawing/2014/main" id="{9F924169-D181-1627-B8FC-73FA8DA345C1}"/>
              </a:ext>
            </a:extLst>
          </p:cNvPr>
          <p:cNvSpPr txBox="1"/>
          <p:nvPr/>
        </p:nvSpPr>
        <p:spPr>
          <a:xfrm>
            <a:off x="1332000" y="5109292"/>
            <a:ext cx="5040000" cy="2738122"/>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Banküberweisungen:</a:t>
            </a:r>
            <a:r>
              <a:rPr lang="de-DE" sz="1800" dirty="0">
                <a:effectLst/>
                <a:latin typeface="+mj-lt"/>
                <a:ea typeface="Yu Mincho" panose="02020400000000000000" pitchFamily="18" charset="-128"/>
                <a:cs typeface="Arial" panose="020B0604020202020204" pitchFamily="34" charset="0"/>
              </a:rPr>
              <a:t> Mit Banküberweisungen können Sie Gelder direkt von Ihrem Bankkonto an eine andere Person oder ein Unternehmen überweisen. Dies kann über die bereits erwähnten Online-Banking-Plattformen oder mobile Banking-Apps erfolgen. Banküberweisungen werden in der Regel für größere Transaktionen oder für Zahlungen an vertrauenswürdige Stellen verwendet.</a:t>
            </a:r>
          </a:p>
        </p:txBody>
      </p:sp>
      <p:sp>
        <p:nvSpPr>
          <p:cNvPr id="8" name="TextBox 7">
            <a:extLst>
              <a:ext uri="{FF2B5EF4-FFF2-40B4-BE49-F238E27FC236}">
                <a16:creationId xmlns:a16="http://schemas.microsoft.com/office/drawing/2014/main" id="{F668F10C-FCA9-1039-8707-149E5D55E59B}"/>
              </a:ext>
            </a:extLst>
          </p:cNvPr>
          <p:cNvSpPr txBox="1"/>
          <p:nvPr/>
        </p:nvSpPr>
        <p:spPr>
          <a:xfrm>
            <a:off x="6624000" y="5109292"/>
            <a:ext cx="5040000" cy="3627211"/>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Kredit-/Debitkarten:</a:t>
            </a:r>
            <a:r>
              <a:rPr lang="de-DE" sz="1800" dirty="0">
                <a:effectLst/>
                <a:latin typeface="+mj-lt"/>
                <a:ea typeface="Yu Mincho" panose="02020400000000000000" pitchFamily="18" charset="-128"/>
                <a:cs typeface="Arial" panose="020B0604020202020204" pitchFamily="34" charset="0"/>
              </a:rPr>
              <a:t> Kredit- und Debitkarten werden häufig für Online-Zahlungen verwendet. Sie sind mit Ihrem Bankkonto verknüpft und können für Einkäufe auf E-Commerce-Websites oder über Zahlungs-Gateways verwendet werden. Bei einer Zahlung geben Sie Ihre Kartendaten ein, einschließlich der Kartennummer, des Gültigkeitsdatums und des CVV-Codes, um die Transaktion zu autorisieren. Die Zahlung wird verarbeitet, und der Betrag wird von Ihrem Kartenguthaben abgezogen oder Ihrem Kreditrahmen belastet.</a:t>
            </a:r>
          </a:p>
        </p:txBody>
      </p:sp>
      <p:sp>
        <p:nvSpPr>
          <p:cNvPr id="9" name="TextBox 8">
            <a:extLst>
              <a:ext uri="{FF2B5EF4-FFF2-40B4-BE49-F238E27FC236}">
                <a16:creationId xmlns:a16="http://schemas.microsoft.com/office/drawing/2014/main" id="{5B3342A4-D4D5-F22C-3B0B-A27EF6C3100F}"/>
              </a:ext>
            </a:extLst>
          </p:cNvPr>
          <p:cNvSpPr txBox="1"/>
          <p:nvPr/>
        </p:nvSpPr>
        <p:spPr>
          <a:xfrm>
            <a:off x="11916000" y="5109292"/>
            <a:ext cx="5040000" cy="3330848"/>
          </a:xfrm>
          <a:prstGeom prst="rect">
            <a:avLst/>
          </a:prstGeom>
          <a:noFill/>
        </p:spPr>
        <p:txBody>
          <a:bodyPr wrap="square">
            <a:spAutoFit/>
          </a:bodyPr>
          <a:lstStyle/>
          <a:p>
            <a:pPr lvl="0" algn="just">
              <a:lnSpc>
                <a:spcPct val="107000"/>
              </a:lnSpc>
              <a:spcAft>
                <a:spcPts val="800"/>
              </a:spcAft>
              <a:tabLst>
                <a:tab pos="457200" algn="l"/>
              </a:tabLst>
            </a:pPr>
            <a:r>
              <a:rPr lang="de-DE" sz="1800" b="1">
                <a:effectLst/>
                <a:latin typeface="+mj-lt"/>
                <a:ea typeface="Yu Mincho" panose="02020400000000000000" pitchFamily="18" charset="-128"/>
                <a:cs typeface="Arial" panose="020B0604020202020204" pitchFamily="34" charset="0"/>
              </a:rPr>
              <a:t>Digitale Geldbörsen: </a:t>
            </a:r>
            <a:r>
              <a:rPr lang="de-DE" sz="1800">
                <a:effectLst/>
                <a:latin typeface="+mj-lt"/>
                <a:ea typeface="Yu Mincho" panose="02020400000000000000" pitchFamily="18" charset="-128"/>
                <a:cs typeface="Arial" panose="020B0604020202020204" pitchFamily="34" charset="0"/>
              </a:rPr>
              <a:t>Digitale Geldbörsen, auch bekannt als E-Wallets, sind Anwendungen, die Zahlungsinformationen sicher speichern und es Ihnen ermöglichen, Einkäufe elektronisch zu tätigen. Beliebte Beispiele sind PayPal, Apple Pay, Google Pay und Samsung Pay. Diese Geldbörsen können mit Bankkonten, Kreditkarten oder Prepaid-Karten verknüpft werden und ermöglichen schnelle und einfache Zahlungen mit nur wenigen Fingertipps auf einem mobilen Gerät.</a:t>
            </a:r>
          </a:p>
        </p:txBody>
      </p:sp>
      <p:pic>
        <p:nvPicPr>
          <p:cNvPr id="11" name="Picture 10" descr="Person holding a credit card and cell phone">
            <a:extLst>
              <a:ext uri="{FF2B5EF4-FFF2-40B4-BE49-F238E27FC236}">
                <a16:creationId xmlns:a16="http://schemas.microsoft.com/office/drawing/2014/main" id="{E4DF354E-3B2D-2E28-4FCF-B051130F7D3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13" name="Picture 12" descr="Coin purse full of credit cards">
            <a:extLst>
              <a:ext uri="{FF2B5EF4-FFF2-40B4-BE49-F238E27FC236}">
                <a16:creationId xmlns:a16="http://schemas.microsoft.com/office/drawing/2014/main" id="{3C93B8F8-BE8B-C581-193A-D23A53BE508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15" name="Picture 14" descr="Digital numbers art">
            <a:extLst>
              <a:ext uri="{FF2B5EF4-FFF2-40B4-BE49-F238E27FC236}">
                <a16:creationId xmlns:a16="http://schemas.microsoft.com/office/drawing/2014/main" id="{9A3861B4-B022-79F0-E023-D5E63919E81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164867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extLst>
              <p:ext uri="{D42A27DB-BD31-4B8C-83A1-F6EECF244321}">
                <p14:modId xmlns:p14="http://schemas.microsoft.com/office/powerpoint/2010/main" val="28082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Boys sitting with smartphones">
            <a:extLst>
              <a:ext uri="{FF2B5EF4-FFF2-40B4-BE49-F238E27FC236}">
                <a16:creationId xmlns:a16="http://schemas.microsoft.com/office/drawing/2014/main" id="{90D33F65-FEB8-CF5A-B073-FEDE46CD940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624000" y="3996218"/>
            <a:ext cx="5040000" cy="1030936"/>
          </a:xfrm>
          <a:prstGeom prst="rect">
            <a:avLst/>
          </a:prstGeom>
        </p:spPr>
      </p:pic>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sind Online-Zahlungssysteme?</a:t>
            </a:r>
            <a:endParaRPr lang="de-DE" sz="2600">
              <a:solidFill>
                <a:srgbClr val="00CCFF"/>
              </a:solidFill>
              <a:latin typeface="+mn-lt"/>
            </a:endParaRPr>
          </a:p>
        </p:txBody>
      </p:sp>
      <p:sp>
        <p:nvSpPr>
          <p:cNvPr id="7" name="TextBox 6">
            <a:extLst>
              <a:ext uri="{FF2B5EF4-FFF2-40B4-BE49-F238E27FC236}">
                <a16:creationId xmlns:a16="http://schemas.microsoft.com/office/drawing/2014/main" id="{D66F7B36-15AB-22B1-A79E-2CD32F649059}"/>
              </a:ext>
            </a:extLst>
          </p:cNvPr>
          <p:cNvSpPr txBox="1"/>
          <p:nvPr/>
        </p:nvSpPr>
        <p:spPr>
          <a:xfrm>
            <a:off x="6624000" y="5109292"/>
            <a:ext cx="5040000" cy="2585323"/>
          </a:xfrm>
          <a:prstGeom prst="rect">
            <a:avLst/>
          </a:prstGeom>
          <a:noFill/>
        </p:spPr>
        <p:txBody>
          <a:bodyPr wrap="square">
            <a:spAutoFit/>
          </a:bodyPr>
          <a:lstStyle/>
          <a:p>
            <a:pPr algn="just"/>
            <a:r>
              <a:rPr lang="de-DE" sz="1800" b="1">
                <a:effectLst/>
                <a:latin typeface="+mj-lt"/>
                <a:ea typeface="Yu Mincho" panose="02020400000000000000" pitchFamily="18" charset="-128"/>
                <a:cs typeface="Arial" panose="020B0604020202020204" pitchFamily="34" charset="0"/>
              </a:rPr>
              <a:t>Peer-to-Peer-Zahlungs-Apps:</a:t>
            </a:r>
            <a:r>
              <a:rPr lang="de-DE" sz="1800">
                <a:effectLst/>
                <a:latin typeface="+mj-lt"/>
                <a:ea typeface="Yu Mincho" panose="02020400000000000000" pitchFamily="18" charset="-128"/>
                <a:cs typeface="Arial" panose="020B0604020202020204" pitchFamily="34" charset="0"/>
              </a:rPr>
              <a:t> Peer-to-Peer (P2P)-Zahlungs-Apps ermöglichen es Ihnen, einander über ihre mobilen Geräte direkt Geld zu senden. Diese Apps machen Bargeld oder Schecks überflüssig, wenn es darum geht, Rechnungen zu teilen, Freunde oder Familie zu bezahlen oder kleinere Transaktionen durchzuführen. Beliebte P2P-Zahlungs-Apps sind Zelle, Cash App und Revolut.</a:t>
            </a:r>
            <a:endParaRPr lang="de-DE" sz="1800">
              <a:latin typeface="+mj-lt"/>
            </a:endParaRPr>
          </a:p>
        </p:txBody>
      </p:sp>
      <p:sp>
        <p:nvSpPr>
          <p:cNvPr id="5" name="TextBox 4">
            <a:extLst>
              <a:ext uri="{FF2B5EF4-FFF2-40B4-BE49-F238E27FC236}">
                <a16:creationId xmlns:a16="http://schemas.microsoft.com/office/drawing/2014/main" id="{5D51DE25-F85D-39EB-9EBC-AEB245A70592}"/>
              </a:ext>
            </a:extLst>
          </p:cNvPr>
          <p:cNvSpPr txBox="1"/>
          <p:nvPr/>
        </p:nvSpPr>
        <p:spPr>
          <a:xfrm>
            <a:off x="1332000" y="5109292"/>
            <a:ext cx="5040000" cy="3330848"/>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Online-Zahlungsgateways:</a:t>
            </a:r>
            <a:r>
              <a:rPr lang="de-DE" sz="1800" dirty="0">
                <a:effectLst/>
                <a:latin typeface="+mj-lt"/>
                <a:ea typeface="Yu Mincho" panose="02020400000000000000" pitchFamily="18" charset="-128"/>
                <a:cs typeface="Arial" panose="020B0604020202020204" pitchFamily="34" charset="0"/>
              </a:rPr>
              <a:t> Online-Zahlungsgateways sind Plattformen, die sichere Online-Transaktionen zwischen Käufer*in und Verkäufern ermöglichen. Bei einem Kauf auf einer E-Commerce-Website wickelt das Zahlungs-Gateway die Transaktion ab, indem es die Zahlungsinformationen zwischen Käufer*in, Verkäufer*in und den beteiligten Finanzinstituten sicher überträgt. Beliebte Online-Zahlungsgateways sind Stripe, PayPal und Square.</a:t>
            </a:r>
          </a:p>
        </p:txBody>
      </p:sp>
      <p:pic>
        <p:nvPicPr>
          <p:cNvPr id="12" name="Picture 11" descr="Person checking phone at desk">
            <a:extLst>
              <a:ext uri="{FF2B5EF4-FFF2-40B4-BE49-F238E27FC236}">
                <a16:creationId xmlns:a16="http://schemas.microsoft.com/office/drawing/2014/main" id="{66D08F8A-E84D-9DA9-F82F-0D57F2E5D17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332000" y="3996219"/>
            <a:ext cx="5040000" cy="1030935"/>
          </a:xfrm>
          <a:prstGeom prst="rect">
            <a:avLst/>
          </a:prstGeom>
        </p:spPr>
      </p:pic>
      <p:sp>
        <p:nvSpPr>
          <p:cNvPr id="16" name="Google Shape;120;p6">
            <a:extLst>
              <a:ext uri="{FF2B5EF4-FFF2-40B4-BE49-F238E27FC236}">
                <a16:creationId xmlns:a16="http://schemas.microsoft.com/office/drawing/2014/main" id="{51010374-32F7-AC1F-1649-87DCCD2CF277}"/>
              </a:ext>
            </a:extLst>
          </p:cNvPr>
          <p:cNvSpPr txBox="1"/>
          <p:nvPr/>
        </p:nvSpPr>
        <p:spPr>
          <a:xfrm>
            <a:off x="11916000" y="3996218"/>
            <a:ext cx="5040000" cy="5170606"/>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de-DE" sz="2200" i="1" dirty="0">
                <a:solidFill>
                  <a:schemeClr val="accent6"/>
                </a:solidFill>
                <a:latin typeface="+mn-lt"/>
                <a:ea typeface="Helvetica Neue"/>
                <a:cs typeface="Helvetica Neue"/>
                <a:sym typeface="Helvetica Neue"/>
              </a:rPr>
              <a:t>Online-Zahlungssysteme bieten mehrere Vorteile. Sie sind bequem, da kein Bargeld oder Schecks mehr benötigt werden, und ermöglichen schnelle und effiziente Transaktionen. Außerdem bieten sie verbesserte Sicherheitsmaßnahmen wie Verschlüsselung und Schutz vor Betrug, um Ihre Finanzdaten zu schützen. Darüber hinaus ermöglichen Online-Zahlungssysteme nahtlose internationale Transaktionen, die den Kauf von Produkten oder Dienstleistungen aus der ganzen Welt erleichtern.</a:t>
            </a:r>
          </a:p>
        </p:txBody>
      </p:sp>
    </p:spTree>
    <p:extLst>
      <p:ext uri="{BB962C8B-B14F-4D97-AF65-F5344CB8AC3E}">
        <p14:creationId xmlns:p14="http://schemas.microsoft.com/office/powerpoint/2010/main" val="372725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think-cell data - do not delete" hidden="1">
                        <a:extLst>
                          <a:ext uri="{FF2B5EF4-FFF2-40B4-BE49-F238E27FC236}">
                            <a16:creationId xmlns:a16="http://schemas.microsoft.com/office/drawing/2014/main" id="{022091F2-46B5-8A0C-64A7-A128E84A2F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sind Online-Zahlungssysteme?</a:t>
            </a:r>
            <a:endParaRPr lang="de-DE" sz="2600">
              <a:solidFill>
                <a:srgbClr val="00CCFF"/>
              </a:solidFill>
              <a:latin typeface="+mn-lt"/>
            </a:endParaRPr>
          </a:p>
        </p:txBody>
      </p:sp>
      <p:sp>
        <p:nvSpPr>
          <p:cNvPr id="16" name="Google Shape;120;p6">
            <a:extLst>
              <a:ext uri="{FF2B5EF4-FFF2-40B4-BE49-F238E27FC236}">
                <a16:creationId xmlns:a16="http://schemas.microsoft.com/office/drawing/2014/main" id="{51010374-32F7-AC1F-1649-87DCCD2CF277}"/>
              </a:ext>
            </a:extLst>
          </p:cNvPr>
          <p:cNvSpPr txBox="1"/>
          <p:nvPr/>
        </p:nvSpPr>
        <p:spPr>
          <a:xfrm>
            <a:off x="1985010" y="4110783"/>
            <a:ext cx="9806940" cy="4493497"/>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de-DE" sz="2200" i="1">
                <a:solidFill>
                  <a:schemeClr val="accent6"/>
                </a:solidFill>
                <a:latin typeface="+mn-lt"/>
                <a:ea typeface="Helvetica Neue"/>
                <a:cs typeface="Helvetica Neue"/>
                <a:sym typeface="Helvetica Neue"/>
              </a:rPr>
              <a:t>Um Online-Zahlungssysteme zu nutzen, müssen Sie in der Regel ein Konto bei dem gewählten System einrichten und es mit Ihrem Bankkonto oder Ihrer Kreditkarte verknüpfen. Während des Zahlungsvorgangs geben Sie die erforderlichen Zahlungsinformationen an und autorisieren die Transaktion. Es ist wichtig sicherzustellen, dass Sie seriöse und sichere Online-Zahlungssysteme verwenden, um Ihre finanziellen Daten zu schützen und das Betrugsrisiko zu minimieren.</a:t>
            </a:r>
          </a:p>
          <a:p>
            <a:pPr algn="just"/>
            <a:endParaRPr lang="de-DE" sz="2200" i="1">
              <a:solidFill>
                <a:schemeClr val="accent6"/>
              </a:solidFill>
              <a:latin typeface="+mn-lt"/>
              <a:ea typeface="Helvetica Neue"/>
              <a:cs typeface="Helvetica Neue"/>
              <a:sym typeface="Helvetica Neue"/>
            </a:endParaRPr>
          </a:p>
          <a:p>
            <a:pPr algn="just"/>
            <a:r>
              <a:rPr lang="de-DE" sz="2200" i="1">
                <a:solidFill>
                  <a:schemeClr val="accent6"/>
                </a:solidFill>
                <a:latin typeface="+mn-lt"/>
                <a:ea typeface="Helvetica Neue"/>
                <a:cs typeface="Helvetica Neue"/>
                <a:sym typeface="Helvetica Neue"/>
              </a:rPr>
              <a:t>Wenn Sie sich mit Online-Zahlungssystemen vertraut machen, können Sie den Komfort und die Sicherheit digitaler Zahlungen genießen. Es ist wichtig, bei der Angabe von Zahlungsinformationen im Internet vorsichtig zu sein und die Kontobewegungen regelmäßig auf nicht autorisierte Transaktionen zu überprüfen.</a:t>
            </a:r>
          </a:p>
        </p:txBody>
      </p:sp>
      <p:pic>
        <p:nvPicPr>
          <p:cNvPr id="2" name="Imagen 8">
            <a:extLst>
              <a:ext uri="{FF2B5EF4-FFF2-40B4-BE49-F238E27FC236}">
                <a16:creationId xmlns:a16="http://schemas.microsoft.com/office/drawing/2014/main" id="{D06BCD79-4CF2-DB89-2954-9C6A36CF56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151611" y="4235836"/>
            <a:ext cx="4810509" cy="4274167"/>
          </a:xfrm>
          <a:prstGeom prst="rect">
            <a:avLst/>
          </a:prstGeom>
        </p:spPr>
      </p:pic>
    </p:spTree>
    <p:extLst>
      <p:ext uri="{BB962C8B-B14F-4D97-AF65-F5344CB8AC3E}">
        <p14:creationId xmlns:p14="http://schemas.microsoft.com/office/powerpoint/2010/main" val="199871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Welche anderen digitalen Finanzdienstleistungen sollten Sie kennen?</a:t>
            </a:r>
            <a:endParaRPr lang="de-DE" sz="2600">
              <a:solidFill>
                <a:srgbClr val="00CCFF"/>
              </a:solidFill>
              <a:latin typeface="+mn-lt"/>
            </a:endParaRPr>
          </a:p>
        </p:txBody>
      </p:sp>
      <p:sp>
        <p:nvSpPr>
          <p:cNvPr id="2" name="TextBox 1">
            <a:extLst>
              <a:ext uri="{FF2B5EF4-FFF2-40B4-BE49-F238E27FC236}">
                <a16:creationId xmlns:a16="http://schemas.microsoft.com/office/drawing/2014/main" id="{9A88CF4D-6627-B8DB-7DF2-34990B9EC2CA}"/>
              </a:ext>
            </a:extLst>
          </p:cNvPr>
          <p:cNvSpPr txBox="1"/>
          <p:nvPr/>
        </p:nvSpPr>
        <p:spPr>
          <a:xfrm>
            <a:off x="1295400" y="6190041"/>
            <a:ext cx="7740000" cy="2585323"/>
          </a:xfrm>
          <a:prstGeom prst="rect">
            <a:avLst/>
          </a:prstGeom>
          <a:noFill/>
        </p:spPr>
        <p:txBody>
          <a:bodyPr wrap="square">
            <a:spAutoFit/>
          </a:bodyPr>
          <a:lstStyle/>
          <a:p>
            <a:pPr algn="just"/>
            <a:r>
              <a:rPr lang="de-DE" sz="1800" b="1" dirty="0"/>
              <a:t>Apps für persönliche Finanzen:</a:t>
            </a:r>
            <a:r>
              <a:rPr lang="de-DE" sz="1800" dirty="0"/>
              <a:t> Apps für persönliche Finanzen umfassen ein breites Spektrum an Anwendungen, die Tools, Tipps und Ressourcen für das Finanzmanagement bieten. Diese Apps können Funktionen wie Ausgabenverfolgung, Rechnungserinnerungen, Festlegung von Finanzzielen und Überwachung der Kreditwürdigkeit enthalten. Zu den beliebten Apps für persönliche Finanzen gehören Wally, </a:t>
            </a:r>
            <a:r>
              <a:rPr lang="de-DE" sz="1800" dirty="0" err="1"/>
              <a:t>You</a:t>
            </a:r>
            <a:r>
              <a:rPr lang="de-DE" sz="1800" dirty="0"/>
              <a:t> Need A Budget (YNAB) und </a:t>
            </a:r>
            <a:r>
              <a:rPr lang="de-DE" sz="1800" dirty="0" err="1"/>
              <a:t>Fintonic</a:t>
            </a:r>
            <a:r>
              <a:rPr lang="de-DE" sz="1800" dirty="0"/>
              <a:t>. Diese Apps können Ihnen helfen, organisiert zu bleiben und fundierte finanzielle Entscheidungen zu treffen.</a:t>
            </a:r>
          </a:p>
        </p:txBody>
      </p:sp>
      <p:sp>
        <p:nvSpPr>
          <p:cNvPr id="3" name="TextBox 2">
            <a:extLst>
              <a:ext uri="{FF2B5EF4-FFF2-40B4-BE49-F238E27FC236}">
                <a16:creationId xmlns:a16="http://schemas.microsoft.com/office/drawing/2014/main" id="{DD26B37B-AB6F-9340-D1D3-927F8F102639}"/>
              </a:ext>
            </a:extLst>
          </p:cNvPr>
          <p:cNvSpPr txBox="1"/>
          <p:nvPr/>
        </p:nvSpPr>
        <p:spPr>
          <a:xfrm>
            <a:off x="9222120" y="6190041"/>
            <a:ext cx="7740000" cy="2308324"/>
          </a:xfrm>
          <a:prstGeom prst="rect">
            <a:avLst/>
          </a:prstGeom>
          <a:noFill/>
        </p:spPr>
        <p:txBody>
          <a:bodyPr wrap="square">
            <a:spAutoFit/>
          </a:bodyPr>
          <a:lstStyle/>
          <a:p>
            <a:pPr algn="just"/>
            <a:r>
              <a:rPr lang="de-DE" sz="1800" b="1" dirty="0"/>
              <a:t>Digitale Budgetierungswerkzeuge:</a:t>
            </a:r>
            <a:r>
              <a:rPr lang="de-DE" sz="1800" dirty="0"/>
              <a:t> Digitale Budgetierungstools sind Anwendungen und Software, mit denen Sie Ihre Ausgaben, Einnahmen und Ersparnisse verfolgen und verwalten können. Diese Tools bieten Funktionen wie die Kategorisierung von Ausgaben, die Festlegung von Zielen und Einblicke in die Ausgaben in Echtzeit. Beliebte Beispiele sind </a:t>
            </a:r>
            <a:r>
              <a:rPr lang="de-DE" sz="1800" dirty="0" err="1"/>
              <a:t>Monzo</a:t>
            </a:r>
            <a:r>
              <a:rPr lang="de-DE" sz="1800" dirty="0"/>
              <a:t>, </a:t>
            </a:r>
            <a:r>
              <a:rPr lang="de-DE" sz="1800" dirty="0" err="1"/>
              <a:t>Revolut</a:t>
            </a:r>
            <a:r>
              <a:rPr lang="de-DE" sz="1800" dirty="0"/>
              <a:t>, Emma und Money Dashboard. Die Verwendung dieser Tools kann Ihnen bei der Erstellung und Einhaltung eines Budgets helfen, um Ihre finanziellen Ziele zu erreichen.</a:t>
            </a:r>
          </a:p>
        </p:txBody>
      </p:sp>
      <p:pic>
        <p:nvPicPr>
          <p:cNvPr id="7" name="Picture 6" descr="Person holding paper">
            <a:extLst>
              <a:ext uri="{FF2B5EF4-FFF2-40B4-BE49-F238E27FC236}">
                <a16:creationId xmlns:a16="http://schemas.microsoft.com/office/drawing/2014/main" id="{5ACD9D0D-5745-BFC6-AEC7-809DBFBCE67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95400" y="4072713"/>
            <a:ext cx="7740000" cy="1992808"/>
          </a:xfrm>
          <a:prstGeom prst="rect">
            <a:avLst/>
          </a:prstGeom>
        </p:spPr>
      </p:pic>
      <p:pic>
        <p:nvPicPr>
          <p:cNvPr id="9" name="Picture 8" descr="Money and passport">
            <a:extLst>
              <a:ext uri="{FF2B5EF4-FFF2-40B4-BE49-F238E27FC236}">
                <a16:creationId xmlns:a16="http://schemas.microsoft.com/office/drawing/2014/main" id="{BE4AA1B9-7745-EA93-0B2F-E9956BCBA7C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37032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Welche anderen digitalen Finanzdienstleistungen sollten Sie kennen?</a:t>
            </a:r>
            <a:endParaRPr lang="de-DE" sz="2600">
              <a:solidFill>
                <a:srgbClr val="00CCFF"/>
              </a:solidFill>
              <a:latin typeface="+mn-lt"/>
            </a:endParaRPr>
          </a:p>
        </p:txBody>
      </p:sp>
      <p:sp>
        <p:nvSpPr>
          <p:cNvPr id="9" name="TextBox 8">
            <a:extLst>
              <a:ext uri="{FF2B5EF4-FFF2-40B4-BE49-F238E27FC236}">
                <a16:creationId xmlns:a16="http://schemas.microsoft.com/office/drawing/2014/main" id="{E0232B5D-713A-8E73-1742-1C35E7799B6B}"/>
              </a:ext>
            </a:extLst>
          </p:cNvPr>
          <p:cNvSpPr txBox="1"/>
          <p:nvPr/>
        </p:nvSpPr>
        <p:spPr>
          <a:xfrm>
            <a:off x="1295400" y="6190041"/>
            <a:ext cx="7740000" cy="2308324"/>
          </a:xfrm>
          <a:prstGeom prst="rect">
            <a:avLst/>
          </a:prstGeom>
          <a:noFill/>
        </p:spPr>
        <p:txBody>
          <a:bodyPr wrap="square">
            <a:spAutoFit/>
          </a:bodyPr>
          <a:lstStyle/>
          <a:p>
            <a:pPr algn="just"/>
            <a:r>
              <a:rPr lang="de-DE" sz="1800" b="1" dirty="0"/>
              <a:t>Digitale Versicherungsdienste:</a:t>
            </a:r>
            <a:r>
              <a:rPr lang="de-DE" sz="1800" dirty="0"/>
              <a:t> Digitale Versicherungsdienste bieten eine bequeme Möglichkeit, Versicherungspolicen online abzuschließen und zu verwalten. Diese Plattformen bieten verschiedene Arten von Versicherungen an, z. B. Auto-, Hausrat-, Kranken- und Lebensversicherungen. Beispiele sind </a:t>
            </a:r>
            <a:r>
              <a:rPr lang="de-DE" sz="1800" dirty="0" err="1"/>
              <a:t>Thinksurance</a:t>
            </a:r>
            <a:r>
              <a:rPr lang="de-DE" sz="1800" dirty="0"/>
              <a:t>, Shift Technology und </a:t>
            </a:r>
            <a:r>
              <a:rPr lang="de-DE" sz="1800" dirty="0" err="1"/>
              <a:t>Getsafe</a:t>
            </a:r>
            <a:r>
              <a:rPr lang="de-DE" sz="1800" dirty="0"/>
              <a:t>. Die Nutzung digitaler Versicherungsdienste kann Ihnen helfen, Versicherungsoptionen zu vergleichen, Angebote einzuholen und Ihre Versicherungspolicen einfach zu verwalten.</a:t>
            </a:r>
          </a:p>
        </p:txBody>
      </p:sp>
      <p:sp>
        <p:nvSpPr>
          <p:cNvPr id="10" name="TextBox 9">
            <a:extLst>
              <a:ext uri="{FF2B5EF4-FFF2-40B4-BE49-F238E27FC236}">
                <a16:creationId xmlns:a16="http://schemas.microsoft.com/office/drawing/2014/main" id="{DBA85F3E-2D5B-9313-9FC1-FF4DF23784C7}"/>
              </a:ext>
            </a:extLst>
          </p:cNvPr>
          <p:cNvSpPr txBox="1"/>
          <p:nvPr/>
        </p:nvSpPr>
        <p:spPr>
          <a:xfrm>
            <a:off x="9222120" y="6190041"/>
            <a:ext cx="7740000" cy="2585323"/>
          </a:xfrm>
          <a:prstGeom prst="rect">
            <a:avLst/>
          </a:prstGeom>
          <a:noFill/>
        </p:spPr>
        <p:txBody>
          <a:bodyPr wrap="square">
            <a:spAutoFit/>
          </a:bodyPr>
          <a:lstStyle/>
          <a:p>
            <a:pPr algn="just"/>
            <a:r>
              <a:rPr lang="de-DE" sz="1800" b="1" dirty="0"/>
              <a:t>Anlageplattformen:</a:t>
            </a:r>
            <a:r>
              <a:rPr lang="de-DE" sz="1800" dirty="0"/>
              <a:t> Wenn Sie sich in Bezug auf Ihr Finanzwissen sicherer fühlen, ermöglichen Ihnen digitale Anlageplattformen, über Online-Portale oder mobile Apps in verschiedene Finanzinstrumente wie Aktien, Anleihen, Investmentfonds und börsengehandelte Fonds (ETFs) zu investieren. Diese Plattformen bieten häufig Bildungsressourcen, Anlageempfehlungen und Funktionen zur Portfolioüberwachung. Beispiele hierfür sind Investing.com und </a:t>
            </a:r>
            <a:r>
              <a:rPr lang="de-DE" sz="1800" dirty="0" err="1"/>
              <a:t>Binance</a:t>
            </a:r>
            <a:r>
              <a:rPr lang="de-DE" sz="1800" dirty="0"/>
              <a:t>. Die Erkundung von Anlageplattformen kann Ihnen helfen, Ihr Vermögen zu vermehren und langfristige finanzielle Ziele zu erreichen.</a:t>
            </a:r>
          </a:p>
        </p:txBody>
      </p:sp>
      <p:pic>
        <p:nvPicPr>
          <p:cNvPr id="12" name="Picture 11" descr="Closeup of a hand holding a key with a house dongle">
            <a:extLst>
              <a:ext uri="{FF2B5EF4-FFF2-40B4-BE49-F238E27FC236}">
                <a16:creationId xmlns:a16="http://schemas.microsoft.com/office/drawing/2014/main" id="{192F8CE9-2A2E-AC5D-78C9-86C476B700A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25881" y="4072712"/>
            <a:ext cx="7740000" cy="1992808"/>
          </a:xfrm>
          <a:prstGeom prst="rect">
            <a:avLst/>
          </a:prstGeom>
        </p:spPr>
      </p:pic>
      <p:pic>
        <p:nvPicPr>
          <p:cNvPr id="13" name="Picture 12" descr="Blue candlestick chart">
            <a:extLst>
              <a:ext uri="{FF2B5EF4-FFF2-40B4-BE49-F238E27FC236}">
                <a16:creationId xmlns:a16="http://schemas.microsoft.com/office/drawing/2014/main" id="{F995794E-9E19-C60E-55FC-2F6A0A4235D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12470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2. Digitale Finanzdienstleistungen verstehen</a:t>
            </a:r>
            <a:endParaRPr lang="de-DE" sz="4000">
              <a:solidFill>
                <a:schemeClr val="tx1"/>
              </a:solidFill>
              <a:latin typeface="+mn-lt"/>
            </a:endParaRPr>
          </a:p>
        </p:txBody>
      </p:sp>
      <p:sp>
        <p:nvSpPr>
          <p:cNvPr id="119" name="Google Shape;119;p6"/>
          <p:cNvSpPr txBox="1"/>
          <p:nvPr/>
        </p:nvSpPr>
        <p:spPr>
          <a:xfrm>
            <a:off x="1295400" y="3390900"/>
            <a:ext cx="1566672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Welche anderen digitalen Finanzdienstleistungen sollten Sie kennen?</a:t>
            </a:r>
            <a:endParaRPr lang="de-DE" sz="2600">
              <a:solidFill>
                <a:srgbClr val="00CCFF"/>
              </a:solidFill>
              <a:latin typeface="+mn-lt"/>
            </a:endParaRPr>
          </a:p>
        </p:txBody>
      </p:sp>
      <p:sp>
        <p:nvSpPr>
          <p:cNvPr id="2" name="Google Shape;120;p6">
            <a:extLst>
              <a:ext uri="{FF2B5EF4-FFF2-40B4-BE49-F238E27FC236}">
                <a16:creationId xmlns:a16="http://schemas.microsoft.com/office/drawing/2014/main" id="{C096BECE-D2BC-60DE-8268-1B756896D139}"/>
              </a:ext>
            </a:extLst>
          </p:cNvPr>
          <p:cNvSpPr txBox="1"/>
          <p:nvPr/>
        </p:nvSpPr>
        <p:spPr>
          <a:xfrm>
            <a:off x="7155180" y="5143500"/>
            <a:ext cx="9806940" cy="304694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de-DE" sz="2400" i="1" dirty="0">
                <a:solidFill>
                  <a:schemeClr val="accent6"/>
                </a:solidFill>
                <a:latin typeface="+mn-lt"/>
                <a:ea typeface="Helvetica Neue"/>
                <a:cs typeface="Helvetica Neue"/>
                <a:sym typeface="Helvetica Neue"/>
              </a:rPr>
              <a:t>Wenn Sie sich mit diesen digitalen Finanzdienstleistungen vertraut machen, können Sie die Technologie nutzen, um Ihr Finanzmanagement zu vereinfachen, Ihr finanzielles Wohlergehen zu verbessern und eine bessere Kontrolle über Ihre Finanzen zu erlangen. Es ist jedoch wichtig, die Sicherheitsmaßnahmen, Datenschutzrichtlinien und Nutzungsbedingungen dieser Plattformen zu prüfen, um den Schutz Ihrer persönlichen und finanziellen Daten zu gewährleisten.</a:t>
            </a:r>
          </a:p>
        </p:txBody>
      </p:sp>
      <p:pic>
        <p:nvPicPr>
          <p:cNvPr id="3" name="Imagen 9">
            <a:extLst>
              <a:ext uri="{FF2B5EF4-FFF2-40B4-BE49-F238E27FC236}">
                <a16:creationId xmlns:a16="http://schemas.microsoft.com/office/drawing/2014/main" id="{1E73CBF4-3724-E460-F16F-A5E8F079C31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
          <a:stretch/>
        </p:blipFill>
        <p:spPr>
          <a:xfrm>
            <a:off x="1325880" y="4072713"/>
            <a:ext cx="4939189" cy="4899020"/>
          </a:xfrm>
          <a:prstGeom prst="rect">
            <a:avLst/>
          </a:prstGeom>
        </p:spPr>
      </p:pic>
    </p:spTree>
    <p:extLst>
      <p:ext uri="{BB962C8B-B14F-4D97-AF65-F5344CB8AC3E}">
        <p14:creationId xmlns:p14="http://schemas.microsoft.com/office/powerpoint/2010/main" val="60960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Management digitaler finanzieller Risiken</a:t>
            </a: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3</a:t>
            </a:r>
            <a:endParaRPr lang="de-DE"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387151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extLst>
              <p:ext uri="{D42A27DB-BD31-4B8C-83A1-F6EECF244321}">
                <p14:modId xmlns:p14="http://schemas.microsoft.com/office/powerpoint/2010/main" val="287216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332000" y="4878306"/>
            <a:ext cx="15764400" cy="4189493"/>
          </a:xfrm>
          <a:prstGeom prst="rect">
            <a:avLst/>
          </a:prstGeom>
        </p:spPr>
      </p:pic>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Welche Risiken sind mit der Nutzung digitaler Finanzdienstleistungen verbunden?</a:t>
            </a:r>
            <a:endParaRPr lang="de-DE" sz="2600">
              <a:solidFill>
                <a:srgbClr val="00CCFF"/>
              </a:solidFill>
              <a:latin typeface="+mn-lt"/>
            </a:endParaRPr>
          </a:p>
        </p:txBody>
      </p:sp>
      <p:sp>
        <p:nvSpPr>
          <p:cNvPr id="120" name="Google Shape;120;p6"/>
          <p:cNvSpPr txBox="1"/>
          <p:nvPr/>
        </p:nvSpPr>
        <p:spPr>
          <a:xfrm>
            <a:off x="1295400" y="4024780"/>
            <a:ext cx="15621000" cy="78761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de-DE" sz="1800" dirty="0">
                <a:effectLst/>
                <a:latin typeface="+mj-lt"/>
                <a:ea typeface="Yu Mincho" panose="02020400000000000000" pitchFamily="18" charset="-128"/>
                <a:cs typeface="Arial" panose="020B0604020202020204" pitchFamily="34" charset="0"/>
              </a:rPr>
              <a:t>Digitale Finanzdienstleistungen bieten zwar Bequemlichkeit und Zugänglichkeit, aber es ist wichtig, sich der möglichen Risiken bewusst zu sein. Im Folgenden finden Sie einige gängige Risiken und Herausforderungen im Zusammenhang mit der Nutzung digitaler Finanzdienstleistungen:</a:t>
            </a: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32253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de-DE" sz="18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Sicherheitsrisiken:</a:t>
            </a:r>
            <a:r>
              <a:rPr lang="de-DE" sz="1800" dirty="0">
                <a:effectLst/>
                <a:latin typeface="+mj-lt"/>
                <a:ea typeface="Yu Mincho" panose="02020400000000000000" pitchFamily="18" charset="-128"/>
                <a:cs typeface="Arial" panose="020B0604020202020204" pitchFamily="34" charset="0"/>
              </a:rPr>
              <a:t> Eine der größten Sorgen ist die Sicherheit Ihrer persönlichen und finanziellen Daten. Cyberkriminelle könnten versuchen, unbefugten Zugriff auf Ihre Konten zu erhalten, Ihre Identität zu stehlen oder betrügerische Aktivitäten zu unternehmen. Dazu gehören Phishing-Angriffe, Malware und Datenschutzverletzungen. Es ist wichtig, sichere und vertrauenswürdige Plattformen zu nutzen, sichere Passwörter zu verwenden, die Zwei-Faktor-Authentifizierung zu aktivieren und bei der Weitergabe sensibler Daten im Internet vorsichtig zu sein.</a:t>
            </a:r>
          </a:p>
        </p:txBody>
      </p:sp>
      <p:sp>
        <p:nvSpPr>
          <p:cNvPr id="4" name="TextBox 3">
            <a:extLst>
              <a:ext uri="{FF2B5EF4-FFF2-40B4-BE49-F238E27FC236}">
                <a16:creationId xmlns:a16="http://schemas.microsoft.com/office/drawing/2014/main" id="{FDEEDB5F-D06E-D2C6-F63C-1AFE9A84C8EE}"/>
              </a:ext>
            </a:extLst>
          </p:cNvPr>
          <p:cNvSpPr txBox="1"/>
          <p:nvPr/>
        </p:nvSpPr>
        <p:spPr>
          <a:xfrm>
            <a:off x="11876400" y="4944939"/>
            <a:ext cx="5220000" cy="4425122"/>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de-DE" sz="18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Finanzielle Betrügereien:</a:t>
            </a:r>
            <a:r>
              <a:rPr lang="de-DE" sz="1800" dirty="0">
                <a:effectLst/>
                <a:latin typeface="+mj-lt"/>
                <a:ea typeface="Yu Mincho" panose="02020400000000000000" pitchFamily="18" charset="-128"/>
                <a:cs typeface="Arial" panose="020B0604020202020204" pitchFamily="34" charset="0"/>
              </a:rPr>
              <a:t> Die digitale Umgebung bietet einen fruchtbaren Boden für verschiedene Finanzbetrügereien. Zu diesen Betrügereien gehören Anlagebetrug, Phishing-E-Mails, Schneeballsysteme und gefälschte Websites, die sich als seriöse Finanzinstitute ausgeben. Wachsamkeit und Skepsis gegenüber unaufgeforderten Nachrichten, die Überprüfung der Echtheit von Websites und Links sowie die Vermeidung verdächtiger Angebote können Sie davor schützen, Opfer solcher Betrügereien zu werden.</a:t>
            </a:r>
          </a:p>
          <a:p>
            <a:pPr lvl="0" algn="just">
              <a:lnSpc>
                <a:spcPct val="107000"/>
              </a:lnSpc>
              <a:spcAft>
                <a:spcPts val="800"/>
              </a:spcAft>
              <a:tabLst>
                <a:tab pos="457200" algn="l"/>
              </a:tabLst>
            </a:pPr>
            <a:endParaRPr lang="de-DE" sz="18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425122"/>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de-DE" sz="18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Datenschutz-Risiken:</a:t>
            </a:r>
            <a:r>
              <a:rPr lang="de-DE" sz="1800" dirty="0">
                <a:effectLst/>
                <a:latin typeface="+mj-lt"/>
                <a:ea typeface="Yu Mincho" panose="02020400000000000000" pitchFamily="18" charset="-128"/>
                <a:cs typeface="Arial" panose="020B0604020202020204" pitchFamily="34" charset="0"/>
              </a:rPr>
              <a:t> Digitale Finanzdienstleistungen erfordern häufig die Erhebung und Speicherung personenbezogener Daten. Es besteht das Risiko, dass Ihre Daten ohne Ihre Zustimmung weitergegeben oder verkauft werden, was zu Datenschutzverletzungen führen kann. Die Kenntnis der Datenschutzrichtlinien der von Ihnen genutzten Dienste und die Vorsicht bei der Weitergabe unnötiger personenbezogener Daten können dazu beitragen, diese Risiken zu mindern.</a:t>
            </a:r>
          </a:p>
          <a:p>
            <a:pPr lvl="0" algn="just">
              <a:lnSpc>
                <a:spcPct val="107000"/>
              </a:lnSpc>
              <a:spcAft>
                <a:spcPts val="800"/>
              </a:spcAft>
              <a:tabLst>
                <a:tab pos="457200" algn="l"/>
              </a:tabLst>
            </a:pPr>
            <a:endParaRPr lang="de-DE" sz="18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15505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5EAB73A-C79D-948A-64C1-9DE5D8A987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332000" y="4878306"/>
            <a:ext cx="10548000" cy="4174580"/>
          </a:xfrm>
          <a:prstGeom prst="rect">
            <a:avLst/>
          </a:prstGeom>
        </p:spPr>
      </p:pic>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Welche Risiken sind mit der Nutzung digitaler Finanzdienstleistungen verbunden?</a:t>
            </a:r>
            <a:endParaRPr lang="de-DE" sz="2600">
              <a:solidFill>
                <a:srgbClr val="00CCFF"/>
              </a:solidFill>
              <a:latin typeface="+mn-lt"/>
            </a:endParaRPr>
          </a:p>
        </p:txBody>
      </p:sp>
      <p:sp>
        <p:nvSpPr>
          <p:cNvPr id="120" name="Google Shape;120;p6"/>
          <p:cNvSpPr txBox="1"/>
          <p:nvPr/>
        </p:nvSpPr>
        <p:spPr>
          <a:xfrm>
            <a:off x="1295400" y="4024780"/>
            <a:ext cx="15621000" cy="78761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de-DE" sz="1800" dirty="0">
                <a:effectLst/>
                <a:latin typeface="+mj-lt"/>
                <a:ea typeface="Yu Mincho" panose="02020400000000000000" pitchFamily="18" charset="-128"/>
                <a:cs typeface="Arial" panose="020B0604020202020204" pitchFamily="34" charset="0"/>
              </a:rPr>
              <a:t>Digitale Finanzdienstleistungen bieten zwar Bequemlichkeit und Zugänglichkeit, aber es ist wichtig, sich der möglichen Risiken bewusst zu sein. Im Folgenden finden Sie einige gängige Risiken und Herausforderungen im Zusammenhang mit der Nutzung digitaler Finanzdienstleistungen:</a:t>
            </a: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231351"/>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de-DE" sz="18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Technische Probleme:</a:t>
            </a:r>
            <a:r>
              <a:rPr lang="de-DE" sz="1800" dirty="0">
                <a:effectLst/>
                <a:latin typeface="+mj-lt"/>
                <a:ea typeface="Yu Mincho" panose="02020400000000000000" pitchFamily="18" charset="-128"/>
                <a:cs typeface="Arial" panose="020B0604020202020204" pitchFamily="34" charset="0"/>
              </a:rPr>
              <a:t> Digitale Finanzdienstleistungen beruhen auf Technologie, und es kann zu technischen Störungen oder Systemausfällen kommen. Diese Probleme können zu Transaktionsfehlern, Verzögerungen oder zur vorübergehenden Nichtverfügbarkeit von Diensten führen. Es ist wichtig, Backup-Pläne zu haben, Kopien wichtiger Finanzdokumente aufzubewahren und technische Probleme umgehend an den Dienstanbieter zu melden.</a:t>
            </a:r>
          </a:p>
          <a:p>
            <a:pPr lvl="0" algn="just">
              <a:lnSpc>
                <a:spcPct val="107000"/>
              </a:lnSpc>
              <a:spcAft>
                <a:spcPts val="800"/>
              </a:spcAft>
              <a:tabLst>
                <a:tab pos="457200" algn="l"/>
              </a:tabLst>
            </a:pPr>
            <a:endParaRPr lang="de-DE" sz="1800" dirty="0">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endParaRPr lang="de-DE" sz="18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092274"/>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de-DE" sz="1800" b="1" dirty="0">
              <a:effectLst/>
              <a:latin typeface="+mj-lt"/>
              <a:ea typeface="Yu Mincho" panose="02020400000000000000" pitchFamily="18" charset="-128"/>
              <a:cs typeface="Arial" panose="020B0604020202020204" pitchFamily="34" charset="0"/>
            </a:endParaRPr>
          </a:p>
          <a:p>
            <a:pPr algn="just"/>
            <a:r>
              <a:rPr lang="de-DE" sz="1800" b="1" dirty="0">
                <a:effectLst/>
                <a:latin typeface="+mj-lt"/>
                <a:ea typeface="Yu Mincho" panose="02020400000000000000" pitchFamily="18" charset="-128"/>
                <a:cs typeface="Arial" panose="020B0604020202020204" pitchFamily="34" charset="0"/>
              </a:rPr>
              <a:t>Mangel an menschlicher Interaktion:</a:t>
            </a:r>
            <a:r>
              <a:rPr lang="de-DE" sz="1800" dirty="0">
                <a:effectLst/>
                <a:latin typeface="+mj-lt"/>
                <a:ea typeface="Yu Mincho" panose="02020400000000000000" pitchFamily="18" charset="-128"/>
                <a:cs typeface="Arial" panose="020B0604020202020204" pitchFamily="34" charset="0"/>
              </a:rPr>
              <a:t> Bei digitalen Finanzdienstleistungen fehlt oft die menschliche Interaktion, wie sie im traditionellen Bankgeschäft üblich ist. Das mag zwar bequem sein, kann aber auch zu Problemen bei der Suche nach persönlicher Unterstützung, der Beilegung von Streitigkeiten oder der Klärung komplexer Finanzangelegenheiten führen. Die Kenntnis der verfügbaren Support-Kanäle und das Wissen, wie man den Kundendienst erreicht, können helfen, diese Probleme zu lösen.</a:t>
            </a:r>
          </a:p>
          <a:p>
            <a:pPr algn="just"/>
            <a:endParaRPr lang="de-DE" sz="1800" dirty="0">
              <a:latin typeface="+mj-lt"/>
              <a:ea typeface="Yu Mincho" panose="02020400000000000000" pitchFamily="18" charset="-128"/>
              <a:cs typeface="Arial" panose="020B0604020202020204" pitchFamily="34" charset="0"/>
            </a:endParaRPr>
          </a:p>
          <a:p>
            <a:pPr algn="just"/>
            <a:endParaRPr lang="de-DE" sz="1800" dirty="0">
              <a:latin typeface="+mj-lt"/>
            </a:endParaRPr>
          </a:p>
        </p:txBody>
      </p:sp>
      <p:sp>
        <p:nvSpPr>
          <p:cNvPr id="2" name="Google Shape;120;p6">
            <a:extLst>
              <a:ext uri="{FF2B5EF4-FFF2-40B4-BE49-F238E27FC236}">
                <a16:creationId xmlns:a16="http://schemas.microsoft.com/office/drawing/2014/main" id="{26BF6EE3-22BA-58EA-71B1-5083057A8997}"/>
              </a:ext>
            </a:extLst>
          </p:cNvPr>
          <p:cNvSpPr txBox="1"/>
          <p:nvPr/>
        </p:nvSpPr>
        <p:spPr>
          <a:xfrm>
            <a:off x="12070080" y="4878306"/>
            <a:ext cx="4920420" cy="4247276"/>
          </a:xfrm>
          <a:prstGeom prst="rect">
            <a:avLst/>
          </a:prstGeom>
          <a:noFill/>
          <a:ln w="38100">
            <a:solidFill>
              <a:srgbClr val="466790"/>
            </a:solidFill>
            <a:prstDash val="sysDash"/>
          </a:ln>
        </p:spPr>
        <p:txBody>
          <a:bodyPr spcFirstLastPara="1" wrap="square" lIns="91425" tIns="45700" rIns="91425" bIns="45700" anchor="t" anchorCtr="0">
            <a:spAutoFit/>
          </a:bodyPr>
          <a:lstStyle/>
          <a:p>
            <a:pPr algn="just"/>
            <a:endParaRPr lang="de-DE" sz="1800" i="1" dirty="0">
              <a:solidFill>
                <a:schemeClr val="accent6"/>
              </a:solidFill>
              <a:latin typeface="+mn-lt"/>
              <a:ea typeface="Helvetica Neue"/>
              <a:cs typeface="Helvetica Neue"/>
              <a:sym typeface="Helvetica Neue"/>
            </a:endParaRPr>
          </a:p>
          <a:p>
            <a:pPr algn="just"/>
            <a:r>
              <a:rPr lang="de-DE" sz="1800" i="1" dirty="0">
                <a:solidFill>
                  <a:schemeClr val="accent6"/>
                </a:solidFill>
                <a:latin typeface="+mn-lt"/>
                <a:ea typeface="Helvetica Neue"/>
                <a:cs typeface="Helvetica Neue"/>
                <a:sym typeface="Helvetica Neue"/>
              </a:rPr>
              <a:t>Wenn Sie sich dieser Risiken bewusst sind, können Sie proaktiv Maßnahmen ergreifen, um Ihr finanzielles Wohlergehen in der digitalen Welt zu schützen. Es ist wichtig, informiert zu bleiben, Ihre Konten regelmäßig zu überwachen, Transaktionen zu überprüfen und verdächtige Aktivitäten umgehend an Ihr Finanzinstitut zu melden. Darüber hinaus können Sie Ihre Geräte und Software auf dem neuesten Stand halten, seriöse Antivirensoftware verwenden und sichere Surfgewohnheiten praktizieren, um Ihre digitalen Finanzen sicherer zu machen.</a:t>
            </a:r>
          </a:p>
          <a:p>
            <a:pPr algn="just"/>
            <a:endParaRPr lang="de-DE" sz="18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06686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Wie können Sie sich bei der Nutzung digitaler Finanzdienstleistungen schützen?</a:t>
            </a:r>
            <a:endParaRPr lang="de-DE" sz="260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4485"/>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Verwenden Sie sichere und eindeutige Passwörter:</a:t>
            </a:r>
            <a:r>
              <a:rPr lang="de-DE" sz="1800" dirty="0">
                <a:effectLst/>
                <a:latin typeface="+mj-lt"/>
                <a:ea typeface="Yu Mincho" panose="02020400000000000000" pitchFamily="18" charset="-128"/>
                <a:cs typeface="Arial" panose="020B0604020202020204" pitchFamily="34" charset="0"/>
              </a:rPr>
              <a:t> Erstellen Sie sichere Passwörter für Ihre Online-Konten und vermeiden Sie die Verwendung desselben Passworts für mehrere Plattformen. Verwenden Sie eine Kombination aus Groß- und Kleinbuchstaben, Zahlen und Sonderzeichen. Aktualisieren Sie Ihre Passwörter regelmäßig und verwenden Sie einen seriösen Passwortmanager, um sie sicher zu speichern und zu verwalten.</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330848"/>
          </a:xfrm>
          <a:prstGeom prst="rect">
            <a:avLst/>
          </a:prstGeom>
          <a:noFill/>
        </p:spPr>
        <p:txBody>
          <a:bodyPr wrap="square">
            <a:spAutoFit/>
          </a:bodyPr>
          <a:lstStyle/>
          <a:p>
            <a:pPr lvl="0" algn="just">
              <a:lnSpc>
                <a:spcPct val="107000"/>
              </a:lnSpc>
              <a:spcAft>
                <a:spcPts val="800"/>
              </a:spcAft>
              <a:tabLst>
                <a:tab pos="457200" algn="l"/>
              </a:tabLst>
            </a:pPr>
            <a:r>
              <a:rPr lang="de-DE" sz="1800" b="1">
                <a:effectLst/>
                <a:latin typeface="+mj-lt"/>
                <a:ea typeface="Yu Mincho" panose="02020400000000000000" pitchFamily="18" charset="-128"/>
                <a:cs typeface="Arial" panose="020B0604020202020204" pitchFamily="34" charset="0"/>
              </a:rPr>
              <a:t>Aktivieren Sie die Zwei-Faktoren-Authentifizierung (2FA):</a:t>
            </a:r>
            <a:r>
              <a:rPr lang="de-DE" sz="1800">
                <a:effectLst/>
                <a:latin typeface="+mj-lt"/>
                <a:ea typeface="Yu Mincho" panose="02020400000000000000" pitchFamily="18" charset="-128"/>
                <a:cs typeface="Arial" panose="020B0604020202020204" pitchFamily="34" charset="0"/>
              </a:rPr>
              <a:t> Aktivieren Sie, wann immer möglich, die Zwei-Faktor-Authentifizierung. Dadurch wird eine zusätzliche Sicherheitsebene geschaffen, indem zusätzlich zu Ihrem Passwort ein weiterer Verifizierungsschritt erforderlich ist, z. B. ein eindeutiger Code, der an Ihr Mobilgerät gesendet wird. 2FA hilft, unbefugten Zugriff zu verhindern, selbst wenn Ihr Passwort kompromittiert wurde.</a:t>
            </a: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627211"/>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Seien Sie vorsichtig bei Phishing-Versuchen:</a:t>
            </a:r>
            <a:r>
              <a:rPr lang="de-DE" sz="1800" dirty="0">
                <a:effectLst/>
                <a:latin typeface="+mj-lt"/>
                <a:ea typeface="Yu Mincho" panose="02020400000000000000" pitchFamily="18" charset="-128"/>
                <a:cs typeface="Arial" panose="020B0604020202020204" pitchFamily="34" charset="0"/>
              </a:rPr>
              <a:t> Seien Sie wachsam gegenüber Phishing-Versuchen, d. h. betrügerischen Versuchen, durch irreführende E-Mails, Nachrichten oder Websites an Ihre vertraulichen Daten zu gelangen. Vermeiden Sie es, auf verdächtige Links zu klicken oder persönliche Daten als Antwort auf unaufgeforderte Anfragen anzugeben. Überprüfen Sie die Legitimität jeder Kommunikation, bevor Sie sensible Daten weitergeben.</a:t>
            </a:r>
          </a:p>
        </p:txBody>
      </p:sp>
      <p:pic>
        <p:nvPicPr>
          <p:cNvPr id="5" name="Picture 4" descr="Person holding smartphone">
            <a:extLst>
              <a:ext uri="{FF2B5EF4-FFF2-40B4-BE49-F238E27FC236}">
                <a16:creationId xmlns:a16="http://schemas.microsoft.com/office/drawing/2014/main" id="{BDC99C26-55B4-FCF8-8080-D9280405787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A stack of bank cards">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Padlock on computer motherboard">
            <a:extLst>
              <a:ext uri="{FF2B5EF4-FFF2-40B4-BE49-F238E27FC236}">
                <a16:creationId xmlns:a16="http://schemas.microsoft.com/office/drawing/2014/main" id="{09760D26-018A-8D72-B957-38049A65C69D}"/>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409962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87AD9D-BD09-331A-C468-9830CBDB641B}"/>
              </a:ext>
            </a:extLst>
          </p:cNvPr>
          <p:cNvGraphicFramePr>
            <a:graphicFrameLocks noChangeAspect="1"/>
          </p:cNvGraphicFramePr>
          <p:nvPr>
            <p:custDataLst>
              <p:tags r:id="rId1"/>
            </p:custDataLst>
            <p:extLst>
              <p:ext uri="{D42A27DB-BD31-4B8C-83A1-F6EECF244321}">
                <p14:modId xmlns:p14="http://schemas.microsoft.com/office/powerpoint/2010/main" val="411095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625364"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399" y="2525000"/>
            <a:ext cx="6621049"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dirty="0">
                <a:solidFill>
                  <a:schemeClr val="tx1"/>
                </a:solidFill>
                <a:latin typeface="+mn-lt"/>
                <a:ea typeface="Helvetica Neue"/>
                <a:cs typeface="Helvetica Neue"/>
                <a:sym typeface="Helvetica Neue"/>
              </a:rPr>
              <a:t>Zielsetzungen</a:t>
            </a:r>
          </a:p>
        </p:txBody>
      </p:sp>
      <p:sp>
        <p:nvSpPr>
          <p:cNvPr id="99" name="Google Shape;99;p4"/>
          <p:cNvSpPr txBox="1"/>
          <p:nvPr/>
        </p:nvSpPr>
        <p:spPr>
          <a:xfrm>
            <a:off x="8863105" y="1571936"/>
            <a:ext cx="8277667" cy="1938952"/>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endParaRPr lang="de-DE"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de-DE"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de-DE"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de-DE"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de-DE"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lang="de-DE" dirty="0">
              <a:latin typeface="+mn-lt"/>
              <a:ea typeface="Helvetica Neue"/>
              <a:cs typeface="Helvetica Neue"/>
              <a:sym typeface="Helvetica Neue"/>
            </a:endParaRPr>
          </a:p>
        </p:txBody>
      </p:sp>
      <p:grpSp>
        <p:nvGrpSpPr>
          <p:cNvPr id="37" name="Group 36">
            <a:extLst>
              <a:ext uri="{FF2B5EF4-FFF2-40B4-BE49-F238E27FC236}">
                <a16:creationId xmlns:a16="http://schemas.microsoft.com/office/drawing/2014/main" id="{BC5EDD9A-03F2-FB4C-0656-2174E175CC1F}"/>
              </a:ext>
            </a:extLst>
          </p:cNvPr>
          <p:cNvGrpSpPr/>
          <p:nvPr/>
        </p:nvGrpSpPr>
        <p:grpSpPr>
          <a:xfrm>
            <a:off x="1526671" y="5907081"/>
            <a:ext cx="8483755" cy="707846"/>
            <a:chOff x="1526671" y="5701897"/>
            <a:chExt cx="8483755" cy="707846"/>
          </a:xfrm>
        </p:grpSpPr>
        <p:sp>
          <p:nvSpPr>
            <p:cNvPr id="100" name="Google Shape;100;p4"/>
            <p:cNvSpPr txBox="1"/>
            <p:nvPr/>
          </p:nvSpPr>
          <p:spPr>
            <a:xfrm>
              <a:off x="2056019" y="5701897"/>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Erwerben Sie Kenntnisse über verschiedene digitale Finanzprodukte und -dienstleistungen,</a:t>
              </a:r>
              <a:endParaRPr lang="de-DE" sz="1200" dirty="0">
                <a:latin typeface="+mn-lt"/>
              </a:endParaRPr>
            </a:p>
          </p:txBody>
        </p:sp>
        <p:sp>
          <p:nvSpPr>
            <p:cNvPr id="14" name="Hexagon 13"/>
            <p:cNvSpPr/>
            <p:nvPr/>
          </p:nvSpPr>
          <p:spPr>
            <a:xfrm>
              <a:off x="1526671" y="5860729"/>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grpSp>
      <p:grpSp>
        <p:nvGrpSpPr>
          <p:cNvPr id="36" name="Group 35">
            <a:extLst>
              <a:ext uri="{FF2B5EF4-FFF2-40B4-BE49-F238E27FC236}">
                <a16:creationId xmlns:a16="http://schemas.microsoft.com/office/drawing/2014/main" id="{0416DE57-AAD2-2199-2985-0D835242BE47}"/>
              </a:ext>
            </a:extLst>
          </p:cNvPr>
          <p:cNvGrpSpPr/>
          <p:nvPr/>
        </p:nvGrpSpPr>
        <p:grpSpPr>
          <a:xfrm>
            <a:off x="1526671" y="6704712"/>
            <a:ext cx="8483755" cy="707846"/>
            <a:chOff x="1526671" y="6441840"/>
            <a:chExt cx="8483755" cy="707846"/>
          </a:xfrm>
        </p:grpSpPr>
        <p:sp>
          <p:nvSpPr>
            <p:cNvPr id="101" name="Google Shape;101;p4"/>
            <p:cNvSpPr txBox="1"/>
            <p:nvPr/>
          </p:nvSpPr>
          <p:spPr>
            <a:xfrm>
              <a:off x="2056019" y="6441840"/>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Verstehen Sie die Funktionen, Vorteile und Risiken digitaler Finanzinstrumente,</a:t>
              </a:r>
              <a:endParaRPr lang="de-DE" sz="1200" dirty="0">
                <a:latin typeface="+mn-lt"/>
              </a:endParaRPr>
            </a:p>
          </p:txBody>
        </p:sp>
        <p:sp>
          <p:nvSpPr>
            <p:cNvPr id="15" name="Hexagon 14"/>
            <p:cNvSpPr/>
            <p:nvPr/>
          </p:nvSpPr>
          <p:spPr>
            <a:xfrm>
              <a:off x="1526671" y="6600672"/>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grpSp>
      <p:grpSp>
        <p:nvGrpSpPr>
          <p:cNvPr id="13" name="Group 12">
            <a:extLst>
              <a:ext uri="{FF2B5EF4-FFF2-40B4-BE49-F238E27FC236}">
                <a16:creationId xmlns:a16="http://schemas.microsoft.com/office/drawing/2014/main" id="{4E481C12-F906-DC5B-8D7D-5F8B004F4ABA}"/>
              </a:ext>
            </a:extLst>
          </p:cNvPr>
          <p:cNvGrpSpPr/>
          <p:nvPr/>
        </p:nvGrpSpPr>
        <p:grpSpPr>
          <a:xfrm>
            <a:off x="1526671" y="4222011"/>
            <a:ext cx="8965798" cy="707846"/>
            <a:chOff x="1526715" y="4876993"/>
            <a:chExt cx="8965798" cy="707846"/>
          </a:xfrm>
        </p:grpSpPr>
        <p:sp>
          <p:nvSpPr>
            <p:cNvPr id="2" name="Hexagon 1"/>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sp>
          <p:nvSpPr>
            <p:cNvPr id="4" name="Google Shape;100;p4">
              <a:extLst>
                <a:ext uri="{FF2B5EF4-FFF2-40B4-BE49-F238E27FC236}">
                  <a16:creationId xmlns:a16="http://schemas.microsoft.com/office/drawing/2014/main" id="{FAF03904-7FF5-531B-AB34-DAE3DD5E056D}"/>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de-DE" sz="2000" dirty="0">
                  <a:solidFill>
                    <a:schemeClr val="dk1"/>
                  </a:solidFill>
                  <a:latin typeface="+mn-lt"/>
                  <a:ea typeface="Helvetica Neue"/>
                  <a:cs typeface="Helvetica Neue"/>
                  <a:sym typeface="Helvetica Neue"/>
                </a:rPr>
                <a:t>Verstehen des Konzepts der finanziellen Allgemeinbildung und seiner Bedeutung im digitalen Umfeld,</a:t>
              </a:r>
            </a:p>
          </p:txBody>
        </p:sp>
      </p:grpSp>
      <p:grpSp>
        <p:nvGrpSpPr>
          <p:cNvPr id="34" name="Group 33">
            <a:extLst>
              <a:ext uri="{FF2B5EF4-FFF2-40B4-BE49-F238E27FC236}">
                <a16:creationId xmlns:a16="http://schemas.microsoft.com/office/drawing/2014/main" id="{778139F3-7449-23FC-0CAA-887A8B1CED8F}"/>
              </a:ext>
            </a:extLst>
          </p:cNvPr>
          <p:cNvGrpSpPr/>
          <p:nvPr/>
        </p:nvGrpSpPr>
        <p:grpSpPr>
          <a:xfrm>
            <a:off x="1526671" y="7992197"/>
            <a:ext cx="10374177" cy="400069"/>
            <a:chOff x="1526671" y="7921726"/>
            <a:chExt cx="10374177" cy="400069"/>
          </a:xfrm>
        </p:grpSpPr>
        <p:sp>
          <p:nvSpPr>
            <p:cNvPr id="17" name="Google Shape;100;p4">
              <a:extLst>
                <a:ext uri="{FF2B5EF4-FFF2-40B4-BE49-F238E27FC236}">
                  <a16:creationId xmlns:a16="http://schemas.microsoft.com/office/drawing/2014/main" id="{7C248718-A1CB-2F80-B4C5-4F3156EB3F91}"/>
                </a:ext>
              </a:extLst>
            </p:cNvPr>
            <p:cNvSpPr txBox="1"/>
            <p:nvPr/>
          </p:nvSpPr>
          <p:spPr>
            <a:xfrm>
              <a:off x="2056019" y="7921726"/>
              <a:ext cx="9844829"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Lernen Sie Strategien zur Abschwächung und Kontrolle digitaler finanzieller Risiken,</a:t>
              </a:r>
              <a:endParaRPr lang="de-DE" sz="1200" dirty="0">
                <a:latin typeface="+mn-lt"/>
              </a:endParaRPr>
            </a:p>
          </p:txBody>
        </p:sp>
        <p:sp>
          <p:nvSpPr>
            <p:cNvPr id="18" name="Hexagon 17">
              <a:extLst>
                <a:ext uri="{FF2B5EF4-FFF2-40B4-BE49-F238E27FC236}">
                  <a16:creationId xmlns:a16="http://schemas.microsoft.com/office/drawing/2014/main" id="{7E9DC82D-ECCB-0F29-2418-7185DA152F62}"/>
                </a:ext>
              </a:extLst>
            </p:cNvPr>
            <p:cNvSpPr/>
            <p:nvPr/>
          </p:nvSpPr>
          <p:spPr>
            <a:xfrm>
              <a:off x="1526671" y="8080558"/>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grpSp>
      <p:grpSp>
        <p:nvGrpSpPr>
          <p:cNvPr id="33" name="Group 32">
            <a:extLst>
              <a:ext uri="{FF2B5EF4-FFF2-40B4-BE49-F238E27FC236}">
                <a16:creationId xmlns:a16="http://schemas.microsoft.com/office/drawing/2014/main" id="{F1A23E72-C819-F6DA-15FC-928B3EF9F624}"/>
              </a:ext>
            </a:extLst>
          </p:cNvPr>
          <p:cNvGrpSpPr/>
          <p:nvPr/>
        </p:nvGrpSpPr>
        <p:grpSpPr>
          <a:xfrm>
            <a:off x="1526671" y="8482051"/>
            <a:ext cx="8841957" cy="707846"/>
            <a:chOff x="1526671" y="8661669"/>
            <a:chExt cx="8841957" cy="707846"/>
          </a:xfrm>
        </p:grpSpPr>
        <p:sp>
          <p:nvSpPr>
            <p:cNvPr id="20" name="Google Shape;101;p4">
              <a:extLst>
                <a:ext uri="{FF2B5EF4-FFF2-40B4-BE49-F238E27FC236}">
                  <a16:creationId xmlns:a16="http://schemas.microsoft.com/office/drawing/2014/main" id="{34AAC822-03E8-0224-1050-D3895F928091}"/>
                </a:ext>
              </a:extLst>
            </p:cNvPr>
            <p:cNvSpPr txBox="1"/>
            <p:nvPr/>
          </p:nvSpPr>
          <p:spPr>
            <a:xfrm>
              <a:off x="2056019" y="8661669"/>
              <a:ext cx="8312609"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Verständnis der Verbraucherrechte und der Verfahren zur Behebung von Problemen bei digitalen Finanztransaktionen.</a:t>
              </a:r>
              <a:endParaRPr lang="de-DE" sz="1200" dirty="0">
                <a:latin typeface="+mn-lt"/>
              </a:endParaRPr>
            </a:p>
          </p:txBody>
        </p:sp>
        <p:sp>
          <p:nvSpPr>
            <p:cNvPr id="21" name="Hexagon 20">
              <a:extLst>
                <a:ext uri="{FF2B5EF4-FFF2-40B4-BE49-F238E27FC236}">
                  <a16:creationId xmlns:a16="http://schemas.microsoft.com/office/drawing/2014/main" id="{8BAA2A6F-8E47-1673-02CF-4A57EDBC34D5}"/>
                </a:ext>
              </a:extLst>
            </p:cNvPr>
            <p:cNvSpPr/>
            <p:nvPr/>
          </p:nvSpPr>
          <p:spPr>
            <a:xfrm>
              <a:off x="1526671" y="8820501"/>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grpSp>
      <p:grpSp>
        <p:nvGrpSpPr>
          <p:cNvPr id="35" name="Group 34">
            <a:extLst>
              <a:ext uri="{FF2B5EF4-FFF2-40B4-BE49-F238E27FC236}">
                <a16:creationId xmlns:a16="http://schemas.microsoft.com/office/drawing/2014/main" id="{5AB7EA64-AB1D-EBDA-3DD5-34EC9E12716E}"/>
              </a:ext>
            </a:extLst>
          </p:cNvPr>
          <p:cNvGrpSpPr/>
          <p:nvPr/>
        </p:nvGrpSpPr>
        <p:grpSpPr>
          <a:xfrm>
            <a:off x="1526671" y="7502343"/>
            <a:ext cx="11315873" cy="400069"/>
            <a:chOff x="1526671" y="7181783"/>
            <a:chExt cx="9877587" cy="400069"/>
          </a:xfrm>
        </p:grpSpPr>
        <p:sp>
          <p:nvSpPr>
            <p:cNvPr id="23" name="Hexagon 22">
              <a:extLst>
                <a:ext uri="{FF2B5EF4-FFF2-40B4-BE49-F238E27FC236}">
                  <a16:creationId xmlns:a16="http://schemas.microsoft.com/office/drawing/2014/main" id="{1D8A0B5D-DD7E-3C6C-3693-B4334A2780BE}"/>
                </a:ext>
              </a:extLst>
            </p:cNvPr>
            <p:cNvSpPr/>
            <p:nvPr/>
          </p:nvSpPr>
          <p:spPr>
            <a:xfrm>
              <a:off x="1526671" y="734061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sp>
          <p:nvSpPr>
            <p:cNvPr id="24" name="Google Shape;100;p4">
              <a:extLst>
                <a:ext uri="{FF2B5EF4-FFF2-40B4-BE49-F238E27FC236}">
                  <a16:creationId xmlns:a16="http://schemas.microsoft.com/office/drawing/2014/main" id="{26A8D34A-838B-DCEF-5CA3-0D4E04338FC0}"/>
                </a:ext>
              </a:extLst>
            </p:cNvPr>
            <p:cNvSpPr txBox="1"/>
            <p:nvPr/>
          </p:nvSpPr>
          <p:spPr>
            <a:xfrm>
              <a:off x="1988738" y="7181783"/>
              <a:ext cx="941552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dirty="0">
                  <a:solidFill>
                    <a:schemeClr val="dk1"/>
                  </a:solidFill>
                  <a:latin typeface="+mn-lt"/>
                  <a:ea typeface="Helvetica Neue"/>
                  <a:cs typeface="Helvetica Neue"/>
                  <a:sym typeface="Helvetica Neue"/>
                </a:rPr>
                <a:t>Identifizierung potenzieller Risiken und Bedrohungen in der digitalen Finanzlandschaft,</a:t>
              </a:r>
              <a:endParaRPr lang="de-DE" sz="1200" dirty="0">
                <a:latin typeface="+mn-lt"/>
              </a:endParaRPr>
            </a:p>
          </p:txBody>
        </p:sp>
      </p:grpSp>
      <p:grpSp>
        <p:nvGrpSpPr>
          <p:cNvPr id="30" name="Group 29">
            <a:extLst>
              <a:ext uri="{FF2B5EF4-FFF2-40B4-BE49-F238E27FC236}">
                <a16:creationId xmlns:a16="http://schemas.microsoft.com/office/drawing/2014/main" id="{468003E8-F327-FD35-9EA2-781BC2C861BA}"/>
              </a:ext>
            </a:extLst>
          </p:cNvPr>
          <p:cNvGrpSpPr/>
          <p:nvPr/>
        </p:nvGrpSpPr>
        <p:grpSpPr>
          <a:xfrm>
            <a:off x="1526671" y="5064546"/>
            <a:ext cx="8965798" cy="707846"/>
            <a:chOff x="1526715" y="4876993"/>
            <a:chExt cx="8965798" cy="707846"/>
          </a:xfrm>
        </p:grpSpPr>
        <p:sp>
          <p:nvSpPr>
            <p:cNvPr id="31" name="Hexagon 30">
              <a:extLst>
                <a:ext uri="{FF2B5EF4-FFF2-40B4-BE49-F238E27FC236}">
                  <a16:creationId xmlns:a16="http://schemas.microsoft.com/office/drawing/2014/main" id="{2293141F-99B0-4B10-6188-1C5CCC3EEF6F}"/>
                </a:ext>
              </a:extLst>
            </p:cNvPr>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200" dirty="0"/>
            </a:p>
          </p:txBody>
        </p:sp>
        <p:sp>
          <p:nvSpPr>
            <p:cNvPr id="32" name="Google Shape;100;p4">
              <a:extLst>
                <a:ext uri="{FF2B5EF4-FFF2-40B4-BE49-F238E27FC236}">
                  <a16:creationId xmlns:a16="http://schemas.microsoft.com/office/drawing/2014/main" id="{6E2F461F-21CD-CEB1-068B-388342C04EC7}"/>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de-DE" sz="2000" dirty="0">
                  <a:solidFill>
                    <a:schemeClr val="dk1"/>
                  </a:solidFill>
                  <a:latin typeface="+mn-lt"/>
                  <a:ea typeface="Helvetica Neue"/>
                  <a:cs typeface="Helvetica Neue"/>
                  <a:sym typeface="Helvetica Neue"/>
                </a:rPr>
                <a:t>Bedeutung von Finanzwissen für fundierte Finanzentscheidungen zu verstehen,</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Wie können Sie sich bei der Nutzung digitaler Finanzdienstleistungen schützen?</a:t>
            </a:r>
            <a:endParaRPr lang="de-DE" sz="260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2441759"/>
          </a:xfrm>
          <a:prstGeom prst="rect">
            <a:avLst/>
          </a:prstGeom>
          <a:noFill/>
        </p:spPr>
        <p:txBody>
          <a:bodyPr wrap="square">
            <a:spAutoFit/>
          </a:bodyPr>
          <a:lstStyle/>
          <a:p>
            <a:pPr lvl="0" algn="just">
              <a:lnSpc>
                <a:spcPct val="107000"/>
              </a:lnSpc>
              <a:spcAft>
                <a:spcPts val="800"/>
              </a:spcAft>
              <a:tabLst>
                <a:tab pos="457200" algn="l"/>
              </a:tabLst>
            </a:pPr>
            <a:r>
              <a:rPr lang="de-DE" sz="1800" b="1">
                <a:effectLst/>
                <a:latin typeface="+mj-lt"/>
                <a:ea typeface="Yu Mincho" panose="02020400000000000000" pitchFamily="18" charset="-128"/>
                <a:cs typeface="Arial" panose="020B0604020202020204" pitchFamily="34" charset="0"/>
              </a:rPr>
              <a:t>Aktualisieren und sichern Sie Ihre Geräte:</a:t>
            </a:r>
            <a:r>
              <a:rPr lang="de-DE" sz="1800">
                <a:effectLst/>
                <a:latin typeface="+mj-lt"/>
                <a:ea typeface="Yu Mincho" panose="02020400000000000000" pitchFamily="18" charset="-128"/>
                <a:cs typeface="Arial" panose="020B0604020202020204" pitchFamily="34" charset="0"/>
              </a:rPr>
              <a:t> Halten Sie Ihre Geräte, wie Smartphones, Tablets und Computer, mit den neuesten Software-Patches und Sicherheitsupdates auf dem neuesten Stand. Installieren Sie seriöse Antiviren-Software zum Schutz vor Malware und scannen Sie Ihre Geräte regelmäßig auf mögliche Bedrohungen.</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034485"/>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Verwenden Sie sichere Netzwerke:</a:t>
            </a:r>
            <a:r>
              <a:rPr lang="de-DE" sz="1800" dirty="0">
                <a:effectLst/>
                <a:latin typeface="+mj-lt"/>
                <a:ea typeface="Yu Mincho" panose="02020400000000000000" pitchFamily="18" charset="-128"/>
                <a:cs typeface="Arial" panose="020B0604020202020204" pitchFamily="34" charset="0"/>
              </a:rPr>
              <a:t> Vermeiden Sie den Zugriff auf sensible Finanzdaten über öffentliche oder ungesicherte Wi-Fi-Netzwerke. Verwenden Sie stattdessen vertrauenswürdige Netzwerke mit Passwortschutz, z. B. Ihr heimisches Wi-Fi oder eine sichere mobile Datenverbindung. Verschlüsseln Sie Ihre Internetverbindung wann immer möglich, um eine zusätzliche Sicherheitsebene zu schaffen.</a:t>
            </a: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2738122"/>
          </a:xfrm>
          <a:prstGeom prst="rect">
            <a:avLst/>
          </a:prstGeom>
          <a:noFill/>
        </p:spPr>
        <p:txBody>
          <a:bodyPr wrap="square">
            <a:spAutoFit/>
          </a:bodyPr>
          <a:lstStyle/>
          <a:p>
            <a:pPr lvl="0" algn="just">
              <a:lnSpc>
                <a:spcPct val="107000"/>
              </a:lnSpc>
              <a:spcAft>
                <a:spcPts val="800"/>
              </a:spcAft>
              <a:tabLst>
                <a:tab pos="457200" algn="l"/>
              </a:tabLst>
            </a:pPr>
            <a:r>
              <a:rPr lang="de-DE" sz="1800" b="1">
                <a:effectLst/>
                <a:latin typeface="+mj-lt"/>
                <a:ea typeface="Yu Mincho" panose="02020400000000000000" pitchFamily="18" charset="-128"/>
                <a:cs typeface="Arial" panose="020B0604020202020204" pitchFamily="34" charset="0"/>
              </a:rPr>
              <a:t>Überwachen Sie Ihre Konten regelmäßig:</a:t>
            </a:r>
            <a:r>
              <a:rPr lang="de-DE" sz="1800">
                <a:effectLst/>
                <a:latin typeface="+mj-lt"/>
                <a:ea typeface="Yu Mincho" panose="02020400000000000000" pitchFamily="18" charset="-128"/>
                <a:cs typeface="Arial" panose="020B0604020202020204" pitchFamily="34" charset="0"/>
              </a:rPr>
              <a:t> Behalten Sie Ihre Finanzkonten genau im Auge, indem Sie Ihre Transaktionen und Kontoauszüge regelmäßig überprüfen. Melden Sie unzulässige oder verdächtige Aktivitäten sofort an Ihr Finanzinstitut. Viele Finanzinstitute bieten mobile Apps oder Online-Portale an, mit denen Sie Ihre Konten bequem überwachen können.</a:t>
            </a:r>
          </a:p>
        </p:txBody>
      </p:sp>
      <p:pic>
        <p:nvPicPr>
          <p:cNvPr id="5" name="Picture 4" descr="Red pinpointers pinned on a roa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Man looking at computer">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Transparent padlock">
            <a:extLst>
              <a:ext uri="{FF2B5EF4-FFF2-40B4-BE49-F238E27FC236}">
                <a16:creationId xmlns:a16="http://schemas.microsoft.com/office/drawing/2014/main" id="{09760D26-018A-8D72-B957-38049A65C69D}"/>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369635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Wie können Sie sich bei der Nutzung digitaler Finanzdienstleistungen schützen?</a:t>
            </a:r>
            <a:endParaRPr lang="de-DE" sz="260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4485"/>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Achten Sie auf die Weitergabe in sozialen Medien:</a:t>
            </a:r>
            <a:r>
              <a:rPr lang="de-DE" sz="1800" dirty="0">
                <a:effectLst/>
                <a:latin typeface="+mj-lt"/>
                <a:ea typeface="Yu Mincho" panose="02020400000000000000" pitchFamily="18" charset="-128"/>
                <a:cs typeface="Arial" panose="020B0604020202020204" pitchFamily="34" charset="0"/>
              </a:rPr>
              <a:t> Seien Sie vorsichtig bei der Weitergabe von persönlichen oder finanziellen Informationen auf </a:t>
            </a:r>
            <a:r>
              <a:rPr lang="de-DE" sz="1800" dirty="0" err="1">
                <a:effectLst/>
                <a:latin typeface="+mj-lt"/>
                <a:ea typeface="Yu Mincho" panose="02020400000000000000" pitchFamily="18" charset="-128"/>
                <a:cs typeface="Arial" panose="020B0604020202020204" pitchFamily="34" charset="0"/>
              </a:rPr>
              <a:t>Social</a:t>
            </a:r>
            <a:r>
              <a:rPr lang="de-DE" sz="1800" dirty="0">
                <a:effectLst/>
                <a:latin typeface="+mj-lt"/>
                <a:ea typeface="Yu Mincho" panose="02020400000000000000" pitchFamily="18" charset="-128"/>
                <a:cs typeface="Arial" panose="020B0604020202020204" pitchFamily="34" charset="0"/>
              </a:rPr>
              <a:t>-Media-Plattformen. Cyberkriminelle können Informationen aus </a:t>
            </a:r>
            <a:r>
              <a:rPr lang="de-DE" sz="1800" dirty="0" err="1">
                <a:effectLst/>
                <a:latin typeface="+mj-lt"/>
                <a:ea typeface="Yu Mincho" panose="02020400000000000000" pitchFamily="18" charset="-128"/>
                <a:cs typeface="Arial" panose="020B0604020202020204" pitchFamily="34" charset="0"/>
              </a:rPr>
              <a:t>Social</a:t>
            </a:r>
            <a:r>
              <a:rPr lang="de-DE" sz="1800" dirty="0">
                <a:effectLst/>
                <a:latin typeface="+mj-lt"/>
                <a:ea typeface="Yu Mincho" panose="02020400000000000000" pitchFamily="18" charset="-128"/>
                <a:cs typeface="Arial" panose="020B0604020202020204" pitchFamily="34" charset="0"/>
              </a:rPr>
              <a:t>-Media-Profilen sammeln, um Identitätsdiebstahl oder andere betrügerische Aktivitäten zu erleichtern. Passen Sie Ihre Datenschutzeinstellungen an, um den Zugriff auf Ihre persönlichen Daten zu beschränken.</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330848"/>
          </a:xfrm>
          <a:prstGeom prst="rect">
            <a:avLst/>
          </a:prstGeom>
          <a:noFill/>
        </p:spPr>
        <p:txBody>
          <a:bodyPr wrap="square">
            <a:spAutoFit/>
          </a:bodyPr>
          <a:lstStyle/>
          <a:p>
            <a:pPr lvl="0" algn="just">
              <a:lnSpc>
                <a:spcPct val="107000"/>
              </a:lnSpc>
              <a:spcAft>
                <a:spcPts val="800"/>
              </a:spcAft>
              <a:tabLst>
                <a:tab pos="457200" algn="l"/>
              </a:tabLst>
            </a:pPr>
            <a:r>
              <a:rPr lang="de-DE" sz="1800" b="1" dirty="0">
                <a:effectLst/>
                <a:latin typeface="+mj-lt"/>
                <a:ea typeface="Yu Mincho" panose="02020400000000000000" pitchFamily="18" charset="-128"/>
                <a:cs typeface="Arial" panose="020B0604020202020204" pitchFamily="34" charset="0"/>
              </a:rPr>
              <a:t>Bilden Sie sich weiter:</a:t>
            </a:r>
            <a:r>
              <a:rPr lang="de-DE" sz="1800" dirty="0">
                <a:effectLst/>
                <a:latin typeface="+mj-lt"/>
                <a:ea typeface="Yu Mincho" panose="02020400000000000000" pitchFamily="18" charset="-128"/>
                <a:cs typeface="Arial" panose="020B0604020202020204" pitchFamily="34" charset="0"/>
              </a:rPr>
              <a:t> Informieren Sie sich über die neuesten Sicherheitspraktiken und gängige Betrugsmethoden in der digitalen Welt. Achten Sie auf die roten Fahnen, die auf potenzielle Risiken hinweisen, z. B. unaufgeforderte E-Mails, in denen nach sensiblen Daten gefragt wird, oder Angebote, die zu gut erscheinen, um wahr zu sein. Nehmen Sie an Bildungsprogrammen oder Workshops teil, die sich mit der digitalen finanziellen Sicherheit befassen.</a:t>
            </a:r>
          </a:p>
        </p:txBody>
      </p:sp>
      <p:pic>
        <p:nvPicPr>
          <p:cNvPr id="5" name="Picture 4" descr="Book open on a deck with a blackboard in the backgroun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7" name="Picture 6" descr="Heart speech bubble social media icon">
            <a:extLst>
              <a:ext uri="{FF2B5EF4-FFF2-40B4-BE49-F238E27FC236}">
                <a16:creationId xmlns:a16="http://schemas.microsoft.com/office/drawing/2014/main" id="{09760D26-018A-8D72-B957-38049A65C69D}"/>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
        <p:nvSpPr>
          <p:cNvPr id="8" name="Google Shape;120;p6">
            <a:extLst>
              <a:ext uri="{FF2B5EF4-FFF2-40B4-BE49-F238E27FC236}">
                <a16:creationId xmlns:a16="http://schemas.microsoft.com/office/drawing/2014/main" id="{E179CB39-F9CC-0A27-8F1E-EF5D69FBB8B0}"/>
              </a:ext>
            </a:extLst>
          </p:cNvPr>
          <p:cNvSpPr txBox="1"/>
          <p:nvPr/>
        </p:nvSpPr>
        <p:spPr>
          <a:xfrm>
            <a:off x="12496800" y="4511686"/>
            <a:ext cx="3727680" cy="3139281"/>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de-DE" sz="1800" i="1">
                <a:solidFill>
                  <a:schemeClr val="accent6"/>
                </a:solidFill>
                <a:latin typeface="+mn-lt"/>
                <a:ea typeface="Helvetica Neue"/>
                <a:cs typeface="Helvetica Neue"/>
                <a:sym typeface="Helvetica Neue"/>
              </a:rPr>
              <a:t>Wenn Sie diese Schutzmaßnahmen befolgen, können Sie das Risiko, Opfer von Cyber-Bedrohungen zu werden, erheblich verringern und die Sicherheit Ihrer digitalen Finanztransaktionen erhöhen. Denken Sie daran: Proaktiv und informiert zu sein, ist entscheidend für ein sicheres digitales Finanzerlebnis.</a:t>
            </a:r>
          </a:p>
        </p:txBody>
      </p:sp>
    </p:spTree>
    <p:extLst>
      <p:ext uri="{BB962C8B-B14F-4D97-AF65-F5344CB8AC3E}">
        <p14:creationId xmlns:p14="http://schemas.microsoft.com/office/powerpoint/2010/main" val="50160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müssen Sie über Ihre Rechte bei der Nutzung digitaler Finanzdienstleistungen wissen?</a:t>
            </a:r>
            <a:endParaRPr lang="de-DE" sz="2600">
              <a:solidFill>
                <a:srgbClr val="00CCFF"/>
              </a:solidFill>
              <a:latin typeface="+mn-lt"/>
            </a:endParaRPr>
          </a:p>
        </p:txBody>
      </p:sp>
      <p:sp>
        <p:nvSpPr>
          <p:cNvPr id="120" name="Google Shape;120;p6"/>
          <p:cNvSpPr txBox="1"/>
          <p:nvPr/>
        </p:nvSpPr>
        <p:spPr>
          <a:xfrm>
            <a:off x="1295400" y="4024780"/>
            <a:ext cx="15621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Bei der Nutzung digitaler Finanzdienstleistungen ist es wichtig, dass Sie Ihre Rechte kennen, um ein faires und sicheres Erlebnis zu gewährleisten. Hier sind die wichtigsten Aspekte, die Sie über Ihre Rechte wissen sollten.</a:t>
            </a:r>
            <a:endParaRPr lang="de-DE" sz="22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2031325"/>
          </a:xfrm>
          <a:prstGeom prst="rect">
            <a:avLst/>
          </a:prstGeom>
          <a:noFill/>
        </p:spPr>
        <p:txBody>
          <a:bodyPr wrap="square">
            <a:spAutoFit/>
          </a:bodyPr>
          <a:lstStyle/>
          <a:p>
            <a:pPr algn="just"/>
            <a:r>
              <a:rPr lang="de-DE" sz="1800" b="1" dirty="0">
                <a:effectLst/>
                <a:latin typeface="+mj-lt"/>
                <a:ea typeface="Yu Mincho" panose="02020400000000000000" pitchFamily="18" charset="-128"/>
                <a:cs typeface="Arial" panose="020B0604020202020204" pitchFamily="34" charset="0"/>
              </a:rPr>
              <a:t>Datenschutz:</a:t>
            </a:r>
            <a:r>
              <a:rPr lang="de-DE" sz="1800" dirty="0">
                <a:effectLst/>
                <a:latin typeface="+mj-lt"/>
                <a:ea typeface="Yu Mincho" panose="02020400000000000000" pitchFamily="18" charset="-128"/>
                <a:cs typeface="Arial" panose="020B0604020202020204" pitchFamily="34" charset="0"/>
              </a:rPr>
              <a:t> Sie haben das Recht zu erfahren, wie Ihre persönlichen Daten vom Anbieter digitaler Finanzdienstleistungen erfasst, gespeichert und verwendet werden. Machen Sie sich mit den Datenschutzrichtlinien und den Datenschutzpraktiken des von Ihnen genutzten Dienstes vertraut. Vergewissern Sie sich, dass Ihre personenbezogenen Daten im Einklang mit den einschlägigen Datenschutzgesetzen und -vorschriften behandelt werden.</a:t>
            </a:r>
            <a:endParaRPr lang="de-DE" sz="18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2031325"/>
          </a:xfrm>
          <a:prstGeom prst="rect">
            <a:avLst/>
          </a:prstGeom>
          <a:noFill/>
        </p:spPr>
        <p:txBody>
          <a:bodyPr wrap="square">
            <a:spAutoFit/>
          </a:bodyPr>
          <a:lstStyle/>
          <a:p>
            <a:pPr algn="just"/>
            <a:r>
              <a:rPr lang="de-DE" sz="1800" b="1" dirty="0">
                <a:effectLst/>
                <a:latin typeface="+mj-lt"/>
                <a:ea typeface="Yu Mincho" panose="02020400000000000000" pitchFamily="18" charset="-128"/>
                <a:cs typeface="Arial" panose="020B0604020202020204" pitchFamily="34" charset="0"/>
              </a:rPr>
              <a:t>Sicherheitsmaßnahmen:</a:t>
            </a:r>
            <a:r>
              <a:rPr lang="de-DE" sz="1800" dirty="0">
                <a:effectLst/>
                <a:latin typeface="+mj-lt"/>
                <a:ea typeface="Yu Mincho" panose="02020400000000000000" pitchFamily="18" charset="-128"/>
                <a:cs typeface="Arial" panose="020B0604020202020204" pitchFamily="34" charset="0"/>
              </a:rPr>
              <a:t> Die Anbieter digitaler Finanzdienstleistungen sind für die Umsetzung solider Sicherheitsmaßnahmen zum Schutz Ihrer Daten verantwortlich. Sie sollten über Sicherheitsvorkehrungen verfügen, um unbefugten Zugriff, Datenverletzungen und Betrug zu verhindern. Informieren Sie sich über die vom Dienst angebotenen Sicherheitsfunktionen und wählen Sie einen Anbieter, bei dem Ihre Sicherheit an erster Stelle steht.</a:t>
            </a:r>
            <a:endParaRPr lang="de-DE" sz="1800" dirty="0">
              <a:latin typeface="+mj-lt"/>
            </a:endParaRPr>
          </a:p>
        </p:txBody>
      </p:sp>
      <p:pic>
        <p:nvPicPr>
          <p:cNvPr id="6" name="Picture 5" descr="Illuminated server room panel">
            <a:extLst>
              <a:ext uri="{FF2B5EF4-FFF2-40B4-BE49-F238E27FC236}">
                <a16:creationId xmlns:a16="http://schemas.microsoft.com/office/drawing/2014/main" id="{DFD38DE7-98AC-421F-09E3-BF4EFDEFDE7C}"/>
              </a:ext>
            </a:extLst>
          </p:cNvPr>
          <p:cNvPicPr>
            <a:picLocks noChangeAspect="1"/>
          </p:cNvPicPr>
          <p:nvPr/>
        </p:nvPicPr>
        <p:blipFill rotWithShape="1">
          <a:blip r:embed="rId3" cstate="hqprint">
            <a:alphaModFix amt="50000"/>
            <a:extLst>
              <a:ext uri="{28A0092B-C50C-407E-A947-70E740481C1C}">
                <a14:useLocalDpi xmlns:a14="http://schemas.microsoft.com/office/drawing/2010/main"/>
              </a:ext>
            </a:extLst>
          </a:blip>
          <a:srcRect/>
          <a:stretch/>
        </p:blipFill>
        <p:spPr>
          <a:xfrm>
            <a:off x="1295400" y="7120880"/>
            <a:ext cx="7848000" cy="1794520"/>
          </a:xfrm>
          <a:prstGeom prst="rect">
            <a:avLst/>
          </a:prstGeom>
          <a:ln>
            <a:noFill/>
          </a:ln>
          <a:effectLst>
            <a:softEdge rad="112500"/>
          </a:effectLst>
        </p:spPr>
      </p:pic>
      <p:pic>
        <p:nvPicPr>
          <p:cNvPr id="7" name="Picture 6" descr="Hands on ears">
            <a:extLst>
              <a:ext uri="{FF2B5EF4-FFF2-40B4-BE49-F238E27FC236}">
                <a16:creationId xmlns:a16="http://schemas.microsoft.com/office/drawing/2014/main" id="{15FA321F-4AC3-1A23-EFF5-9CA76CCBE587}"/>
              </a:ext>
            </a:extLst>
          </p:cNvPr>
          <p:cNvPicPr>
            <a:picLocks noChangeAspect="1"/>
          </p:cNvPicPr>
          <p:nvPr/>
        </p:nvPicPr>
        <p:blipFill>
          <a:blip r:embed="rId4" cstate="hqprint">
            <a:alphaModFix amt="50000"/>
            <a:extLst>
              <a:ext uri="{28A0092B-C50C-407E-A947-70E740481C1C}">
                <a14:useLocalDpi xmlns:a14="http://schemas.microsoft.com/office/drawing/2010/main"/>
              </a:ext>
            </a:extLst>
          </a:blip>
          <a:srcRect/>
          <a:stretch/>
        </p:blipFill>
        <p:spPr>
          <a:xfrm>
            <a:off x="9144300" y="5181888"/>
            <a:ext cx="7848000" cy="1794520"/>
          </a:xfrm>
          <a:prstGeom prst="rect">
            <a:avLst/>
          </a:prstGeom>
          <a:ln>
            <a:noFill/>
          </a:ln>
          <a:effectLst>
            <a:softEdge rad="112500"/>
          </a:effectLst>
        </p:spPr>
      </p:pic>
    </p:spTree>
    <p:extLst>
      <p:ext uri="{BB962C8B-B14F-4D97-AF65-F5344CB8AC3E}">
        <p14:creationId xmlns:p14="http://schemas.microsoft.com/office/powerpoint/2010/main" val="326984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müssen Sie über Ihre Rechte bei der Nutzung digitaler Finanzdienstleistungen wissen?</a:t>
            </a:r>
            <a:endParaRPr lang="de-DE" sz="2600">
              <a:solidFill>
                <a:srgbClr val="00CCFF"/>
              </a:solidFill>
              <a:latin typeface="+mn-lt"/>
            </a:endParaRPr>
          </a:p>
        </p:txBody>
      </p:sp>
      <p:sp>
        <p:nvSpPr>
          <p:cNvPr id="120" name="Google Shape;120;p6"/>
          <p:cNvSpPr txBox="1"/>
          <p:nvPr/>
        </p:nvSpPr>
        <p:spPr>
          <a:xfrm>
            <a:off x="1295400" y="4024780"/>
            <a:ext cx="15621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dirty="0">
                <a:solidFill>
                  <a:schemeClr val="dk1"/>
                </a:solidFill>
                <a:latin typeface="+mn-lt"/>
                <a:ea typeface="Helvetica Neue"/>
                <a:cs typeface="Helvetica Neue"/>
                <a:sym typeface="Helvetica Neue"/>
              </a:rPr>
              <a:t>Bei der Nutzung digitaler Finanzdienstleistungen ist es wichtig, dass Sie Ihre Rechte kennen, um eine faire und sichere Erfahrung zu gewährleisten. Hier sind die wichtigsten Aspekte, die Sie über Ihre Rechte wissen sollten.</a:t>
            </a:r>
            <a:endParaRPr lang="de-DE" sz="22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754326"/>
          </a:xfrm>
          <a:prstGeom prst="rect">
            <a:avLst/>
          </a:prstGeom>
          <a:noFill/>
        </p:spPr>
        <p:txBody>
          <a:bodyPr wrap="square">
            <a:spAutoFit/>
          </a:bodyPr>
          <a:lstStyle/>
          <a:p>
            <a:pPr algn="just"/>
            <a:r>
              <a:rPr lang="de-DE" sz="1800" b="1">
                <a:effectLst/>
                <a:latin typeface="+mj-lt"/>
                <a:ea typeface="Yu Mincho" panose="02020400000000000000" pitchFamily="18" charset="-128"/>
                <a:cs typeface="Arial" panose="020B0604020202020204" pitchFamily="34" charset="0"/>
              </a:rPr>
              <a:t>Transparenz und Offenlegung: </a:t>
            </a:r>
            <a:r>
              <a:rPr lang="de-DE" sz="1800">
                <a:effectLst/>
                <a:latin typeface="+mj-lt"/>
                <a:ea typeface="Yu Mincho" panose="02020400000000000000" pitchFamily="18" charset="-128"/>
                <a:cs typeface="Arial" panose="020B0604020202020204" pitchFamily="34" charset="0"/>
              </a:rPr>
              <a:t>Finanzdienstleister sollten klare und transparente Informationen über ihre Produkte, Gebühren, Bedingungen und Konditionen bereitstellen. Nehmen Sie sich die Zeit, die Allgemeinen Geschäftsbedingungen und alle Vereinbarungen, die Sie eingehen, zu lesen und zu verstehen. Wenn Sie Fragen oder Bedenken haben, wenden Sie sich an den Anbieter, um eine Klärung herbeizuführen.</a:t>
            </a:r>
            <a:endParaRPr lang="de-DE" sz="180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754326"/>
          </a:xfrm>
          <a:prstGeom prst="rect">
            <a:avLst/>
          </a:prstGeom>
          <a:noFill/>
        </p:spPr>
        <p:txBody>
          <a:bodyPr wrap="square">
            <a:spAutoFit/>
          </a:bodyPr>
          <a:lstStyle/>
          <a:p>
            <a:pPr algn="just"/>
            <a:r>
              <a:rPr lang="de-DE" sz="1800" b="1" dirty="0">
                <a:effectLst/>
                <a:latin typeface="+mj-lt"/>
                <a:ea typeface="Yu Mincho" panose="02020400000000000000" pitchFamily="18" charset="-128"/>
                <a:cs typeface="Arial" panose="020B0604020202020204" pitchFamily="34" charset="0"/>
              </a:rPr>
              <a:t>Beilegung von Streitigkeiten:</a:t>
            </a:r>
            <a:r>
              <a:rPr lang="de-DE" sz="1800" dirty="0">
                <a:effectLst/>
                <a:latin typeface="+mj-lt"/>
                <a:ea typeface="Yu Mincho" panose="02020400000000000000" pitchFamily="18" charset="-128"/>
                <a:cs typeface="Arial" panose="020B0604020202020204" pitchFamily="34" charset="0"/>
              </a:rPr>
              <a:t> Bei Problemen oder Streitigkeiten mit dem Anbieter digitaler Finanzdienstleistungen haben Sie das Recht, eine Lösung zu suchen. Machen Sie sich mit den Verfahren des Anbieters zur Beilegung von Streitigkeiten vertraut, einschließlich der Möglichkeiten für Beschwerden und Reklamationen. Viele Anbieter verfügen über spezielle Kundensupport-Kanäle, die sich um die Anliegen der Nutzer*in kümmern.</a:t>
            </a:r>
            <a:endParaRPr lang="de-DE" sz="1800" dirty="0">
              <a:latin typeface="+mj-lt"/>
            </a:endParaRPr>
          </a:p>
        </p:txBody>
      </p:sp>
      <p:pic>
        <p:nvPicPr>
          <p:cNvPr id="2" name="Picture 1" descr="Filling out forms on a table">
            <a:extLst>
              <a:ext uri="{FF2B5EF4-FFF2-40B4-BE49-F238E27FC236}">
                <a16:creationId xmlns:a16="http://schemas.microsoft.com/office/drawing/2014/main" id="{2FFA599F-627E-75BD-6ADE-60DE728255C8}"/>
              </a:ext>
            </a:extLst>
          </p:cNvPr>
          <p:cNvPicPr>
            <a:picLocks noChangeAspect="1"/>
          </p:cNvPicPr>
          <p:nvPr/>
        </p:nvPicPr>
        <p:blipFill>
          <a:blip r:embed="rId3" cstate="hqprint">
            <a:alphaModFix amt="50000"/>
            <a:extLst>
              <a:ext uri="{28A0092B-C50C-407E-A947-70E740481C1C}">
                <a14:useLocalDpi xmlns:a14="http://schemas.microsoft.com/office/drawing/2010/main"/>
              </a:ext>
            </a:extLst>
          </a:blip>
          <a:srcRect/>
          <a:stretch/>
        </p:blipFill>
        <p:spPr>
          <a:xfrm>
            <a:off x="9144600" y="5181888"/>
            <a:ext cx="7848000" cy="1794520"/>
          </a:xfrm>
          <a:prstGeom prst="rect">
            <a:avLst/>
          </a:prstGeom>
          <a:ln>
            <a:noFill/>
          </a:ln>
          <a:effectLst>
            <a:softEdge rad="112500"/>
          </a:effectLst>
        </p:spPr>
      </p:pic>
      <p:pic>
        <p:nvPicPr>
          <p:cNvPr id="5" name="Picture 4" descr="People working on blueprints">
            <a:extLst>
              <a:ext uri="{FF2B5EF4-FFF2-40B4-BE49-F238E27FC236}">
                <a16:creationId xmlns:a16="http://schemas.microsoft.com/office/drawing/2014/main" id="{25097142-6C29-E02C-0652-C19BCEDBE3D2}"/>
              </a:ext>
            </a:extLst>
          </p:cNvPr>
          <p:cNvPicPr>
            <a:picLocks noChangeAspect="1"/>
          </p:cNvPicPr>
          <p:nvPr/>
        </p:nvPicPr>
        <p:blipFill>
          <a:blip r:embed="rId4" cstate="hqprint">
            <a:alphaModFix amt="50000"/>
            <a:extLst>
              <a:ext uri="{28A0092B-C50C-407E-A947-70E740481C1C}">
                <a14:useLocalDpi xmlns:a14="http://schemas.microsoft.com/office/drawing/2010/main"/>
              </a:ext>
            </a:extLst>
          </a:blip>
          <a:srcRect/>
          <a:stretch/>
        </p:blipFill>
        <p:spPr>
          <a:xfrm>
            <a:off x="1295400" y="7062480"/>
            <a:ext cx="7848000" cy="1794520"/>
          </a:xfrm>
          <a:prstGeom prst="rect">
            <a:avLst/>
          </a:prstGeom>
          <a:ln>
            <a:noFill/>
          </a:ln>
          <a:effectLst>
            <a:softEdge rad="112500"/>
          </a:effectLst>
        </p:spPr>
      </p:pic>
    </p:spTree>
    <p:extLst>
      <p:ext uri="{BB962C8B-B14F-4D97-AF65-F5344CB8AC3E}">
        <p14:creationId xmlns:p14="http://schemas.microsoft.com/office/powerpoint/2010/main" val="220204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müssen Sie über Ihre Rechte bei der Nutzung digitaler Finanzdienstleistungen wissen?</a:t>
            </a:r>
            <a:endParaRPr lang="de-DE" sz="2600">
              <a:solidFill>
                <a:srgbClr val="00CCFF"/>
              </a:solidFill>
              <a:latin typeface="+mn-lt"/>
            </a:endParaRPr>
          </a:p>
        </p:txBody>
      </p:sp>
      <p:sp>
        <p:nvSpPr>
          <p:cNvPr id="120" name="Google Shape;120;p6"/>
          <p:cNvSpPr txBox="1"/>
          <p:nvPr/>
        </p:nvSpPr>
        <p:spPr>
          <a:xfrm>
            <a:off x="1295400" y="4024780"/>
            <a:ext cx="15621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a:solidFill>
                  <a:schemeClr val="dk1"/>
                </a:solidFill>
                <a:latin typeface="+mn-lt"/>
                <a:ea typeface="Helvetica Neue"/>
                <a:cs typeface="Helvetica Neue"/>
                <a:sym typeface="Helvetica Neue"/>
              </a:rPr>
              <a:t>Bei der Nutzung digitaler Finanzdienstleistungen ist es wichtig, dass Sie Ihre Rechte kennen, um eine faire und sichere Erfahrung zu gewährleisten. Hier sind die wichtigsten Aspekte, die Sie über Ihre Rechte wissen sollten.</a:t>
            </a:r>
            <a:endParaRPr lang="de-DE" sz="220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2031325"/>
          </a:xfrm>
          <a:prstGeom prst="rect">
            <a:avLst/>
          </a:prstGeom>
          <a:noFill/>
        </p:spPr>
        <p:txBody>
          <a:bodyPr wrap="square">
            <a:spAutoFit/>
          </a:bodyPr>
          <a:lstStyle/>
          <a:p>
            <a:pPr algn="just"/>
            <a:r>
              <a:rPr lang="de-DE" sz="1800" b="1">
                <a:effectLst/>
                <a:latin typeface="+mj-lt"/>
                <a:ea typeface="Yu Mincho" panose="02020400000000000000" pitchFamily="18" charset="-128"/>
                <a:cs typeface="Arial" panose="020B0604020202020204" pitchFamily="34" charset="0"/>
              </a:rPr>
              <a:t>Verbraucherschutzgesetze: </a:t>
            </a:r>
            <a:r>
              <a:rPr lang="de-DE" sz="1800">
                <a:effectLst/>
                <a:latin typeface="+mj-lt"/>
                <a:ea typeface="Yu Mincho" panose="02020400000000000000" pitchFamily="18" charset="-128"/>
                <a:cs typeface="Arial" panose="020B0604020202020204" pitchFamily="34" charset="0"/>
              </a:rPr>
              <a:t>Informieren Sie sich über die Verbraucherschutzgesetze und -vorschriften, die in Ihrem Land für digitale Finanzdienstleistungen gelten. Diese Gesetze sollen faire und transparente Praktiken von Finanzdienstleistern gewährleisten und im Falle von Fehlverhalten Rechtsmittel zur Verfügung stellen. Informieren Sie sich über Ihre Rechte und die zur Verfügung stehenden Möglichkeiten zur Wiedergutmachung.</a:t>
            </a:r>
            <a:endParaRPr lang="de-DE" sz="180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754326"/>
          </a:xfrm>
          <a:prstGeom prst="rect">
            <a:avLst/>
          </a:prstGeom>
          <a:noFill/>
        </p:spPr>
        <p:txBody>
          <a:bodyPr wrap="square">
            <a:spAutoFit/>
          </a:bodyPr>
          <a:lstStyle/>
          <a:p>
            <a:pPr algn="just"/>
            <a:r>
              <a:rPr lang="de-DE" sz="1800" b="1" dirty="0">
                <a:effectLst/>
                <a:latin typeface="+mj-lt"/>
                <a:ea typeface="Yu Mincho" panose="02020400000000000000" pitchFamily="18" charset="-128"/>
                <a:cs typeface="Arial" panose="020B0604020202020204" pitchFamily="34" charset="0"/>
              </a:rPr>
              <a:t>Bedingungen und Konditionen: </a:t>
            </a:r>
            <a:r>
              <a:rPr lang="de-DE" sz="1800" dirty="0">
                <a:effectLst/>
                <a:latin typeface="+mj-lt"/>
                <a:ea typeface="Yu Mincho" panose="02020400000000000000" pitchFamily="18" charset="-128"/>
                <a:cs typeface="Arial" panose="020B0604020202020204" pitchFamily="34" charset="0"/>
              </a:rPr>
              <a:t>Nehmen Sie sich die Zeit, die Bedingungen für die Nutzung digitaler Finanzdienstleistungen sorgfältig zu lesen. Achten Sie auf alle Einschränkungen, Haftungen oder Ausschlüsse, die in den Bedingungen genannt werden. Wenn Sie irgendwelche Zweifel oder Bedenken haben, sollten Sie sich rechtlich oder fachlich beraten lassen, bevor Sie fortfahren.</a:t>
            </a:r>
            <a:endParaRPr lang="de-DE" sz="1800" dirty="0">
              <a:latin typeface="+mj-lt"/>
            </a:endParaRPr>
          </a:p>
        </p:txBody>
      </p:sp>
      <p:pic>
        <p:nvPicPr>
          <p:cNvPr id="2" name="Picture 1" descr="Shopping cart with boxes">
            <a:extLst>
              <a:ext uri="{FF2B5EF4-FFF2-40B4-BE49-F238E27FC236}">
                <a16:creationId xmlns:a16="http://schemas.microsoft.com/office/drawing/2014/main" id="{7C99DD47-EC56-AD3A-47A9-E4B32AE19C2E}"/>
              </a:ext>
            </a:extLst>
          </p:cNvPr>
          <p:cNvPicPr>
            <a:picLocks noChangeAspect="1"/>
          </p:cNvPicPr>
          <p:nvPr/>
        </p:nvPicPr>
        <p:blipFill>
          <a:blip r:embed="rId3" cstate="hqprint">
            <a:alphaModFix amt="70000"/>
            <a:extLst>
              <a:ext uri="{28A0092B-C50C-407E-A947-70E740481C1C}">
                <a14:useLocalDpi xmlns:a14="http://schemas.microsoft.com/office/drawing/2010/main"/>
              </a:ext>
            </a:extLst>
          </a:blip>
          <a:srcRect/>
          <a:stretch/>
        </p:blipFill>
        <p:spPr>
          <a:xfrm>
            <a:off x="9144600" y="5171259"/>
            <a:ext cx="7848000" cy="1794520"/>
          </a:xfrm>
          <a:prstGeom prst="rect">
            <a:avLst/>
          </a:prstGeom>
          <a:ln>
            <a:noFill/>
          </a:ln>
          <a:effectLst>
            <a:softEdge rad="112500"/>
          </a:effectLst>
        </p:spPr>
      </p:pic>
      <p:pic>
        <p:nvPicPr>
          <p:cNvPr id="5" name="Picture 4" descr="Stack of papers with paper clips">
            <a:extLst>
              <a:ext uri="{FF2B5EF4-FFF2-40B4-BE49-F238E27FC236}">
                <a16:creationId xmlns:a16="http://schemas.microsoft.com/office/drawing/2014/main" id="{87FC3490-B58B-4C0F-420B-6F6DEBA0F916}"/>
              </a:ext>
            </a:extLst>
          </p:cNvPr>
          <p:cNvPicPr>
            <a:picLocks noChangeAspect="1"/>
          </p:cNvPicPr>
          <p:nvPr/>
        </p:nvPicPr>
        <p:blipFill rotWithShape="1">
          <a:blip r:embed="rId4" cstate="hqprint">
            <a:alphaModFix amt="50000"/>
            <a:extLst>
              <a:ext uri="{28A0092B-C50C-407E-A947-70E740481C1C}">
                <a14:useLocalDpi xmlns:a14="http://schemas.microsoft.com/office/drawing/2010/main"/>
              </a:ext>
            </a:extLst>
          </a:blip>
          <a:srcRect l="-468"/>
          <a:stretch/>
        </p:blipFill>
        <p:spPr>
          <a:xfrm>
            <a:off x="1295700" y="7082492"/>
            <a:ext cx="7848000" cy="1794520"/>
          </a:xfrm>
          <a:prstGeom prst="rect">
            <a:avLst/>
          </a:prstGeom>
          <a:ln>
            <a:noFill/>
          </a:ln>
          <a:effectLst>
            <a:softEdge rad="112500"/>
          </a:effectLst>
        </p:spPr>
      </p:pic>
    </p:spTree>
    <p:extLst>
      <p:ext uri="{BB962C8B-B14F-4D97-AF65-F5344CB8AC3E}">
        <p14:creationId xmlns:p14="http://schemas.microsoft.com/office/powerpoint/2010/main" val="44816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3. Management digitaler finanzieller Risiken</a:t>
            </a:r>
            <a:endParaRPr lang="de-DE" sz="4000">
              <a:solidFill>
                <a:schemeClr val="tx1"/>
              </a:solidFill>
              <a:latin typeface="+mn-lt"/>
            </a:endParaRPr>
          </a:p>
        </p:txBody>
      </p:sp>
      <p:sp>
        <p:nvSpPr>
          <p:cNvPr id="119" name="Google Shape;119;p6"/>
          <p:cNvSpPr txBox="1"/>
          <p:nvPr/>
        </p:nvSpPr>
        <p:spPr>
          <a:xfrm>
            <a:off x="1295400" y="3390900"/>
            <a:ext cx="15621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Was müssen Sie über Ihre Rechte bei der Nutzung digitaler Finanzdienstleistungen wissen?</a:t>
            </a:r>
            <a:endParaRPr lang="de-DE" sz="2600">
              <a:solidFill>
                <a:srgbClr val="00CCFF"/>
              </a:solidFill>
              <a:latin typeface="+mn-lt"/>
            </a:endParaRPr>
          </a:p>
        </p:txBody>
      </p:sp>
      <p:sp>
        <p:nvSpPr>
          <p:cNvPr id="120" name="Google Shape;120;p6"/>
          <p:cNvSpPr txBox="1"/>
          <p:nvPr/>
        </p:nvSpPr>
        <p:spPr>
          <a:xfrm>
            <a:off x="1295400" y="4024780"/>
            <a:ext cx="15621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a:solidFill>
                  <a:schemeClr val="dk1"/>
                </a:solidFill>
                <a:latin typeface="+mn-lt"/>
                <a:ea typeface="Helvetica Neue"/>
                <a:cs typeface="Helvetica Neue"/>
                <a:sym typeface="Helvetica Neue"/>
              </a:rPr>
              <a:t>Bei der Nutzung digitaler Finanzdienstleistungen ist es wichtig, dass Sie Ihre Rechte kennen, um eine faire und sichere Erfahrung zu gewährleisten. Hier sind die wichtigsten Aspekte, die Sie über Ihre Rechte wissen sollten.</a:t>
            </a:r>
            <a:endParaRPr lang="de-DE" sz="220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477328"/>
          </a:xfrm>
          <a:prstGeom prst="rect">
            <a:avLst/>
          </a:prstGeom>
          <a:noFill/>
        </p:spPr>
        <p:txBody>
          <a:bodyPr wrap="square">
            <a:spAutoFit/>
          </a:bodyPr>
          <a:lstStyle/>
          <a:p>
            <a:pPr algn="just"/>
            <a:r>
              <a:rPr lang="de-DE" sz="1800" b="1" dirty="0">
                <a:effectLst/>
                <a:latin typeface="+mj-lt"/>
                <a:ea typeface="Yu Mincho" panose="02020400000000000000" pitchFamily="18" charset="-128"/>
                <a:cs typeface="Arial" panose="020B0604020202020204" pitchFamily="34" charset="0"/>
              </a:rPr>
              <a:t>Zugänglichkeit:</a:t>
            </a:r>
            <a:r>
              <a:rPr lang="de-DE" sz="1800" dirty="0">
                <a:effectLst/>
                <a:latin typeface="+mj-lt"/>
                <a:ea typeface="Yu Mincho" panose="02020400000000000000" pitchFamily="18" charset="-128"/>
                <a:cs typeface="Arial" panose="020B0604020202020204" pitchFamily="34" charset="0"/>
              </a:rPr>
              <a:t> Anbieter digitaler Finanzdienstleistungen sollten sich bemühen, ihre Dienste allen Nutzern zugänglich zu machen, auch Menschen mit Behinderungen. Wenn Sie Anpassungen benötigen oder besondere Anforderungen an die Zugänglichkeit haben, sollten Sie sich beim Anbieter nach den verfügbaren Optionen erkundigen.</a:t>
            </a:r>
            <a:endParaRPr lang="de-DE" sz="1800" dirty="0">
              <a:latin typeface="+mj-lt"/>
            </a:endParaRPr>
          </a:p>
        </p:txBody>
      </p:sp>
      <p:sp>
        <p:nvSpPr>
          <p:cNvPr id="2" name="Google Shape;120;p6">
            <a:extLst>
              <a:ext uri="{FF2B5EF4-FFF2-40B4-BE49-F238E27FC236}">
                <a16:creationId xmlns:a16="http://schemas.microsoft.com/office/drawing/2014/main" id="{13990967-687D-9220-C235-C9C51C3314BD}"/>
              </a:ext>
            </a:extLst>
          </p:cNvPr>
          <p:cNvSpPr txBox="1"/>
          <p:nvPr/>
        </p:nvSpPr>
        <p:spPr>
          <a:xfrm>
            <a:off x="1332000" y="7659629"/>
            <a:ext cx="15584400" cy="923289"/>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de-DE" sz="1800" i="1" dirty="0">
                <a:solidFill>
                  <a:schemeClr val="accent6"/>
                </a:solidFill>
                <a:latin typeface="+mn-lt"/>
                <a:ea typeface="Helvetica Neue"/>
                <a:cs typeface="Helvetica Neue"/>
                <a:sym typeface="Helvetica Neue"/>
              </a:rPr>
              <a:t>Denken Sie daran: Wenn Sie Ihre Rechte bei der Nutzung digitaler Finanzdienstleistungen kennen, können Sie fundierte Entscheidungen treffen, Ihre Interessen schützen und im Falle von Problemen eine Lösung finden. Bleiben Sie informiert, lesen Sie das Kleingedruckte und wählen Sie Dienstleister, bei denen Ihre Rechte und Ihre Sicherheit an erster Stelle stehen.</a:t>
            </a:r>
          </a:p>
        </p:txBody>
      </p:sp>
      <p:pic>
        <p:nvPicPr>
          <p:cNvPr id="6" name="Picture 5" descr="Close-up of woman's hands typing and using a trackpad on a laptop with mug">
            <a:extLst>
              <a:ext uri="{FF2B5EF4-FFF2-40B4-BE49-F238E27FC236}">
                <a16:creationId xmlns:a16="http://schemas.microsoft.com/office/drawing/2014/main" id="{AF8B46D2-3BE6-D62B-DB5F-4E0ACAF2954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9144600" y="5143500"/>
            <a:ext cx="7848000" cy="1794520"/>
          </a:xfrm>
          <a:prstGeom prst="rect">
            <a:avLst/>
          </a:prstGeom>
          <a:ln>
            <a:noFill/>
          </a:ln>
          <a:effectLst>
            <a:softEdge rad="112500"/>
          </a:effectLst>
        </p:spPr>
      </p:pic>
    </p:spTree>
    <p:extLst>
      <p:ext uri="{BB962C8B-B14F-4D97-AF65-F5344CB8AC3E}">
        <p14:creationId xmlns:p14="http://schemas.microsoft.com/office/powerpoint/2010/main" val="3265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8555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In was können Sie über digitale Anlageplattformen investieren?</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a) Versicherungspolicen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Aktien, Anleihen, Investmentfonds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Ausgaben und Einsparungen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d) Finanzielle Ziele und Kreditwürdigkeit </a:t>
              </a: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0" name="Google Shape;190;p11"/>
            <p:cNvSpPr/>
            <p:nvPr/>
          </p:nvSpPr>
          <p:spPr>
            <a:xfrm>
              <a:off x="8182593" y="4096247"/>
              <a:ext cx="5776428" cy="21279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Was ist eines der Hauptprobleme bei der Nutzung digitaler Finanzdienstleistungen?</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a) Mangelnde Bequemlichkeit und Zugänglichkeit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Begrenzte Verfügbarkeit von Online-Transaktionen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Risiken im Zusammenhang mit der Weitergabe unnötiger persönlicher Informationen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d) Übermäßige menschliche Interaktion im digitalen Bankwesen</a:t>
              </a:r>
            </a:p>
          </p:txBody>
        </p:sp>
      </p:grpSp>
      <p:sp>
        <p:nvSpPr>
          <p:cNvPr id="192" name="Google Shape;192;p11"/>
          <p:cNvSpPr txBox="1"/>
          <p:nvPr/>
        </p:nvSpPr>
        <p:spPr>
          <a:xfrm>
            <a:off x="1275314" y="2720730"/>
            <a:ext cx="6876300"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dirty="0">
                <a:solidFill>
                  <a:srgbClr val="00CCFF"/>
                </a:solidFill>
                <a:latin typeface="+mn-lt"/>
                <a:ea typeface="Helvetica Neue"/>
                <a:cs typeface="Helvetica Neue"/>
                <a:sym typeface="Helvetica Neue"/>
              </a:rPr>
              <a:t>Bitte beantworten Sie die folgenden Fragen:</a:t>
            </a:r>
            <a:endParaRPr lang="de-DE" sz="2600"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547999" y="3708000"/>
            <a:ext cx="6300000"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Wie trägt finanzielle Bildung dazu bei, finanzielle Fallstricke zu vermeiden?</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a) Vermittlung von Wissen und Verständnis zur Bewältigung finanzieller Herausforderungen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Wegfall der Notwendigkeit von Budgetierung und Finanzplanung</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Ermöglichung der ausschließlichen Abhängigkeit der Senior*innen von staatlicher Hilfe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d) Förderung von impulsiven Finanzentscheidungen und übermäßiger Verschuldung</a:t>
            </a: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6"/>
            <a:ext cx="6176063" cy="2539505"/>
            <a:chOff x="7104513" y="6316086"/>
            <a:chExt cx="6045402"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7104513" y="6471075"/>
              <a:ext cx="6045402" cy="24541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Wie können Sie die Risiken verringern, die mit der Verwaltung persönlicher Finanzen im digitalen Umfeld verbunden sind?</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a) Verwenden Sie sichere Passwörter und vermeiden Sie die Weitergabe persönlicher Daten.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Regelmäßige Überwachung der Finanzkonten und Meldung verdächtiger Aktivitäten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Sich online von Fremden beraten lassen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d) a) und b)</a:t>
              </a: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48000" y="6476138"/>
            <a:ext cx="6301573" cy="2700000"/>
            <a:chOff x="1459796" y="6355275"/>
            <a:chExt cx="5998801" cy="2700000"/>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459796" y="6431137"/>
              <a:ext cx="5997304"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Was sollten Sie tun, wenn Sie Probleme oder Fragen zum Online- oder Mobile-Banking haben?</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a) Verzichten Sie ganz auf Online- und mobile Bankdienstleistungen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Geben Sie Ihre Anmeldedaten zur Fehlerbehebung an Freunde weiter</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Sie posten Ihr Anliegen in sozialen Medien, ohne Ihre Bank zu kontaktieren.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d) Wenden Sie sich an den Kundensupport Ihrer Bank</a:t>
              </a:r>
            </a:p>
          </p:txBody>
        </p:sp>
      </p:grpSp>
      <p:sp>
        <p:nvSpPr>
          <p:cNvPr id="8" name="Google Shape;191;p11">
            <a:extLst>
              <a:ext uri="{FF2B5EF4-FFF2-40B4-BE49-F238E27FC236}">
                <a16:creationId xmlns:a16="http://schemas.microsoft.com/office/drawing/2014/main" id="{C9833506-E120-3F48-7986-7F513029C36A}"/>
              </a:ext>
            </a:extLst>
          </p:cNvPr>
          <p:cNvSpPr txBox="1"/>
          <p:nvPr/>
        </p:nvSpPr>
        <p:spPr>
          <a:xfrm>
            <a:off x="1333408" y="1874145"/>
            <a:ext cx="651616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Testen Sie Ihr Wissen!</a:t>
            </a:r>
            <a:endParaRPr lang="de-DE" sz="4000">
              <a:solidFill>
                <a:schemeClr val="tx1"/>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8555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a:solidFill>
                    <a:schemeClr val="dk1"/>
                  </a:solidFill>
                  <a:latin typeface="+mn-lt"/>
                  <a:ea typeface="Helvetica Neue"/>
                  <a:cs typeface="Helvetica Neue"/>
                  <a:sym typeface="Helvetica Neue"/>
                </a:rPr>
                <a:t>In was können Sie über digitale Anlageplattformen investieren?</a:t>
              </a:r>
              <a:endParaRPr lang="de-DE" sz="1050" b="1">
                <a:latin typeface="+mn-lt"/>
              </a:endParaRPr>
            </a:p>
            <a:p>
              <a:pPr marL="342900" marR="0" lvl="0" indent="-190500" algn="l" rtl="0">
                <a:spcBef>
                  <a:spcPts val="0"/>
                </a:spcBef>
                <a:spcAft>
                  <a:spcPts val="0"/>
                </a:spcAft>
                <a:buClr>
                  <a:schemeClr val="dk1"/>
                </a:buClr>
                <a:buSzPts val="2400"/>
                <a:buFont typeface="Calibri"/>
                <a:buNone/>
              </a:pPr>
              <a:endParaRPr lang="de-DE" sz="16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a) Versicherungspolicen</a:t>
              </a:r>
            </a:p>
            <a:p>
              <a:pPr marR="0" lvl="0" algn="l" rtl="0">
                <a:spcBef>
                  <a:spcPts val="0"/>
                </a:spcBef>
                <a:spcAft>
                  <a:spcPts val="0"/>
                </a:spcAft>
                <a:buClr>
                  <a:schemeClr val="dk1"/>
                </a:buClr>
                <a:buSzPts val="2400"/>
              </a:pPr>
              <a:r>
                <a:rPr lang="de-DE" sz="1600" b="1">
                  <a:solidFill>
                    <a:schemeClr val="dk1"/>
                  </a:solidFill>
                  <a:latin typeface="+mn-lt"/>
                  <a:ea typeface="Helvetica Neue"/>
                  <a:cs typeface="Helvetica Neue"/>
                  <a:sym typeface="Helvetica Neue"/>
                </a:rPr>
                <a:t>b) Aktien, Anleihen, Investmentfonds </a:t>
              </a: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c) Ausgaben und Einsparungen</a:t>
              </a: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d) Finanzielle Ziele und Kreditwürdigkeit </a:t>
              </a: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0" name="Google Shape;190;p11"/>
            <p:cNvSpPr/>
            <p:nvPr/>
          </p:nvSpPr>
          <p:spPr>
            <a:xfrm>
              <a:off x="8182593" y="4096247"/>
              <a:ext cx="5776428" cy="21279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a:solidFill>
                    <a:schemeClr val="dk1"/>
                  </a:solidFill>
                  <a:latin typeface="+mn-lt"/>
                  <a:ea typeface="Helvetica Neue"/>
                  <a:cs typeface="Helvetica Neue"/>
                  <a:sym typeface="Helvetica Neue"/>
                </a:rPr>
                <a:t>Was ist eines der Hauptprobleme bei der Nutzung digitaler Finanzdienstleistungen?</a:t>
              </a:r>
              <a:endParaRPr lang="de-DE" sz="1050" b="1">
                <a:latin typeface="+mn-lt"/>
              </a:endParaRPr>
            </a:p>
            <a:p>
              <a:pPr marL="342900" marR="0" lvl="0" indent="-190500" algn="l" rtl="0">
                <a:spcBef>
                  <a:spcPts val="0"/>
                </a:spcBef>
                <a:spcAft>
                  <a:spcPts val="0"/>
                </a:spcAft>
                <a:buClr>
                  <a:schemeClr val="dk1"/>
                </a:buClr>
                <a:buSzPts val="2400"/>
                <a:buFont typeface="Calibri"/>
                <a:buNone/>
              </a:pPr>
              <a:endParaRPr lang="de-DE" sz="16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a) Mangelnde Bequemlichkeit und Zugänglichkeit </a:t>
              </a: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b) Begrenzte Verfügbarkeit von Online-Transaktionen </a:t>
              </a:r>
            </a:p>
            <a:p>
              <a:pPr marR="0" lvl="0" algn="l" rtl="0">
                <a:spcBef>
                  <a:spcPts val="0"/>
                </a:spcBef>
                <a:spcAft>
                  <a:spcPts val="0"/>
                </a:spcAft>
                <a:buClr>
                  <a:schemeClr val="dk1"/>
                </a:buClr>
                <a:buSzPts val="2400"/>
              </a:pPr>
              <a:r>
                <a:rPr lang="de-DE" sz="1600" b="1">
                  <a:solidFill>
                    <a:schemeClr val="dk1"/>
                  </a:solidFill>
                  <a:latin typeface="+mn-lt"/>
                  <a:ea typeface="Helvetica Neue"/>
                  <a:cs typeface="Helvetica Neue"/>
                  <a:sym typeface="Helvetica Neue"/>
                </a:rPr>
                <a:t>c) Risiken im Zusammenhang mit der Weitergabe unnötiger persönlicher Informationen </a:t>
              </a: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d) Übermäßige menschliche Interaktion im digitalen Bankwesen</a:t>
              </a:r>
            </a:p>
          </p:txBody>
        </p:sp>
      </p:grpSp>
      <p:sp>
        <p:nvSpPr>
          <p:cNvPr id="191" name="Google Shape;191;p11"/>
          <p:cNvSpPr txBox="1"/>
          <p:nvPr/>
        </p:nvSpPr>
        <p:spPr>
          <a:xfrm>
            <a:off x="1333408" y="1874145"/>
            <a:ext cx="651616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000" b="1">
                <a:solidFill>
                  <a:schemeClr val="tx1"/>
                </a:solidFill>
                <a:latin typeface="+mn-lt"/>
                <a:ea typeface="Helvetica Neue"/>
                <a:cs typeface="Helvetica Neue"/>
                <a:sym typeface="Helvetica Neue"/>
              </a:rPr>
              <a:t>Testen Sie Ihr Wissen!</a:t>
            </a:r>
            <a:endParaRPr lang="de-DE" sz="4000">
              <a:solidFill>
                <a:schemeClr val="tx1"/>
              </a:solidFill>
              <a:latin typeface="+mn-lt"/>
            </a:endParaRPr>
          </a:p>
        </p:txBody>
      </p:sp>
      <p:sp>
        <p:nvSpPr>
          <p:cNvPr id="192" name="Google Shape;192;p11"/>
          <p:cNvSpPr txBox="1"/>
          <p:nvPr/>
        </p:nvSpPr>
        <p:spPr>
          <a:xfrm>
            <a:off x="1554464" y="3047458"/>
            <a:ext cx="6300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n-lt"/>
                <a:ea typeface="Helvetica Neue"/>
                <a:cs typeface="Helvetica Neue"/>
                <a:sym typeface="Helvetica Neue"/>
              </a:rPr>
              <a:t>Lösungen:</a:t>
            </a:r>
            <a:endParaRPr lang="de-DE" sz="260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548000" y="3708000"/>
            <a:ext cx="6300000"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Wie trägt finanzielle Bildung dazu bei, finanzielle Fallstricke zu vermeiden?</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a) Vermittlung von Wissen und Verständnis zur Bewältigung finanzieller Herausforderungen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Wegfall der Notwendigkeit von Budgetierung und Finanzplanung</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Ermöglichung der ausschließlichen Abhängigkeit der Senior*innen von staatlicher Hilfe </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d) Förderung von impulsiven Finanzentscheidungen und übermäßiger Verschuldung</a:t>
            </a: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6"/>
            <a:ext cx="6176063" cy="2539505"/>
            <a:chOff x="7104513" y="6316086"/>
            <a:chExt cx="6045402"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7104513" y="6471075"/>
              <a:ext cx="6045402" cy="24541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a:solidFill>
                    <a:schemeClr val="dk1"/>
                  </a:solidFill>
                  <a:latin typeface="+mn-lt"/>
                  <a:ea typeface="Helvetica Neue"/>
                  <a:cs typeface="Helvetica Neue"/>
                  <a:sym typeface="Helvetica Neue"/>
                </a:rPr>
                <a:t>Wie können Sie die Risiken verringern, die mit der Verwaltung persönlicher Finanzen im digitalen Umfeld verbunden sind?</a:t>
              </a:r>
              <a:endParaRPr lang="de-DE" sz="1050" b="1">
                <a:latin typeface="+mn-lt"/>
              </a:endParaRPr>
            </a:p>
            <a:p>
              <a:pPr marL="342900" marR="0" lvl="0" indent="-190500" algn="l" rtl="0">
                <a:spcBef>
                  <a:spcPts val="0"/>
                </a:spcBef>
                <a:spcAft>
                  <a:spcPts val="0"/>
                </a:spcAft>
                <a:buClr>
                  <a:schemeClr val="dk1"/>
                </a:buClr>
                <a:buSzPts val="2400"/>
                <a:buFont typeface="Calibri"/>
                <a:buNone/>
              </a:pPr>
              <a:endParaRPr lang="de-DE" sz="16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a) Verwenden Sie sichere Passwörter und vermeiden Sie die Weitergabe persönlicher Daten.</a:t>
              </a: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b) Regelmäßige Überwachung der Finanzkonten und Meldung verdächtiger Aktivitäten</a:t>
              </a:r>
            </a:p>
            <a:p>
              <a:pPr marR="0" lvl="0" algn="l" rtl="0">
                <a:spcBef>
                  <a:spcPts val="0"/>
                </a:spcBef>
                <a:spcAft>
                  <a:spcPts val="0"/>
                </a:spcAft>
                <a:buClr>
                  <a:schemeClr val="dk1"/>
                </a:buClr>
                <a:buSzPts val="2400"/>
              </a:pPr>
              <a:r>
                <a:rPr lang="de-DE" sz="1600">
                  <a:solidFill>
                    <a:schemeClr val="dk1"/>
                  </a:solidFill>
                  <a:latin typeface="+mn-lt"/>
                  <a:ea typeface="Helvetica Neue"/>
                  <a:cs typeface="Helvetica Neue"/>
                  <a:sym typeface="Helvetica Neue"/>
                </a:rPr>
                <a:t>c) Sich online von Fremden beraten lassen</a:t>
              </a:r>
            </a:p>
            <a:p>
              <a:pPr marR="0" lvl="0" algn="l" rtl="0">
                <a:spcBef>
                  <a:spcPts val="0"/>
                </a:spcBef>
                <a:spcAft>
                  <a:spcPts val="0"/>
                </a:spcAft>
                <a:buClr>
                  <a:schemeClr val="dk1"/>
                </a:buClr>
                <a:buSzPts val="2400"/>
              </a:pPr>
              <a:r>
                <a:rPr lang="de-DE" sz="1600" b="1">
                  <a:solidFill>
                    <a:schemeClr val="dk1"/>
                  </a:solidFill>
                  <a:latin typeface="+mn-lt"/>
                  <a:ea typeface="Helvetica Neue"/>
                  <a:cs typeface="Helvetica Neue"/>
                  <a:sym typeface="Helvetica Neue"/>
                </a:rPr>
                <a:t>d) a) und b)</a:t>
              </a: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47994" y="6476138"/>
            <a:ext cx="6301579" cy="2700000"/>
            <a:chOff x="1459790" y="6355275"/>
            <a:chExt cx="5998807" cy="2700000"/>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459790" y="6431137"/>
              <a:ext cx="5997304"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Was sollten Sie tun, wenn Sie Probleme oder Fragen zum Online- oder Mobile-Banking haben?</a:t>
              </a:r>
              <a:endParaRPr lang="de-DE" sz="1050" b="1" dirty="0">
                <a:latin typeface="+mn-lt"/>
              </a:endParaRPr>
            </a:p>
            <a:p>
              <a:pPr marL="342900" marR="0" lvl="0" indent="-190500" algn="l" rtl="0">
                <a:spcBef>
                  <a:spcPts val="0"/>
                </a:spcBef>
                <a:spcAft>
                  <a:spcPts val="0"/>
                </a:spcAft>
                <a:buClr>
                  <a:schemeClr val="dk1"/>
                </a:buClr>
                <a:buSzPts val="2400"/>
                <a:buFont typeface="Calibri"/>
                <a:buNone/>
              </a:pPr>
              <a:endParaRPr lang="de-DE"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a) Verzichten Sie ganz auf Online- und mobile Bankdienstleistungen</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b) Geben Sie Ihre Anmeldedaten zur Fehlerbehebung an Freunde weiter</a:t>
              </a:r>
            </a:p>
            <a:p>
              <a:pPr marR="0" lvl="0" algn="l" rtl="0">
                <a:spcBef>
                  <a:spcPts val="0"/>
                </a:spcBef>
                <a:spcAft>
                  <a:spcPts val="0"/>
                </a:spcAft>
                <a:buClr>
                  <a:schemeClr val="dk1"/>
                </a:buClr>
                <a:buSzPts val="2400"/>
              </a:pPr>
              <a:r>
                <a:rPr lang="de-DE" sz="1600" dirty="0">
                  <a:solidFill>
                    <a:schemeClr val="dk1"/>
                  </a:solidFill>
                  <a:latin typeface="+mn-lt"/>
                  <a:ea typeface="Helvetica Neue"/>
                  <a:cs typeface="Helvetica Neue"/>
                  <a:sym typeface="Helvetica Neue"/>
                </a:rPr>
                <a:t>c) Sie posten Ihr Anliegen in sozialen Medien, ohne Ihre Bank zu kontaktieren. </a:t>
              </a:r>
            </a:p>
            <a:p>
              <a:pPr marR="0" lvl="0" algn="l" rtl="0">
                <a:spcBef>
                  <a:spcPts val="0"/>
                </a:spcBef>
                <a:spcAft>
                  <a:spcPts val="0"/>
                </a:spcAft>
                <a:buClr>
                  <a:schemeClr val="dk1"/>
                </a:buClr>
                <a:buSzPts val="2400"/>
              </a:pPr>
              <a:r>
                <a:rPr lang="de-DE" sz="1600" b="1" dirty="0">
                  <a:solidFill>
                    <a:schemeClr val="dk1"/>
                  </a:solidFill>
                  <a:latin typeface="+mn-lt"/>
                  <a:ea typeface="Helvetica Neue"/>
                  <a:cs typeface="Helvetica Neue"/>
                  <a:sym typeface="Helvetica Neue"/>
                </a:rPr>
                <a:t>d) Wenden Sie sich an den Kundensupport Ihrer Bank</a:t>
              </a:r>
            </a:p>
          </p:txBody>
        </p:sp>
      </p:grpSp>
    </p:spTree>
    <p:extLst>
      <p:ext uri="{BB962C8B-B14F-4D97-AF65-F5344CB8AC3E}">
        <p14:creationId xmlns:p14="http://schemas.microsoft.com/office/powerpoint/2010/main" val="3264123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F299F5-4A13-44E3-09F5-25B15FF7C83B}"/>
              </a:ext>
            </a:extLst>
          </p:cNvPr>
          <p:cNvGraphicFramePr>
            <a:graphicFrameLocks noChangeAspect="1"/>
          </p:cNvGraphicFramePr>
          <p:nvPr>
            <p:custDataLst>
              <p:tags r:id="rId1"/>
            </p:custDataLst>
            <p:extLst>
              <p:ext uri="{D42A27DB-BD31-4B8C-83A1-F6EECF244321}">
                <p14:modId xmlns:p14="http://schemas.microsoft.com/office/powerpoint/2010/main" val="1577268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74" name="Picture 2" descr="https://www.digital-boomer.eu/images/skill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06687" y="3231297"/>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06" name="Google Shape;206;p12"/>
          <p:cNvSpPr txBox="1"/>
          <p:nvPr/>
        </p:nvSpPr>
        <p:spPr>
          <a:xfrm>
            <a:off x="1295399" y="2400300"/>
            <a:ext cx="6300000" cy="156962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de-DE" sz="4800" b="1" dirty="0">
                <a:solidFill>
                  <a:schemeClr val="tx1"/>
                </a:solidFill>
                <a:latin typeface="+mn-lt"/>
                <a:ea typeface="Helvetica Neue"/>
                <a:cs typeface="Helvetica Neue"/>
                <a:sym typeface="Helvetica Neue"/>
              </a:rPr>
              <a:t>Zusammenfassung</a:t>
            </a:r>
            <a:endParaRPr lang="de-DE" dirty="0">
              <a:solidFill>
                <a:schemeClr val="tx1"/>
              </a:solidFill>
              <a:latin typeface="+mn-lt"/>
            </a:endParaRPr>
          </a:p>
        </p:txBody>
      </p:sp>
      <p:sp>
        <p:nvSpPr>
          <p:cNvPr id="207" name="Google Shape;207;p12"/>
          <p:cNvSpPr txBox="1"/>
          <p:nvPr/>
        </p:nvSpPr>
        <p:spPr>
          <a:xfrm>
            <a:off x="1340025" y="3533675"/>
            <a:ext cx="7812000" cy="954067"/>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pPr>
            <a:r>
              <a:rPr lang="de-DE" sz="2800" b="1" dirty="0">
                <a:solidFill>
                  <a:srgbClr val="00CCFF"/>
                </a:solidFill>
                <a:latin typeface="+mn-lt"/>
                <a:ea typeface="Helvetica Neue"/>
                <a:cs typeface="Helvetica Neue"/>
                <a:sym typeface="Helvetica Neue"/>
              </a:rPr>
              <a:t>Gut gemacht! Jetzt wissen Sie mehr über:</a:t>
            </a:r>
            <a:endParaRPr lang="de-DE" dirty="0">
              <a:solidFill>
                <a:srgbClr val="00CCFF"/>
              </a:solidFill>
              <a:latin typeface="+mn-lt"/>
            </a:endParaRPr>
          </a:p>
        </p:txBody>
      </p:sp>
      <p:sp>
        <p:nvSpPr>
          <p:cNvPr id="18" name="Google Shape;100;p4"/>
          <p:cNvSpPr txBox="1"/>
          <p:nvPr/>
        </p:nvSpPr>
        <p:spPr>
          <a:xfrm>
            <a:off x="2056106" y="5868000"/>
            <a:ext cx="10224000" cy="1200288"/>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de-DE" sz="2400" dirty="0">
                <a:solidFill>
                  <a:schemeClr val="dk1"/>
                </a:solidFill>
                <a:latin typeface="+mn-lt"/>
                <a:ea typeface="Helvetica Neue"/>
                <a:cs typeface="Helvetica Neue"/>
                <a:sym typeface="Helvetica Neue"/>
              </a:rPr>
              <a:t>Verschiedene verfügbare digitale Finanzprodukte und -dienstleistungen sowie Merkmale, Vorteile und Risiken im Zusammenhang mit digitalen Finanzinstrumenten</a:t>
            </a:r>
            <a:endParaRPr lang="de-DE" dirty="0">
              <a:latin typeface="+mn-lt"/>
            </a:endParaRPr>
          </a:p>
        </p:txBody>
      </p:sp>
      <p:sp>
        <p:nvSpPr>
          <p:cNvPr id="19" name="Google Shape;101;p4"/>
          <p:cNvSpPr txBox="1"/>
          <p:nvPr/>
        </p:nvSpPr>
        <p:spPr>
          <a:xfrm>
            <a:off x="2056018" y="7236000"/>
            <a:ext cx="9864000" cy="156962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de-DE" sz="2400" dirty="0">
                <a:solidFill>
                  <a:schemeClr val="dk1"/>
                </a:solidFill>
                <a:latin typeface="+mn-lt"/>
                <a:ea typeface="Helvetica Neue"/>
                <a:cs typeface="Helvetica Neue"/>
                <a:sym typeface="Helvetica Neue"/>
              </a:rPr>
              <a:t>Potenzielle Risiken und Bedrohungen in der digitalen Finanzlandschaft, Strategien zur Abschwächung und Kontrolle dieser Risiken sowie Ihre Verbraucherrechte und die Verfahren zur Geltendmachung von Schadenersatz</a:t>
            </a:r>
            <a:endParaRPr lang="de-DE"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Hexagon 20"/>
          <p:cNvSpPr/>
          <p:nvPr/>
        </p:nvSpPr>
        <p:spPr>
          <a:xfrm>
            <a:off x="1491817" y="601200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Google Shape;100;p4">
            <a:extLst>
              <a:ext uri="{FF2B5EF4-FFF2-40B4-BE49-F238E27FC236}">
                <a16:creationId xmlns:a16="http://schemas.microsoft.com/office/drawing/2014/main" id="{0ECA7719-DF91-508F-40C5-1D518AAA6BC2}"/>
              </a:ext>
            </a:extLst>
          </p:cNvPr>
          <p:cNvSpPr txBox="1"/>
          <p:nvPr/>
        </p:nvSpPr>
        <p:spPr>
          <a:xfrm>
            <a:off x="2056106" y="4804993"/>
            <a:ext cx="8312535" cy="830956"/>
          </a:xfrm>
          <a:prstGeom prst="rect">
            <a:avLst/>
          </a:prstGeom>
          <a:noFill/>
          <a:ln>
            <a:noFill/>
          </a:ln>
        </p:spPr>
        <p:txBody>
          <a:bodyPr spcFirstLastPara="1" wrap="square" lIns="91425" tIns="45700" rIns="91425" bIns="45700" anchor="t" anchorCtr="0">
            <a:spAutoFit/>
          </a:bodyPr>
          <a:lstStyle/>
          <a:p>
            <a:r>
              <a:rPr lang="de-DE" sz="2400" dirty="0">
                <a:solidFill>
                  <a:schemeClr val="dk1"/>
                </a:solidFill>
                <a:latin typeface="+mn-lt"/>
                <a:ea typeface="Helvetica Neue"/>
                <a:cs typeface="Helvetica Neue"/>
                <a:sym typeface="Helvetica Neue"/>
              </a:rPr>
              <a:t>Finanzielle Allgemeinbildung und ihre Bedeutung für fundierte finanzielle Entscheidungen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336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de-DE" sz="4800" b="1" dirty="0">
                <a:solidFill>
                  <a:schemeClr val="tx1"/>
                </a:solidFill>
                <a:latin typeface="+mj-lt"/>
                <a:ea typeface="Helvetica Neue"/>
                <a:cs typeface="Helvetica Neue"/>
                <a:sym typeface="Helvetica Neue"/>
              </a:rPr>
              <a:t>Literaturverzeichnis</a:t>
            </a:r>
            <a:endParaRPr lang="de-DE" sz="1800" dirty="0">
              <a:solidFill>
                <a:schemeClr val="tx1"/>
              </a:solidFill>
              <a:latin typeface="+mj-lt"/>
              <a:ea typeface="Calibri"/>
              <a:cs typeface="Calibri"/>
              <a:sym typeface="Calibri"/>
            </a:endParaRPr>
          </a:p>
        </p:txBody>
      </p:sp>
      <p:sp>
        <p:nvSpPr>
          <p:cNvPr id="2" name="Google Shape;221;p13">
            <a:extLst>
              <a:ext uri="{FF2B5EF4-FFF2-40B4-BE49-F238E27FC236}">
                <a16:creationId xmlns:a16="http://schemas.microsoft.com/office/drawing/2014/main" id="{E7B9F551-AEC0-B913-A3C8-6D2048197E30}"/>
              </a:ext>
            </a:extLst>
          </p:cNvPr>
          <p:cNvSpPr/>
          <p:nvPr/>
        </p:nvSpPr>
        <p:spPr>
          <a:xfrm>
            <a:off x="1295400" y="3231255"/>
            <a:ext cx="15280800" cy="5655867"/>
          </a:xfrm>
          <a:prstGeom prst="rect">
            <a:avLst/>
          </a:prstGeom>
          <a:noFill/>
          <a:ln>
            <a:noFill/>
          </a:ln>
        </p:spPr>
        <p:txBody>
          <a:bodyPr spcFirstLastPara="1" wrap="square" lIns="91425" tIns="45700" rIns="91425" bIns="45700" anchor="t" anchorCtr="0">
            <a:spAutoFit/>
          </a:bodyPr>
          <a:lstStyle/>
          <a:p>
            <a:pPr marL="534988" marR="0" lvl="0" indent="-534988" algn="just" rtl="0">
              <a:spcBef>
                <a:spcPts val="0"/>
              </a:spcBef>
              <a:spcAft>
                <a:spcPts val="0"/>
              </a:spcAft>
              <a:buClr>
                <a:schemeClr val="dk1"/>
              </a:buClr>
              <a:buSzPts val="3360"/>
              <a:buFont typeface="Wingdings" pitchFamily="2" charset="2"/>
              <a:buChar char="q"/>
            </a:pPr>
            <a:endParaRPr lang="hr-HR" sz="1200" dirty="0">
              <a:latin typeface="+mj-lt"/>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Central Bank. (n.d.). Consumer protection.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3"/>
              </a:rPr>
              <a:t>https://www.bankingsupervision.europa.eu/about/consumerprotection/html/index.en.html</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(n.d.). Consumer protection: Financial services.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4"/>
              </a:rPr>
              <a:t>https://commission.europa.eu/live-work-travel-eu/consumer-rights-and-complaints/consumer-financial-products-and-services/consumer-protection-financial-services_en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(n.d.). Financial literacy.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5"/>
              </a:rPr>
              <a:t>https://finance.ec.europa.eu/consumer-finance-and-payments/financial-literacy_en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Securities and Markets Authority. (n.d.). Investor corner.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6"/>
              </a:rPr>
              <a:t>https://www.esma.europa.eu/investor-corner</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Union/OECD. (2022). Financial competence framework for adults in the European Union.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7"/>
              </a:rPr>
              <a:t>https://finance.ec.europa.eu/system/files/2022-01/220111-financial-competence-framework-adults_en.pdf</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Insurance Europe. (n.d.). Digitalisation. Insurance Europe.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8"/>
              </a:rPr>
              <a:t>https://www.insuranceeurope.eu/priorities/26/digitalisation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(2018). G20/OECD INFE Policy Guidance on Digitalisation and Financial Literacy. Paris: OECD.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(2022). OECD/INFE Toolkit for Measuring Financial Literacy and Financial Inclusion 2022.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9"/>
              </a:rPr>
              <a:t>http://www.oecd.org/financial/education/2022-INFE-Toolkit-Measuring-Finlit-Financial-Inclusion.pdf</a:t>
            </a:r>
            <a:endParaRPr lang="en-US" sz="1800" dirty="0">
              <a:effectLst/>
              <a:latin typeface="+mj-lt"/>
              <a:ea typeface="Yu Mincho" panose="02020400000000000000" pitchFamily="18" charset="-128"/>
              <a:cs typeface="Arial" panose="020B0604020202020204" pitchFamily="34" charset="0"/>
            </a:endParaRPr>
          </a:p>
          <a:p>
            <a:pPr algn="just"/>
            <a:r>
              <a:rPr lang="en-GB" sz="2000" dirty="0">
                <a:effectLst/>
                <a:latin typeface="+mj-lt"/>
                <a:ea typeface="Yu Mincho" panose="02020400000000000000" pitchFamily="18" charset="-128"/>
                <a:cs typeface="Arial" panose="020B0604020202020204" pitchFamily="34" charset="0"/>
              </a:rPr>
              <a:t>OECD. (n.d.). Financial education.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10"/>
              </a:rPr>
              <a:t>https://www.oecd.org/financial/education/</a:t>
            </a:r>
            <a:endParaRPr lang="hr-H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extLst>
              <p:ext uri="{D42A27DB-BD31-4B8C-83A1-F6EECF244321}">
                <p14:modId xmlns:p14="http://schemas.microsoft.com/office/powerpoint/2010/main" val="424234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Die Überschneidung von finanzieller und digitaler Kompetenz</a:t>
            </a: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00CCFF"/>
                </a:solidFill>
                <a:latin typeface="+mn-lt"/>
                <a:ea typeface="Helvetica Neue"/>
                <a:cs typeface="Helvetica Neue"/>
                <a:sym typeface="Helvetica Neue"/>
              </a:rPr>
              <a:t>Unit 1</a:t>
            </a:r>
            <a:endParaRPr lang="de-DE" sz="6000" b="1" i="0" u="none" strike="noStrike" cap="none" dirty="0">
              <a:solidFill>
                <a:srgbClr val="00CCFF"/>
              </a:solidFill>
              <a:latin typeface="+mn-lt"/>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5400" b="1" dirty="0">
                <a:solidFill>
                  <a:schemeClr val="tx1"/>
                </a:solidFill>
                <a:latin typeface="+mn-lt"/>
                <a:ea typeface="Helvetica Neue"/>
                <a:cs typeface="Helvetica Neue"/>
                <a:sym typeface="Helvetica Neue"/>
              </a:rPr>
              <a:t>Vielen Dank!</a:t>
            </a:r>
            <a:endParaRPr lang="de-DE"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de-DE" sz="2400" b="1">
                <a:solidFill>
                  <a:srgbClr val="00CCFF"/>
                </a:solidFill>
                <a:latin typeface="+mn-lt"/>
              </a:rPr>
              <a:t>www.digital-boomer.eu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dirty="0">
                <a:solidFill>
                  <a:srgbClr val="00CCFF"/>
                </a:solidFill>
                <a:latin typeface="+mn-lt"/>
                <a:ea typeface="Helvetica Neue"/>
                <a:cs typeface="Helvetica Neue"/>
                <a:sym typeface="Helvetica Neue"/>
              </a:rPr>
              <a:t>Was bedeutet es, finanziell gebildet zu sein?</a:t>
            </a:r>
            <a:endParaRPr lang="de-DE" sz="2600" dirty="0">
              <a:solidFill>
                <a:srgbClr val="00CCFF"/>
              </a:solidFill>
              <a:latin typeface="+mn-lt"/>
            </a:endParaRPr>
          </a:p>
        </p:txBody>
      </p:sp>
      <p:sp>
        <p:nvSpPr>
          <p:cNvPr id="120" name="Google Shape;120;p6"/>
          <p:cNvSpPr txBox="1"/>
          <p:nvPr/>
        </p:nvSpPr>
        <p:spPr>
          <a:xfrm>
            <a:off x="1295400" y="4024780"/>
            <a:ext cx="926592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dirty="0">
                <a:solidFill>
                  <a:schemeClr val="dk1"/>
                </a:solidFill>
                <a:latin typeface="+mn-lt"/>
                <a:ea typeface="Helvetica Neue"/>
                <a:cs typeface="Helvetica Neue"/>
                <a:sym typeface="Helvetica Neue"/>
              </a:rPr>
              <a:t>Es gibt viele Definitionen von Finanzkompetenz, aber eine der wichtigsten stammt von der OECD. </a:t>
            </a:r>
          </a:p>
          <a:p>
            <a:pPr marL="0" marR="0" lvl="0" indent="0" algn="just" rtl="0">
              <a:spcBef>
                <a:spcPts val="0"/>
              </a:spcBef>
              <a:spcAft>
                <a:spcPts val="0"/>
              </a:spcAft>
              <a:buNone/>
            </a:pPr>
            <a:endParaRPr lang="de-DE" sz="22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200" b="1" i="1" dirty="0">
                <a:solidFill>
                  <a:schemeClr val="accent6"/>
                </a:solidFill>
                <a:latin typeface="+mn-lt"/>
                <a:ea typeface="Helvetica Neue"/>
                <a:cs typeface="Helvetica Neue"/>
                <a:sym typeface="Helvetica Neue"/>
              </a:rPr>
              <a:t>Der OECD zufolge bedeutet finanzielle Allgemeinbildung, dass man über das Bewusstsein, das Wissen, die Fähigkeiten, die Einstellungen und das Verhalten verfügt, die man braucht, um gute finanzielle Entscheidungen zu treffen und sein finanzielles Wohlergehen zu verbessern.</a:t>
            </a:r>
          </a:p>
          <a:p>
            <a:pPr marL="0" marR="0" lvl="0" indent="0" algn="just" rtl="0">
              <a:spcBef>
                <a:spcPts val="0"/>
              </a:spcBef>
              <a:spcAft>
                <a:spcPts val="0"/>
              </a:spcAft>
              <a:buNone/>
            </a:pPr>
            <a:endParaRPr lang="de-DE" sz="2200" b="1" i="1" dirty="0">
              <a:solidFill>
                <a:schemeClr val="accent6"/>
              </a:solidFill>
              <a:latin typeface="+mn-lt"/>
              <a:sym typeface="Helvetica Neue"/>
            </a:endParaRPr>
          </a:p>
          <a:p>
            <a:pPr marL="0" marR="0" lvl="0" indent="0" algn="just" rtl="0">
              <a:spcBef>
                <a:spcPts val="0"/>
              </a:spcBef>
              <a:spcAft>
                <a:spcPts val="0"/>
              </a:spcAft>
              <a:buNone/>
            </a:pPr>
            <a:r>
              <a:rPr lang="de-DE" sz="2200" b="1" dirty="0">
                <a:solidFill>
                  <a:schemeClr val="dk1"/>
                </a:solidFill>
                <a:latin typeface="+mn-lt"/>
              </a:rPr>
              <a:t>Finanzielle Allgemeinbildung beginnt damit, dass man sich </a:t>
            </a:r>
            <a:r>
              <a:rPr lang="de-DE" sz="2200" dirty="0">
                <a:solidFill>
                  <a:schemeClr val="dk1"/>
                </a:solidFill>
                <a:latin typeface="+mn-lt"/>
              </a:rPr>
              <a:t>der verschiedenen Finanzkonzepte, Produkte und Dienstleistungen </a:t>
            </a:r>
            <a:r>
              <a:rPr lang="de-DE" sz="2200" b="1" dirty="0">
                <a:solidFill>
                  <a:schemeClr val="dk1"/>
                </a:solidFill>
                <a:latin typeface="+mn-lt"/>
              </a:rPr>
              <a:t>bewusst ist</a:t>
            </a:r>
            <a:r>
              <a:rPr lang="de-DE" sz="2200" dirty="0">
                <a:solidFill>
                  <a:schemeClr val="dk1"/>
                </a:solidFill>
                <a:latin typeface="+mn-lt"/>
              </a:rPr>
              <a:t>. Dazu gehört, dass man versteht, wie wichtig ein effektiver Umgang mit Geld ist, und dass man weiß, welche finanziellen Mittel einem zur Verfügung stehen.</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a:srcRect/>
          <a:stretch/>
        </p:blipFill>
        <p:spPr>
          <a:xfrm>
            <a:off x="11049279" y="4304504"/>
            <a:ext cx="5939986" cy="3964825"/>
          </a:xfrm>
          <a:prstGeom prst="rect">
            <a:avLst/>
          </a:prstGeom>
        </p:spPr>
      </p:pic>
    </p:spTree>
    <p:extLst>
      <p:ext uri="{BB962C8B-B14F-4D97-AF65-F5344CB8AC3E}">
        <p14:creationId xmlns:p14="http://schemas.microsoft.com/office/powerpoint/2010/main" val="11329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a:solidFill>
                  <a:srgbClr val="00CCFF"/>
                </a:solidFill>
                <a:latin typeface="+mn-lt"/>
                <a:ea typeface="Helvetica Neue"/>
                <a:cs typeface="Helvetica Neue"/>
                <a:sym typeface="Helvetica Neue"/>
              </a:rPr>
              <a:t>Was bedeutet es, finanziell gebildet zu sein?</a:t>
            </a:r>
            <a:endParaRPr lang="de-DE" sz="2600">
              <a:solidFill>
                <a:srgbClr val="00CCFF"/>
              </a:solidFill>
              <a:latin typeface="+mn-lt"/>
            </a:endParaRPr>
          </a:p>
        </p:txBody>
      </p:sp>
      <p:sp>
        <p:nvSpPr>
          <p:cNvPr id="120" name="Google Shape;120;p6"/>
          <p:cNvSpPr txBox="1"/>
          <p:nvPr/>
        </p:nvSpPr>
        <p:spPr>
          <a:xfrm>
            <a:off x="1295400" y="4024780"/>
            <a:ext cx="9265920" cy="44934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a:solidFill>
                  <a:schemeClr val="dk1"/>
                </a:solidFill>
                <a:latin typeface="+mn-lt"/>
                <a:ea typeface="Helvetica Neue"/>
                <a:cs typeface="Helvetica Neue"/>
                <a:sym typeface="Helvetica Neue"/>
              </a:rPr>
              <a:t>Um über finanzielle Kenntnisse zu verfügen, müssen Sie </a:t>
            </a:r>
            <a:r>
              <a:rPr lang="de-DE" sz="2200" b="1">
                <a:solidFill>
                  <a:schemeClr val="dk1"/>
                </a:solidFill>
                <a:latin typeface="+mn-lt"/>
                <a:ea typeface="Helvetica Neue"/>
                <a:cs typeface="Helvetica Neue"/>
                <a:sym typeface="Helvetica Neue"/>
              </a:rPr>
              <a:t>über verschiedene Finanzthemen Bescheid wissen</a:t>
            </a:r>
            <a:r>
              <a:rPr lang="de-DE" sz="2200">
                <a:solidFill>
                  <a:schemeClr val="dk1"/>
                </a:solidFill>
                <a:latin typeface="+mn-lt"/>
                <a:ea typeface="Helvetica Neue"/>
                <a:cs typeface="Helvetica Neue"/>
                <a:sym typeface="Helvetica Neue"/>
              </a:rPr>
              <a:t>, z. B. Budgetierung, Sparen, Investieren, Schuldenmanagement und das Verständnis von Finanzbegriffen und -konzepten. Dieses Wissen hilft Ihnen, fundierte Entscheidungen zu treffen und sich in der Finanzwelt zurechtzufinden.</a:t>
            </a:r>
          </a:p>
          <a:p>
            <a:pPr marL="0" marR="0" lvl="0" indent="0" algn="just" rtl="0">
              <a:spcBef>
                <a:spcPts val="0"/>
              </a:spcBef>
              <a:spcAft>
                <a:spcPts val="0"/>
              </a:spcAft>
              <a:buNone/>
            </a:pPr>
            <a:endParaRPr lang="de-DE" sz="220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200" b="1">
                <a:solidFill>
                  <a:schemeClr val="dk1"/>
                </a:solidFill>
                <a:latin typeface="+mn-lt"/>
                <a:ea typeface="Helvetica Neue"/>
                <a:cs typeface="Helvetica Neue"/>
                <a:sym typeface="Helvetica Neue"/>
              </a:rPr>
              <a:t>Finanzielle Allgemeinbildung umfasst die Entwicklung praktischer Fähigkeiten </a:t>
            </a:r>
            <a:r>
              <a:rPr lang="de-DE" sz="2200">
                <a:solidFill>
                  <a:schemeClr val="dk1"/>
                </a:solidFill>
                <a:latin typeface="+mn-lt"/>
                <a:ea typeface="Helvetica Neue"/>
                <a:cs typeface="Helvetica Neue"/>
                <a:sym typeface="Helvetica Neue"/>
              </a:rPr>
              <a:t>im Zusammenhang mit der Finanzverwaltung. Zu diesen Fähigkeiten gehören die Budgetierung, die Überwachung der Ausgaben, die Festlegung finanzieller Ziele, die Analyse von Investitionsmöglichkeiten und die Bewertung finanzieller Risiken. Wenn Sie sich diese Fähigkeiten aneignen, können Sie Ihre Finanzen effektiv verwalten und solide finanzielle Entscheidungen treffen.</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a:srcRect/>
          <a:stretch/>
        </p:blipFill>
        <p:spPr>
          <a:xfrm>
            <a:off x="11049279" y="4304504"/>
            <a:ext cx="5939986" cy="3964825"/>
          </a:xfrm>
          <a:prstGeom prst="rect">
            <a:avLst/>
          </a:prstGeom>
        </p:spPr>
      </p:pic>
      <p:sp>
        <p:nvSpPr>
          <p:cNvPr id="2" name="Google Shape;118;p6">
            <a:extLst>
              <a:ext uri="{FF2B5EF4-FFF2-40B4-BE49-F238E27FC236}">
                <a16:creationId xmlns:a16="http://schemas.microsoft.com/office/drawing/2014/main" id="{E7A1CAE9-794D-C58A-BEED-36BC3EA26C92}"/>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13429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a:solidFill>
                  <a:srgbClr val="00CCFF"/>
                </a:solidFill>
                <a:latin typeface="+mn-lt"/>
                <a:ea typeface="Helvetica Neue"/>
                <a:cs typeface="Helvetica Neue"/>
                <a:sym typeface="Helvetica Neue"/>
              </a:rPr>
              <a:t>Was bedeutet es, finanziell gebildet zu sein?</a:t>
            </a:r>
            <a:endParaRPr lang="de-DE" sz="2600">
              <a:solidFill>
                <a:srgbClr val="00CCFF"/>
              </a:solidFill>
              <a:latin typeface="+mn-lt"/>
            </a:endParaRPr>
          </a:p>
        </p:txBody>
      </p:sp>
      <p:sp>
        <p:nvSpPr>
          <p:cNvPr id="120" name="Google Shape;120;p6"/>
          <p:cNvSpPr txBox="1"/>
          <p:nvPr/>
        </p:nvSpPr>
        <p:spPr>
          <a:xfrm>
            <a:off x="1295400" y="4024780"/>
            <a:ext cx="9265920" cy="44934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a:solidFill>
                  <a:schemeClr val="dk1"/>
                </a:solidFill>
                <a:latin typeface="+mn-lt"/>
                <a:ea typeface="Helvetica Neue"/>
                <a:cs typeface="Helvetica Neue"/>
                <a:sym typeface="Helvetica Neue"/>
              </a:rPr>
              <a:t>Einstellungen </a:t>
            </a:r>
            <a:r>
              <a:rPr lang="de-DE" sz="2200">
                <a:solidFill>
                  <a:schemeClr val="dk1"/>
                </a:solidFill>
                <a:latin typeface="+mn-lt"/>
                <a:ea typeface="Helvetica Neue"/>
                <a:cs typeface="Helvetica Neue"/>
                <a:sym typeface="Helvetica Neue"/>
              </a:rPr>
              <a:t>beziehen sich auf die Überzeugungen und die Denkweise, die Sie in Bezug auf Geld und finanzielle Angelegenheiten haben. Eine positive Einstellung zum finanziellen Wohlergehen, wie z. B. die Wertschätzung des Sparens, disziplinierte finanzielle Gewohnheiten und ein proaktiver Ansatz bei der Finanzplanung, ist ein wichtiger Aspekt der finanziellen Allgemeinbildung.</a:t>
            </a:r>
          </a:p>
          <a:p>
            <a:pPr marL="0" marR="0" lvl="0" indent="0" algn="just" rtl="0">
              <a:spcBef>
                <a:spcPts val="0"/>
              </a:spcBef>
              <a:spcAft>
                <a:spcPts val="0"/>
              </a:spcAft>
              <a:buNone/>
            </a:pPr>
            <a:endParaRPr lang="de-DE" sz="220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200" b="1">
                <a:solidFill>
                  <a:schemeClr val="dk1"/>
                </a:solidFill>
                <a:latin typeface="+mn-lt"/>
                <a:ea typeface="Helvetica Neue"/>
                <a:cs typeface="Helvetica Neue"/>
                <a:sym typeface="Helvetica Neue"/>
              </a:rPr>
              <a:t>Finanzielle Kompetenz spiegelt sich in den Handlungen und Verhaltensweisen wider, </a:t>
            </a:r>
            <a:r>
              <a:rPr lang="de-DE" sz="2200">
                <a:solidFill>
                  <a:schemeClr val="dk1"/>
                </a:solidFill>
                <a:latin typeface="+mn-lt"/>
                <a:ea typeface="Helvetica Neue"/>
                <a:cs typeface="Helvetica Neue"/>
                <a:sym typeface="Helvetica Neue"/>
              </a:rPr>
              <a:t>die Sie bei der Verwaltung Ihrer Finanzen an den Tag legen. Dazu gehört ein verantwortungsbewusstes finanzielles Verhalten, z. B. im Rahmen der eigenen Möglichkeiten zu leben, Rechnungen pünktlich zu bezahlen, unnötige Schulden zu vermeiden und regelmäßig zu sparen und für die Zukunft zu investieren.</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a:srcRect/>
          <a:stretch/>
        </p:blipFill>
        <p:spPr>
          <a:xfrm>
            <a:off x="11049279" y="4304504"/>
            <a:ext cx="5939986" cy="3964825"/>
          </a:xfrm>
          <a:prstGeom prst="rect">
            <a:avLst/>
          </a:prstGeom>
        </p:spPr>
      </p:pic>
      <p:sp>
        <p:nvSpPr>
          <p:cNvPr id="2" name="Google Shape;118;p6">
            <a:extLst>
              <a:ext uri="{FF2B5EF4-FFF2-40B4-BE49-F238E27FC236}">
                <a16:creationId xmlns:a16="http://schemas.microsoft.com/office/drawing/2014/main" id="{28BCD14E-DE95-97FF-4E5E-17E7EA4920D7}"/>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425797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600" b="1">
                <a:solidFill>
                  <a:srgbClr val="00CCFF"/>
                </a:solidFill>
                <a:latin typeface="+mn-lt"/>
                <a:ea typeface="Helvetica Neue"/>
                <a:cs typeface="Helvetica Neue"/>
                <a:sym typeface="Helvetica Neue"/>
              </a:rPr>
              <a:t>Was bedeutet es, finanziell gebildet zu sein?</a:t>
            </a:r>
            <a:endParaRPr lang="de-DE" sz="2600">
              <a:solidFill>
                <a:srgbClr val="00CCFF"/>
              </a:solidFill>
              <a:latin typeface="+mn-lt"/>
            </a:endParaRPr>
          </a:p>
        </p:txBody>
      </p:sp>
      <p:sp>
        <p:nvSpPr>
          <p:cNvPr id="120" name="Google Shape;120;p6"/>
          <p:cNvSpPr txBox="1"/>
          <p:nvPr/>
        </p:nvSpPr>
        <p:spPr>
          <a:xfrm>
            <a:off x="5852160" y="4295449"/>
            <a:ext cx="11140440" cy="4154943"/>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i="1">
                <a:solidFill>
                  <a:schemeClr val="accent6"/>
                </a:solidFill>
                <a:latin typeface="+mn-lt"/>
                <a:ea typeface="Helvetica Neue"/>
                <a:cs typeface="Helvetica Neue"/>
                <a:sym typeface="Helvetica Neue"/>
              </a:rPr>
              <a:t>Kurz gesagt: Finanzielle Kompetenz bedeutet, dass man über das Wissen und die Fähigkeiten verfügt, sein Geld vernünftig zu verwalten. Es geht darum, Dinge wie Budgetierung, Sparen, Investieren und den Umgang mit Schulden zu verstehen. </a:t>
            </a:r>
          </a:p>
          <a:p>
            <a:pPr marL="0" marR="0" lvl="0" indent="0" algn="just" rtl="0">
              <a:spcBef>
                <a:spcPts val="0"/>
              </a:spcBef>
              <a:spcAft>
                <a:spcPts val="0"/>
              </a:spcAft>
              <a:buNone/>
            </a:pPr>
            <a:endParaRPr lang="de-DE" sz="2200" i="1">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de-DE" sz="2200" i="1">
                <a:solidFill>
                  <a:schemeClr val="accent6"/>
                </a:solidFill>
                <a:latin typeface="+mn-lt"/>
                <a:ea typeface="Helvetica Neue"/>
                <a:cs typeface="Helvetica Neue"/>
                <a:sym typeface="Helvetica Neue"/>
              </a:rPr>
              <a:t>Finanzielle Bildung bedeutet auch, dass man über verschiedene Finanzprodukte und -dienstleistungen Bescheid weiß und in der Lage ist, mit seinem Geld kluge Entscheidungen zu treffen. In der digitalen Welt ist es wichtig, zu wissen, wie man Online-Banking und andere digitale Tools sicher nutzt. </a:t>
            </a:r>
          </a:p>
          <a:p>
            <a:pPr marL="0" marR="0" lvl="0" indent="0" algn="just" rtl="0">
              <a:spcBef>
                <a:spcPts val="0"/>
              </a:spcBef>
              <a:spcAft>
                <a:spcPts val="0"/>
              </a:spcAft>
              <a:buNone/>
            </a:pPr>
            <a:endParaRPr lang="de-DE" sz="2200" i="1">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de-DE" sz="2200" i="1">
                <a:solidFill>
                  <a:schemeClr val="accent6"/>
                </a:solidFill>
                <a:latin typeface="+mn-lt"/>
                <a:ea typeface="Helvetica Neue"/>
                <a:cs typeface="Helvetica Neue"/>
                <a:sym typeface="Helvetica Neue"/>
              </a:rPr>
              <a:t>Wenn Sie über finanzielle Kenntnisse verfügen, können Sie bessere Entscheidungen in Bezug auf Ihr Geld treffen, Ihre finanzielle Situation verbessern und auf eine sicherere Zukunft hinarbeiten.</a:t>
            </a:r>
          </a:p>
        </p:txBody>
      </p:sp>
      <p:pic>
        <p:nvPicPr>
          <p:cNvPr id="2" name="Imagen 3">
            <a:extLst>
              <a:ext uri="{FF2B5EF4-FFF2-40B4-BE49-F238E27FC236}">
                <a16:creationId xmlns:a16="http://schemas.microsoft.com/office/drawing/2014/main" id="{11A589F3-4BC5-0F45-C118-E11C039A49E2}"/>
              </a:ext>
            </a:extLst>
          </p:cNvPr>
          <p:cNvPicPr>
            <a:picLocks noChangeAspect="1"/>
          </p:cNvPicPr>
          <p:nvPr/>
        </p:nvPicPr>
        <p:blipFill>
          <a:blip r:embed="rId3"/>
          <a:stretch>
            <a:fillRect/>
          </a:stretch>
        </p:blipFill>
        <p:spPr>
          <a:xfrm>
            <a:off x="1295400" y="4970669"/>
            <a:ext cx="4056981" cy="3655171"/>
          </a:xfrm>
          <a:prstGeom prst="rect">
            <a:avLst/>
          </a:prstGeom>
        </p:spPr>
      </p:pic>
      <p:sp>
        <p:nvSpPr>
          <p:cNvPr id="3" name="Google Shape;118;p6">
            <a:extLst>
              <a:ext uri="{FF2B5EF4-FFF2-40B4-BE49-F238E27FC236}">
                <a16:creationId xmlns:a16="http://schemas.microsoft.com/office/drawing/2014/main" id="{0C8EB8D4-8DC2-0CFA-80AE-E842FE5556BA}"/>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32705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56972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600" b="1">
                <a:solidFill>
                  <a:srgbClr val="00CCFF"/>
                </a:solidFill>
                <a:latin typeface="+mj-lt"/>
                <a:ea typeface="Helvetica Neue"/>
                <a:cs typeface="Helvetica Neue"/>
                <a:sym typeface="Helvetica Neue"/>
              </a:rPr>
              <a:t>Warum ist finanzielle Allgemeinbildung wichtig?</a:t>
            </a:r>
            <a:endParaRPr lang="de-DE" sz="2600">
              <a:solidFill>
                <a:srgbClr val="00CCFF"/>
              </a:solidFill>
              <a:latin typeface="+mj-lt"/>
            </a:endParaRPr>
          </a:p>
        </p:txBody>
      </p:sp>
      <p:grpSp>
        <p:nvGrpSpPr>
          <p:cNvPr id="3" name="Group 2">
            <a:extLst>
              <a:ext uri="{FF2B5EF4-FFF2-40B4-BE49-F238E27FC236}">
                <a16:creationId xmlns:a16="http://schemas.microsoft.com/office/drawing/2014/main" id="{7365665D-BB88-BBFC-732A-305304479590}"/>
              </a:ext>
            </a:extLst>
          </p:cNvPr>
          <p:cNvGrpSpPr/>
          <p:nvPr/>
        </p:nvGrpSpPr>
        <p:grpSpPr>
          <a:xfrm>
            <a:off x="1332000" y="4072713"/>
            <a:ext cx="15660600" cy="1446509"/>
            <a:chOff x="1332000" y="4072713"/>
            <a:chExt cx="15660600" cy="1446509"/>
          </a:xfrm>
        </p:grpSpPr>
        <p:sp>
          <p:nvSpPr>
            <p:cNvPr id="120" name="Google Shape;120;p6"/>
            <p:cNvSpPr txBox="1"/>
            <p:nvPr/>
          </p:nvSpPr>
          <p:spPr>
            <a:xfrm>
              <a:off x="2104391" y="4072713"/>
              <a:ext cx="14888209" cy="14465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dirty="0">
                  <a:effectLst/>
                  <a:latin typeface="+mj-lt"/>
                  <a:ea typeface="Yu Mincho" panose="02020400000000000000" pitchFamily="18" charset="-128"/>
                  <a:cs typeface="Arial" panose="020B0604020202020204" pitchFamily="34" charset="0"/>
                </a:rPr>
                <a:t>Fundierte Finanzentscheidungen treffen:</a:t>
              </a:r>
              <a:r>
                <a:rPr lang="de-DE" sz="2200" dirty="0">
                  <a:effectLst/>
                  <a:latin typeface="+mj-lt"/>
                  <a:ea typeface="Yu Mincho" panose="02020400000000000000" pitchFamily="18" charset="-128"/>
                  <a:cs typeface="Arial" panose="020B0604020202020204" pitchFamily="34" charset="0"/>
                </a:rPr>
                <a:t> Finanzielle Bildung vermittelt Ihnen das Wissen und die Fähigkeiten, die Sie benötigen, um fundierte Entscheidungen über Ihr Geld zu treffen. Sie hilft Ihnen, die Auswirkungen verschiedener finanzieller Entscheidungen zu verstehen und befähigt Sie, die Optionen auszuwählen, die Ihren Zielen und Werten entsprechen.</a:t>
              </a:r>
              <a:endParaRPr lang="de-DE" sz="2200" dirty="0">
                <a:latin typeface="+mj-lt"/>
              </a:endParaRPr>
            </a:p>
          </p:txBody>
        </p:sp>
        <p:sp>
          <p:nvSpPr>
            <p:cNvPr id="2" name="Google Shape;58;p2">
              <a:extLst>
                <a:ext uri="{FF2B5EF4-FFF2-40B4-BE49-F238E27FC236}">
                  <a16:creationId xmlns:a16="http://schemas.microsoft.com/office/drawing/2014/main" id="{3C03BC45-4D4A-7783-5C7A-8DF8BBB5424D}"/>
                </a:ext>
              </a:extLst>
            </p:cNvPr>
            <p:cNvSpPr txBox="1"/>
            <p:nvPr/>
          </p:nvSpPr>
          <p:spPr>
            <a:xfrm>
              <a:off x="1332000" y="4257359"/>
              <a:ext cx="542520" cy="830997"/>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a:solidFill>
                    <a:srgbClr val="33CCFF"/>
                  </a:solidFill>
                  <a:latin typeface="+mj-lt"/>
                  <a:ea typeface="Helvetica Neue"/>
                  <a:cs typeface="Helvetica Neue"/>
                  <a:sym typeface="Helvetica Neue"/>
                </a:rPr>
                <a:t>1</a:t>
              </a:r>
              <a:endParaRPr lang="de-DE">
                <a:solidFill>
                  <a:srgbClr val="33CCFF"/>
                </a:solidFill>
                <a:latin typeface="+mj-lt"/>
              </a:endParaRPr>
            </a:p>
          </p:txBody>
        </p:sp>
      </p:grpSp>
      <p:grpSp>
        <p:nvGrpSpPr>
          <p:cNvPr id="11" name="Group 10">
            <a:extLst>
              <a:ext uri="{FF2B5EF4-FFF2-40B4-BE49-F238E27FC236}">
                <a16:creationId xmlns:a16="http://schemas.microsoft.com/office/drawing/2014/main" id="{4C59988B-9E82-CA24-4EBE-7C33E83FA7D1}"/>
              </a:ext>
            </a:extLst>
          </p:cNvPr>
          <p:cNvGrpSpPr/>
          <p:nvPr/>
        </p:nvGrpSpPr>
        <p:grpSpPr>
          <a:xfrm>
            <a:off x="1332000" y="7285545"/>
            <a:ext cx="15660600" cy="1446509"/>
            <a:chOff x="1332000" y="7285545"/>
            <a:chExt cx="15660600" cy="1446509"/>
          </a:xfrm>
        </p:grpSpPr>
        <p:sp>
          <p:nvSpPr>
            <p:cNvPr id="5" name="Google Shape;120;p6">
              <a:extLst>
                <a:ext uri="{FF2B5EF4-FFF2-40B4-BE49-F238E27FC236}">
                  <a16:creationId xmlns:a16="http://schemas.microsoft.com/office/drawing/2014/main" id="{F39DA6AF-9434-B736-ADE4-9B7A18659AC0}"/>
                </a:ext>
              </a:extLst>
            </p:cNvPr>
            <p:cNvSpPr txBox="1"/>
            <p:nvPr/>
          </p:nvSpPr>
          <p:spPr>
            <a:xfrm>
              <a:off x="2104391" y="7285545"/>
              <a:ext cx="14888209" cy="14465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dirty="0">
                  <a:effectLst/>
                  <a:latin typeface="+mj-lt"/>
                  <a:ea typeface="Yu Mincho" panose="02020400000000000000" pitchFamily="18" charset="-128"/>
                  <a:cs typeface="Arial" panose="020B0604020202020204" pitchFamily="34" charset="0"/>
                </a:rPr>
                <a:t>Finanzielle Sicherheit aufbauen:</a:t>
              </a:r>
              <a:r>
                <a:rPr lang="de-DE" sz="2200" dirty="0">
                  <a:effectLst/>
                  <a:latin typeface="+mj-lt"/>
                  <a:ea typeface="Yu Mincho" panose="02020400000000000000" pitchFamily="18" charset="-128"/>
                  <a:cs typeface="Arial" panose="020B0604020202020204" pitchFamily="34" charset="0"/>
                </a:rPr>
                <a:t> Finanzielle Allgemeinbildung spielt eine wichtige Rolle beim Aufbau einer sicheren finanziellen Zukunft. Wenn Sie Konzepte wie Budgetierung, Sparen und Investieren verstehen, können Sie Ihr Einkommen und Ihre Ausgaben effektiv verwalten, Notfallfonds einrichten und auf langfristige finanzielle Ziele, wie z. B. die Altersvorsorge, hinarbeiten.</a:t>
              </a:r>
              <a:endParaRPr lang="de-DE" sz="2200" dirty="0">
                <a:latin typeface="+mj-lt"/>
              </a:endParaRPr>
            </a:p>
          </p:txBody>
        </p:sp>
        <p:sp>
          <p:nvSpPr>
            <p:cNvPr id="6" name="Google Shape;58;p2">
              <a:extLst>
                <a:ext uri="{FF2B5EF4-FFF2-40B4-BE49-F238E27FC236}">
                  <a16:creationId xmlns:a16="http://schemas.microsoft.com/office/drawing/2014/main" id="{7A286E1A-B6C2-B4EC-03F3-BA157EE0197E}"/>
                </a:ext>
              </a:extLst>
            </p:cNvPr>
            <p:cNvSpPr txBox="1"/>
            <p:nvPr/>
          </p:nvSpPr>
          <p:spPr>
            <a:xfrm>
              <a:off x="1332000" y="7470191"/>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4800" b="1">
                  <a:solidFill>
                    <a:srgbClr val="33CCFF"/>
                  </a:solidFill>
                  <a:latin typeface="+mj-lt"/>
                  <a:sym typeface="Helvetica Neue"/>
                </a:rPr>
                <a:t>3</a:t>
              </a:r>
              <a:endParaRPr lang="de-DE">
                <a:solidFill>
                  <a:srgbClr val="33CCFF"/>
                </a:solidFill>
                <a:latin typeface="+mj-lt"/>
              </a:endParaRPr>
            </a:p>
          </p:txBody>
        </p:sp>
      </p:grpSp>
      <p:grpSp>
        <p:nvGrpSpPr>
          <p:cNvPr id="10" name="Group 9">
            <a:extLst>
              <a:ext uri="{FF2B5EF4-FFF2-40B4-BE49-F238E27FC236}">
                <a16:creationId xmlns:a16="http://schemas.microsoft.com/office/drawing/2014/main" id="{AC0F2370-2BC8-0DAD-C952-8ACB5680E163}"/>
              </a:ext>
            </a:extLst>
          </p:cNvPr>
          <p:cNvGrpSpPr/>
          <p:nvPr/>
        </p:nvGrpSpPr>
        <p:grpSpPr>
          <a:xfrm>
            <a:off x="1332000" y="5679129"/>
            <a:ext cx="15660600" cy="1107955"/>
            <a:chOff x="1332000" y="5679129"/>
            <a:chExt cx="15660600" cy="1107955"/>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1079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dirty="0">
                  <a:effectLst/>
                  <a:latin typeface="+mj-lt"/>
                  <a:ea typeface="Yu Mincho" panose="02020400000000000000" pitchFamily="18" charset="-128"/>
                  <a:cs typeface="Arial" panose="020B0604020202020204" pitchFamily="34" charset="0"/>
                </a:rPr>
                <a:t>Finanzielle Fallstricke vermeiden:</a:t>
              </a:r>
              <a:r>
                <a:rPr lang="de-DE" sz="2200" dirty="0">
                  <a:effectLst/>
                  <a:latin typeface="+mj-lt"/>
                  <a:ea typeface="Yu Mincho" panose="02020400000000000000" pitchFamily="18" charset="-128"/>
                  <a:cs typeface="Arial" panose="020B0604020202020204" pitchFamily="34" charset="0"/>
                </a:rPr>
                <a:t> Ohne Finanzwissen sind Sie möglicherweise anfälliger für finanzielle Fallen oder schlechte finanzielle Entscheidungen. Mit dem richtigen Wissen und Verständnis können Sie finanzielle Herausforderungen meistern, unnötige Schulden vermeiden und sich von betrügerischen Machenschaften fernhalten.</a:t>
              </a:r>
              <a:endParaRPr lang="de-DE" sz="2200"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4800" b="1">
                  <a:solidFill>
                    <a:srgbClr val="33CCFF"/>
                  </a:solidFill>
                  <a:latin typeface="+mj-lt"/>
                  <a:sym typeface="Helvetica Neue"/>
                </a:rPr>
                <a:t>2</a:t>
              </a:r>
              <a:endParaRPr lang="de-DE">
                <a:solidFill>
                  <a:srgbClr val="33CCFF"/>
                </a:solidFill>
                <a:latin typeface="+mj-lt"/>
              </a:endParaRPr>
            </a:p>
          </p:txBody>
        </p:sp>
      </p:grpSp>
      <p:cxnSp>
        <p:nvCxnSpPr>
          <p:cNvPr id="4" name="Straight Connector 3">
            <a:extLst>
              <a:ext uri="{FF2B5EF4-FFF2-40B4-BE49-F238E27FC236}">
                <a16:creationId xmlns:a16="http://schemas.microsoft.com/office/drawing/2014/main" id="{D9986C2C-4023-4068-CC33-C7B63F86EFEA}"/>
              </a:ext>
            </a:extLst>
          </p:cNvPr>
          <p:cNvCxnSpPr/>
          <p:nvPr/>
        </p:nvCxnSpPr>
        <p:spPr>
          <a:xfrm>
            <a:off x="1295400" y="546892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62BD4-AD45-2682-CC1F-EE97D0074C47}"/>
              </a:ext>
            </a:extLst>
          </p:cNvPr>
          <p:cNvCxnSpPr/>
          <p:nvPr/>
        </p:nvCxnSpPr>
        <p:spPr>
          <a:xfrm>
            <a:off x="1295400" y="708436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 name="Google Shape;118;p6">
            <a:extLst>
              <a:ext uri="{FF2B5EF4-FFF2-40B4-BE49-F238E27FC236}">
                <a16:creationId xmlns:a16="http://schemas.microsoft.com/office/drawing/2014/main" id="{B69CA486-AE6E-98BE-7517-0AB7C70B8BA0}"/>
              </a:ext>
            </a:extLst>
          </p:cNvPr>
          <p:cNvSpPr txBox="1"/>
          <p:nvPr/>
        </p:nvSpPr>
        <p:spPr>
          <a:xfrm>
            <a:off x="1332000" y="2401311"/>
            <a:ext cx="1591200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4000" b="1" dirty="0">
                <a:solidFill>
                  <a:schemeClr val="tx1"/>
                </a:solidFill>
                <a:latin typeface="+mn-lt"/>
                <a:ea typeface="Helvetica Neue"/>
                <a:cs typeface="Helvetica Neue"/>
                <a:sym typeface="Helvetica Neue"/>
              </a:rPr>
              <a:t>1. Die Überschneidung von finanzieller und digitaler Kompetenz</a:t>
            </a:r>
            <a:endParaRPr lang="de-DE" sz="4000" dirty="0">
              <a:solidFill>
                <a:schemeClr val="tx1"/>
              </a:solidFill>
              <a:latin typeface="+mn-lt"/>
            </a:endParaRPr>
          </a:p>
        </p:txBody>
      </p:sp>
    </p:spTree>
    <p:extLst>
      <p:ext uri="{BB962C8B-B14F-4D97-AF65-F5344CB8AC3E}">
        <p14:creationId xmlns:p14="http://schemas.microsoft.com/office/powerpoint/2010/main" val="488907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5684</Words>
  <Application>Microsoft Office PowerPoint</Application>
  <PresentationFormat>Benutzerdefiniert</PresentationFormat>
  <Paragraphs>280</Paragraphs>
  <Slides>40</Slides>
  <Notes>40</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40</vt:i4>
      </vt:variant>
    </vt:vector>
  </HeadingPairs>
  <TitlesOfParts>
    <vt:vector size="48" baseType="lpstr">
      <vt:lpstr>Arial</vt:lpstr>
      <vt:lpstr>Helvetica Neue</vt:lpstr>
      <vt:lpstr>Calibri</vt:lpstr>
      <vt:lpstr>DM Sans</vt:lpstr>
      <vt:lpstr>Wingdings</vt:lpstr>
      <vt:lpstr>Office Theme</vt:lpstr>
      <vt:lpstr>1_Office Theme</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docId:EF7782144C4B2DF73B6FE429E19A6F8D</cp:keywords>
  <cp:lastModifiedBy>Jennifer Vöpel</cp:lastModifiedBy>
  <cp:revision>123</cp:revision>
  <cp:lastPrinted>2023-06-28T21:04:59Z</cp:lastPrinted>
  <dcterms:created xsi:type="dcterms:W3CDTF">2022-01-27T16:04:38Z</dcterms:created>
  <dcterms:modified xsi:type="dcterms:W3CDTF">2023-09-22T10:04:46Z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MSIP_Label_ea60d57e-af5b-4752-ac57-3e4f28ca11dc_Enabled">
    <vt:lpwstr>true</vt:lpwstr>
  </property>
  <property fmtid="{D5CDD505-2E9C-101B-9397-08002B2CF9AE}" pid="6" name="MSIP_Label_ea60d57e-af5b-4752-ac57-3e4f28ca11dc_SetDate">
    <vt:lpwstr>2023-06-25T12:39:47Z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a50c850e-1f0c-4ed5-92e1-640010c37547</vt:lpwstr>
  </property>
  <property fmtid="{D5CDD505-2E9C-101B-9397-08002B2CF9AE}" pid="11" name="MSIP_Label_ea60d57e-af5b-4752-ac57-3e4f28ca11dc_ContentBits">
    <vt:lpwstr>0</vt:lpwstr>
  </property>
</Properties>
</file>