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5.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5" r:id="rId2"/>
  </p:sldMasterIdLst>
  <p:notesMasterIdLst>
    <p:notesMasterId r:id="rId43"/>
  </p:notesMasterIdLst>
  <p:sldIdLst>
    <p:sldId id="256" r:id="rId3"/>
    <p:sldId id="257" r:id="rId4"/>
    <p:sldId id="259" r:id="rId5"/>
    <p:sldId id="260" r:id="rId6"/>
    <p:sldId id="278" r:id="rId7"/>
    <p:sldId id="286" r:id="rId8"/>
    <p:sldId id="287" r:id="rId9"/>
    <p:sldId id="288" r:id="rId10"/>
    <p:sldId id="280" r:id="rId11"/>
    <p:sldId id="289" r:id="rId12"/>
    <p:sldId id="290" r:id="rId13"/>
    <p:sldId id="291" r:id="rId14"/>
    <p:sldId id="281" r:id="rId15"/>
    <p:sldId id="292" r:id="rId16"/>
    <p:sldId id="273" r:id="rId17"/>
    <p:sldId id="276" r:id="rId18"/>
    <p:sldId id="293" r:id="rId19"/>
    <p:sldId id="294" r:id="rId20"/>
    <p:sldId id="282" r:id="rId21"/>
    <p:sldId id="295" r:id="rId22"/>
    <p:sldId id="296" r:id="rId23"/>
    <p:sldId id="297" r:id="rId24"/>
    <p:sldId id="298" r:id="rId25"/>
    <p:sldId id="283" r:id="rId26"/>
    <p:sldId id="299" r:id="rId27"/>
    <p:sldId id="274" r:id="rId28"/>
    <p:sldId id="271" r:id="rId29"/>
    <p:sldId id="302" r:id="rId30"/>
    <p:sldId id="284" r:id="rId31"/>
    <p:sldId id="303" r:id="rId32"/>
    <p:sldId id="304" r:id="rId33"/>
    <p:sldId id="285" r:id="rId34"/>
    <p:sldId id="305" r:id="rId35"/>
    <p:sldId id="306" r:id="rId36"/>
    <p:sldId id="307" r:id="rId37"/>
    <p:sldId id="266" r:id="rId38"/>
    <p:sldId id="279" r:id="rId39"/>
    <p:sldId id="267" r:id="rId40"/>
    <p:sldId id="268" r:id="rId41"/>
    <p:sldId id="270" r:id="rId42"/>
  </p:sldIdLst>
  <p:sldSz cx="18288000" cy="10287000"/>
  <p:notesSz cx="18288000" cy="10287000"/>
  <p:embeddedFontLst>
    <p:embeddedFont>
      <p:font typeface="Calibri" panose="020F0502020204030204" pitchFamily="34" charset="0"/>
      <p:regular r:id="rId44"/>
      <p:bold r:id="rId45"/>
      <p:italic r:id="rId46"/>
      <p:boldItalic r:id="rId47"/>
    </p:embeddedFont>
    <p:embeddedFont>
      <p:font typeface="DM Sans" pitchFamily="2" charset="0"/>
      <p:regular r:id="rId48"/>
      <p:bold r:id="rId49"/>
      <p:italic r:id="rId50"/>
      <p:boldItalic r:id="rId51"/>
    </p:embeddedFont>
    <p:embeddedFont>
      <p:font typeface="Helvetica Neue" panose="020B0604020202020204" charset="0"/>
      <p:regular r:id="rId52"/>
      <p:bold r:id="rId53"/>
      <p:italic r:id="rId54"/>
      <p:boldItalic r:id="rId55"/>
    </p:embeddedFont>
  </p:embeddedFontLst>
  <p:custDataLst>
    <p:tags r:id="rId5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hmmRUWy2bgMO6dPI/Ny1H2Uhj7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6790"/>
    <a:srgbClr val="33CC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1" d="100"/>
          <a:sy n="61" d="100"/>
        </p:scale>
        <p:origin x="322"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customschemas.google.com/relationships/presentationmetadata" Target="metadata"/><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924800" cy="515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358438" y="0"/>
            <a:ext cx="7924800" cy="515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28800" y="4951413"/>
            <a:ext cx="14630400" cy="40497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71063"/>
            <a:ext cx="7924800" cy="515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358438" y="9771063"/>
            <a:ext cx="7924800" cy="515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5924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593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877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76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65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659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6446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5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4573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36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376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6018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0297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83294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2645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093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8706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9832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8279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560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442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31782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4010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803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427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3156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1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4999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2: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2: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1828800" y="4951413"/>
            <a:ext cx="14630400" cy="40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8" name="Google Shape;218;p13:notes"/>
          <p:cNvSpPr txBox="1">
            <a:spLocks noGrp="1"/>
          </p:cNvSpPr>
          <p:nvPr>
            <p:ph type="sldNum" idx="12"/>
          </p:nvPr>
        </p:nvSpPr>
        <p:spPr>
          <a:xfrm>
            <a:off x="10358438" y="9771063"/>
            <a:ext cx="7924800" cy="516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4" name="Google Shape;234;p15: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6111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6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221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992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1828800" y="4951413"/>
            <a:ext cx="14630400" cy="404971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35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seño personalizado" preserve="1">
  <p:cSld name="Diseño personalizado">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96199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obj" preserve="1">
  <p:cSld name="Blank">
    <p:spTree>
      <p:nvGrpSpPr>
        <p:cNvPr id="1" name="Shape 25"/>
        <p:cNvGrpSpPr/>
        <p:nvPr/>
      </p:nvGrpSpPr>
      <p:grpSpPr>
        <a:xfrm>
          <a:off x="0" y="0"/>
          <a:ext cx="0" cy="0"/>
          <a:chOff x="0" y="0"/>
          <a:chExt cx="0" cy="0"/>
        </a:xfrm>
      </p:grpSpPr>
    </p:spTree>
    <p:extLst>
      <p:ext uri="{BB962C8B-B14F-4D97-AF65-F5344CB8AC3E}">
        <p14:creationId xmlns:p14="http://schemas.microsoft.com/office/powerpoint/2010/main" val="21583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Diapositiva de título">
    <p:spTree>
      <p:nvGrpSpPr>
        <p:cNvPr id="1" name="Shape 30"/>
        <p:cNvGrpSpPr/>
        <p:nvPr/>
      </p:nvGrpSpPr>
      <p:grpSpPr>
        <a:xfrm>
          <a:off x="0" y="0"/>
          <a:ext cx="0" cy="0"/>
          <a:chOff x="0" y="0"/>
          <a:chExt cx="0" cy="0"/>
        </a:xfrm>
      </p:grpSpPr>
    </p:spTree>
    <p:extLst>
      <p:ext uri="{BB962C8B-B14F-4D97-AF65-F5344CB8AC3E}">
        <p14:creationId xmlns:p14="http://schemas.microsoft.com/office/powerpoint/2010/main" val="345537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5.jpeg"/><Relationship Id="rId5" Type="http://schemas.openxmlformats.org/officeDocument/2006/relationships/tags" Target="../tags/tag2.xml"/><Relationship Id="rId10" Type="http://schemas.openxmlformats.org/officeDocument/2006/relationships/image" Target="../media/image4.jpeg"/><Relationship Id="rId4" Type="http://schemas.openxmlformats.org/officeDocument/2006/relationships/theme" Target="../theme/theme1.x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oleObject" Target="../embeddings/oleObject2.bin"/><Relationship Id="rId11" Type="http://schemas.openxmlformats.org/officeDocument/2006/relationships/image" Target="../media/image5.jpeg"/><Relationship Id="rId5" Type="http://schemas.openxmlformats.org/officeDocument/2006/relationships/tags" Target="../tags/tag3.xml"/><Relationship Id="rId10" Type="http://schemas.openxmlformats.org/officeDocument/2006/relationships/image" Target="../media/image6.jpeg"/><Relationship Id="rId4" Type="http://schemas.openxmlformats.org/officeDocument/2006/relationships/theme" Target="../theme/theme2.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A7555D6-A858-38F7-CFF6-AB85D9FCDD13}"/>
              </a:ext>
            </a:extLst>
          </p:cNvPr>
          <p:cNvGraphicFramePr>
            <a:graphicFrameLocks noChangeAspect="1"/>
          </p:cNvGraphicFramePr>
          <p:nvPr userDrawn="1">
            <p:custDataLst>
              <p:tags r:id="rId5"/>
            </p:custDataLst>
            <p:extLst>
              <p:ext uri="{D42A27DB-BD31-4B8C-83A1-F6EECF244321}">
                <p14:modId xmlns:p14="http://schemas.microsoft.com/office/powerpoint/2010/main" val="3895073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3">
            <a:schemeClr val="accent5"/>
          </a:lnRef>
          <a:fillRef idx="0">
            <a:schemeClr val="accent5"/>
          </a:fillRef>
          <a:effectRef idx="2">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476021" y="1356854"/>
            <a:ext cx="2089947" cy="685702"/>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0B5F0D4-B6F7-CE58-F844-A5354C81461A}"/>
              </a:ext>
            </a:extLst>
          </p:cNvPr>
          <p:cNvGraphicFramePr>
            <a:graphicFrameLocks noChangeAspect="1"/>
          </p:cNvGraphicFramePr>
          <p:nvPr userDrawn="1">
            <p:custDataLst>
              <p:tags r:id="rId5"/>
            </p:custDataLst>
            <p:extLst>
              <p:ext uri="{D42A27DB-BD31-4B8C-83A1-F6EECF244321}">
                <p14:modId xmlns:p14="http://schemas.microsoft.com/office/powerpoint/2010/main" val="42064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1" name="Google Shape;11;p16"/>
          <p:cNvSpPr/>
          <p:nvPr/>
        </p:nvSpPr>
        <p:spPr>
          <a:xfrm>
            <a:off x="1222551" y="1174148"/>
            <a:ext cx="15678785" cy="0"/>
          </a:xfrm>
          <a:custGeom>
            <a:avLst/>
            <a:gdLst/>
            <a:ahLst/>
            <a:cxnLst/>
            <a:rect l="l" t="t" r="r" b="b"/>
            <a:pathLst>
              <a:path w="15678785" h="120000" extrusionOk="0">
                <a:moveTo>
                  <a:pt x="0" y="0"/>
                </a:moveTo>
                <a:lnTo>
                  <a:pt x="15678235" y="0"/>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3;p16"/>
          <p:cNvSpPr/>
          <p:nvPr/>
        </p:nvSpPr>
        <p:spPr>
          <a:xfrm>
            <a:off x="1023876" y="1409545"/>
            <a:ext cx="0" cy="7525384"/>
          </a:xfrm>
          <a:custGeom>
            <a:avLst/>
            <a:gdLst/>
            <a:ahLst/>
            <a:cxnLst/>
            <a:rect l="l" t="t" r="r" b="b"/>
            <a:pathLst>
              <a:path w="120000" h="7525384" extrusionOk="0">
                <a:moveTo>
                  <a:pt x="0" y="0"/>
                </a:moveTo>
                <a:lnTo>
                  <a:pt x="0" y="7524868"/>
                </a:lnTo>
              </a:path>
            </a:pathLst>
          </a:custGeom>
          <a:ln w="76200">
            <a:solidFill>
              <a:srgbClr val="33CCFF"/>
            </a:solidFill>
            <a:headEnd type="none" w="sm" len="sm"/>
            <a:tailEnd type="none" w="sm" len="sm"/>
          </a:ln>
        </p:spPr>
        <p:style>
          <a:lnRef idx="1">
            <a:schemeClr val="accent5"/>
          </a:lnRef>
          <a:fillRef idx="0">
            <a:schemeClr val="accent5"/>
          </a:fillRef>
          <a:effectRef idx="0">
            <a:schemeClr val="accent5"/>
          </a:effectRef>
          <a:fontRef idx="minor">
            <a:schemeClr val="tx1"/>
          </a:fontRef>
        </p:style>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0560" y="9451198"/>
            <a:ext cx="2247197" cy="471451"/>
          </a:xfrm>
          <a:prstGeom prst="rect">
            <a:avLst/>
          </a:prstGeom>
          <a:noFill/>
          <a:ln>
            <a:noFill/>
          </a:ln>
        </p:spPr>
      </p:pic>
      <p:sp>
        <p:nvSpPr>
          <p:cNvPr id="20" name="Google Shape;20;p16"/>
          <p:cNvSpPr txBox="1"/>
          <p:nvPr/>
        </p:nvSpPr>
        <p:spPr>
          <a:xfrm>
            <a:off x="2916550" y="9386841"/>
            <a:ext cx="5998850"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100">
              <a:solidFill>
                <a:schemeClr val="dk1"/>
              </a:solidFill>
              <a:latin typeface="Calibri"/>
              <a:ea typeface="Calibri"/>
              <a:cs typeface="Calibri"/>
              <a:sym typeface="Calibri"/>
            </a:endParaRPr>
          </a:p>
        </p:txBody>
      </p:sp>
      <p:pic>
        <p:nvPicPr>
          <p:cNvPr id="21" name="Google Shape;21;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15400" y="9357719"/>
            <a:ext cx="1676399" cy="600163"/>
          </a:xfrm>
          <a:prstGeom prst="rect">
            <a:avLst/>
          </a:prstGeom>
          <a:noFill/>
          <a:ln>
            <a:noFill/>
          </a:ln>
        </p:spPr>
      </p:pic>
      <p:sp>
        <p:nvSpPr>
          <p:cNvPr id="22" name="Google Shape;22;p16"/>
          <p:cNvSpPr txBox="1"/>
          <p:nvPr/>
        </p:nvSpPr>
        <p:spPr>
          <a:xfrm>
            <a:off x="10591800" y="9345267"/>
            <a:ext cx="6825579" cy="76944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100" dirty="0">
                <a:solidFill>
                  <a:schemeClr val="dk1"/>
                </a:solidFill>
                <a:latin typeface="Calibri"/>
                <a:ea typeface="Calibri"/>
                <a:cs typeface="Calibri"/>
                <a:sym typeface="Calibri"/>
              </a:rPr>
              <a:t>Legal </a:t>
            </a:r>
            <a:r>
              <a:rPr lang="es-ES" sz="1100" dirty="0" err="1">
                <a:solidFill>
                  <a:schemeClr val="dk1"/>
                </a:solidFill>
                <a:latin typeface="Calibri"/>
                <a:ea typeface="Calibri"/>
                <a:cs typeface="Calibri"/>
                <a:sym typeface="Calibri"/>
              </a:rPr>
              <a:t>description</a:t>
            </a:r>
            <a:r>
              <a:rPr lang="es-ES" sz="1100" dirty="0">
                <a:solidFill>
                  <a:schemeClr val="dk1"/>
                </a:solidFill>
                <a:latin typeface="Calibri"/>
                <a:ea typeface="Calibri"/>
                <a:cs typeface="Calibri"/>
                <a:sym typeface="Calibri"/>
              </a:rPr>
              <a:t> – </a:t>
            </a:r>
            <a:r>
              <a:rPr lang="es-ES" sz="1100" dirty="0" err="1">
                <a:solidFill>
                  <a:schemeClr val="dk1"/>
                </a:solidFill>
                <a:latin typeface="Calibri"/>
                <a:ea typeface="Calibri"/>
                <a:cs typeface="Calibri"/>
                <a:sym typeface="Calibri"/>
              </a:rPr>
              <a:t>Creative</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Commons</a:t>
            </a:r>
            <a:r>
              <a:rPr lang="es-ES" sz="1100" dirty="0">
                <a:solidFill>
                  <a:schemeClr val="dk1"/>
                </a:solidFill>
                <a:latin typeface="Calibri"/>
                <a:ea typeface="Calibri"/>
                <a:cs typeface="Calibri"/>
                <a:sym typeface="Calibri"/>
              </a:rPr>
              <a:t> </a:t>
            </a:r>
            <a:r>
              <a:rPr lang="es-ES" sz="1100" dirty="0" err="1">
                <a:solidFill>
                  <a:schemeClr val="dk1"/>
                </a:solidFill>
                <a:latin typeface="Calibri"/>
                <a:ea typeface="Calibri"/>
                <a:cs typeface="Calibri"/>
                <a:sym typeface="Calibri"/>
              </a:rPr>
              <a:t>licensing</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materials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published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hr-HR" sz="1100" b="0" i="0" dirty="0">
                <a:solidFill>
                  <a:schemeClr val="dk1"/>
                </a:solidFill>
                <a:latin typeface="DM Sans"/>
                <a:ea typeface="DM Sans"/>
                <a:cs typeface="DM Sans"/>
                <a:sym typeface="DM Sans"/>
              </a:rPr>
              <a:t>BOOMER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project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website</a:t>
            </a:r>
            <a:r>
              <a:rPr lang="es-ES" sz="1100" b="0" i="0" dirty="0">
                <a:solidFill>
                  <a:schemeClr val="dk1"/>
                </a:solidFill>
                <a:latin typeface="DM Sans"/>
                <a:ea typeface="DM Sans"/>
                <a:cs typeface="DM Sans"/>
                <a:sym typeface="DM Sans"/>
              </a:rPr>
              <a:t> are </a:t>
            </a:r>
            <a:r>
              <a:rPr lang="es-ES" sz="1100" b="0" i="0" dirty="0" err="1">
                <a:solidFill>
                  <a:schemeClr val="dk1"/>
                </a:solidFill>
                <a:latin typeface="DM Sans"/>
                <a:ea typeface="DM Sans"/>
                <a:cs typeface="DM Sans"/>
                <a:sym typeface="DM Sans"/>
              </a:rPr>
              <a:t>classified</a:t>
            </a:r>
            <a:r>
              <a:rPr lang="es-ES" sz="1100" b="0" i="0" dirty="0">
                <a:solidFill>
                  <a:schemeClr val="dk1"/>
                </a:solidFill>
                <a:latin typeface="DM Sans"/>
                <a:ea typeface="DM Sans"/>
                <a:cs typeface="DM Sans"/>
                <a:sym typeface="DM Sans"/>
              </a:rPr>
              <a:t> as Open </a:t>
            </a:r>
            <a:r>
              <a:rPr lang="es-ES" sz="1100" b="0" i="0" dirty="0" err="1">
                <a:solidFill>
                  <a:schemeClr val="dk1"/>
                </a:solidFill>
                <a:latin typeface="DM Sans"/>
                <a:ea typeface="DM Sans"/>
                <a:cs typeface="DM Sans"/>
                <a:sym typeface="DM Sans"/>
              </a:rPr>
              <a:t>Educational</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Resources</a:t>
            </a:r>
            <a:r>
              <a:rPr lang="es-ES" sz="1100" b="0" i="0" dirty="0">
                <a:solidFill>
                  <a:schemeClr val="dk1"/>
                </a:solidFill>
                <a:latin typeface="DM Sans"/>
                <a:ea typeface="DM Sans"/>
                <a:cs typeface="DM Sans"/>
                <a:sym typeface="DM Sans"/>
              </a:rPr>
              <a:t>' (OER) and can be </a:t>
            </a:r>
            <a:r>
              <a:rPr lang="es-ES" sz="1100" b="0" i="0" dirty="0" err="1">
                <a:solidFill>
                  <a:schemeClr val="dk1"/>
                </a:solidFill>
                <a:latin typeface="DM Sans"/>
                <a:ea typeface="DM Sans"/>
                <a:cs typeface="DM Sans"/>
                <a:sym typeface="DM Sans"/>
              </a:rPr>
              <a:t>freely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permission</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creators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downloaded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reused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copied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adapted</a:t>
            </a:r>
            <a:r>
              <a:rPr lang="es-ES" sz="1100" b="0" i="0" dirty="0">
                <a:solidFill>
                  <a:schemeClr val="dk1"/>
                </a:solidFill>
                <a:latin typeface="DM Sans"/>
                <a:ea typeface="DM Sans"/>
                <a:cs typeface="DM Sans"/>
                <a:sym typeface="DM Sans"/>
              </a:rPr>
              <a:t>, and </a:t>
            </a:r>
            <a:r>
              <a:rPr lang="es-ES" sz="1100" b="0" i="0" dirty="0" err="1">
                <a:solidFill>
                  <a:schemeClr val="dk1"/>
                </a:solidFill>
                <a:latin typeface="DM Sans"/>
                <a:ea typeface="DM Sans"/>
                <a:cs typeface="DM Sans"/>
                <a:sym typeface="DM Sans"/>
              </a:rPr>
              <a:t>shared</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by</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users</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with</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information</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about</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the</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source</a:t>
            </a:r>
            <a:r>
              <a:rPr lang="es-ES" sz="1100" b="0" i="0" dirty="0">
                <a:solidFill>
                  <a:schemeClr val="dk1"/>
                </a:solidFill>
                <a:latin typeface="DM Sans"/>
                <a:ea typeface="DM Sans"/>
                <a:cs typeface="DM Sans"/>
                <a:sym typeface="DM Sans"/>
              </a:rPr>
              <a:t> of </a:t>
            </a:r>
            <a:r>
              <a:rPr lang="es-ES" sz="1100" b="0" i="0" dirty="0" err="1">
                <a:solidFill>
                  <a:schemeClr val="dk1"/>
                </a:solidFill>
                <a:latin typeface="DM Sans"/>
                <a:ea typeface="DM Sans"/>
                <a:cs typeface="DM Sans"/>
                <a:sym typeface="DM Sans"/>
              </a:rPr>
              <a:t>their</a:t>
            </a:r>
            <a:r>
              <a:rPr lang="es-ES" sz="1100" b="0" i="0" dirty="0">
                <a:solidFill>
                  <a:schemeClr val="dk1"/>
                </a:solidFill>
                <a:latin typeface="DM Sans"/>
                <a:ea typeface="DM Sans"/>
                <a:cs typeface="DM Sans"/>
                <a:sym typeface="DM Sans"/>
              </a:rPr>
              <a:t> </a:t>
            </a:r>
            <a:r>
              <a:rPr lang="es-ES" sz="1100" b="0" i="0" dirty="0" err="1">
                <a:solidFill>
                  <a:schemeClr val="dk1"/>
                </a:solidFill>
                <a:latin typeface="DM Sans"/>
                <a:ea typeface="DM Sans"/>
                <a:cs typeface="DM Sans"/>
                <a:sym typeface="DM Sans"/>
              </a:rPr>
              <a:t>origin</a:t>
            </a:r>
            <a:r>
              <a:rPr lang="es-ES" sz="1100" b="0" i="0" dirty="0">
                <a:solidFill>
                  <a:schemeClr val="dk1"/>
                </a:solidFill>
                <a:latin typeface="DM Sans"/>
                <a:ea typeface="DM Sans"/>
                <a:cs typeface="DM Sans"/>
                <a:sym typeface="DM Sans"/>
              </a:rPr>
              <a:t>.</a:t>
            </a:r>
            <a:endParaRPr sz="1100" dirty="0">
              <a:solidFill>
                <a:schemeClr val="dk1"/>
              </a:solidFill>
              <a:latin typeface="Calibri"/>
              <a:ea typeface="Calibri"/>
              <a:cs typeface="Calibri"/>
              <a:sym typeface="Calibri"/>
            </a:endParaRPr>
          </a:p>
        </p:txBody>
      </p:sp>
      <p:pic>
        <p:nvPicPr>
          <p:cNvPr id="24" name="Grafik 3" descr="Ein Bild, das Text, Clipart enthält.&#10;&#10;Automatisch generierte Beschreibung"/>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4162049" y="1409546"/>
            <a:ext cx="2403919" cy="909908"/>
          </a:xfrm>
          <a:prstGeom prst="rect">
            <a:avLst/>
          </a:prstGeom>
          <a:noFill/>
          <a:ln>
            <a:noFill/>
          </a:ln>
        </p:spPr>
      </p:pic>
      <p:pic>
        <p:nvPicPr>
          <p:cNvPr id="26" name="Grafik 3" descr="Ein Bild, das Text, Clipart enthält.&#10;&#10;Automatisch generierte Beschreibung"/>
          <p:cNvPicPr/>
          <p:nvPr userDrawn="1"/>
        </p:nvPicPr>
        <p:blipFill rotWithShape="1">
          <a:blip r:embed="rId11" cstate="email">
            <a:extLst>
              <a:ext uri="{28A0092B-C50C-407E-A947-70E740481C1C}">
                <a14:useLocalDpi xmlns:a14="http://schemas.microsoft.com/office/drawing/2010/main"/>
              </a:ext>
            </a:extLst>
          </a:blip>
          <a:srcRect/>
          <a:stretch/>
        </p:blipFill>
        <p:spPr bwMode="auto">
          <a:xfrm>
            <a:off x="365954" y="1007282"/>
            <a:ext cx="1315844" cy="804526"/>
          </a:xfrm>
          <a:prstGeom prst="rect">
            <a:avLst/>
          </a:prstGeom>
          <a:noFill/>
          <a:ln>
            <a:noFill/>
          </a:ln>
        </p:spPr>
      </p:pic>
    </p:spTree>
    <p:extLst>
      <p:ext uri="{BB962C8B-B14F-4D97-AF65-F5344CB8AC3E}">
        <p14:creationId xmlns:p14="http://schemas.microsoft.com/office/powerpoint/2010/main" val="539589001"/>
      </p:ext>
    </p:extLst>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0.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6.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8" Type="http://schemas.openxmlformats.org/officeDocument/2006/relationships/hyperlink" Target="https://www.insuranceeurope.eu/priorities/26/digitalisation" TargetMode="External"/><Relationship Id="rId3" Type="http://schemas.openxmlformats.org/officeDocument/2006/relationships/hyperlink" Target="https://www.bankingsupervision.europa.eu/about/consumerprotection/html/index.en.html" TargetMode="External"/><Relationship Id="rId7" Type="http://schemas.openxmlformats.org/officeDocument/2006/relationships/hyperlink" Target="https://finance.ec.europa.eu/system/files/2022-01/220111-financial-competence-framework-adults_en.pdf"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esma.europa.eu/investor-corner" TargetMode="External"/><Relationship Id="rId5" Type="http://schemas.openxmlformats.org/officeDocument/2006/relationships/hyperlink" Target="https://finance.ec.europa.eu/consumer-finance-and-payments/financial-literacy_en" TargetMode="External"/><Relationship Id="rId10" Type="http://schemas.openxmlformats.org/officeDocument/2006/relationships/hyperlink" Target="https://www.oecd.org/financial/education/" TargetMode="External"/><Relationship Id="rId4" Type="http://schemas.openxmlformats.org/officeDocument/2006/relationships/hyperlink" Target="https://commission.europa.eu/live-work-travel-eu/consumer-rights-and-complaints/consumer-financial-products-and-services/consumer-protection-financial-services_en" TargetMode="External"/><Relationship Id="rId9" Type="http://schemas.openxmlformats.org/officeDocument/2006/relationships/hyperlink" Target="http://www.oecd.org/financial/education/2022-INFE-Toolkit-Measuring-Finlit-Financial-Inclusion.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
          <p:cNvSpPr txBox="1"/>
          <p:nvPr/>
        </p:nvSpPr>
        <p:spPr>
          <a:xfrm>
            <a:off x="2967907" y="4672448"/>
            <a:ext cx="12352186"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400" b="1" dirty="0">
                <a:solidFill>
                  <a:schemeClr val="tx1"/>
                </a:solidFill>
                <a:latin typeface="+mn-lt"/>
                <a:ea typeface="Helvetica Neue"/>
                <a:cs typeface="Helvetica Neue"/>
                <a:sym typeface="Helvetica Neue"/>
              </a:rPr>
              <a:t>Personal </a:t>
            </a:r>
            <a:r>
              <a:rPr lang="hr-HR" sz="4400" b="1" dirty="0" err="1">
                <a:solidFill>
                  <a:schemeClr val="tx1"/>
                </a:solidFill>
                <a:latin typeface="+mn-lt"/>
                <a:ea typeface="Helvetica Neue"/>
                <a:cs typeface="Helvetica Neue"/>
                <a:sym typeface="Helvetica Neue"/>
              </a:rPr>
              <a:t>Finance</a:t>
            </a:r>
            <a:r>
              <a:rPr lang="hr-HR" sz="4400" b="1" dirty="0">
                <a:solidFill>
                  <a:schemeClr val="tx1"/>
                </a:solidFill>
                <a:latin typeface="+mn-lt"/>
                <a:ea typeface="Helvetica Neue"/>
                <a:cs typeface="Helvetica Neue"/>
                <a:sym typeface="Helvetica Neue"/>
              </a:rPr>
              <a:t> </a:t>
            </a:r>
            <a:r>
              <a:rPr lang="hr-HR" sz="4400" b="1" dirty="0" err="1">
                <a:solidFill>
                  <a:schemeClr val="tx1"/>
                </a:solidFill>
                <a:latin typeface="+mn-lt"/>
                <a:ea typeface="Helvetica Neue"/>
                <a:cs typeface="Helvetica Neue"/>
                <a:sym typeface="Helvetica Neue"/>
              </a:rPr>
              <a:t>in</a:t>
            </a:r>
            <a:r>
              <a:rPr lang="hr-HR" sz="4400" b="1" dirty="0">
                <a:solidFill>
                  <a:schemeClr val="tx1"/>
                </a:solidFill>
                <a:latin typeface="+mn-lt"/>
                <a:ea typeface="Helvetica Neue"/>
                <a:cs typeface="Helvetica Neue"/>
                <a:sym typeface="Helvetica Neue"/>
              </a:rPr>
              <a:t> </a:t>
            </a:r>
            <a:r>
              <a:rPr lang="hr-HR" sz="4400" b="1" dirty="0" err="1">
                <a:solidFill>
                  <a:schemeClr val="tx1"/>
                </a:solidFill>
                <a:latin typeface="+mn-lt"/>
                <a:ea typeface="Helvetica Neue"/>
                <a:cs typeface="Helvetica Neue"/>
                <a:sym typeface="Helvetica Neue"/>
              </a:rPr>
              <a:t>the</a:t>
            </a:r>
            <a:r>
              <a:rPr lang="hr-HR" sz="4400" b="1" dirty="0">
                <a:solidFill>
                  <a:schemeClr val="tx1"/>
                </a:solidFill>
                <a:latin typeface="+mn-lt"/>
                <a:ea typeface="Helvetica Neue"/>
                <a:cs typeface="Helvetica Neue"/>
                <a:sym typeface="Helvetica Neue"/>
              </a:rPr>
              <a:t> Digital </a:t>
            </a:r>
            <a:r>
              <a:rPr lang="hr-HR" sz="4400" b="1" dirty="0" err="1">
                <a:solidFill>
                  <a:schemeClr val="tx1"/>
                </a:solidFill>
                <a:latin typeface="+mn-lt"/>
                <a:ea typeface="Helvetica Neue"/>
                <a:cs typeface="Helvetica Neue"/>
                <a:sym typeface="Helvetica Neue"/>
              </a:rPr>
              <a:t>Environment</a:t>
            </a:r>
            <a:endParaRPr sz="4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076691" y="1389845"/>
            <a:ext cx="5359247" cy="2089625"/>
          </a:xfrm>
          <a:prstGeom prst="rect">
            <a:avLst/>
          </a:prstGeom>
          <a:noFill/>
          <a:ln>
            <a:noFill/>
          </a:ln>
        </p:spPr>
      </p:pic>
      <p:sp>
        <p:nvSpPr>
          <p:cNvPr id="2" name="Rectangle 1"/>
          <p:cNvSpPr/>
          <p:nvPr/>
        </p:nvSpPr>
        <p:spPr>
          <a:xfrm>
            <a:off x="5968509" y="3468383"/>
            <a:ext cx="5575610" cy="369332"/>
          </a:xfrm>
          <a:prstGeom prst="rect">
            <a:avLst/>
          </a:prstGeom>
        </p:spPr>
        <p:txBody>
          <a:bodyPr wrap="square">
            <a:spAutoFit/>
          </a:bodyPr>
          <a:lstStyle/>
          <a:p>
            <a:pPr algn="ctr"/>
            <a:r>
              <a:rPr lang="hr-HR" sz="1800" b="1" dirty="0" err="1">
                <a:solidFill>
                  <a:srgbClr val="00CCFF"/>
                </a:solidFill>
              </a:rPr>
              <a:t>www.digital</a:t>
            </a:r>
            <a:r>
              <a:rPr lang="hr-HR" sz="1800" b="1" dirty="0">
                <a:solidFill>
                  <a:srgbClr val="00CCFF"/>
                </a:solidFill>
              </a:rPr>
              <a:t>-</a:t>
            </a:r>
            <a:r>
              <a:rPr lang="hr-HR" sz="1800" b="1" dirty="0" err="1">
                <a:solidFill>
                  <a:srgbClr val="00CCFF"/>
                </a:solidFill>
              </a:rPr>
              <a:t>boomer.eu</a:t>
            </a:r>
            <a:endParaRPr lang="hr-HR" sz="1800" b="1" dirty="0">
              <a:solidFill>
                <a:srgbClr val="00CCFF"/>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16504" y="7027319"/>
            <a:ext cx="7802088" cy="175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Google Shape;51;p1"/>
          <p:cNvSpPr txBox="1"/>
          <p:nvPr/>
        </p:nvSpPr>
        <p:spPr>
          <a:xfrm>
            <a:off x="1051394" y="5762998"/>
            <a:ext cx="16185212"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3600"/>
              <a:buFont typeface="Helvetica Neue"/>
              <a:buNone/>
            </a:pPr>
            <a:r>
              <a:rPr lang="hr-HR" sz="4000" dirty="0" err="1">
                <a:solidFill>
                  <a:schemeClr val="tx1"/>
                </a:solidFill>
                <a:latin typeface="Arial" pitchFamily="34" charset="0"/>
                <a:ea typeface="Helvetica Neue"/>
                <a:cs typeface="Arial" pitchFamily="34" charset="0"/>
                <a:sym typeface="Helvetica Neue"/>
              </a:rPr>
              <a:t>Provided</a:t>
            </a:r>
            <a:r>
              <a:rPr lang="hr-HR" sz="4000" dirty="0">
                <a:solidFill>
                  <a:schemeClr val="tx1"/>
                </a:solidFill>
                <a:latin typeface="Arial" pitchFamily="34" charset="0"/>
                <a:ea typeface="Helvetica Neue"/>
                <a:cs typeface="Arial" pitchFamily="34" charset="0"/>
                <a:sym typeface="Helvetica Neue"/>
              </a:rPr>
              <a:t> </a:t>
            </a:r>
            <a:r>
              <a:rPr lang="hr-HR" sz="4000" dirty="0" err="1">
                <a:solidFill>
                  <a:schemeClr val="tx1"/>
                </a:solidFill>
                <a:latin typeface="Arial" pitchFamily="34" charset="0"/>
                <a:ea typeface="Helvetica Neue"/>
                <a:cs typeface="Arial" pitchFamily="34" charset="0"/>
                <a:sym typeface="Helvetica Neue"/>
              </a:rPr>
              <a:t>by</a:t>
            </a:r>
            <a:r>
              <a:rPr lang="hr-HR" sz="4000" dirty="0">
                <a:solidFill>
                  <a:schemeClr val="tx1"/>
                </a:solidFill>
                <a:latin typeface="Arial" pitchFamily="34" charset="0"/>
                <a:ea typeface="Helvetica Neue"/>
                <a:cs typeface="Arial" pitchFamily="34" charset="0"/>
                <a:sym typeface="Helvetica Neue"/>
              </a:rPr>
              <a:t>: University </a:t>
            </a:r>
            <a:r>
              <a:rPr lang="hr-HR" sz="4000" dirty="0" err="1">
                <a:solidFill>
                  <a:schemeClr val="tx1"/>
                </a:solidFill>
                <a:latin typeface="Arial" pitchFamily="34" charset="0"/>
                <a:ea typeface="Helvetica Neue"/>
                <a:cs typeface="Arial" pitchFamily="34" charset="0"/>
                <a:sym typeface="Helvetica Neue"/>
              </a:rPr>
              <a:t>of</a:t>
            </a:r>
            <a:r>
              <a:rPr lang="hr-HR" sz="4000" dirty="0">
                <a:solidFill>
                  <a:schemeClr val="tx1"/>
                </a:solidFill>
                <a:latin typeface="Arial" pitchFamily="34" charset="0"/>
                <a:ea typeface="Helvetica Neue"/>
                <a:cs typeface="Arial" pitchFamily="34" charset="0"/>
                <a:sym typeface="Helvetica Neue"/>
              </a:rPr>
              <a:t> Zagreb, </a:t>
            </a:r>
            <a:r>
              <a:rPr lang="hr-HR" sz="4000" dirty="0" err="1">
                <a:solidFill>
                  <a:schemeClr val="tx1"/>
                </a:solidFill>
                <a:latin typeface="Arial" pitchFamily="34" charset="0"/>
                <a:ea typeface="Helvetica Neue"/>
                <a:cs typeface="Arial" pitchFamily="34" charset="0"/>
                <a:sym typeface="Helvetica Neue"/>
              </a:rPr>
              <a:t>Faculty</a:t>
            </a:r>
            <a:r>
              <a:rPr lang="hr-HR" sz="4000" dirty="0">
                <a:solidFill>
                  <a:schemeClr val="tx1"/>
                </a:solidFill>
                <a:latin typeface="Arial" pitchFamily="34" charset="0"/>
                <a:ea typeface="Helvetica Neue"/>
                <a:cs typeface="Arial" pitchFamily="34" charset="0"/>
                <a:sym typeface="Helvetica Neue"/>
              </a:rPr>
              <a:t> </a:t>
            </a:r>
            <a:r>
              <a:rPr lang="hr-HR" sz="4000" dirty="0" err="1">
                <a:solidFill>
                  <a:schemeClr val="tx1"/>
                </a:solidFill>
                <a:latin typeface="Arial" pitchFamily="34" charset="0"/>
                <a:ea typeface="Helvetica Neue"/>
                <a:cs typeface="Arial" pitchFamily="34" charset="0"/>
                <a:sym typeface="Helvetica Neue"/>
              </a:rPr>
              <a:t>of</a:t>
            </a:r>
            <a:r>
              <a:rPr lang="hr-HR" sz="4000" dirty="0">
                <a:solidFill>
                  <a:schemeClr val="tx1"/>
                </a:solidFill>
                <a:latin typeface="Arial" pitchFamily="34" charset="0"/>
                <a:ea typeface="Helvetica Neue"/>
                <a:cs typeface="Arial" pitchFamily="34" charset="0"/>
                <a:sym typeface="Helvetica Neue"/>
              </a:rPr>
              <a:t> </a:t>
            </a:r>
            <a:r>
              <a:rPr lang="hr-HR" sz="4000" dirty="0" err="1">
                <a:solidFill>
                  <a:schemeClr val="tx1"/>
                </a:solidFill>
                <a:latin typeface="Arial" pitchFamily="34" charset="0"/>
                <a:ea typeface="Helvetica Neue"/>
                <a:cs typeface="Arial" pitchFamily="34" charset="0"/>
                <a:sym typeface="Helvetica Neue"/>
              </a:rPr>
              <a:t>Economics</a:t>
            </a:r>
            <a:r>
              <a:rPr lang="hr-HR" sz="4000" dirty="0">
                <a:solidFill>
                  <a:schemeClr val="tx1"/>
                </a:solidFill>
                <a:latin typeface="Arial" pitchFamily="34" charset="0"/>
                <a:ea typeface="Helvetica Neue"/>
                <a:cs typeface="Arial" pitchFamily="34" charset="0"/>
                <a:sym typeface="Helvetica Neue"/>
              </a:rPr>
              <a:t> </a:t>
            </a:r>
            <a:r>
              <a:rPr lang="hr-HR" sz="4000" dirty="0" err="1">
                <a:solidFill>
                  <a:schemeClr val="tx1"/>
                </a:solidFill>
                <a:latin typeface="Arial" pitchFamily="34" charset="0"/>
                <a:ea typeface="Helvetica Neue"/>
                <a:cs typeface="Arial" pitchFamily="34" charset="0"/>
                <a:sym typeface="Helvetica Neue"/>
              </a:rPr>
              <a:t>and</a:t>
            </a:r>
            <a:r>
              <a:rPr lang="hr-HR" sz="4000" dirty="0">
                <a:solidFill>
                  <a:schemeClr val="tx1"/>
                </a:solidFill>
                <a:latin typeface="Arial" pitchFamily="34" charset="0"/>
                <a:ea typeface="Helvetica Neue"/>
                <a:cs typeface="Arial" pitchFamily="34" charset="0"/>
                <a:sym typeface="Helvetica Neue"/>
              </a:rPr>
              <a:t> Business</a:t>
            </a:r>
            <a:endParaRPr sz="4000" i="0" u="none" strike="noStrike" cap="none" dirty="0">
              <a:solidFill>
                <a:schemeClr val="tx1"/>
              </a:solidFill>
              <a:latin typeface="Arial" pitchFamily="34" charset="0"/>
              <a:ea typeface="Helvetica Neue"/>
              <a:cs typeface="Arial" pitchFamily="34" charset="0"/>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extLst>
              <p:ext uri="{D42A27DB-BD31-4B8C-83A1-F6EECF244321}">
                <p14:modId xmlns:p14="http://schemas.microsoft.com/office/powerpoint/2010/main" val="1680835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C706A67C-B325-C207-B189-6DDDC3818EB3}"/>
              </a:ext>
            </a:extLst>
          </p:cNvPr>
          <p:cNvGrpSpPr/>
          <p:nvPr/>
        </p:nvGrpSpPr>
        <p:grpSpPr>
          <a:xfrm>
            <a:off x="1332000" y="7407445"/>
            <a:ext cx="15660600" cy="1569620"/>
            <a:chOff x="1332000" y="5679129"/>
            <a:chExt cx="15660600" cy="1569620"/>
          </a:xfrm>
        </p:grpSpPr>
        <p:sp>
          <p:nvSpPr>
            <p:cNvPr id="8" name="Google Shape;120;p6">
              <a:extLst>
                <a:ext uri="{FF2B5EF4-FFF2-40B4-BE49-F238E27FC236}">
                  <a16:creationId xmlns:a16="http://schemas.microsoft.com/office/drawing/2014/main" id="{A20CAC5F-B5F6-992A-A6E2-943D17FED445}"/>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effectLst/>
                  <a:latin typeface="+mj-lt"/>
                  <a:ea typeface="Yu Mincho" panose="02020400000000000000" pitchFamily="18" charset="-128"/>
                  <a:cs typeface="Arial" panose="020B0604020202020204" pitchFamily="34" charset="0"/>
                </a:rPr>
                <a:t>Adapting to the Digital Age:</a:t>
              </a:r>
              <a:r>
                <a:rPr lang="en-US" sz="2400" dirty="0">
                  <a:effectLst/>
                  <a:latin typeface="+mj-lt"/>
                  <a:ea typeface="Yu Mincho" panose="02020400000000000000" pitchFamily="18" charset="-128"/>
                  <a:cs typeface="Arial" panose="020B0604020202020204" pitchFamily="34" charset="0"/>
                </a:rPr>
                <a:t> In today's digital world, financial transactions and services have become increasingly digital. Financial literacy helps you navigate online banking, mobile payment systems, and other digital financial services confidently and securely. It ensures you can make the most of the opportunities offered by the digital landscape while minimizing the associated risks.</a:t>
              </a:r>
              <a:endParaRPr lang="es-ES" dirty="0">
                <a:latin typeface="+mj-lt"/>
              </a:endParaRPr>
            </a:p>
          </p:txBody>
        </p:sp>
        <p:sp>
          <p:nvSpPr>
            <p:cNvPr id="12" name="Google Shape;58;p2">
              <a:extLst>
                <a:ext uri="{FF2B5EF4-FFF2-40B4-BE49-F238E27FC236}">
                  <a16:creationId xmlns:a16="http://schemas.microsoft.com/office/drawing/2014/main" id="{576A15ED-B7A6-9CA7-4D7B-E7C402DC48D3}"/>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6</a:t>
              </a:r>
              <a:endParaRPr dirty="0">
                <a:solidFill>
                  <a:srgbClr val="33CCFF"/>
                </a:solidFill>
                <a:latin typeface="+mj-lt"/>
              </a:endParaRPr>
            </a:p>
          </p:txBody>
        </p:sp>
      </p:grpSp>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j-lt"/>
                <a:ea typeface="Helvetica Neue"/>
                <a:cs typeface="Helvetica Neue"/>
                <a:sym typeface="Helvetica Neue"/>
              </a:rPr>
              <a:t>1.</a:t>
            </a:r>
            <a:r>
              <a:rPr lang="hr-HR" sz="4800" b="1" dirty="0">
                <a:solidFill>
                  <a:schemeClr val="tx1"/>
                </a:solidFill>
                <a:latin typeface="+mj-lt"/>
                <a:ea typeface="Helvetica Neue"/>
                <a:cs typeface="Helvetica Neue"/>
                <a:sym typeface="Helvetica Neue"/>
              </a:rPr>
              <a:t> </a:t>
            </a:r>
            <a:r>
              <a:rPr lang="en-US" sz="4800" b="1" dirty="0">
                <a:solidFill>
                  <a:schemeClr val="tx1"/>
                </a:solidFill>
                <a:latin typeface="+mj-lt"/>
                <a:ea typeface="Helvetica Neue"/>
                <a:cs typeface="Helvetica Neue"/>
                <a:sym typeface="Helvetica Neue"/>
              </a:rPr>
              <a:t>The Intersection of Financial and Digital Literacy</a:t>
            </a:r>
            <a:endParaRPr dirty="0">
              <a:solidFill>
                <a:schemeClr val="tx1"/>
              </a:solidFill>
              <a:latin typeface="+mj-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Why does financial literacy matter?</a:t>
            </a:r>
            <a:endParaRPr lang="en-US" dirty="0">
              <a:solidFill>
                <a:srgbClr val="00CCFF"/>
              </a:solidFill>
              <a:latin typeface="+mj-lt"/>
            </a:endParaRPr>
          </a:p>
        </p:txBody>
      </p:sp>
      <p:grpSp>
        <p:nvGrpSpPr>
          <p:cNvPr id="10" name="Group 9">
            <a:extLst>
              <a:ext uri="{FF2B5EF4-FFF2-40B4-BE49-F238E27FC236}">
                <a16:creationId xmlns:a16="http://schemas.microsoft.com/office/drawing/2014/main" id="{AC0F2370-2BC8-0DAD-C952-8ACB5680E163}"/>
              </a:ext>
            </a:extLst>
          </p:cNvPr>
          <p:cNvGrpSpPr/>
          <p:nvPr/>
        </p:nvGrpSpPr>
        <p:grpSpPr>
          <a:xfrm>
            <a:off x="1332000" y="4072713"/>
            <a:ext cx="15660600" cy="1569620"/>
            <a:chOff x="1332000" y="5679129"/>
            <a:chExt cx="15660600" cy="1569620"/>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effectLst/>
                  <a:latin typeface="+mj-lt"/>
                  <a:ea typeface="Yu Mincho" panose="02020400000000000000" pitchFamily="18" charset="-128"/>
                  <a:cs typeface="Arial" panose="020B0604020202020204" pitchFamily="34" charset="0"/>
                </a:rPr>
                <a:t>Protecting Against Exploitation:</a:t>
              </a:r>
              <a:r>
                <a:rPr lang="en-US" sz="2400" dirty="0">
                  <a:effectLst/>
                  <a:latin typeface="+mj-lt"/>
                  <a:ea typeface="Yu Mincho" panose="02020400000000000000" pitchFamily="18" charset="-128"/>
                  <a:cs typeface="Arial" panose="020B0604020202020204" pitchFamily="34" charset="0"/>
                </a:rPr>
                <a:t> Seniors, in particular, can be vulnerable to financial exploitation. Financial literacy enhances your ability to identify potential scams, protect your assets, and recognize when to seek professional advice or assistance. It empowers you to safeguard your financial well-being and maintain control over your financial decisions.</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4</a:t>
              </a:r>
              <a:endParaRPr dirty="0">
                <a:solidFill>
                  <a:srgbClr val="33CCFF"/>
                </a:solidFill>
                <a:latin typeface="+mj-lt"/>
              </a:endParaRPr>
            </a:p>
          </p:txBody>
        </p:sp>
      </p:grpSp>
      <p:grpSp>
        <p:nvGrpSpPr>
          <p:cNvPr id="20" name="Group 19">
            <a:extLst>
              <a:ext uri="{FF2B5EF4-FFF2-40B4-BE49-F238E27FC236}">
                <a16:creationId xmlns:a16="http://schemas.microsoft.com/office/drawing/2014/main" id="{4CF8EC65-849D-BBA1-C88C-B2688D2FFEDE}"/>
              </a:ext>
            </a:extLst>
          </p:cNvPr>
          <p:cNvGrpSpPr/>
          <p:nvPr/>
        </p:nvGrpSpPr>
        <p:grpSpPr>
          <a:xfrm>
            <a:off x="1332000" y="5741865"/>
            <a:ext cx="15660600" cy="1569620"/>
            <a:chOff x="1332000" y="3966033"/>
            <a:chExt cx="15660600" cy="1569620"/>
          </a:xfrm>
        </p:grpSpPr>
        <p:sp>
          <p:nvSpPr>
            <p:cNvPr id="21" name="Google Shape;120;p6">
              <a:extLst>
                <a:ext uri="{FF2B5EF4-FFF2-40B4-BE49-F238E27FC236}">
                  <a16:creationId xmlns:a16="http://schemas.microsoft.com/office/drawing/2014/main" id="{27FF07EC-495F-0F18-8DA4-8FDEA600AD30}"/>
                </a:ext>
              </a:extLst>
            </p:cNvPr>
            <p:cNvSpPr txBox="1"/>
            <p:nvPr/>
          </p:nvSpPr>
          <p:spPr>
            <a:xfrm>
              <a:off x="2104391" y="3966033"/>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effectLst/>
                  <a:latin typeface="+mj-lt"/>
                  <a:ea typeface="Yu Mincho" panose="02020400000000000000" pitchFamily="18" charset="-128"/>
                  <a:cs typeface="Arial" panose="020B0604020202020204" pitchFamily="34" charset="0"/>
                </a:rPr>
                <a:t>Enhancing Confidence and Empowerment:</a:t>
              </a:r>
              <a:r>
                <a:rPr lang="en-US" sz="2400" dirty="0">
                  <a:effectLst/>
                  <a:latin typeface="+mj-lt"/>
                  <a:ea typeface="Yu Mincho" panose="02020400000000000000" pitchFamily="18" charset="-128"/>
                  <a:cs typeface="Arial" panose="020B0604020202020204" pitchFamily="34" charset="0"/>
                </a:rPr>
                <a:t> Having financial literacy not only improves your financial decision-making skills but also boosts your confidence in managing your money. It empowers you to take control of your financial matters, reducing stress and anxiety related to finances and enhancing your overall well-being.</a:t>
              </a:r>
              <a:endParaRPr lang="es-ES" dirty="0">
                <a:latin typeface="+mj-lt"/>
              </a:endParaRPr>
            </a:p>
          </p:txBody>
        </p:sp>
        <p:sp>
          <p:nvSpPr>
            <p:cNvPr id="22" name="Google Shape;58;p2">
              <a:extLst>
                <a:ext uri="{FF2B5EF4-FFF2-40B4-BE49-F238E27FC236}">
                  <a16:creationId xmlns:a16="http://schemas.microsoft.com/office/drawing/2014/main" id="{17959F23-FA4C-BBD1-FDB2-BD5B6AEADAF4}"/>
                </a:ext>
              </a:extLst>
            </p:cNvPr>
            <p:cNvSpPr txBox="1"/>
            <p:nvPr/>
          </p:nvSpPr>
          <p:spPr>
            <a:xfrm>
              <a:off x="1332000" y="4257359"/>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ea typeface="Helvetica Neue"/>
                  <a:cs typeface="Helvetica Neue"/>
                  <a:sym typeface="Helvetica Neue"/>
                </a:rPr>
                <a:t>5</a:t>
              </a:r>
              <a:endParaRPr dirty="0">
                <a:solidFill>
                  <a:srgbClr val="33CCFF"/>
                </a:solidFill>
                <a:latin typeface="+mj-lt"/>
              </a:endParaRPr>
            </a:p>
          </p:txBody>
        </p:sp>
      </p:grpSp>
      <p:cxnSp>
        <p:nvCxnSpPr>
          <p:cNvPr id="2" name="Straight Connector 1">
            <a:extLst>
              <a:ext uri="{FF2B5EF4-FFF2-40B4-BE49-F238E27FC236}">
                <a16:creationId xmlns:a16="http://schemas.microsoft.com/office/drawing/2014/main" id="{A95DCCE2-B84B-15E9-D5B9-71BFAFC20E82}"/>
              </a:ext>
            </a:extLst>
          </p:cNvPr>
          <p:cNvCxnSpPr/>
          <p:nvPr/>
        </p:nvCxnSpPr>
        <p:spPr>
          <a:xfrm>
            <a:off x="1295400" y="735720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0F8B74F7-F4E4-0DFA-1369-3857659B6155}"/>
              </a:ext>
            </a:extLst>
          </p:cNvPr>
          <p:cNvCxnSpPr/>
          <p:nvPr/>
        </p:nvCxnSpPr>
        <p:spPr>
          <a:xfrm>
            <a:off x="1295400" y="5696145"/>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607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CAE1CAE5-AE0F-2AFA-20D2-EA1256CB14E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9" name="think-cell data - do not delete" hidden="1">
                        <a:extLst>
                          <a:ext uri="{FF2B5EF4-FFF2-40B4-BE49-F238E27FC236}">
                            <a16:creationId xmlns:a16="http://schemas.microsoft.com/office/drawing/2014/main" id="{CAE1CAE5-AE0F-2AFA-20D2-EA1256CB14E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a:solidFill>
                  <a:schemeClr val="tx1"/>
                </a:solidFill>
                <a:latin typeface="+mn-lt"/>
                <a:ea typeface="Helvetica Neue"/>
                <a:cs typeface="Helvetica Neue"/>
                <a:sym typeface="Helvetica Neue"/>
              </a:rPr>
              <a:t>The Intersection of Financial and Digital Literacy</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Why does financial literacy matter?</a:t>
            </a:r>
            <a:endParaRPr lang="en-US" dirty="0">
              <a:solidFill>
                <a:srgbClr val="00CCFF"/>
              </a:solidFill>
              <a:latin typeface="+mn-lt"/>
            </a:endParaRPr>
          </a:p>
        </p:txBody>
      </p:sp>
      <p:sp>
        <p:nvSpPr>
          <p:cNvPr id="2" name="Google Shape;120;p6">
            <a:extLst>
              <a:ext uri="{FF2B5EF4-FFF2-40B4-BE49-F238E27FC236}">
                <a16:creationId xmlns:a16="http://schemas.microsoft.com/office/drawing/2014/main" id="{46F11CAF-DACA-AB8E-F8F3-BDF97718E9F7}"/>
              </a:ext>
            </a:extLst>
          </p:cNvPr>
          <p:cNvSpPr txBox="1"/>
          <p:nvPr/>
        </p:nvSpPr>
        <p:spPr>
          <a:xfrm>
            <a:off x="1874520" y="5343346"/>
            <a:ext cx="9265920" cy="1569620"/>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i="1" dirty="0">
                <a:solidFill>
                  <a:schemeClr val="accent6"/>
                </a:solidFill>
                <a:latin typeface="+mn-lt"/>
                <a:ea typeface="Helvetica Neue"/>
                <a:cs typeface="Helvetica Neue"/>
                <a:sym typeface="Helvetica Neue"/>
              </a:rPr>
              <a:t>By understanding why financial literacy matters, you can recognize its impact on your financial well-being, take steps to enhance your knowledge and skills, and make informed financial decisions that positively influence your present and future financial security.</a:t>
            </a:r>
          </a:p>
        </p:txBody>
      </p:sp>
      <p:pic>
        <p:nvPicPr>
          <p:cNvPr id="5" name="Imagen 5">
            <a:extLst>
              <a:ext uri="{FF2B5EF4-FFF2-40B4-BE49-F238E27FC236}">
                <a16:creationId xmlns:a16="http://schemas.microsoft.com/office/drawing/2014/main" id="{1BEFB996-5A5F-DEBB-F4BF-182503743D18}"/>
              </a:ext>
            </a:extLst>
          </p:cNvPr>
          <p:cNvPicPr>
            <a:picLocks noChangeAspect="1"/>
          </p:cNvPicPr>
          <p:nvPr/>
        </p:nvPicPr>
        <p:blipFill>
          <a:blip r:embed="rId6"/>
          <a:stretch>
            <a:fillRect/>
          </a:stretch>
        </p:blipFill>
        <p:spPr>
          <a:xfrm>
            <a:off x="11987175" y="4257343"/>
            <a:ext cx="4426305" cy="3741626"/>
          </a:xfrm>
          <a:prstGeom prst="rect">
            <a:avLst/>
          </a:prstGeom>
        </p:spPr>
      </p:pic>
    </p:spTree>
    <p:extLst>
      <p:ext uri="{BB962C8B-B14F-4D97-AF65-F5344CB8AC3E}">
        <p14:creationId xmlns:p14="http://schemas.microsoft.com/office/powerpoint/2010/main" val="297960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j-lt"/>
                <a:ea typeface="Helvetica Neue"/>
                <a:cs typeface="Helvetica Neue"/>
                <a:sym typeface="Helvetica Neue"/>
              </a:rPr>
              <a:t>1.</a:t>
            </a:r>
            <a:r>
              <a:rPr lang="hr-HR" sz="4800" b="1" dirty="0">
                <a:solidFill>
                  <a:schemeClr val="tx1"/>
                </a:solidFill>
                <a:latin typeface="+mj-lt"/>
                <a:ea typeface="Helvetica Neue"/>
                <a:cs typeface="Helvetica Neue"/>
                <a:sym typeface="Helvetica Neue"/>
              </a:rPr>
              <a:t> </a:t>
            </a:r>
            <a:r>
              <a:rPr lang="en-US" sz="4800" b="1" dirty="0">
                <a:solidFill>
                  <a:schemeClr val="tx1"/>
                </a:solidFill>
                <a:latin typeface="+mj-lt"/>
                <a:ea typeface="Helvetica Neue"/>
                <a:cs typeface="Helvetica Neue"/>
                <a:sym typeface="Helvetica Neue"/>
              </a:rPr>
              <a:t>The Intersection of Financial and Digital Literacy</a:t>
            </a:r>
            <a:endParaRPr dirty="0">
              <a:solidFill>
                <a:schemeClr val="tx1"/>
              </a:solidFill>
              <a:latin typeface="+mj-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How is financial literacy in the digital environment unique?</a:t>
            </a:r>
            <a:endParaRPr lang="en-US" dirty="0">
              <a:solidFill>
                <a:srgbClr val="00CCFF"/>
              </a:solidFill>
              <a:latin typeface="+mj-lt"/>
            </a:endParaRPr>
          </a:p>
        </p:txBody>
      </p:sp>
      <p:sp>
        <p:nvSpPr>
          <p:cNvPr id="120" name="Google Shape;120;p6"/>
          <p:cNvSpPr txBox="1"/>
          <p:nvPr/>
        </p:nvSpPr>
        <p:spPr>
          <a:xfrm>
            <a:off x="1295400" y="4024780"/>
            <a:ext cx="15697200" cy="495214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400" b="1" dirty="0">
                <a:effectLst/>
                <a:latin typeface="+mj-lt"/>
                <a:ea typeface="Yu Mincho" panose="02020400000000000000" pitchFamily="18" charset="-128"/>
                <a:cs typeface="Arial" panose="020B0604020202020204" pitchFamily="34" charset="0"/>
              </a:rPr>
              <a:t>Financial literacy in the digital world</a:t>
            </a:r>
            <a:r>
              <a:rPr lang="en-US" sz="2400" dirty="0">
                <a:effectLst/>
                <a:latin typeface="+mj-lt"/>
                <a:ea typeface="Yu Mincho" panose="02020400000000000000" pitchFamily="18" charset="-128"/>
                <a:cs typeface="Arial" panose="020B0604020202020204" pitchFamily="34" charset="0"/>
              </a:rPr>
              <a:t> is different from traditional financial literacy because it involves using digital tools and platforms to manage your money. It means understanding how to safely use online banking, budgeting apps, and other digital tools.</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Digital environment involves using </a:t>
            </a:r>
            <a:r>
              <a:rPr lang="en-US" sz="2400" b="1" dirty="0">
                <a:effectLst/>
                <a:latin typeface="+mj-lt"/>
                <a:ea typeface="Yu Mincho" panose="02020400000000000000" pitchFamily="18" charset="-128"/>
                <a:cs typeface="Arial" panose="020B0604020202020204" pitchFamily="34" charset="0"/>
              </a:rPr>
              <a:t>various digital tools and platforms to manage your money</a:t>
            </a:r>
            <a:r>
              <a:rPr lang="en-US" sz="2400" dirty="0">
                <a:effectLst/>
                <a:latin typeface="+mj-lt"/>
                <a:ea typeface="Yu Mincho" panose="02020400000000000000" pitchFamily="18" charset="-128"/>
                <a:cs typeface="Arial" panose="020B0604020202020204" pitchFamily="34" charset="0"/>
              </a:rPr>
              <a:t>. This includes online banking, mobile payment apps, budgeting apps, and investment platforms. It's important to become familiar with these tools and understand how to use them safely and effectively.</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In the digital environment, it's important to </a:t>
            </a:r>
            <a:r>
              <a:rPr lang="en-US" sz="2400" b="1" dirty="0">
                <a:effectLst/>
                <a:latin typeface="+mj-lt"/>
                <a:ea typeface="Yu Mincho" panose="02020400000000000000" pitchFamily="18" charset="-128"/>
                <a:cs typeface="Arial" panose="020B0604020202020204" pitchFamily="34" charset="0"/>
              </a:rPr>
              <a:t>protect your personal information and stay safe online</a:t>
            </a:r>
            <a:r>
              <a:rPr lang="en-US" sz="2400" dirty="0">
                <a:effectLst/>
                <a:latin typeface="+mj-lt"/>
                <a:ea typeface="Yu Mincho" panose="02020400000000000000" pitchFamily="18" charset="-128"/>
                <a:cs typeface="Arial" panose="020B0604020202020204" pitchFamily="34" charset="0"/>
              </a:rPr>
              <a:t>. This includes learning how to stay safe online, recognizing and avoiding scams, and using secure browsing practices. This helps to prevent identity theft and financial fraud.</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189116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j-lt"/>
                <a:ea typeface="Helvetica Neue"/>
                <a:cs typeface="Helvetica Neue"/>
                <a:sym typeface="Helvetica Neue"/>
              </a:rPr>
              <a:t>1.</a:t>
            </a:r>
            <a:r>
              <a:rPr lang="hr-HR" sz="4800" b="1" dirty="0">
                <a:solidFill>
                  <a:schemeClr val="tx1"/>
                </a:solidFill>
                <a:latin typeface="+mj-lt"/>
                <a:ea typeface="Helvetica Neue"/>
                <a:cs typeface="Helvetica Neue"/>
                <a:sym typeface="Helvetica Neue"/>
              </a:rPr>
              <a:t> </a:t>
            </a:r>
            <a:r>
              <a:rPr lang="en-US" sz="4800" b="1" dirty="0">
                <a:solidFill>
                  <a:schemeClr val="tx1"/>
                </a:solidFill>
                <a:latin typeface="+mj-lt"/>
                <a:ea typeface="Helvetica Neue"/>
                <a:cs typeface="Helvetica Neue"/>
                <a:sym typeface="Helvetica Neue"/>
              </a:rPr>
              <a:t>The Intersection of Financial and Digital Literacy</a:t>
            </a:r>
            <a:endParaRPr dirty="0">
              <a:solidFill>
                <a:schemeClr val="tx1"/>
              </a:solidFill>
              <a:latin typeface="+mj-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How is financial literacy in the digital environment unique?</a:t>
            </a:r>
            <a:endParaRPr lang="en-US" dirty="0">
              <a:solidFill>
                <a:srgbClr val="00CCFF"/>
              </a:solidFill>
              <a:latin typeface="+mj-lt"/>
            </a:endParaRPr>
          </a:p>
        </p:txBody>
      </p:sp>
      <p:sp>
        <p:nvSpPr>
          <p:cNvPr id="120" name="Google Shape;120;p6"/>
          <p:cNvSpPr txBox="1"/>
          <p:nvPr/>
        </p:nvSpPr>
        <p:spPr>
          <a:xfrm>
            <a:off x="1295400" y="4024780"/>
            <a:ext cx="15697200" cy="4952149"/>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The internet offers a wealth of </a:t>
            </a:r>
            <a:r>
              <a:rPr lang="en-US" sz="2400" b="1" dirty="0">
                <a:effectLst/>
                <a:latin typeface="+mj-lt"/>
                <a:ea typeface="Yu Mincho" panose="02020400000000000000" pitchFamily="18" charset="-128"/>
                <a:cs typeface="Arial" panose="020B0604020202020204" pitchFamily="34" charset="0"/>
              </a:rPr>
              <a:t>information and resources for managing your finances</a:t>
            </a:r>
            <a:r>
              <a:rPr lang="en-US" sz="2400" dirty="0">
                <a:effectLst/>
                <a:latin typeface="+mj-lt"/>
                <a:ea typeface="Yu Mincho" panose="02020400000000000000" pitchFamily="18" charset="-128"/>
                <a:cs typeface="Arial" panose="020B0604020202020204" pitchFamily="34" charset="0"/>
              </a:rPr>
              <a:t>. Being digitally literate means knowing how to find reliable financial information online and staying updated on the latest trends and regulations.</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400" b="1" dirty="0">
                <a:effectLst/>
                <a:latin typeface="+mj-lt"/>
                <a:ea typeface="Yu Mincho" panose="02020400000000000000" pitchFamily="18" charset="-128"/>
                <a:cs typeface="Arial" panose="020B0604020202020204" pitchFamily="34" charset="0"/>
              </a:rPr>
              <a:t>Understanding different digital payment options</a:t>
            </a:r>
            <a:r>
              <a:rPr lang="en-GB" sz="2400" dirty="0">
                <a:effectLst/>
                <a:latin typeface="+mj-lt"/>
                <a:ea typeface="Yu Mincho" panose="02020400000000000000" pitchFamily="18" charset="-128"/>
                <a:cs typeface="Arial" panose="020B0604020202020204" pitchFamily="34" charset="0"/>
              </a:rPr>
              <a:t> is essential. This includes online payments, peer-to-peer transfers, digital wallets, and contactless payments. Knowing the benefits, risks, and security measures associated with these payment methods allows you to make informed choices.</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US" sz="2400" dirty="0">
                <a:effectLst/>
                <a:highlight>
                  <a:srgbClr val="FFFF00"/>
                </a:highlight>
                <a:latin typeface="+mj-lt"/>
                <a:ea typeface="Yu Mincho" panose="02020400000000000000" pitchFamily="18" charset="-128"/>
                <a:cs typeface="Arial" panose="020B0604020202020204" pitchFamily="34" charset="0"/>
              </a:rPr>
              <a:t> </a:t>
            </a:r>
            <a:endParaRPr lang="en-US" sz="20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400" b="1" dirty="0">
                <a:effectLst/>
                <a:latin typeface="+mj-lt"/>
                <a:ea typeface="Yu Mincho" panose="02020400000000000000" pitchFamily="18" charset="-128"/>
                <a:cs typeface="Arial" panose="020B0604020202020204" pitchFamily="34" charset="0"/>
              </a:rPr>
              <a:t>Financial literacy in the digital environment</a:t>
            </a:r>
            <a:r>
              <a:rPr lang="en-GB" sz="2400" dirty="0">
                <a:effectLst/>
                <a:latin typeface="+mj-lt"/>
                <a:ea typeface="Yu Mincho" panose="02020400000000000000" pitchFamily="18" charset="-128"/>
                <a:cs typeface="Arial" panose="020B0604020202020204" pitchFamily="34" charset="0"/>
              </a:rPr>
              <a:t> means adapting traditional financial decision-making principles to the digital landscape. This includes assessing the credibility of online financial institutions, comparing digital financial products and services, and understanding the terms and conditions of digital contracts.</a:t>
            </a:r>
            <a:endParaRPr lang="en-US" sz="2000" dirty="0">
              <a:effectLst/>
              <a:latin typeface="+mj-lt"/>
              <a:ea typeface="Yu Mincho" panose="02020400000000000000" pitchFamily="18" charset="-128"/>
              <a:cs typeface="Arial" panose="020B0604020202020204" pitchFamily="34" charset="0"/>
            </a:endParaRPr>
          </a:p>
        </p:txBody>
      </p:sp>
    </p:spTree>
    <p:extLst>
      <p:ext uri="{BB962C8B-B14F-4D97-AF65-F5344CB8AC3E}">
        <p14:creationId xmlns:p14="http://schemas.microsoft.com/office/powerpoint/2010/main" val="343057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a:solidFill>
                  <a:schemeClr val="tx1"/>
                </a:solidFill>
                <a:latin typeface="+mn-lt"/>
                <a:ea typeface="Helvetica Neue"/>
                <a:cs typeface="Helvetica Neue"/>
                <a:sym typeface="Helvetica Neue"/>
              </a:rPr>
              <a:t>The Intersection of Financial and Digital Literacy</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How is financial literacy in the digital environment unique?</a:t>
            </a:r>
            <a:endParaRPr lang="en-US" dirty="0">
              <a:solidFill>
                <a:srgbClr val="00CCFF"/>
              </a:solidFill>
              <a:latin typeface="+mn-lt"/>
            </a:endParaRPr>
          </a:p>
        </p:txBody>
      </p:sp>
      <p:sp>
        <p:nvSpPr>
          <p:cNvPr id="2" name="Google Shape;120;p6">
            <a:extLst>
              <a:ext uri="{FF2B5EF4-FFF2-40B4-BE49-F238E27FC236}">
                <a16:creationId xmlns:a16="http://schemas.microsoft.com/office/drawing/2014/main" id="{D0CD93ED-BC14-4410-424C-2AC4B64AF0E4}"/>
              </a:ext>
            </a:extLst>
          </p:cNvPr>
          <p:cNvSpPr txBox="1"/>
          <p:nvPr/>
        </p:nvSpPr>
        <p:spPr>
          <a:xfrm>
            <a:off x="7726680" y="5772777"/>
            <a:ext cx="9265920" cy="120028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a:solidFill>
                  <a:schemeClr val="accent6"/>
                </a:solidFill>
                <a:latin typeface="+mn-lt"/>
                <a:ea typeface="Helvetica Neue"/>
                <a:cs typeface="Helvetica Neue"/>
                <a:sym typeface="Helvetica Neue"/>
              </a:rPr>
              <a:t>By being financially literate in the digital environment, you can confidently make informed decisions, protect yourself online, and use digital tools to improve your financial well-being.</a:t>
            </a:r>
          </a:p>
        </p:txBody>
      </p:sp>
      <p:pic>
        <p:nvPicPr>
          <p:cNvPr id="4" name="Imagen 3">
            <a:extLst>
              <a:ext uri="{FF2B5EF4-FFF2-40B4-BE49-F238E27FC236}">
                <a16:creationId xmlns:a16="http://schemas.microsoft.com/office/drawing/2014/main" id="{21D71FAF-056B-4D6F-9ECC-188BC6E0DE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590"/>
          <a:stretch/>
        </p:blipFill>
        <p:spPr>
          <a:xfrm>
            <a:off x="2231966" y="4072713"/>
            <a:ext cx="4580313" cy="5056216"/>
          </a:xfrm>
          <a:prstGeom prst="rect">
            <a:avLst/>
          </a:prstGeom>
        </p:spPr>
      </p:pic>
    </p:spTree>
    <p:extLst>
      <p:ext uri="{BB962C8B-B14F-4D97-AF65-F5344CB8AC3E}">
        <p14:creationId xmlns:p14="http://schemas.microsoft.com/office/powerpoint/2010/main" val="301969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a:solidFill>
                  <a:schemeClr val="tx1"/>
                </a:solidFill>
                <a:latin typeface="+mn-lt"/>
                <a:ea typeface="Helvetica Neue"/>
                <a:cs typeface="Helvetica Neue"/>
                <a:sym typeface="Helvetica Neue"/>
              </a:rPr>
              <a:t>Understanding Digital Financial Services</a:t>
            </a: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a:t>
            </a:r>
            <a:r>
              <a:rPr lang="hr-HR" sz="6000" b="1" dirty="0">
                <a:solidFill>
                  <a:srgbClr val="00CCFF"/>
                </a:solidFill>
                <a:latin typeface="+mn-lt"/>
                <a:ea typeface="Helvetica Neue"/>
                <a:cs typeface="Helvetica Neue"/>
                <a:sym typeface="Helvetica Neue"/>
              </a:rPr>
              <a:t>2</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2751140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and mobile banking, and how can you use them?</a:t>
            </a:r>
            <a:endParaRPr lang="es-ES" dirty="0">
              <a:solidFill>
                <a:srgbClr val="00CCFF"/>
              </a:solidFill>
              <a:latin typeface="+mn-lt"/>
            </a:endParaRPr>
          </a:p>
        </p:txBody>
      </p:sp>
      <p:sp>
        <p:nvSpPr>
          <p:cNvPr id="120" name="Google Shape;120;p6"/>
          <p:cNvSpPr txBox="1"/>
          <p:nvPr/>
        </p:nvSpPr>
        <p:spPr>
          <a:xfrm>
            <a:off x="6505800" y="4072713"/>
            <a:ext cx="10486800" cy="4892400"/>
          </a:xfrm>
          <a:prstGeom prst="rect">
            <a:avLst/>
          </a:prstGeom>
          <a:noFill/>
          <a:ln>
            <a:noFill/>
          </a:ln>
        </p:spPr>
        <p:txBody>
          <a:bodyPr spcFirstLastPara="1" wrap="square" lIns="91425" tIns="45700" rIns="91425" bIns="45700" anchor="t" anchorCtr="0">
            <a:spAutoFit/>
          </a:bodyPr>
          <a:lstStyle/>
          <a:p>
            <a:pPr algn="just"/>
            <a:r>
              <a:rPr lang="en-US" sz="2400" b="1" dirty="0">
                <a:effectLst/>
                <a:latin typeface="+mj-lt"/>
                <a:ea typeface="Yu Mincho" panose="02020400000000000000" pitchFamily="18" charset="-128"/>
                <a:cs typeface="Arial" panose="020B0604020202020204" pitchFamily="34" charset="0"/>
              </a:rPr>
              <a:t>Online banking</a:t>
            </a:r>
            <a:r>
              <a:rPr lang="en-US" sz="2400" dirty="0">
                <a:effectLst/>
                <a:latin typeface="+mj-lt"/>
                <a:ea typeface="Yu Mincho" panose="02020400000000000000" pitchFamily="18" charset="-128"/>
                <a:cs typeface="Arial" panose="020B0604020202020204" pitchFamily="34" charset="0"/>
              </a:rPr>
              <a:t> refers to using a computer or internet-enabled device to access your bank accounts and conduct financial transactions. It allows you to view your account balances, review transaction history, transfer funds between accounts, pay bills online, and set up automatic payments. </a:t>
            </a:r>
            <a:endParaRPr lang="hr-HR" sz="2400" dirty="0">
              <a:effectLst/>
              <a:latin typeface="+mj-lt"/>
              <a:ea typeface="Yu Mincho" panose="02020400000000000000" pitchFamily="18" charset="-128"/>
              <a:cs typeface="Arial" panose="020B0604020202020204" pitchFamily="34" charset="0"/>
            </a:endParaRPr>
          </a:p>
          <a:p>
            <a:pPr algn="just"/>
            <a:endParaRPr lang="hr-HR" sz="2400" dirty="0">
              <a:effectLst/>
              <a:latin typeface="+mj-lt"/>
              <a:ea typeface="Yu Mincho" panose="02020400000000000000" pitchFamily="18" charset="-128"/>
              <a:cs typeface="Arial" panose="020B0604020202020204" pitchFamily="34" charset="0"/>
            </a:endParaRPr>
          </a:p>
          <a:p>
            <a:pPr algn="just"/>
            <a:endParaRPr lang="hr-HR" sz="1100" dirty="0">
              <a:latin typeface="+mj-lt"/>
              <a:ea typeface="Yu Mincho" panose="02020400000000000000" pitchFamily="18" charset="-128"/>
              <a:cs typeface="Arial" panose="020B0604020202020204" pitchFamily="34" charset="0"/>
            </a:endParaRPr>
          </a:p>
          <a:p>
            <a:pPr algn="just"/>
            <a:r>
              <a:rPr lang="en-US" sz="2400" b="1" dirty="0">
                <a:effectLst/>
                <a:latin typeface="+mj-lt"/>
                <a:ea typeface="Yu Mincho" panose="02020400000000000000" pitchFamily="18" charset="-128"/>
                <a:cs typeface="Arial" panose="020B0604020202020204" pitchFamily="34" charset="0"/>
              </a:rPr>
              <a:t>To use online banking</a:t>
            </a:r>
            <a:r>
              <a:rPr lang="en-US" sz="2400" dirty="0">
                <a:effectLst/>
                <a:latin typeface="+mj-lt"/>
                <a:ea typeface="Yu Mincho" panose="02020400000000000000" pitchFamily="18" charset="-128"/>
                <a:cs typeface="Arial" panose="020B0604020202020204" pitchFamily="34" charset="0"/>
              </a:rPr>
              <a:t>, you need to have an internet connection and access to your bank's secure online platform. Typically, you will need to create an online banking account with your bank and set up login credentials, such as a username and password. Once logged in, you can navigate through the online banking portal to perform various financial tasks.</a:t>
            </a:r>
            <a:endParaRPr lang="es-ES" dirty="0">
              <a:latin typeface="+mj-lt"/>
            </a:endParaRPr>
          </a:p>
        </p:txBody>
      </p:sp>
      <p:pic>
        <p:nvPicPr>
          <p:cNvPr id="5" name="Picture 4" descr="Close-up of credit card on keyboard">
            <a:extLst>
              <a:ext uri="{FF2B5EF4-FFF2-40B4-BE49-F238E27FC236}">
                <a16:creationId xmlns:a16="http://schemas.microsoft.com/office/drawing/2014/main" id="{0980B9A2-8421-F384-7666-1CA5A3C1384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100352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and mobile banking, and how can you use them?</a:t>
            </a:r>
            <a:endParaRPr lang="es-ES" dirty="0">
              <a:solidFill>
                <a:srgbClr val="00CCFF"/>
              </a:solidFill>
              <a:latin typeface="+mn-lt"/>
            </a:endParaRPr>
          </a:p>
        </p:txBody>
      </p:sp>
      <p:sp>
        <p:nvSpPr>
          <p:cNvPr id="120" name="Google Shape;120;p6"/>
          <p:cNvSpPr txBox="1"/>
          <p:nvPr/>
        </p:nvSpPr>
        <p:spPr>
          <a:xfrm>
            <a:off x="6477000" y="4024780"/>
            <a:ext cx="10485120" cy="4893607"/>
          </a:xfrm>
          <a:prstGeom prst="rect">
            <a:avLst/>
          </a:prstGeom>
          <a:noFill/>
          <a:ln>
            <a:noFill/>
          </a:ln>
        </p:spPr>
        <p:txBody>
          <a:bodyPr spcFirstLastPara="1" wrap="square" lIns="91425" tIns="45700" rIns="91425" bIns="45700" anchor="t" anchorCtr="0">
            <a:spAutoFit/>
          </a:bodyPr>
          <a:lstStyle/>
          <a:p>
            <a:pPr algn="just"/>
            <a:r>
              <a:rPr lang="en-US" sz="2400" b="1" dirty="0">
                <a:effectLst/>
                <a:latin typeface="+mj-lt"/>
                <a:ea typeface="Yu Mincho" panose="02020400000000000000" pitchFamily="18" charset="-128"/>
                <a:cs typeface="Arial" panose="020B0604020202020204" pitchFamily="34" charset="0"/>
              </a:rPr>
              <a:t>Mobile banking</a:t>
            </a:r>
            <a:r>
              <a:rPr lang="en-US" sz="2400" dirty="0">
                <a:effectLst/>
                <a:latin typeface="+mj-lt"/>
                <a:ea typeface="Yu Mincho" panose="02020400000000000000" pitchFamily="18" charset="-128"/>
                <a:cs typeface="Arial" panose="020B0604020202020204" pitchFamily="34" charset="0"/>
              </a:rPr>
              <a:t>, as the name suggests, involves using a mobile device, such as a smartphone or tablet, to access your bank accounts and conduct financial transactions. Mobile banking apps provided by banks allow you to perform similar functions as online banking but in a more convenient and portable way. With a mobile banking app installed on your device, you can check your account balances, transfer funds, pay bills, deposit checks using the device's camera, and receive notifications about your account activity. </a:t>
            </a:r>
            <a:endParaRPr lang="hr-HR" sz="2400" dirty="0">
              <a:effectLst/>
              <a:latin typeface="+mj-lt"/>
              <a:ea typeface="Yu Mincho" panose="02020400000000000000" pitchFamily="18" charset="-128"/>
              <a:cs typeface="Arial" panose="020B0604020202020204" pitchFamily="34" charset="0"/>
            </a:endParaRPr>
          </a:p>
          <a:p>
            <a:pPr algn="just"/>
            <a:endParaRPr lang="hr-HR" sz="2400" dirty="0">
              <a:latin typeface="+mj-lt"/>
              <a:ea typeface="Yu Mincho" panose="02020400000000000000" pitchFamily="18" charset="-128"/>
              <a:cs typeface="Arial" panose="020B0604020202020204" pitchFamily="34" charset="0"/>
            </a:endParaRPr>
          </a:p>
          <a:p>
            <a:pPr algn="just"/>
            <a:r>
              <a:rPr lang="en-US" sz="2400" b="1" dirty="0">
                <a:effectLst/>
                <a:latin typeface="+mj-lt"/>
                <a:ea typeface="Yu Mincho" panose="02020400000000000000" pitchFamily="18" charset="-128"/>
                <a:cs typeface="Arial" panose="020B0604020202020204" pitchFamily="34" charset="0"/>
              </a:rPr>
              <a:t>To use mobile banking</a:t>
            </a:r>
            <a:r>
              <a:rPr lang="en-US" sz="2400" dirty="0">
                <a:effectLst/>
                <a:latin typeface="+mj-lt"/>
                <a:ea typeface="Yu Mincho" panose="02020400000000000000" pitchFamily="18" charset="-128"/>
                <a:cs typeface="Arial" panose="020B0604020202020204" pitchFamily="34" charset="0"/>
              </a:rPr>
              <a:t>, you need to download and install your bank's mobile banking app from the app store relevant to your device's operating system, such as the Apple App Store or Google Play Store. Once installed, you will need to log in using your online banking credentials or set up a separate mobile banking login.</a:t>
            </a:r>
            <a:endParaRPr lang="es-ES" dirty="0">
              <a:latin typeface="+mj-lt"/>
            </a:endParaRPr>
          </a:p>
        </p:txBody>
      </p:sp>
      <p:pic>
        <p:nvPicPr>
          <p:cNvPr id="2" name="Picture 1" descr="Close-up of credit card on keyboard">
            <a:extLst>
              <a:ext uri="{FF2B5EF4-FFF2-40B4-BE49-F238E27FC236}">
                <a16:creationId xmlns:a16="http://schemas.microsoft.com/office/drawing/2014/main" id="{87D6899B-F1CC-76C5-66C9-8A0C6E8FF0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514880" y="4446986"/>
            <a:ext cx="4581120" cy="3438703"/>
          </a:xfrm>
          <a:prstGeom prst="rect">
            <a:avLst/>
          </a:prstGeom>
        </p:spPr>
      </p:pic>
    </p:spTree>
    <p:extLst>
      <p:ext uri="{BB962C8B-B14F-4D97-AF65-F5344CB8AC3E}">
        <p14:creationId xmlns:p14="http://schemas.microsoft.com/office/powerpoint/2010/main" val="22861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and mobile banking, and how can you use them?</a:t>
            </a:r>
            <a:endParaRPr lang="es-ES" dirty="0">
              <a:solidFill>
                <a:srgbClr val="00CCFF"/>
              </a:solidFill>
              <a:latin typeface="+mn-lt"/>
            </a:endParaRPr>
          </a:p>
        </p:txBody>
      </p:sp>
      <p:sp>
        <p:nvSpPr>
          <p:cNvPr id="120" name="Google Shape;120;p6"/>
          <p:cNvSpPr txBox="1"/>
          <p:nvPr/>
        </p:nvSpPr>
        <p:spPr>
          <a:xfrm>
            <a:off x="1332000" y="4072713"/>
            <a:ext cx="15630120" cy="4746965"/>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400" b="1" dirty="0">
                <a:effectLst/>
                <a:latin typeface="+mj-lt"/>
                <a:ea typeface="Yu Mincho" panose="02020400000000000000" pitchFamily="18" charset="-128"/>
                <a:cs typeface="Arial" panose="020B0604020202020204" pitchFamily="34" charset="0"/>
              </a:rPr>
              <a:t>Using online and mobile banking provides several benefits</a:t>
            </a:r>
            <a:r>
              <a:rPr lang="en-US" sz="2400" dirty="0">
                <a:effectLst/>
                <a:latin typeface="+mj-lt"/>
                <a:ea typeface="Yu Mincho" panose="02020400000000000000" pitchFamily="18" charset="-128"/>
                <a:cs typeface="Arial" panose="020B0604020202020204" pitchFamily="34" charset="0"/>
              </a:rPr>
              <a:t>. It allows you to conveniently access and manage your accounts from anywhere and at any time, without the need to visit a physical bank branch. You can save time by conducting transactions electronically and avoid the hassle of visiting multiple bill payment centers. It also provides a secure way to manage your finances, as reputable banks employ encryption and other security measures to protect your sensitive information during online transactions.</a:t>
            </a: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 </a:t>
            </a:r>
          </a:p>
          <a:p>
            <a:pPr algn="just">
              <a:lnSpc>
                <a:spcPct val="107000"/>
              </a:lnSpc>
              <a:spcAft>
                <a:spcPts val="800"/>
              </a:spcAft>
            </a:pPr>
            <a:r>
              <a:rPr lang="en-US" sz="2400" dirty="0">
                <a:effectLst/>
                <a:latin typeface="+mj-lt"/>
                <a:ea typeface="Yu Mincho" panose="02020400000000000000" pitchFamily="18" charset="-128"/>
                <a:cs typeface="Arial" panose="020B0604020202020204" pitchFamily="34" charset="0"/>
              </a:rPr>
              <a:t>To effectively use online and mobile banking, it's important to </a:t>
            </a:r>
            <a:r>
              <a:rPr lang="en-US" sz="2400" b="1" dirty="0">
                <a:effectLst/>
                <a:latin typeface="+mj-lt"/>
                <a:ea typeface="Yu Mincho" panose="02020400000000000000" pitchFamily="18" charset="-128"/>
                <a:cs typeface="Arial" panose="020B0604020202020204" pitchFamily="34" charset="0"/>
              </a:rPr>
              <a:t>follow security best practices</a:t>
            </a:r>
            <a:r>
              <a:rPr lang="en-US" sz="2400" dirty="0">
                <a:effectLst/>
                <a:latin typeface="+mj-lt"/>
                <a:ea typeface="Yu Mincho" panose="02020400000000000000" pitchFamily="18" charset="-128"/>
                <a:cs typeface="Arial" panose="020B0604020202020204" pitchFamily="34" charset="0"/>
              </a:rPr>
              <a:t>. This includes keeping your login credentials confidential, regularly reviewing your account activity, using secure internet connections, and being cautious of phishing attempts or suspicious messages requesting your personal information. If you encounter any issues or have questions about using online or mobile banking, it's recommended to reach out to your bank's customer support for assistance.</a:t>
            </a:r>
          </a:p>
        </p:txBody>
      </p:sp>
    </p:spTree>
    <p:extLst>
      <p:ext uri="{BB962C8B-B14F-4D97-AF65-F5344CB8AC3E}">
        <p14:creationId xmlns:p14="http://schemas.microsoft.com/office/powerpoint/2010/main" val="3882708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payment systems?</a:t>
            </a:r>
            <a:endParaRPr lang="es-ES" dirty="0">
              <a:solidFill>
                <a:srgbClr val="00CCFF"/>
              </a:solidFill>
              <a:latin typeface="+mn-lt"/>
            </a:endParaRPr>
          </a:p>
        </p:txBody>
      </p:sp>
      <p:sp>
        <p:nvSpPr>
          <p:cNvPr id="120" name="Google Shape;120;p6"/>
          <p:cNvSpPr txBox="1"/>
          <p:nvPr/>
        </p:nvSpPr>
        <p:spPr>
          <a:xfrm>
            <a:off x="1295400" y="4024780"/>
            <a:ext cx="899160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Online payment systems have revolutionized the way we make payments and conduct transactions in the digital age. These systems provide convenient and secure methods to pay for goods and services online without the need for physical cash or checks.</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Online payment systems, also known as </a:t>
            </a:r>
            <a:r>
              <a:rPr lang="en-US" sz="2400" b="1" dirty="0">
                <a:solidFill>
                  <a:schemeClr val="dk1"/>
                </a:solidFill>
                <a:latin typeface="+mn-lt"/>
                <a:ea typeface="Helvetica Neue"/>
                <a:cs typeface="Helvetica Neue"/>
                <a:sym typeface="Helvetica Neue"/>
              </a:rPr>
              <a:t>digital payment systems or e-payment systems</a:t>
            </a:r>
            <a:r>
              <a:rPr lang="en-US" sz="2400" dirty="0">
                <a:solidFill>
                  <a:schemeClr val="dk1"/>
                </a:solidFill>
                <a:latin typeface="+mn-lt"/>
                <a:ea typeface="Helvetica Neue"/>
                <a:cs typeface="Helvetica Neue"/>
                <a:sym typeface="Helvetica Neue"/>
              </a:rPr>
              <a:t>, are platforms that enable electronic transactions and facilitate the transfer of funds between individuals or businesses. They act as intermediaries, securely transferring money from the payer to the payee in a virtual environment.</a:t>
            </a:r>
            <a:endParaRPr lang="es-ES" dirty="0">
              <a:latin typeface="+mn-lt"/>
            </a:endParaRPr>
          </a:p>
        </p:txBody>
      </p:sp>
      <p:pic>
        <p:nvPicPr>
          <p:cNvPr id="2" name="Picture 1" descr="Hands of person using credit card reader">
            <a:extLst>
              <a:ext uri="{FF2B5EF4-FFF2-40B4-BE49-F238E27FC236}">
                <a16:creationId xmlns:a16="http://schemas.microsoft.com/office/drawing/2014/main" id="{FD47D357-3A6C-DB56-0AC8-752C563C21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0" y="4197609"/>
            <a:ext cx="5532120" cy="3688080"/>
          </a:xfrm>
          <a:prstGeom prst="rect">
            <a:avLst/>
          </a:prstGeom>
        </p:spPr>
      </p:pic>
    </p:spTree>
    <p:extLst>
      <p:ext uri="{BB962C8B-B14F-4D97-AF65-F5344CB8AC3E}">
        <p14:creationId xmlns:p14="http://schemas.microsoft.com/office/powerpoint/2010/main" val="2922381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34E1047-B627-FB99-EEA5-EA37C725B11A}"/>
              </a:ext>
            </a:extLst>
          </p:cNvPr>
          <p:cNvGraphicFramePr>
            <a:graphicFrameLocks noChangeAspect="1"/>
          </p:cNvGraphicFramePr>
          <p:nvPr>
            <p:custDataLst>
              <p:tags r:id="rId1"/>
            </p:custDataLst>
            <p:extLst>
              <p:ext uri="{D42A27DB-BD31-4B8C-83A1-F6EECF244321}">
                <p14:modId xmlns:p14="http://schemas.microsoft.com/office/powerpoint/2010/main" val="4226817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098" name="Picture 2" descr="https://www.digital-boomer.eu/images/suite.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736286" y="3843098"/>
            <a:ext cx="4319294" cy="4989131"/>
          </a:xfrm>
          <a:prstGeom prst="rect">
            <a:avLst/>
          </a:prstGeom>
          <a:noFill/>
          <a:extLst>
            <a:ext uri="{909E8E84-426E-40DD-AFC4-6F175D3DCCD1}">
              <a14:hiddenFill xmlns:a14="http://schemas.microsoft.com/office/drawing/2010/main">
                <a:solidFill>
                  <a:srgbClr val="FFFFFF"/>
                </a:solidFill>
              </a14:hiddenFill>
            </a:ext>
          </a:extLst>
        </p:spPr>
      </p:pic>
      <p:sp>
        <p:nvSpPr>
          <p:cNvPr id="57" name="Google Shape;57;p2"/>
          <p:cNvSpPr txBox="1"/>
          <p:nvPr/>
        </p:nvSpPr>
        <p:spPr>
          <a:xfrm>
            <a:off x="1219200" y="2660879"/>
            <a:ext cx="3361031"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err="1">
                <a:solidFill>
                  <a:srgbClr val="00CCFF"/>
                </a:solidFill>
                <a:latin typeface="+mn-lt"/>
                <a:ea typeface="Helvetica Neue"/>
                <a:cs typeface="Helvetica Neue"/>
                <a:sym typeface="Helvetica Neue"/>
              </a:rPr>
              <a:t>Index</a:t>
            </a:r>
            <a:endParaRPr dirty="0">
              <a:solidFill>
                <a:srgbClr val="00CCFF"/>
              </a:solidFill>
              <a:latin typeface="+mn-lt"/>
            </a:endParaRPr>
          </a:p>
        </p:txBody>
      </p:sp>
      <p:sp>
        <p:nvSpPr>
          <p:cNvPr id="58" name="Google Shape;58;p2"/>
          <p:cNvSpPr txBox="1"/>
          <p:nvPr/>
        </p:nvSpPr>
        <p:spPr>
          <a:xfrm>
            <a:off x="1953510" y="3703666"/>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1</a:t>
            </a:r>
            <a:endParaRPr dirty="0">
              <a:solidFill>
                <a:srgbClr val="33CCFF"/>
              </a:solidFill>
              <a:latin typeface="+mn-lt"/>
            </a:endParaRPr>
          </a:p>
        </p:txBody>
      </p:sp>
      <p:sp>
        <p:nvSpPr>
          <p:cNvPr id="59" name="Google Shape;59;p2"/>
          <p:cNvSpPr txBox="1"/>
          <p:nvPr/>
        </p:nvSpPr>
        <p:spPr>
          <a:xfrm>
            <a:off x="1953510" y="5786894"/>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n-lt"/>
                <a:ea typeface="Helvetica Neue"/>
                <a:cs typeface="Helvetica Neue"/>
                <a:sym typeface="Helvetica Neue"/>
              </a:rPr>
              <a:t>2</a:t>
            </a:r>
            <a:endParaRPr dirty="0">
              <a:solidFill>
                <a:srgbClr val="33CCFF"/>
              </a:solidFill>
              <a:latin typeface="+mn-lt"/>
            </a:endParaRPr>
          </a:p>
        </p:txBody>
      </p:sp>
      <p:sp>
        <p:nvSpPr>
          <p:cNvPr id="60" name="Google Shape;60;p2"/>
          <p:cNvSpPr txBox="1"/>
          <p:nvPr/>
        </p:nvSpPr>
        <p:spPr>
          <a:xfrm>
            <a:off x="1946583" y="7703683"/>
            <a:ext cx="1544782" cy="83099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a:solidFill>
                  <a:srgbClr val="33CCFF"/>
                </a:solidFill>
                <a:latin typeface="+mn-lt"/>
                <a:ea typeface="Helvetica Neue"/>
                <a:cs typeface="Helvetica Neue"/>
                <a:sym typeface="Helvetica Neue"/>
              </a:rPr>
              <a:t>3</a:t>
            </a:r>
            <a:endParaRPr>
              <a:solidFill>
                <a:srgbClr val="33CCFF"/>
              </a:solidFill>
              <a:latin typeface="+mn-lt"/>
            </a:endParaRPr>
          </a:p>
        </p:txBody>
      </p:sp>
      <p:sp>
        <p:nvSpPr>
          <p:cNvPr id="61" name="Google Shape;61;p2"/>
          <p:cNvSpPr txBox="1"/>
          <p:nvPr/>
        </p:nvSpPr>
        <p:spPr>
          <a:xfrm>
            <a:off x="2613798" y="3553272"/>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The Intersection of Financial and Digital Literacy</a:t>
            </a:r>
            <a:endParaRPr lang="es-ES" dirty="0">
              <a:latin typeface="+mn-lt"/>
            </a:endParaRPr>
          </a:p>
        </p:txBody>
      </p:sp>
      <p:sp>
        <p:nvSpPr>
          <p:cNvPr id="62" name="Google Shape;62;p2"/>
          <p:cNvSpPr txBox="1"/>
          <p:nvPr/>
        </p:nvSpPr>
        <p:spPr>
          <a:xfrm>
            <a:off x="2613798" y="5558168"/>
            <a:ext cx="2935381"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Understanding</a:t>
            </a:r>
            <a:r>
              <a:rPr lang="es-ES" sz="2400" dirty="0">
                <a:solidFill>
                  <a:schemeClr val="dk1"/>
                </a:solidFill>
                <a:latin typeface="+mn-lt"/>
                <a:ea typeface="Helvetica Neue"/>
                <a:cs typeface="Helvetica Neue"/>
                <a:sym typeface="Helvetica Neue"/>
              </a:rPr>
              <a:t> Digital </a:t>
            </a:r>
            <a:r>
              <a:rPr lang="es-ES" sz="2400" dirty="0" err="1">
                <a:solidFill>
                  <a:schemeClr val="dk1"/>
                </a:solidFill>
                <a:latin typeface="+mn-lt"/>
                <a:ea typeface="Helvetica Neue"/>
                <a:cs typeface="Helvetica Neue"/>
                <a:sym typeface="Helvetica Neue"/>
              </a:rPr>
              <a:t>Financial</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Services</a:t>
            </a:r>
            <a:endParaRPr dirty="0">
              <a:latin typeface="+mn-lt"/>
            </a:endParaRPr>
          </a:p>
        </p:txBody>
      </p:sp>
      <p:sp>
        <p:nvSpPr>
          <p:cNvPr id="63" name="Google Shape;63;p2"/>
          <p:cNvSpPr txBox="1"/>
          <p:nvPr/>
        </p:nvSpPr>
        <p:spPr>
          <a:xfrm>
            <a:off x="2613798" y="7670754"/>
            <a:ext cx="2935381"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err="1">
                <a:solidFill>
                  <a:schemeClr val="dk1"/>
                </a:solidFill>
                <a:latin typeface="+mn-lt"/>
                <a:ea typeface="Helvetica Neue"/>
                <a:cs typeface="Helvetica Neue"/>
                <a:sym typeface="Helvetica Neue"/>
              </a:rPr>
              <a:t>Managing</a:t>
            </a:r>
            <a:r>
              <a:rPr lang="es-ES" sz="2400" dirty="0">
                <a:solidFill>
                  <a:schemeClr val="dk1"/>
                </a:solidFill>
                <a:latin typeface="+mn-lt"/>
                <a:ea typeface="Helvetica Neue"/>
                <a:cs typeface="Helvetica Neue"/>
                <a:sym typeface="Helvetica Neue"/>
              </a:rPr>
              <a:t> Digital </a:t>
            </a:r>
            <a:r>
              <a:rPr lang="es-ES" sz="2400" dirty="0" err="1">
                <a:solidFill>
                  <a:schemeClr val="dk1"/>
                </a:solidFill>
                <a:latin typeface="+mn-lt"/>
                <a:ea typeface="Helvetica Neue"/>
                <a:cs typeface="Helvetica Neue"/>
                <a:sym typeface="Helvetica Neue"/>
              </a:rPr>
              <a:t>Financial</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Risks</a:t>
            </a:r>
            <a:endParaRPr dirty="0">
              <a:latin typeface="+mn-lt"/>
            </a:endParaRPr>
          </a:p>
        </p:txBody>
      </p:sp>
      <p:sp>
        <p:nvSpPr>
          <p:cNvPr id="67" name="Google Shape;67;p2"/>
          <p:cNvSpPr txBox="1"/>
          <p:nvPr/>
        </p:nvSpPr>
        <p:spPr>
          <a:xfrm>
            <a:off x="6137615" y="3380116"/>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What does it mean to be financially literate? </a:t>
            </a:r>
            <a:endParaRPr lang="es-ES" sz="1200" dirty="0">
              <a:latin typeface="+mn-lt"/>
            </a:endParaRPr>
          </a:p>
        </p:txBody>
      </p:sp>
      <p:sp>
        <p:nvSpPr>
          <p:cNvPr id="68" name="Google Shape;68;p2"/>
          <p:cNvSpPr txBox="1"/>
          <p:nvPr/>
        </p:nvSpPr>
        <p:spPr>
          <a:xfrm>
            <a:off x="6137615" y="3935755"/>
            <a:ext cx="594630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Why does financial literacy matter?</a:t>
            </a:r>
            <a:endParaRPr lang="es-ES" sz="1200" dirty="0">
              <a:latin typeface="+mn-lt"/>
            </a:endParaRPr>
          </a:p>
        </p:txBody>
      </p:sp>
      <p:sp>
        <p:nvSpPr>
          <p:cNvPr id="69" name="Google Shape;69;p2"/>
          <p:cNvSpPr txBox="1"/>
          <p:nvPr/>
        </p:nvSpPr>
        <p:spPr>
          <a:xfrm>
            <a:off x="6137473" y="4491394"/>
            <a:ext cx="697293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How is financial literacy in the digital environment unique?</a:t>
            </a:r>
            <a:endParaRPr sz="1200" dirty="0">
              <a:latin typeface="+mn-lt"/>
            </a:endParaRPr>
          </a:p>
        </p:txBody>
      </p:sp>
      <p:sp>
        <p:nvSpPr>
          <p:cNvPr id="70" name="Google Shape;70;p2"/>
          <p:cNvSpPr/>
          <p:nvPr/>
        </p:nvSpPr>
        <p:spPr>
          <a:xfrm>
            <a:off x="5832440" y="3382940"/>
            <a:ext cx="17560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1" name="Google Shape;71;p2"/>
          <p:cNvSpPr/>
          <p:nvPr/>
        </p:nvSpPr>
        <p:spPr>
          <a:xfrm>
            <a:off x="5801345" y="731575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2" name="Google Shape;72;p2"/>
          <p:cNvSpPr/>
          <p:nvPr/>
        </p:nvSpPr>
        <p:spPr>
          <a:xfrm>
            <a:off x="5801345" y="5387836"/>
            <a:ext cx="237794" cy="1540953"/>
          </a:xfrm>
          <a:prstGeom prst="leftBrace">
            <a:avLst>
              <a:gd name="adj1" fmla="val 8333"/>
              <a:gd name="adj2" fmla="val 50000"/>
            </a:avLst>
          </a:prstGeom>
          <a:no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endParaRPr sz="1600">
              <a:solidFill>
                <a:schemeClr val="dk1"/>
              </a:solidFill>
              <a:latin typeface="+mn-lt"/>
              <a:ea typeface="Calibri"/>
              <a:cs typeface="Calibri"/>
              <a:sym typeface="Calibri"/>
            </a:endParaRPr>
          </a:p>
        </p:txBody>
      </p:sp>
      <p:sp>
        <p:nvSpPr>
          <p:cNvPr id="73" name="Google Shape;73;p2"/>
          <p:cNvSpPr txBox="1"/>
          <p:nvPr/>
        </p:nvSpPr>
        <p:spPr>
          <a:xfrm>
            <a:off x="6137473" y="5351415"/>
            <a:ext cx="6972935"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What are online and mobile banking, and how can you use them?</a:t>
            </a:r>
            <a:endParaRPr lang="es-ES" sz="1200" dirty="0">
              <a:latin typeface="+mn-lt"/>
            </a:endParaRPr>
          </a:p>
        </p:txBody>
      </p:sp>
      <p:sp>
        <p:nvSpPr>
          <p:cNvPr id="74" name="Google Shape;74;p2"/>
          <p:cNvSpPr txBox="1"/>
          <p:nvPr/>
        </p:nvSpPr>
        <p:spPr>
          <a:xfrm>
            <a:off x="6137473" y="6110153"/>
            <a:ext cx="6965160"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What are online payment systems?</a:t>
            </a:r>
            <a:endParaRPr lang="es-ES" sz="1200" dirty="0">
              <a:latin typeface="+mn-lt"/>
            </a:endParaRPr>
          </a:p>
        </p:txBody>
      </p:sp>
      <p:sp>
        <p:nvSpPr>
          <p:cNvPr id="75" name="Google Shape;75;p2"/>
          <p:cNvSpPr txBox="1"/>
          <p:nvPr/>
        </p:nvSpPr>
        <p:spPr>
          <a:xfrm>
            <a:off x="6137473" y="6561114"/>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What other digital financial services should you know of?</a:t>
            </a:r>
            <a:endParaRPr lang="es-ES" sz="1200" dirty="0">
              <a:latin typeface="+mn-lt"/>
            </a:endParaRPr>
          </a:p>
        </p:txBody>
      </p:sp>
      <p:sp>
        <p:nvSpPr>
          <p:cNvPr id="76" name="Google Shape;76;p2"/>
          <p:cNvSpPr txBox="1"/>
          <p:nvPr/>
        </p:nvSpPr>
        <p:spPr>
          <a:xfrm>
            <a:off x="6137473" y="7238090"/>
            <a:ext cx="7432665"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What risks are associated with using digital financial services?</a:t>
            </a:r>
            <a:endParaRPr lang="es-ES" sz="1200" dirty="0">
              <a:latin typeface="+mn-lt"/>
            </a:endParaRPr>
          </a:p>
        </p:txBody>
      </p:sp>
      <p:sp>
        <p:nvSpPr>
          <p:cNvPr id="77" name="Google Shape;77;p2"/>
          <p:cNvSpPr txBox="1"/>
          <p:nvPr/>
        </p:nvSpPr>
        <p:spPr>
          <a:xfrm>
            <a:off x="6137473" y="7608005"/>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How can you protect yourself when using digital financial services?</a:t>
            </a:r>
            <a:endParaRPr lang="es-ES" sz="1200" dirty="0">
              <a:latin typeface="+mn-lt"/>
            </a:endParaRPr>
          </a:p>
        </p:txBody>
      </p:sp>
      <p:sp>
        <p:nvSpPr>
          <p:cNvPr id="78" name="Google Shape;78;p2"/>
          <p:cNvSpPr txBox="1"/>
          <p:nvPr/>
        </p:nvSpPr>
        <p:spPr>
          <a:xfrm>
            <a:off x="6137473" y="8285697"/>
            <a:ext cx="7413936"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What do you need to know about your rights when using digital financial services?</a:t>
            </a:r>
            <a:endParaRPr lang="es-ES" sz="1200"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payment systems?</a:t>
            </a:r>
            <a:endParaRPr lang="es-ES" dirty="0">
              <a:solidFill>
                <a:srgbClr val="00CCFF"/>
              </a:solidFill>
              <a:latin typeface="+mn-lt"/>
            </a:endParaRPr>
          </a:p>
        </p:txBody>
      </p:sp>
      <p:sp>
        <p:nvSpPr>
          <p:cNvPr id="6" name="TextBox 5">
            <a:extLst>
              <a:ext uri="{FF2B5EF4-FFF2-40B4-BE49-F238E27FC236}">
                <a16:creationId xmlns:a16="http://schemas.microsoft.com/office/drawing/2014/main" id="{9F924169-D181-1627-B8FC-73FA8DA345C1}"/>
              </a:ext>
            </a:extLst>
          </p:cNvPr>
          <p:cNvSpPr txBox="1"/>
          <p:nvPr/>
        </p:nvSpPr>
        <p:spPr>
          <a:xfrm>
            <a:off x="1332000" y="5109292"/>
            <a:ext cx="5040000" cy="2702984"/>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Bank Transfers:</a:t>
            </a:r>
            <a:r>
              <a:rPr lang="en-US" sz="2000" dirty="0">
                <a:effectLst/>
                <a:latin typeface="+mj-lt"/>
                <a:ea typeface="Yu Mincho" panose="02020400000000000000" pitchFamily="18" charset="-128"/>
                <a:cs typeface="Arial" panose="020B0604020202020204" pitchFamily="34" charset="0"/>
              </a:rPr>
              <a:t> Bank transfers allow you to directly transfer funds from your bank account to another individual or business. This can be done through the already mentioned online banking platforms or mobile banking apps. Bank transfers are commonly used for larger transactions or when making payments to trusted entities.</a:t>
            </a:r>
          </a:p>
        </p:txBody>
      </p:sp>
      <p:sp>
        <p:nvSpPr>
          <p:cNvPr id="8" name="TextBox 7">
            <a:extLst>
              <a:ext uri="{FF2B5EF4-FFF2-40B4-BE49-F238E27FC236}">
                <a16:creationId xmlns:a16="http://schemas.microsoft.com/office/drawing/2014/main" id="{F668F10C-FCA9-1039-8707-149E5D55E59B}"/>
              </a:ext>
            </a:extLst>
          </p:cNvPr>
          <p:cNvSpPr txBox="1"/>
          <p:nvPr/>
        </p:nvSpPr>
        <p:spPr>
          <a:xfrm>
            <a:off x="6624000" y="5109292"/>
            <a:ext cx="5040000" cy="1715021"/>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Credit/Debit Cards:</a:t>
            </a:r>
            <a:r>
              <a:rPr lang="en-US" sz="2000" dirty="0">
                <a:effectLst/>
                <a:latin typeface="+mj-lt"/>
                <a:ea typeface="Yu Mincho" panose="02020400000000000000" pitchFamily="18" charset="-128"/>
                <a:cs typeface="Arial" panose="020B0604020202020204" pitchFamily="34" charset="0"/>
              </a:rPr>
              <a:t> Credit and debit cards are widely used for online payments. They are linked to your bank account and can be used to make purchases on e-commerce websites or through payment gateways. When making a payment, you enter your card details, including the card number, expiration date, and CVV code, to authorize the transaction. The payment is processed, and the amount is deducted from your card balance or charged to your credit line.</a:t>
            </a:r>
          </a:p>
        </p:txBody>
      </p:sp>
      <p:sp>
        <p:nvSpPr>
          <p:cNvPr id="9" name="TextBox 8">
            <a:extLst>
              <a:ext uri="{FF2B5EF4-FFF2-40B4-BE49-F238E27FC236}">
                <a16:creationId xmlns:a16="http://schemas.microsoft.com/office/drawing/2014/main" id="{5B3342A4-D4D5-F22C-3B0B-A27EF6C3100F}"/>
              </a:ext>
            </a:extLst>
          </p:cNvPr>
          <p:cNvSpPr txBox="1"/>
          <p:nvPr/>
        </p:nvSpPr>
        <p:spPr>
          <a:xfrm>
            <a:off x="11916000" y="5109292"/>
            <a:ext cx="5040000" cy="1385700"/>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Digital Wallets:</a:t>
            </a:r>
            <a:r>
              <a:rPr lang="en-US" sz="2000" dirty="0">
                <a:effectLst/>
                <a:latin typeface="+mj-lt"/>
                <a:ea typeface="Yu Mincho" panose="02020400000000000000" pitchFamily="18" charset="-128"/>
                <a:cs typeface="Arial" panose="020B0604020202020204" pitchFamily="34" charset="0"/>
              </a:rPr>
              <a:t> </a:t>
            </a:r>
            <a:r>
              <a:rPr lang="en-GB" sz="2000" dirty="0">
                <a:effectLst/>
                <a:latin typeface="+mj-lt"/>
                <a:ea typeface="Yu Mincho" panose="02020400000000000000" pitchFamily="18" charset="-128"/>
                <a:cs typeface="Arial" panose="020B0604020202020204" pitchFamily="34" charset="0"/>
              </a:rPr>
              <a:t>Digital wallets, also known as e-wallets, are applications that securely store payment information and allow you to make purchases electronically. Popular examples include PayPal, Apple Pay, Google Pay, and Samsung Pay. These wallets can be linked to bank accounts, credit cards, or prepaid cards, enabling quick and easy payments with just a few taps on a mobile device.</a:t>
            </a:r>
            <a:endParaRPr lang="en-US" sz="2000" dirty="0">
              <a:effectLst/>
              <a:latin typeface="+mj-lt"/>
              <a:ea typeface="Yu Mincho" panose="02020400000000000000" pitchFamily="18" charset="-128"/>
              <a:cs typeface="Arial" panose="020B0604020202020204" pitchFamily="34" charset="0"/>
            </a:endParaRPr>
          </a:p>
        </p:txBody>
      </p:sp>
      <p:pic>
        <p:nvPicPr>
          <p:cNvPr id="11" name="Picture 10" descr="Person holding a credit card and cell phone">
            <a:extLst>
              <a:ext uri="{FF2B5EF4-FFF2-40B4-BE49-F238E27FC236}">
                <a16:creationId xmlns:a16="http://schemas.microsoft.com/office/drawing/2014/main" id="{E4DF354E-3B2D-2E28-4FCF-B051130F7D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13" name="Picture 12" descr="Coin purse full of credit cards">
            <a:extLst>
              <a:ext uri="{FF2B5EF4-FFF2-40B4-BE49-F238E27FC236}">
                <a16:creationId xmlns:a16="http://schemas.microsoft.com/office/drawing/2014/main" id="{3C93B8F8-BE8B-C581-193A-D23A53BE508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15" name="Picture 14" descr="Digital numbers art">
            <a:extLst>
              <a:ext uri="{FF2B5EF4-FFF2-40B4-BE49-F238E27FC236}">
                <a16:creationId xmlns:a16="http://schemas.microsoft.com/office/drawing/2014/main" id="{9A3861B4-B022-79F0-E023-D5E63919E81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1648674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extLst>
              <p:ext uri="{D42A27DB-BD31-4B8C-83A1-F6EECF244321}">
                <p14:modId xmlns:p14="http://schemas.microsoft.com/office/powerpoint/2010/main" val="280823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Picture 14" descr="Boys sitting with smartphones">
            <a:extLst>
              <a:ext uri="{FF2B5EF4-FFF2-40B4-BE49-F238E27FC236}">
                <a16:creationId xmlns:a16="http://schemas.microsoft.com/office/drawing/2014/main" id="{90D33F65-FEB8-CF5A-B073-FEDE46CD940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24000" y="3996218"/>
            <a:ext cx="5040000" cy="1030936"/>
          </a:xfrm>
          <a:prstGeom prst="rect">
            <a:avLst/>
          </a:prstGeom>
        </p:spPr>
      </p:pic>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payment systems?</a:t>
            </a:r>
            <a:endParaRPr lang="es-ES" dirty="0">
              <a:solidFill>
                <a:srgbClr val="00CCFF"/>
              </a:solidFill>
              <a:latin typeface="+mn-lt"/>
            </a:endParaRPr>
          </a:p>
        </p:txBody>
      </p:sp>
      <p:sp>
        <p:nvSpPr>
          <p:cNvPr id="7" name="TextBox 6">
            <a:extLst>
              <a:ext uri="{FF2B5EF4-FFF2-40B4-BE49-F238E27FC236}">
                <a16:creationId xmlns:a16="http://schemas.microsoft.com/office/drawing/2014/main" id="{D66F7B36-15AB-22B1-A79E-2CD32F649059}"/>
              </a:ext>
            </a:extLst>
          </p:cNvPr>
          <p:cNvSpPr txBox="1"/>
          <p:nvPr/>
        </p:nvSpPr>
        <p:spPr>
          <a:xfrm>
            <a:off x="6624000" y="5109292"/>
            <a:ext cx="5040000" cy="1323439"/>
          </a:xfrm>
          <a:prstGeom prst="rect">
            <a:avLst/>
          </a:prstGeom>
          <a:noFill/>
        </p:spPr>
        <p:txBody>
          <a:bodyPr wrap="square">
            <a:spAutoFit/>
          </a:bodyPr>
          <a:lstStyle/>
          <a:p>
            <a:pPr algn="just"/>
            <a:r>
              <a:rPr lang="en-GB" sz="2000" b="1" dirty="0">
                <a:effectLst/>
                <a:latin typeface="+mj-lt"/>
                <a:ea typeface="Yu Mincho" panose="02020400000000000000" pitchFamily="18" charset="-128"/>
                <a:cs typeface="Arial" panose="020B0604020202020204" pitchFamily="34" charset="0"/>
              </a:rPr>
              <a:t>Peer-to-Peer Payment Apps:</a:t>
            </a:r>
            <a:r>
              <a:rPr lang="en-GB" sz="2000" dirty="0">
                <a:effectLst/>
                <a:latin typeface="+mj-lt"/>
                <a:ea typeface="Yu Mincho" panose="02020400000000000000" pitchFamily="18" charset="-128"/>
                <a:cs typeface="Arial" panose="020B0604020202020204" pitchFamily="34" charset="0"/>
              </a:rPr>
              <a:t> Peer-to-peer (P2P) payment apps allow you to send money directly to one another using their mobile devices. These apps eliminate the need for cash or checks when splitting bills, paying friends or family, or conducting small-scale transactions. Popular P2P payment apps include </a:t>
            </a:r>
            <a:r>
              <a:rPr lang="en-GB" sz="2000" dirty="0" err="1">
                <a:effectLst/>
                <a:latin typeface="+mj-lt"/>
                <a:ea typeface="Yu Mincho" panose="02020400000000000000" pitchFamily="18" charset="-128"/>
                <a:cs typeface="Arial" panose="020B0604020202020204" pitchFamily="34" charset="0"/>
              </a:rPr>
              <a:t>Zelle</a:t>
            </a:r>
            <a:r>
              <a:rPr lang="en-GB" sz="2000" dirty="0">
                <a:effectLst/>
                <a:latin typeface="+mj-lt"/>
                <a:ea typeface="Yu Mincho" panose="02020400000000000000" pitchFamily="18" charset="-128"/>
                <a:cs typeface="Arial" panose="020B0604020202020204" pitchFamily="34" charset="0"/>
              </a:rPr>
              <a:t>, Cash App, and </a:t>
            </a:r>
            <a:r>
              <a:rPr lang="en-GB" sz="2000" dirty="0" err="1">
                <a:effectLst/>
                <a:latin typeface="+mj-lt"/>
                <a:ea typeface="Yu Mincho" panose="02020400000000000000" pitchFamily="18" charset="-128"/>
                <a:cs typeface="Arial" panose="020B0604020202020204" pitchFamily="34" charset="0"/>
              </a:rPr>
              <a:t>Revolut</a:t>
            </a:r>
            <a:r>
              <a:rPr lang="en-GB" sz="2000" dirty="0">
                <a:effectLst/>
                <a:latin typeface="+mj-lt"/>
                <a:ea typeface="Yu Mincho" panose="02020400000000000000" pitchFamily="18" charset="-128"/>
                <a:cs typeface="Arial" panose="020B0604020202020204" pitchFamily="34" charset="0"/>
              </a:rPr>
              <a:t>.</a:t>
            </a:r>
            <a:endParaRPr lang="en-US" sz="2000" dirty="0">
              <a:latin typeface="+mj-lt"/>
            </a:endParaRPr>
          </a:p>
        </p:txBody>
      </p:sp>
      <p:sp>
        <p:nvSpPr>
          <p:cNvPr id="5" name="TextBox 4">
            <a:extLst>
              <a:ext uri="{FF2B5EF4-FFF2-40B4-BE49-F238E27FC236}">
                <a16:creationId xmlns:a16="http://schemas.microsoft.com/office/drawing/2014/main" id="{5D51DE25-F85D-39EB-9EBC-AEB245A70592}"/>
              </a:ext>
            </a:extLst>
          </p:cNvPr>
          <p:cNvSpPr txBox="1"/>
          <p:nvPr/>
        </p:nvSpPr>
        <p:spPr>
          <a:xfrm>
            <a:off x="1332000" y="5109292"/>
            <a:ext cx="5040000" cy="4020268"/>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Online Payment Gateways:</a:t>
            </a:r>
            <a:r>
              <a:rPr lang="en-US" sz="2000" dirty="0">
                <a:effectLst/>
                <a:latin typeface="+mj-lt"/>
                <a:ea typeface="Yu Mincho" panose="02020400000000000000" pitchFamily="18" charset="-128"/>
                <a:cs typeface="Arial" panose="020B0604020202020204" pitchFamily="34" charset="0"/>
              </a:rPr>
              <a:t> Online payment gateways are platforms that facilitate secure online transactions between buyers and sellers. When making a purchase on an e-commerce website, the payment gateway processes the transaction by securely transmitting payment information between the buyer, seller, and the financial institutions involved. Popular online payment gateways include Stripe, PayPal, and Square.</a:t>
            </a:r>
          </a:p>
        </p:txBody>
      </p:sp>
      <p:pic>
        <p:nvPicPr>
          <p:cNvPr id="12" name="Picture 11" descr="Person checking phone at desk">
            <a:extLst>
              <a:ext uri="{FF2B5EF4-FFF2-40B4-BE49-F238E27FC236}">
                <a16:creationId xmlns:a16="http://schemas.microsoft.com/office/drawing/2014/main" id="{66D08F8A-E84D-9DA9-F82F-0D57F2E5D17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332000" y="3996219"/>
            <a:ext cx="5040000" cy="1030935"/>
          </a:xfrm>
          <a:prstGeom prst="rect">
            <a:avLst/>
          </a:prstGeom>
        </p:spPr>
      </p:pic>
      <p:sp>
        <p:nvSpPr>
          <p:cNvPr id="16" name="Google Shape;120;p6">
            <a:extLst>
              <a:ext uri="{FF2B5EF4-FFF2-40B4-BE49-F238E27FC236}">
                <a16:creationId xmlns:a16="http://schemas.microsoft.com/office/drawing/2014/main" id="{51010374-32F7-AC1F-1649-87DCCD2CF277}"/>
              </a:ext>
            </a:extLst>
          </p:cNvPr>
          <p:cNvSpPr txBox="1"/>
          <p:nvPr/>
        </p:nvSpPr>
        <p:spPr>
          <a:xfrm>
            <a:off x="11916000" y="3996218"/>
            <a:ext cx="5040000" cy="5262939"/>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a:solidFill>
                  <a:schemeClr val="accent6"/>
                </a:solidFill>
                <a:latin typeface="+mn-lt"/>
                <a:ea typeface="Helvetica Neue"/>
                <a:cs typeface="Helvetica Neue"/>
                <a:sym typeface="Helvetica Neue"/>
              </a:rPr>
              <a:t>Online payment systems offer several advantages. They provide convenience by eliminating the need for physical cash or checks and allow for quick and efficient transactions. They also offer enhanced security measures, such as encryption and fraud protection, to safeguard your financial information. Furthermore, online payment systems enable seamless international transactions, making it easier to purchase products or services from around the world.</a:t>
            </a:r>
          </a:p>
        </p:txBody>
      </p:sp>
    </p:spTree>
    <p:extLst>
      <p:ext uri="{BB962C8B-B14F-4D97-AF65-F5344CB8AC3E}">
        <p14:creationId xmlns:p14="http://schemas.microsoft.com/office/powerpoint/2010/main" val="3727258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22091F2-46B5-8A0C-64A7-A128E84A2F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think-cell data - do not delete" hidden="1">
                        <a:extLst>
                          <a:ext uri="{FF2B5EF4-FFF2-40B4-BE49-F238E27FC236}">
                            <a16:creationId xmlns:a16="http://schemas.microsoft.com/office/drawing/2014/main" id="{022091F2-46B5-8A0C-64A7-A128E84A2F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are online payment systems?</a:t>
            </a:r>
            <a:endParaRPr lang="es-ES" dirty="0">
              <a:solidFill>
                <a:srgbClr val="00CCFF"/>
              </a:solidFill>
              <a:latin typeface="+mn-lt"/>
            </a:endParaRPr>
          </a:p>
        </p:txBody>
      </p:sp>
      <p:sp>
        <p:nvSpPr>
          <p:cNvPr id="16" name="Google Shape;120;p6">
            <a:extLst>
              <a:ext uri="{FF2B5EF4-FFF2-40B4-BE49-F238E27FC236}">
                <a16:creationId xmlns:a16="http://schemas.microsoft.com/office/drawing/2014/main" id="{51010374-32F7-AC1F-1649-87DCCD2CF277}"/>
              </a:ext>
            </a:extLst>
          </p:cNvPr>
          <p:cNvSpPr txBox="1"/>
          <p:nvPr/>
        </p:nvSpPr>
        <p:spPr>
          <a:xfrm>
            <a:off x="1985010" y="4110783"/>
            <a:ext cx="9806940" cy="4524275"/>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a:solidFill>
                  <a:schemeClr val="accent6"/>
                </a:solidFill>
                <a:latin typeface="+mn-lt"/>
                <a:ea typeface="Helvetica Neue"/>
                <a:cs typeface="Helvetica Neue"/>
                <a:sym typeface="Helvetica Neue"/>
              </a:rPr>
              <a:t>To use online payment systems, you typically need to create an account with the chosen system and link it to your bank account or credit card. During the payment process, you provide the necessary payment information and authorize the transaction. It's important to ensure that you are using reputable and secure online payment systems to protect your financial information and minimize the risk of fraud.</a:t>
            </a:r>
          </a:p>
          <a:p>
            <a:pPr algn="just"/>
            <a:endParaRPr lang="en-US" sz="2400" i="1" dirty="0">
              <a:solidFill>
                <a:schemeClr val="accent6"/>
              </a:solidFill>
              <a:latin typeface="+mn-lt"/>
              <a:ea typeface="Helvetica Neue"/>
              <a:cs typeface="Helvetica Neue"/>
              <a:sym typeface="Helvetica Neue"/>
            </a:endParaRPr>
          </a:p>
          <a:p>
            <a:pPr algn="just"/>
            <a:r>
              <a:rPr lang="en-US" sz="2400" i="1" dirty="0">
                <a:solidFill>
                  <a:schemeClr val="accent6"/>
                </a:solidFill>
                <a:latin typeface="+mn-lt"/>
                <a:ea typeface="Helvetica Neue"/>
                <a:cs typeface="Helvetica Neue"/>
                <a:sym typeface="Helvetica Neue"/>
              </a:rPr>
              <a:t>By familiarizing yourself with online payment systems, you can enjoy the convenience and security of making digital payments. It's important to exercise caution when providing payment information online and to regularly monitor account activity for any unauthorized transactions.</a:t>
            </a:r>
          </a:p>
        </p:txBody>
      </p:sp>
      <p:pic>
        <p:nvPicPr>
          <p:cNvPr id="2" name="Imagen 8">
            <a:extLst>
              <a:ext uri="{FF2B5EF4-FFF2-40B4-BE49-F238E27FC236}">
                <a16:creationId xmlns:a16="http://schemas.microsoft.com/office/drawing/2014/main" id="{D06BCD79-4CF2-DB89-2954-9C6A36CF56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2151611" y="4235836"/>
            <a:ext cx="4810509" cy="4274167"/>
          </a:xfrm>
          <a:prstGeom prst="rect">
            <a:avLst/>
          </a:prstGeom>
        </p:spPr>
      </p:pic>
    </p:spTree>
    <p:extLst>
      <p:ext uri="{BB962C8B-B14F-4D97-AF65-F5344CB8AC3E}">
        <p14:creationId xmlns:p14="http://schemas.microsoft.com/office/powerpoint/2010/main" val="199871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other digital financial services should you know of?</a:t>
            </a:r>
            <a:endParaRPr lang="es-ES" dirty="0">
              <a:solidFill>
                <a:srgbClr val="00CCFF"/>
              </a:solidFill>
              <a:latin typeface="+mn-lt"/>
            </a:endParaRPr>
          </a:p>
        </p:txBody>
      </p:sp>
      <p:sp>
        <p:nvSpPr>
          <p:cNvPr id="2" name="TextBox 1">
            <a:extLst>
              <a:ext uri="{FF2B5EF4-FFF2-40B4-BE49-F238E27FC236}">
                <a16:creationId xmlns:a16="http://schemas.microsoft.com/office/drawing/2014/main" id="{9A88CF4D-6627-B8DB-7DF2-34990B9EC2CA}"/>
              </a:ext>
            </a:extLst>
          </p:cNvPr>
          <p:cNvSpPr txBox="1"/>
          <p:nvPr/>
        </p:nvSpPr>
        <p:spPr>
          <a:xfrm>
            <a:off x="1295400" y="6190041"/>
            <a:ext cx="7740000" cy="2916000"/>
          </a:xfrm>
          <a:prstGeom prst="rect">
            <a:avLst/>
          </a:prstGeom>
          <a:noFill/>
        </p:spPr>
        <p:txBody>
          <a:bodyPr wrap="square">
            <a:spAutoFit/>
          </a:bodyPr>
          <a:lstStyle/>
          <a:p>
            <a:pPr algn="just"/>
            <a:r>
              <a:rPr lang="en-US" sz="2000" b="1" dirty="0"/>
              <a:t>Personal Finance Apps:</a:t>
            </a:r>
            <a:r>
              <a:rPr lang="en-US" sz="2000" dirty="0"/>
              <a:t> Personal finance apps encompass a wide range of applications that offer financial management tools, tips, and resources. These apps may include features like expense tracking, bill reminders, financial goal setting, and credit score monitoring. Popular personal finance apps include Wally, You Need A Budget (YNAB), and </a:t>
            </a:r>
            <a:r>
              <a:rPr lang="en-US" sz="2000" dirty="0" err="1"/>
              <a:t>Fintonic</a:t>
            </a:r>
            <a:r>
              <a:rPr lang="en-US" sz="2000" dirty="0"/>
              <a:t>. Exploring these apps can provide you with tools to stay organized and make informed financial decisions.</a:t>
            </a:r>
          </a:p>
        </p:txBody>
      </p:sp>
      <p:sp>
        <p:nvSpPr>
          <p:cNvPr id="3" name="TextBox 2">
            <a:extLst>
              <a:ext uri="{FF2B5EF4-FFF2-40B4-BE49-F238E27FC236}">
                <a16:creationId xmlns:a16="http://schemas.microsoft.com/office/drawing/2014/main" id="{DD26B37B-AB6F-9340-D1D3-927F8F102639}"/>
              </a:ext>
            </a:extLst>
          </p:cNvPr>
          <p:cNvSpPr txBox="1"/>
          <p:nvPr/>
        </p:nvSpPr>
        <p:spPr>
          <a:xfrm>
            <a:off x="9222120" y="6190041"/>
            <a:ext cx="7740000" cy="2808000"/>
          </a:xfrm>
          <a:prstGeom prst="rect">
            <a:avLst/>
          </a:prstGeom>
          <a:noFill/>
        </p:spPr>
        <p:txBody>
          <a:bodyPr wrap="square">
            <a:spAutoFit/>
          </a:bodyPr>
          <a:lstStyle/>
          <a:p>
            <a:pPr algn="just"/>
            <a:r>
              <a:rPr lang="en-US" sz="2000" b="1" dirty="0"/>
              <a:t>Digital Budgeting Tools:</a:t>
            </a:r>
            <a:r>
              <a:rPr lang="en-US" sz="2000" dirty="0"/>
              <a:t> Digital budgeting tools are applications and software that help you track and manage your expenses, income, and savings. These tools provide features like expense categorization, goal setting, and real-time spending insights. Popular examples include </a:t>
            </a:r>
            <a:r>
              <a:rPr lang="en-US" sz="2000" dirty="0" err="1"/>
              <a:t>Monzo</a:t>
            </a:r>
            <a:r>
              <a:rPr lang="en-US" sz="2000" dirty="0"/>
              <a:t>, </a:t>
            </a:r>
            <a:r>
              <a:rPr lang="en-US" sz="2000" dirty="0" err="1"/>
              <a:t>Revolut</a:t>
            </a:r>
            <a:r>
              <a:rPr lang="en-US" sz="2000" dirty="0"/>
              <a:t>, Emma, and Money Dashboard. Using these tools can assist you in creating and maintaining a budget to achieve your financial goals.</a:t>
            </a:r>
          </a:p>
        </p:txBody>
      </p:sp>
      <p:pic>
        <p:nvPicPr>
          <p:cNvPr id="7" name="Picture 6" descr="Person holding paper">
            <a:extLst>
              <a:ext uri="{FF2B5EF4-FFF2-40B4-BE49-F238E27FC236}">
                <a16:creationId xmlns:a16="http://schemas.microsoft.com/office/drawing/2014/main" id="{5ACD9D0D-5745-BFC6-AEC7-809DBFBCE6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5400" y="4072713"/>
            <a:ext cx="7740000" cy="1992808"/>
          </a:xfrm>
          <a:prstGeom prst="rect">
            <a:avLst/>
          </a:prstGeom>
        </p:spPr>
      </p:pic>
      <p:pic>
        <p:nvPicPr>
          <p:cNvPr id="9" name="Picture 8" descr="Money and passport">
            <a:extLst>
              <a:ext uri="{FF2B5EF4-FFF2-40B4-BE49-F238E27FC236}">
                <a16:creationId xmlns:a16="http://schemas.microsoft.com/office/drawing/2014/main" id="{BE4AA1B9-7745-EA93-0B2F-E9956BCBA7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370324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other digital financial services should you know of?</a:t>
            </a:r>
            <a:endParaRPr lang="es-ES" dirty="0">
              <a:solidFill>
                <a:srgbClr val="00CCFF"/>
              </a:solidFill>
              <a:latin typeface="+mn-lt"/>
            </a:endParaRPr>
          </a:p>
        </p:txBody>
      </p:sp>
      <p:sp>
        <p:nvSpPr>
          <p:cNvPr id="9" name="TextBox 8">
            <a:extLst>
              <a:ext uri="{FF2B5EF4-FFF2-40B4-BE49-F238E27FC236}">
                <a16:creationId xmlns:a16="http://schemas.microsoft.com/office/drawing/2014/main" id="{E0232B5D-713A-8E73-1742-1C35E7799B6B}"/>
              </a:ext>
            </a:extLst>
          </p:cNvPr>
          <p:cNvSpPr txBox="1"/>
          <p:nvPr/>
        </p:nvSpPr>
        <p:spPr>
          <a:xfrm>
            <a:off x="1295400" y="6190041"/>
            <a:ext cx="7740000" cy="2554545"/>
          </a:xfrm>
          <a:prstGeom prst="rect">
            <a:avLst/>
          </a:prstGeom>
          <a:noFill/>
        </p:spPr>
        <p:txBody>
          <a:bodyPr wrap="square">
            <a:spAutoFit/>
          </a:bodyPr>
          <a:lstStyle/>
          <a:p>
            <a:pPr algn="just"/>
            <a:r>
              <a:rPr lang="en-US" sz="2000" b="1" dirty="0"/>
              <a:t>Digital Insurance Services:</a:t>
            </a:r>
            <a:r>
              <a:rPr lang="en-US" sz="2000" dirty="0"/>
              <a:t> Digital insurance services provide a convenient way to purchase and manage insurance policies online. These platforms offer various types of insurance, such as auto, home, health, and life insurance. Examples include </a:t>
            </a:r>
            <a:r>
              <a:rPr lang="en-US" sz="2000" dirty="0" err="1"/>
              <a:t>Thinksurance</a:t>
            </a:r>
            <a:r>
              <a:rPr lang="en-US" sz="2000" dirty="0"/>
              <a:t>, Shift Technology, and </a:t>
            </a:r>
            <a:r>
              <a:rPr lang="en-US" sz="2000" dirty="0" err="1"/>
              <a:t>Getsafe</a:t>
            </a:r>
            <a:r>
              <a:rPr lang="en-US" sz="2000" dirty="0"/>
              <a:t>. Utilizing digital insurance services can help you compare coverage options, obtain quotes, and manage your insurance policies with ease.</a:t>
            </a:r>
          </a:p>
        </p:txBody>
      </p:sp>
      <p:sp>
        <p:nvSpPr>
          <p:cNvPr id="10" name="TextBox 9">
            <a:extLst>
              <a:ext uri="{FF2B5EF4-FFF2-40B4-BE49-F238E27FC236}">
                <a16:creationId xmlns:a16="http://schemas.microsoft.com/office/drawing/2014/main" id="{DBA85F3E-2D5B-9313-9FC1-FF4DF23784C7}"/>
              </a:ext>
            </a:extLst>
          </p:cNvPr>
          <p:cNvSpPr txBox="1"/>
          <p:nvPr/>
        </p:nvSpPr>
        <p:spPr>
          <a:xfrm>
            <a:off x="9222120" y="6190041"/>
            <a:ext cx="7740000" cy="2862322"/>
          </a:xfrm>
          <a:prstGeom prst="rect">
            <a:avLst/>
          </a:prstGeom>
          <a:noFill/>
        </p:spPr>
        <p:txBody>
          <a:bodyPr wrap="square">
            <a:spAutoFit/>
          </a:bodyPr>
          <a:lstStyle/>
          <a:p>
            <a:pPr algn="just"/>
            <a:r>
              <a:rPr lang="en-US" sz="2000" b="1" dirty="0"/>
              <a:t>Investment Platforms:</a:t>
            </a:r>
            <a:r>
              <a:rPr lang="en-US" sz="2000" dirty="0"/>
              <a:t> If feeling more confident in your financial knowledge, digital investment platforms allow you to invest in various financial instruments, such as stocks, bonds, mutual funds, and exchange-traded funds (ETFs), through online portals or mobile apps. These platforms often provide educational resources, investment recommendations, and portfolio tracking features. Examples include Investing.com and </a:t>
            </a:r>
            <a:r>
              <a:rPr lang="en-US" sz="2000" dirty="0" err="1"/>
              <a:t>Binance</a:t>
            </a:r>
            <a:r>
              <a:rPr lang="en-US" sz="2000" dirty="0"/>
              <a:t>. Exploring investment platforms can help you grow your wealth and achieve long-term financial goals.</a:t>
            </a:r>
          </a:p>
        </p:txBody>
      </p:sp>
      <p:pic>
        <p:nvPicPr>
          <p:cNvPr id="12" name="Picture 11" descr="Closeup of a hand holding a key with a house dongle">
            <a:extLst>
              <a:ext uri="{FF2B5EF4-FFF2-40B4-BE49-F238E27FC236}">
                <a16:creationId xmlns:a16="http://schemas.microsoft.com/office/drawing/2014/main" id="{192F8CE9-2A2E-AC5D-78C9-86C476B700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25881" y="4072712"/>
            <a:ext cx="7740000" cy="1992808"/>
          </a:xfrm>
          <a:prstGeom prst="rect">
            <a:avLst/>
          </a:prstGeom>
        </p:spPr>
      </p:pic>
      <p:pic>
        <p:nvPicPr>
          <p:cNvPr id="13" name="Picture 12" descr="Blue candlestick chart">
            <a:extLst>
              <a:ext uri="{FF2B5EF4-FFF2-40B4-BE49-F238E27FC236}">
                <a16:creationId xmlns:a16="http://schemas.microsoft.com/office/drawing/2014/main" id="{F995794E-9E19-C60E-55FC-2F6A0A4235D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216000" y="4072712"/>
            <a:ext cx="7740000" cy="1992808"/>
          </a:xfrm>
          <a:prstGeom prst="rect">
            <a:avLst/>
          </a:prstGeom>
        </p:spPr>
      </p:pic>
    </p:spTree>
    <p:extLst>
      <p:ext uri="{BB962C8B-B14F-4D97-AF65-F5344CB8AC3E}">
        <p14:creationId xmlns:p14="http://schemas.microsoft.com/office/powerpoint/2010/main" val="124703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3012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2</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Understanding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Services</a:t>
            </a:r>
            <a:endParaRPr dirty="0">
              <a:solidFill>
                <a:schemeClr val="tx1"/>
              </a:solidFill>
              <a:latin typeface="+mn-lt"/>
            </a:endParaRPr>
          </a:p>
        </p:txBody>
      </p:sp>
      <p:sp>
        <p:nvSpPr>
          <p:cNvPr id="119" name="Google Shape;119;p6"/>
          <p:cNvSpPr txBox="1"/>
          <p:nvPr/>
        </p:nvSpPr>
        <p:spPr>
          <a:xfrm>
            <a:off x="1295400" y="3390900"/>
            <a:ext cx="1566672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other digital financial services should you know of?</a:t>
            </a:r>
            <a:endParaRPr lang="es-ES" dirty="0">
              <a:solidFill>
                <a:srgbClr val="00CCFF"/>
              </a:solidFill>
              <a:latin typeface="+mn-lt"/>
            </a:endParaRPr>
          </a:p>
        </p:txBody>
      </p:sp>
      <p:sp>
        <p:nvSpPr>
          <p:cNvPr id="2" name="Google Shape;120;p6">
            <a:extLst>
              <a:ext uri="{FF2B5EF4-FFF2-40B4-BE49-F238E27FC236}">
                <a16:creationId xmlns:a16="http://schemas.microsoft.com/office/drawing/2014/main" id="{C096BECE-D2BC-60DE-8268-1B756896D139}"/>
              </a:ext>
            </a:extLst>
          </p:cNvPr>
          <p:cNvSpPr txBox="1"/>
          <p:nvPr/>
        </p:nvSpPr>
        <p:spPr>
          <a:xfrm>
            <a:off x="7155180" y="5143500"/>
            <a:ext cx="9806940" cy="2308284"/>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400" i="1" dirty="0">
                <a:solidFill>
                  <a:schemeClr val="accent6"/>
                </a:solidFill>
                <a:latin typeface="+mn-lt"/>
                <a:ea typeface="Helvetica Neue"/>
                <a:cs typeface="Helvetica Neue"/>
                <a:sym typeface="Helvetica Neue"/>
              </a:rPr>
              <a:t>By familiarizing yourself with these digital financial services, you can leverage technology to simplify your financial management, improve your financial well-being, and gain better control over your finances. However, it's important to assess the security measures, privacy policies, and terms of service of these platforms to ensure the protection of your personal and financial information.</a:t>
            </a:r>
          </a:p>
        </p:txBody>
      </p:sp>
      <p:pic>
        <p:nvPicPr>
          <p:cNvPr id="3" name="Imagen 9">
            <a:extLst>
              <a:ext uri="{FF2B5EF4-FFF2-40B4-BE49-F238E27FC236}">
                <a16:creationId xmlns:a16="http://schemas.microsoft.com/office/drawing/2014/main" id="{1E73CBF4-3724-E460-F16F-A5E8F079C3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
          <a:stretch/>
        </p:blipFill>
        <p:spPr>
          <a:xfrm>
            <a:off x="1325880" y="4072713"/>
            <a:ext cx="4939189" cy="4899020"/>
          </a:xfrm>
          <a:prstGeom prst="rect">
            <a:avLst/>
          </a:prstGeom>
        </p:spPr>
      </p:pic>
    </p:spTree>
    <p:extLst>
      <p:ext uri="{BB962C8B-B14F-4D97-AF65-F5344CB8AC3E}">
        <p14:creationId xmlns:p14="http://schemas.microsoft.com/office/powerpoint/2010/main" val="609606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think-cell data - do not delete" hidden="1">
                        <a:extLst>
                          <a:ext uri="{FF2B5EF4-FFF2-40B4-BE49-F238E27FC236}">
                            <a16:creationId xmlns:a16="http://schemas.microsoft.com/office/drawing/2014/main" id="{966EBD8D-71BA-4414-ECB0-05FADA11D7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a:solidFill>
                  <a:schemeClr val="tx1"/>
                </a:solidFill>
                <a:latin typeface="+mn-lt"/>
                <a:ea typeface="Helvetica Neue"/>
                <a:cs typeface="Helvetica Neue"/>
                <a:sym typeface="Helvetica Neue"/>
              </a:rPr>
              <a:t>Managing Digital Financial Risks</a:t>
            </a:r>
          </a:p>
        </p:txBody>
      </p:sp>
      <p:sp>
        <p:nvSpPr>
          <p:cNvPr id="113" name="Google Shape;113;p5"/>
          <p:cNvSpPr txBox="1"/>
          <p:nvPr/>
        </p:nvSpPr>
        <p:spPr>
          <a:xfrm>
            <a:off x="7918775" y="2604875"/>
            <a:ext cx="2575500"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a:t>
            </a:r>
            <a:r>
              <a:rPr lang="hr-HR" sz="6000" b="1" dirty="0">
                <a:solidFill>
                  <a:srgbClr val="00CCFF"/>
                </a:solidFill>
                <a:latin typeface="+mn-lt"/>
                <a:ea typeface="Helvetica Neue"/>
                <a:cs typeface="Helvetica Neue"/>
                <a:sym typeface="Helvetica Neue"/>
              </a:rPr>
              <a:t>3</a:t>
            </a:r>
            <a:endParaRPr sz="6000" b="1" i="0" u="none" strike="noStrike" cap="none" dirty="0">
              <a:solidFill>
                <a:srgbClr val="00CCFF"/>
              </a:solidFill>
              <a:latin typeface="+mn-lt"/>
              <a:ea typeface="Helvetica Neue"/>
              <a:cs typeface="Helvetica Neue"/>
              <a:sym typeface="Helvetica Neue"/>
            </a:endParaRPr>
          </a:p>
        </p:txBody>
      </p:sp>
    </p:spTree>
    <p:extLst>
      <p:ext uri="{BB962C8B-B14F-4D97-AF65-F5344CB8AC3E}">
        <p14:creationId xmlns:p14="http://schemas.microsoft.com/office/powerpoint/2010/main" val="3871517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extLst>
              <p:ext uri="{D42A27DB-BD31-4B8C-83A1-F6EECF244321}">
                <p14:modId xmlns:p14="http://schemas.microsoft.com/office/powerpoint/2010/main" val="2872162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5764400" cy="4189493"/>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risks are associated with using digital financial services?</a:t>
            </a:r>
            <a:endParaRPr lang="es-ES"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000" dirty="0">
                <a:effectLst/>
                <a:latin typeface="+mj-lt"/>
                <a:ea typeface="Yu Mincho" panose="02020400000000000000" pitchFamily="18" charset="-128"/>
                <a:cs typeface="Arial" panose="020B0604020202020204" pitchFamily="34" charset="0"/>
              </a:rPr>
              <a:t>While digital financial services offer convenience and accessibility, it's crucial to be aware of the potential risks involved. Here are some common risks and challenges associated with using digital financial services:</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32000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Security Risks:</a:t>
            </a:r>
            <a:r>
              <a:rPr lang="en-US" sz="2000" dirty="0">
                <a:effectLst/>
                <a:latin typeface="+mj-lt"/>
                <a:ea typeface="Yu Mincho" panose="02020400000000000000" pitchFamily="18" charset="-128"/>
                <a:cs typeface="Arial" panose="020B0604020202020204" pitchFamily="34" charset="0"/>
              </a:rPr>
              <a:t> One of the main concerns is the security of your personal and financial information. Cybercriminals may attempt to gain unauthorized access to your accounts, steal your identity, or engage in fraudulent activities. This includes phishing attacks, malware, and data breaches. It's important to use secure and trusted platforms, employ strong passwords, enable two-factor authentication, and be cautious of sharing sensitive information online.</a:t>
            </a:r>
          </a:p>
        </p:txBody>
      </p:sp>
      <p:sp>
        <p:nvSpPr>
          <p:cNvPr id="4" name="TextBox 3">
            <a:extLst>
              <a:ext uri="{FF2B5EF4-FFF2-40B4-BE49-F238E27FC236}">
                <a16:creationId xmlns:a16="http://schemas.microsoft.com/office/drawing/2014/main" id="{FDEEDB5F-D06E-D2C6-F63C-1AFE9A84C8EE}"/>
              </a:ext>
            </a:extLst>
          </p:cNvPr>
          <p:cNvSpPr txBox="1"/>
          <p:nvPr/>
        </p:nvSpPr>
        <p:spPr>
          <a:xfrm>
            <a:off x="11876400" y="4944939"/>
            <a:ext cx="5220000" cy="424800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Financial Scams:</a:t>
            </a:r>
            <a:r>
              <a:rPr lang="en-US" sz="2000" dirty="0">
                <a:effectLst/>
                <a:latin typeface="+mj-lt"/>
                <a:ea typeface="Yu Mincho" panose="02020400000000000000" pitchFamily="18" charset="-128"/>
                <a:cs typeface="Arial" panose="020B0604020202020204" pitchFamily="34" charset="0"/>
              </a:rPr>
              <a:t> The digital environment provides fertile ground for various financial scams. These scams can include investment fraud, phishing emails, pyramid schemes, and fake websites posing as legitimate financial institutions. Being vigilant and skeptical of unsolicited messages, verifying the authenticity of websites and links, and avoiding suspicious offers can protect you from falling victim to these scams.</a:t>
            </a: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28400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Privacy Risks:</a:t>
            </a:r>
            <a:r>
              <a:rPr lang="en-US" sz="2000" dirty="0">
                <a:effectLst/>
                <a:latin typeface="+mj-lt"/>
                <a:ea typeface="Yu Mincho" panose="02020400000000000000" pitchFamily="18" charset="-128"/>
                <a:cs typeface="Arial" panose="020B0604020202020204" pitchFamily="34" charset="0"/>
              </a:rPr>
              <a:t> Digital financial services often require the collection and storage of personal data. There is a risk that your information may be shared or sold without your consent, leading to privacy breaches. Understanding the privacy policies of the services you use and being cautious about sharing unnecessary personal information can help mitigate these risks.</a:t>
            </a:r>
          </a:p>
        </p:txBody>
      </p:sp>
    </p:spTree>
    <p:extLst>
      <p:ext uri="{BB962C8B-B14F-4D97-AF65-F5344CB8AC3E}">
        <p14:creationId xmlns:p14="http://schemas.microsoft.com/office/powerpoint/2010/main" val="21550559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5EAB73A-C79D-948A-64C1-9DE5D8A987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8" name="think-cell data - do not delete" hidden="1">
                        <a:extLst>
                          <a:ext uri="{FF2B5EF4-FFF2-40B4-BE49-F238E27FC236}">
                            <a16:creationId xmlns:a16="http://schemas.microsoft.com/office/drawing/2014/main" id="{65EAB73A-C79D-948A-64C1-9DE5D8A987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Computer script on a screen">
            <a:extLst>
              <a:ext uri="{FF2B5EF4-FFF2-40B4-BE49-F238E27FC236}">
                <a16:creationId xmlns:a16="http://schemas.microsoft.com/office/drawing/2014/main" id="{AAEBED45-CFB6-C906-4713-61C41DDD7A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32000" y="4878306"/>
            <a:ext cx="10548000" cy="4174580"/>
          </a:xfrm>
          <a:prstGeom prst="rect">
            <a:avLst/>
          </a:prstGeom>
        </p:spPr>
      </p:pic>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risks are associated with using digital financial services?</a:t>
            </a:r>
            <a:endParaRPr lang="es-ES" dirty="0">
              <a:solidFill>
                <a:srgbClr val="00CCFF"/>
              </a:solidFill>
              <a:latin typeface="+mn-lt"/>
            </a:endParaRPr>
          </a:p>
        </p:txBody>
      </p:sp>
      <p:sp>
        <p:nvSpPr>
          <p:cNvPr id="120" name="Google Shape;120;p6"/>
          <p:cNvSpPr txBox="1"/>
          <p:nvPr/>
        </p:nvSpPr>
        <p:spPr>
          <a:xfrm>
            <a:off x="1295400" y="4024780"/>
            <a:ext cx="15621000" cy="85352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en-US" sz="2000" dirty="0">
                <a:effectLst/>
                <a:latin typeface="+mj-lt"/>
                <a:ea typeface="Yu Mincho" panose="02020400000000000000" pitchFamily="18" charset="-128"/>
                <a:cs typeface="Arial" panose="020B0604020202020204" pitchFamily="34" charset="0"/>
              </a:rPr>
              <a:t>While digital financial services offer convenience and accessibility, it's crucial to be aware of the potential risks involved. Here are some common risks and challenges associated with using digital financial services:</a:t>
            </a:r>
            <a:endParaRPr lang="en-US" sz="18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D0C206E8-92B7-9B9D-C70F-4D7BBEB5D363}"/>
              </a:ext>
            </a:extLst>
          </p:cNvPr>
          <p:cNvSpPr txBox="1"/>
          <p:nvPr/>
        </p:nvSpPr>
        <p:spPr>
          <a:xfrm>
            <a:off x="1295400" y="4944940"/>
            <a:ext cx="5220000" cy="424800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Technical Issues:</a:t>
            </a:r>
            <a:r>
              <a:rPr lang="en-US" sz="2000" dirty="0">
                <a:effectLst/>
                <a:latin typeface="+mj-lt"/>
                <a:ea typeface="Yu Mincho" panose="02020400000000000000" pitchFamily="18" charset="-128"/>
                <a:cs typeface="Arial" panose="020B0604020202020204" pitchFamily="34" charset="0"/>
              </a:rPr>
              <a:t> Digital financial services rely on technology, and technical glitches or system failures can occur. These issues may result in transaction errors, delays, or temporary unavailability of services. It's important to have backup plans, maintain copies of important financial documents, and promptly report any technical issues to the service provider.</a:t>
            </a:r>
          </a:p>
        </p:txBody>
      </p:sp>
      <p:sp>
        <p:nvSpPr>
          <p:cNvPr id="5" name="TextBox 4">
            <a:extLst>
              <a:ext uri="{FF2B5EF4-FFF2-40B4-BE49-F238E27FC236}">
                <a16:creationId xmlns:a16="http://schemas.microsoft.com/office/drawing/2014/main" id="{002479A1-65A1-EF64-5753-AC80DB04CF49}"/>
              </a:ext>
            </a:extLst>
          </p:cNvPr>
          <p:cNvSpPr txBox="1"/>
          <p:nvPr/>
        </p:nvSpPr>
        <p:spPr>
          <a:xfrm>
            <a:off x="6585900" y="4944940"/>
            <a:ext cx="5220000" cy="4356000"/>
          </a:xfrm>
          <a:prstGeom prst="rect">
            <a:avLst/>
          </a:prstGeom>
          <a:solidFill>
            <a:schemeClr val="bg1"/>
          </a:solidFill>
        </p:spPr>
        <p:txBody>
          <a:bodyPr wrap="square">
            <a:spAutoFit/>
          </a:bodyPr>
          <a:lstStyle/>
          <a:p>
            <a:pPr lvl="0" algn="just">
              <a:lnSpc>
                <a:spcPct val="107000"/>
              </a:lnSpc>
              <a:spcAft>
                <a:spcPts val="800"/>
              </a:spcAft>
              <a:tabLst>
                <a:tab pos="457200" algn="l"/>
              </a:tabLst>
            </a:pPr>
            <a:endParaRPr lang="hr-HR" sz="2000" b="1" dirty="0">
              <a:effectLst/>
              <a:latin typeface="+mj-lt"/>
              <a:ea typeface="Yu Mincho" panose="02020400000000000000" pitchFamily="18" charset="-128"/>
              <a:cs typeface="Arial" panose="020B0604020202020204" pitchFamily="34" charset="0"/>
            </a:endParaRPr>
          </a:p>
          <a:p>
            <a:pPr algn="just"/>
            <a:r>
              <a:rPr lang="en-US" sz="2000" b="1" dirty="0">
                <a:effectLst/>
                <a:latin typeface="+mj-lt"/>
                <a:ea typeface="Yu Mincho" panose="02020400000000000000" pitchFamily="18" charset="-128"/>
                <a:cs typeface="Arial" panose="020B0604020202020204" pitchFamily="34" charset="0"/>
              </a:rPr>
              <a:t>Lack of Human Interaction:</a:t>
            </a:r>
            <a:r>
              <a:rPr lang="en-US" sz="2000" dirty="0">
                <a:effectLst/>
                <a:latin typeface="+mj-lt"/>
                <a:ea typeface="Yu Mincho" panose="02020400000000000000" pitchFamily="18" charset="-128"/>
                <a:cs typeface="Arial" panose="020B0604020202020204" pitchFamily="34" charset="0"/>
              </a:rPr>
              <a:t> Digital financial services often lack the human interaction found in traditional banking. While this may provide convenience, it can also result in challenges when seeking personalized assistance, resolving disputes, or obtaining clarification on complex financial matters. Understanding the support channels available and knowing how to reach out to customer service can help address these concerns.</a:t>
            </a:r>
            <a:endParaRPr lang="en-US" sz="2000" dirty="0">
              <a:latin typeface="+mj-lt"/>
            </a:endParaRPr>
          </a:p>
        </p:txBody>
      </p:sp>
      <p:sp>
        <p:nvSpPr>
          <p:cNvPr id="2" name="Google Shape;120;p6">
            <a:extLst>
              <a:ext uri="{FF2B5EF4-FFF2-40B4-BE49-F238E27FC236}">
                <a16:creationId xmlns:a16="http://schemas.microsoft.com/office/drawing/2014/main" id="{26BF6EE3-22BA-58EA-71B1-5083057A8997}"/>
              </a:ext>
            </a:extLst>
          </p:cNvPr>
          <p:cNvSpPr txBox="1"/>
          <p:nvPr/>
        </p:nvSpPr>
        <p:spPr>
          <a:xfrm>
            <a:off x="12070080" y="4878306"/>
            <a:ext cx="4920420" cy="4231887"/>
          </a:xfrm>
          <a:prstGeom prst="rect">
            <a:avLst/>
          </a:prstGeom>
          <a:noFill/>
          <a:ln w="38100">
            <a:solidFill>
              <a:srgbClr val="466790"/>
            </a:solidFill>
            <a:prstDash val="sysDash"/>
          </a:ln>
        </p:spPr>
        <p:txBody>
          <a:bodyPr spcFirstLastPara="1" wrap="square" lIns="91425" tIns="45700" rIns="91425" bIns="45700" anchor="t" anchorCtr="0">
            <a:spAutoFit/>
          </a:bodyPr>
          <a:lstStyle/>
          <a:p>
            <a:pPr algn="just"/>
            <a:endParaRPr lang="hr-HR" sz="1600" i="1" dirty="0">
              <a:solidFill>
                <a:schemeClr val="accent6"/>
              </a:solidFill>
              <a:latin typeface="+mn-lt"/>
              <a:ea typeface="Helvetica Neue"/>
              <a:cs typeface="Helvetica Neue"/>
              <a:sym typeface="Helvetica Neue"/>
            </a:endParaRPr>
          </a:p>
          <a:p>
            <a:pPr algn="just"/>
            <a:r>
              <a:rPr lang="en-US" sz="2000" i="1" dirty="0">
                <a:solidFill>
                  <a:schemeClr val="accent6"/>
                </a:solidFill>
                <a:latin typeface="+mn-lt"/>
                <a:ea typeface="Helvetica Neue"/>
                <a:cs typeface="Helvetica Neue"/>
                <a:sym typeface="Helvetica Neue"/>
              </a:rPr>
              <a:t>By being aware of these risks, you can take proactive steps to safeguard your financial well-being in the digital realm. It's crucial to stay informed, regularly monitor your accounts, review transactions, and promptly report any suspicious activities to your financial institution. Additionally, keeping your devices and software updated, using reputable antivirus software, and practicing safe browsing habits can contribute to a more secure digital financial experience.</a:t>
            </a:r>
            <a:endParaRPr lang="hr-HR" sz="2000" i="1" dirty="0">
              <a:solidFill>
                <a:schemeClr val="accent6"/>
              </a:solidFill>
              <a:latin typeface="+mn-lt"/>
              <a:ea typeface="Helvetica Neue"/>
              <a:cs typeface="Helvetica Neue"/>
              <a:sym typeface="Helvetica Neue"/>
            </a:endParaRPr>
          </a:p>
          <a:p>
            <a:pPr algn="just"/>
            <a:endParaRPr lang="en-US" sz="11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3066867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How can you protect yourself when using digital financial services?</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Use Strong and Unique Passwords:</a:t>
            </a:r>
            <a:r>
              <a:rPr lang="en-US" sz="2000" dirty="0">
                <a:effectLst/>
                <a:latin typeface="+mj-lt"/>
                <a:ea typeface="Yu Mincho" panose="02020400000000000000" pitchFamily="18" charset="-128"/>
                <a:cs typeface="Arial" panose="020B0604020202020204" pitchFamily="34" charset="0"/>
              </a:rPr>
              <a:t> Create strong passwords for your online accounts and avoid using the same password across multiple platforms. Include a combination of uppercase and lowercase letters, numbers, and special characters. Regularly update your passwords and consider using a reputable password manager to securely store and manage them.</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Enable Two-Factor Authentication (2FA):</a:t>
            </a:r>
            <a:r>
              <a:rPr lang="en-US" sz="2000" dirty="0">
                <a:effectLst/>
                <a:latin typeface="+mj-lt"/>
                <a:ea typeface="Yu Mincho" panose="02020400000000000000" pitchFamily="18" charset="-128"/>
                <a:cs typeface="Arial" panose="020B0604020202020204" pitchFamily="34" charset="0"/>
              </a:rPr>
              <a:t> Activate two-factor authentication whenever possible. This adds an extra layer of security by requiring an additional verification step, such as a unique code sent to your mobile device, in addition to your password. 2FA helps prevent unauthorized access even if your password is compromised.</a:t>
            </a: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361626"/>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Be Cautious of Phishing Attempts:</a:t>
            </a:r>
            <a:r>
              <a:rPr lang="en-US" sz="2000" dirty="0">
                <a:effectLst/>
                <a:latin typeface="+mj-lt"/>
                <a:ea typeface="Yu Mincho" panose="02020400000000000000" pitchFamily="18" charset="-128"/>
                <a:cs typeface="Arial" panose="020B0604020202020204" pitchFamily="34" charset="0"/>
              </a:rPr>
              <a:t> Be vigilant about phishing attempts, which are fraudulent attempts to obtain your sensitive information through deceptive emails, messages, or websites. Avoid clicking on suspicious links or providing personal information in response to unsolicited requests. Verify the legitimacy of any communication before sharing sensitive data.</a:t>
            </a:r>
          </a:p>
        </p:txBody>
      </p:sp>
      <p:pic>
        <p:nvPicPr>
          <p:cNvPr id="5" name="Picture 4" descr="Person holding smartphone">
            <a:extLst>
              <a:ext uri="{FF2B5EF4-FFF2-40B4-BE49-F238E27FC236}">
                <a16:creationId xmlns:a16="http://schemas.microsoft.com/office/drawing/2014/main" id="{BDC99C26-55B4-FCF8-8080-D9280405787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A stack of bank cards">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Padlock on computer motherboard">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4099627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B87AD9D-BD09-331A-C468-9830CBDB641B}"/>
              </a:ext>
            </a:extLst>
          </p:cNvPr>
          <p:cNvGraphicFramePr>
            <a:graphicFrameLocks noChangeAspect="1"/>
          </p:cNvGraphicFramePr>
          <p:nvPr>
            <p:custDataLst>
              <p:tags r:id="rId1"/>
            </p:custDataLst>
            <p:extLst>
              <p:ext uri="{D42A27DB-BD31-4B8C-83A1-F6EECF244321}">
                <p14:modId xmlns:p14="http://schemas.microsoft.com/office/powerpoint/2010/main" val="4110959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465304" y="2940500"/>
            <a:ext cx="6296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Google Shape;98;p4"/>
          <p:cNvSpPr txBox="1"/>
          <p:nvPr/>
        </p:nvSpPr>
        <p:spPr>
          <a:xfrm>
            <a:off x="1295400" y="2525000"/>
            <a:ext cx="3696000" cy="8310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err="1">
                <a:solidFill>
                  <a:schemeClr val="tx1"/>
                </a:solidFill>
                <a:latin typeface="+mn-lt"/>
                <a:ea typeface="Helvetica Neue"/>
                <a:cs typeface="Helvetica Neue"/>
                <a:sym typeface="Helvetica Neue"/>
              </a:rPr>
              <a:t>Objectives</a:t>
            </a:r>
            <a:endParaRPr sz="4800" b="1" dirty="0">
              <a:solidFill>
                <a:schemeClr val="tx1"/>
              </a:solidFill>
              <a:latin typeface="+mn-lt"/>
              <a:ea typeface="Helvetica Neue"/>
              <a:cs typeface="Helvetica Neue"/>
              <a:sym typeface="Helvetica Neue"/>
            </a:endParaRPr>
          </a:p>
        </p:txBody>
      </p:sp>
      <p:sp>
        <p:nvSpPr>
          <p:cNvPr id="99" name="Google Shape;99;p4"/>
          <p:cNvSpPr txBox="1"/>
          <p:nvPr/>
        </p:nvSpPr>
        <p:spPr>
          <a:xfrm>
            <a:off x="8863105" y="1571936"/>
            <a:ext cx="8277667" cy="1938952"/>
          </a:xfrm>
          <a:prstGeom prst="rect">
            <a:avLst/>
          </a:prstGeom>
          <a:noFill/>
          <a:ln>
            <a:noFill/>
          </a:ln>
        </p:spPr>
        <p:txBody>
          <a:bodyPr spcFirstLastPara="1" wrap="square" lIns="91425" tIns="45700" rIns="91425" bIns="45700" anchor="t" anchorCtr="0">
            <a:spAutoFit/>
          </a:bodyPr>
          <a:lstStyle/>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a:p>
            <a:pPr marR="0" lvl="0" algn="just" rtl="0">
              <a:spcBef>
                <a:spcPts val="0"/>
              </a:spcBef>
              <a:spcAft>
                <a:spcPts val="0"/>
              </a:spcAft>
            </a:pPr>
            <a:endParaRPr lang="en-US" sz="2400" dirty="0">
              <a:solidFill>
                <a:schemeClr val="dk1"/>
              </a:solidFill>
              <a:latin typeface="+mn-lt"/>
              <a:ea typeface="Helvetica Neue"/>
              <a:cs typeface="Helvetica Neue"/>
              <a:sym typeface="Helvetica Neue"/>
            </a:endParaRPr>
          </a:p>
        </p:txBody>
      </p:sp>
      <p:sp>
        <p:nvSpPr>
          <p:cNvPr id="105" name="Google Shape;105;p4"/>
          <p:cNvSpPr txBox="1"/>
          <p:nvPr/>
        </p:nvSpPr>
        <p:spPr>
          <a:xfrm>
            <a:off x="1348469" y="3590781"/>
            <a:ext cx="91440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2400" dirty="0">
                <a:solidFill>
                  <a:schemeClr val="dk1"/>
                </a:solidFill>
                <a:latin typeface="+mn-lt"/>
                <a:ea typeface="Helvetica Neue"/>
                <a:cs typeface="Helvetica Neue"/>
                <a:sym typeface="Helvetica Neue"/>
              </a:rPr>
              <a:t>At </a:t>
            </a:r>
            <a:r>
              <a:rPr lang="es-ES" sz="2400" dirty="0" err="1">
                <a:solidFill>
                  <a:schemeClr val="dk1"/>
                </a:solidFill>
                <a:latin typeface="+mn-lt"/>
                <a:ea typeface="Helvetica Neue"/>
                <a:cs typeface="Helvetica Neue"/>
                <a:sym typeface="Helvetica Neue"/>
              </a:rPr>
              <a:t>the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end</a:t>
            </a:r>
            <a:r>
              <a:rPr lang="es-ES" sz="2400" dirty="0">
                <a:solidFill>
                  <a:schemeClr val="dk1"/>
                </a:solidFill>
                <a:latin typeface="+mn-lt"/>
                <a:ea typeface="Helvetica Neue"/>
                <a:cs typeface="Helvetica Neue"/>
                <a:sym typeface="Helvetica Neue"/>
              </a:rPr>
              <a:t> of </a:t>
            </a:r>
            <a:r>
              <a:rPr lang="es-ES" sz="2400" dirty="0" err="1">
                <a:solidFill>
                  <a:schemeClr val="dk1"/>
                </a:solidFill>
                <a:latin typeface="+mn-lt"/>
                <a:ea typeface="Helvetica Neue"/>
                <a:cs typeface="Helvetica Neue"/>
                <a:sym typeface="Helvetica Neue"/>
              </a:rPr>
              <a:t>this</a:t>
            </a:r>
            <a:r>
              <a:rPr lang="es-ES" sz="2400" dirty="0">
                <a:solidFill>
                  <a:schemeClr val="dk1"/>
                </a:solidFill>
                <a:latin typeface="+mn-lt"/>
                <a:ea typeface="Helvetica Neue"/>
                <a:cs typeface="Helvetica Neue"/>
                <a:sym typeface="Helvetica Neue"/>
              </a:rPr>
              <a:t> module </a:t>
            </a:r>
            <a:r>
              <a:rPr lang="es-ES" sz="2400" dirty="0" err="1">
                <a:solidFill>
                  <a:schemeClr val="dk1"/>
                </a:solidFill>
                <a:latin typeface="+mn-lt"/>
                <a:ea typeface="Helvetica Neue"/>
                <a:cs typeface="Helvetica Neue"/>
                <a:sym typeface="Helvetica Neue"/>
              </a:rPr>
              <a:t>you</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will</a:t>
            </a:r>
            <a:r>
              <a:rPr lang="es-ES" sz="2400" dirty="0">
                <a:solidFill>
                  <a:schemeClr val="dk1"/>
                </a:solidFill>
                <a:latin typeface="+mn-lt"/>
                <a:ea typeface="Helvetica Neue"/>
                <a:cs typeface="Helvetica Neue"/>
                <a:sym typeface="Helvetica Neue"/>
              </a:rPr>
              <a:t> be </a:t>
            </a:r>
            <a:r>
              <a:rPr lang="es-ES" sz="2400" dirty="0" err="1">
                <a:solidFill>
                  <a:schemeClr val="dk1"/>
                </a:solidFill>
                <a:latin typeface="+mn-lt"/>
                <a:ea typeface="Helvetica Neue"/>
                <a:cs typeface="Helvetica Neue"/>
                <a:sym typeface="Helvetica Neue"/>
              </a:rPr>
              <a:t>able</a:t>
            </a:r>
            <a:r>
              <a:rPr lang="es-ES" sz="2400" dirty="0">
                <a:solidFill>
                  <a:schemeClr val="dk1"/>
                </a:solidFill>
                <a:latin typeface="+mn-lt"/>
                <a:ea typeface="Helvetica Neue"/>
                <a:cs typeface="Helvetica Neue"/>
                <a:sym typeface="Helvetica Neue"/>
              </a:rPr>
              <a:t> </a:t>
            </a:r>
            <a:r>
              <a:rPr lang="es-ES" sz="2400" dirty="0" err="1">
                <a:solidFill>
                  <a:schemeClr val="dk1"/>
                </a:solidFill>
                <a:latin typeface="+mn-lt"/>
                <a:ea typeface="Helvetica Neue"/>
                <a:cs typeface="Helvetica Neue"/>
                <a:sym typeface="Helvetica Neue"/>
              </a:rPr>
              <a:t>to</a:t>
            </a:r>
            <a:r>
              <a:rPr lang="es-ES" sz="2400" dirty="0">
                <a:solidFill>
                  <a:schemeClr val="dk1"/>
                </a:solidFill>
                <a:latin typeface="+mn-lt"/>
                <a:ea typeface="Helvetica Neue"/>
                <a:cs typeface="Helvetica Neue"/>
                <a:sym typeface="Helvetica Neue"/>
              </a:rPr>
              <a:t>:</a:t>
            </a:r>
            <a:endParaRPr dirty="0">
              <a:latin typeface="+mn-lt"/>
              <a:ea typeface="Helvetica Neue"/>
              <a:cs typeface="Helvetica Neue"/>
              <a:sym typeface="Helvetica Neue"/>
            </a:endParaRPr>
          </a:p>
        </p:txBody>
      </p:sp>
      <p:grpSp>
        <p:nvGrpSpPr>
          <p:cNvPr id="37" name="Group 36">
            <a:extLst>
              <a:ext uri="{FF2B5EF4-FFF2-40B4-BE49-F238E27FC236}">
                <a16:creationId xmlns:a16="http://schemas.microsoft.com/office/drawing/2014/main" id="{BC5EDD9A-03F2-FB4C-0656-2174E175CC1F}"/>
              </a:ext>
            </a:extLst>
          </p:cNvPr>
          <p:cNvGrpSpPr/>
          <p:nvPr/>
        </p:nvGrpSpPr>
        <p:grpSpPr>
          <a:xfrm>
            <a:off x="1526671" y="5907081"/>
            <a:ext cx="8483755" cy="707846"/>
            <a:chOff x="1526671" y="5701897"/>
            <a:chExt cx="8483755" cy="707846"/>
          </a:xfrm>
        </p:grpSpPr>
        <p:sp>
          <p:nvSpPr>
            <p:cNvPr id="100" name="Google Shape;100;p4"/>
            <p:cNvSpPr txBox="1"/>
            <p:nvPr/>
          </p:nvSpPr>
          <p:spPr>
            <a:xfrm>
              <a:off x="2056019" y="5701897"/>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Gain knowledge about various digital financial products and services available,</a:t>
              </a:r>
              <a:endParaRPr sz="1200" dirty="0">
                <a:latin typeface="+mn-lt"/>
              </a:endParaRPr>
            </a:p>
          </p:txBody>
        </p:sp>
        <p:sp>
          <p:nvSpPr>
            <p:cNvPr id="14" name="Hexagon 13"/>
            <p:cNvSpPr/>
            <p:nvPr/>
          </p:nvSpPr>
          <p:spPr>
            <a:xfrm>
              <a:off x="1526671" y="5860729"/>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6" name="Group 35">
            <a:extLst>
              <a:ext uri="{FF2B5EF4-FFF2-40B4-BE49-F238E27FC236}">
                <a16:creationId xmlns:a16="http://schemas.microsoft.com/office/drawing/2014/main" id="{0416DE57-AAD2-2199-2985-0D835242BE47}"/>
              </a:ext>
            </a:extLst>
          </p:cNvPr>
          <p:cNvGrpSpPr/>
          <p:nvPr/>
        </p:nvGrpSpPr>
        <p:grpSpPr>
          <a:xfrm>
            <a:off x="1526671" y="6704712"/>
            <a:ext cx="8483755" cy="707846"/>
            <a:chOff x="1526671" y="6441840"/>
            <a:chExt cx="8483755" cy="707846"/>
          </a:xfrm>
        </p:grpSpPr>
        <p:sp>
          <p:nvSpPr>
            <p:cNvPr id="101" name="Google Shape;101;p4"/>
            <p:cNvSpPr txBox="1"/>
            <p:nvPr/>
          </p:nvSpPr>
          <p:spPr>
            <a:xfrm>
              <a:off x="2056019" y="6441840"/>
              <a:ext cx="795440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Understand the features, benefits, and risks associated with digital financial tools,</a:t>
              </a:r>
              <a:endParaRPr sz="1200" dirty="0">
                <a:latin typeface="+mn-lt"/>
              </a:endParaRPr>
            </a:p>
          </p:txBody>
        </p:sp>
        <p:sp>
          <p:nvSpPr>
            <p:cNvPr id="15" name="Hexagon 14"/>
            <p:cNvSpPr/>
            <p:nvPr/>
          </p:nvSpPr>
          <p:spPr>
            <a:xfrm>
              <a:off x="1526671" y="6600672"/>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13" name="Group 12">
            <a:extLst>
              <a:ext uri="{FF2B5EF4-FFF2-40B4-BE49-F238E27FC236}">
                <a16:creationId xmlns:a16="http://schemas.microsoft.com/office/drawing/2014/main" id="{4E481C12-F906-DC5B-8D7D-5F8B004F4ABA}"/>
              </a:ext>
            </a:extLst>
          </p:cNvPr>
          <p:cNvGrpSpPr/>
          <p:nvPr/>
        </p:nvGrpSpPr>
        <p:grpSpPr>
          <a:xfrm>
            <a:off x="1526671" y="4222011"/>
            <a:ext cx="8965798" cy="707846"/>
            <a:chOff x="1526715" y="4876993"/>
            <a:chExt cx="8965798" cy="707846"/>
          </a:xfrm>
        </p:grpSpPr>
        <p:sp>
          <p:nvSpPr>
            <p:cNvPr id="2" name="Hexagon 1"/>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4" name="Google Shape;100;p4">
              <a:extLst>
                <a:ext uri="{FF2B5EF4-FFF2-40B4-BE49-F238E27FC236}">
                  <a16:creationId xmlns:a16="http://schemas.microsoft.com/office/drawing/2014/main" id="{FAF03904-7FF5-531B-AB34-DAE3DD5E056D}"/>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en-US" sz="2000" dirty="0">
                  <a:solidFill>
                    <a:schemeClr val="dk1"/>
                  </a:solidFill>
                  <a:latin typeface="+mn-lt"/>
                  <a:ea typeface="Helvetica Neue"/>
                  <a:cs typeface="Helvetica Neue"/>
                  <a:sym typeface="Helvetica Neue"/>
                </a:rPr>
                <a:t>Understand the concept of financial literacy and its relevance in the digital environment,</a:t>
              </a:r>
            </a:p>
          </p:txBody>
        </p:sp>
      </p:grpSp>
      <p:grpSp>
        <p:nvGrpSpPr>
          <p:cNvPr id="34" name="Group 33">
            <a:extLst>
              <a:ext uri="{FF2B5EF4-FFF2-40B4-BE49-F238E27FC236}">
                <a16:creationId xmlns:a16="http://schemas.microsoft.com/office/drawing/2014/main" id="{778139F3-7449-23FC-0CAA-887A8B1CED8F}"/>
              </a:ext>
            </a:extLst>
          </p:cNvPr>
          <p:cNvGrpSpPr/>
          <p:nvPr/>
        </p:nvGrpSpPr>
        <p:grpSpPr>
          <a:xfrm>
            <a:off x="1526671" y="7992197"/>
            <a:ext cx="8483755" cy="400069"/>
            <a:chOff x="1526671" y="7921726"/>
            <a:chExt cx="8483755" cy="400069"/>
          </a:xfrm>
        </p:grpSpPr>
        <p:sp>
          <p:nvSpPr>
            <p:cNvPr id="17" name="Google Shape;100;p4">
              <a:extLst>
                <a:ext uri="{FF2B5EF4-FFF2-40B4-BE49-F238E27FC236}">
                  <a16:creationId xmlns:a16="http://schemas.microsoft.com/office/drawing/2014/main" id="{7C248718-A1CB-2F80-B4C5-4F3156EB3F91}"/>
                </a:ext>
              </a:extLst>
            </p:cNvPr>
            <p:cNvSpPr txBox="1"/>
            <p:nvPr/>
          </p:nvSpPr>
          <p:spPr>
            <a:xfrm>
              <a:off x="2056019" y="7921726"/>
              <a:ext cx="7954407"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Learn strategies to mitigate and control digital financial risks,</a:t>
              </a:r>
              <a:endParaRPr sz="1200" dirty="0">
                <a:latin typeface="+mn-lt"/>
              </a:endParaRPr>
            </a:p>
          </p:txBody>
        </p:sp>
        <p:sp>
          <p:nvSpPr>
            <p:cNvPr id="18" name="Hexagon 17">
              <a:extLst>
                <a:ext uri="{FF2B5EF4-FFF2-40B4-BE49-F238E27FC236}">
                  <a16:creationId xmlns:a16="http://schemas.microsoft.com/office/drawing/2014/main" id="{7E9DC82D-ECCB-0F29-2418-7185DA152F62}"/>
                </a:ext>
              </a:extLst>
            </p:cNvPr>
            <p:cNvSpPr/>
            <p:nvPr/>
          </p:nvSpPr>
          <p:spPr>
            <a:xfrm>
              <a:off x="1526671" y="8080558"/>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3" name="Group 32">
            <a:extLst>
              <a:ext uri="{FF2B5EF4-FFF2-40B4-BE49-F238E27FC236}">
                <a16:creationId xmlns:a16="http://schemas.microsoft.com/office/drawing/2014/main" id="{F1A23E72-C819-F6DA-15FC-928B3EF9F624}"/>
              </a:ext>
            </a:extLst>
          </p:cNvPr>
          <p:cNvGrpSpPr/>
          <p:nvPr/>
        </p:nvGrpSpPr>
        <p:grpSpPr>
          <a:xfrm>
            <a:off x="1526671" y="8482051"/>
            <a:ext cx="8841957" cy="707846"/>
            <a:chOff x="1526671" y="8661669"/>
            <a:chExt cx="8841957" cy="707846"/>
          </a:xfrm>
        </p:grpSpPr>
        <p:sp>
          <p:nvSpPr>
            <p:cNvPr id="20" name="Google Shape;101;p4">
              <a:extLst>
                <a:ext uri="{FF2B5EF4-FFF2-40B4-BE49-F238E27FC236}">
                  <a16:creationId xmlns:a16="http://schemas.microsoft.com/office/drawing/2014/main" id="{34AAC822-03E8-0224-1050-D3895F928091}"/>
                </a:ext>
              </a:extLst>
            </p:cNvPr>
            <p:cNvSpPr txBox="1"/>
            <p:nvPr/>
          </p:nvSpPr>
          <p:spPr>
            <a:xfrm>
              <a:off x="2056019" y="8661669"/>
              <a:ext cx="8312609"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Understand consumer rights and the procedures for seeking redress in digital financial transactions.</a:t>
              </a:r>
              <a:endParaRPr sz="1200" dirty="0">
                <a:latin typeface="+mn-lt"/>
              </a:endParaRPr>
            </a:p>
          </p:txBody>
        </p:sp>
        <p:sp>
          <p:nvSpPr>
            <p:cNvPr id="21" name="Hexagon 20">
              <a:extLst>
                <a:ext uri="{FF2B5EF4-FFF2-40B4-BE49-F238E27FC236}">
                  <a16:creationId xmlns:a16="http://schemas.microsoft.com/office/drawing/2014/main" id="{8BAA2A6F-8E47-1673-02CF-4A57EDBC34D5}"/>
                </a:ext>
              </a:extLst>
            </p:cNvPr>
            <p:cNvSpPr/>
            <p:nvPr/>
          </p:nvSpPr>
          <p:spPr>
            <a:xfrm>
              <a:off x="1526671" y="8820501"/>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grpSp>
      <p:grpSp>
        <p:nvGrpSpPr>
          <p:cNvPr id="35" name="Group 34">
            <a:extLst>
              <a:ext uri="{FF2B5EF4-FFF2-40B4-BE49-F238E27FC236}">
                <a16:creationId xmlns:a16="http://schemas.microsoft.com/office/drawing/2014/main" id="{5AB7EA64-AB1D-EBDA-3DD5-34EC9E12716E}"/>
              </a:ext>
            </a:extLst>
          </p:cNvPr>
          <p:cNvGrpSpPr/>
          <p:nvPr/>
        </p:nvGrpSpPr>
        <p:grpSpPr>
          <a:xfrm>
            <a:off x="1526671" y="7502343"/>
            <a:ext cx="8483755" cy="400069"/>
            <a:chOff x="1526671" y="7181783"/>
            <a:chExt cx="8483755" cy="400069"/>
          </a:xfrm>
        </p:grpSpPr>
        <p:sp>
          <p:nvSpPr>
            <p:cNvPr id="23" name="Hexagon 22">
              <a:extLst>
                <a:ext uri="{FF2B5EF4-FFF2-40B4-BE49-F238E27FC236}">
                  <a16:creationId xmlns:a16="http://schemas.microsoft.com/office/drawing/2014/main" id="{1D8A0B5D-DD7E-3C6C-3693-B4334A2780BE}"/>
                </a:ext>
              </a:extLst>
            </p:cNvPr>
            <p:cNvSpPr/>
            <p:nvPr/>
          </p:nvSpPr>
          <p:spPr>
            <a:xfrm>
              <a:off x="1526671" y="734061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24" name="Google Shape;100;p4">
              <a:extLst>
                <a:ext uri="{FF2B5EF4-FFF2-40B4-BE49-F238E27FC236}">
                  <a16:creationId xmlns:a16="http://schemas.microsoft.com/office/drawing/2014/main" id="{26A8D34A-838B-DCEF-5CA3-0D4E04338FC0}"/>
                </a:ext>
              </a:extLst>
            </p:cNvPr>
            <p:cNvSpPr txBox="1"/>
            <p:nvPr/>
          </p:nvSpPr>
          <p:spPr>
            <a:xfrm>
              <a:off x="2056019" y="7181783"/>
              <a:ext cx="7954407" cy="40006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dirty="0">
                  <a:solidFill>
                    <a:schemeClr val="dk1"/>
                  </a:solidFill>
                  <a:latin typeface="+mn-lt"/>
                  <a:ea typeface="Helvetica Neue"/>
                  <a:cs typeface="Helvetica Neue"/>
                  <a:sym typeface="Helvetica Neue"/>
                </a:rPr>
                <a:t>Identify potential risks and threats in the digital financial landscape,</a:t>
              </a:r>
              <a:endParaRPr sz="1200" dirty="0">
                <a:latin typeface="+mn-lt"/>
              </a:endParaRPr>
            </a:p>
          </p:txBody>
        </p:sp>
      </p:grpSp>
      <p:grpSp>
        <p:nvGrpSpPr>
          <p:cNvPr id="30" name="Group 29">
            <a:extLst>
              <a:ext uri="{FF2B5EF4-FFF2-40B4-BE49-F238E27FC236}">
                <a16:creationId xmlns:a16="http://schemas.microsoft.com/office/drawing/2014/main" id="{468003E8-F327-FD35-9EA2-781BC2C861BA}"/>
              </a:ext>
            </a:extLst>
          </p:cNvPr>
          <p:cNvGrpSpPr/>
          <p:nvPr/>
        </p:nvGrpSpPr>
        <p:grpSpPr>
          <a:xfrm>
            <a:off x="1526671" y="5064546"/>
            <a:ext cx="8965798" cy="707846"/>
            <a:chOff x="1526715" y="4876993"/>
            <a:chExt cx="8965798" cy="707846"/>
          </a:xfrm>
        </p:grpSpPr>
        <p:sp>
          <p:nvSpPr>
            <p:cNvPr id="31" name="Hexagon 30">
              <a:extLst>
                <a:ext uri="{FF2B5EF4-FFF2-40B4-BE49-F238E27FC236}">
                  <a16:creationId xmlns:a16="http://schemas.microsoft.com/office/drawing/2014/main" id="{2293141F-99B0-4B10-6188-1C5CCC3EEF6F}"/>
                </a:ext>
              </a:extLst>
            </p:cNvPr>
            <p:cNvSpPr/>
            <p:nvPr/>
          </p:nvSpPr>
          <p:spPr>
            <a:xfrm>
              <a:off x="1526715" y="5035825"/>
              <a:ext cx="180000" cy="180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hr-HR" sz="1200"/>
            </a:p>
          </p:txBody>
        </p:sp>
        <p:sp>
          <p:nvSpPr>
            <p:cNvPr id="32" name="Google Shape;100;p4">
              <a:extLst>
                <a:ext uri="{FF2B5EF4-FFF2-40B4-BE49-F238E27FC236}">
                  <a16:creationId xmlns:a16="http://schemas.microsoft.com/office/drawing/2014/main" id="{6E2F461F-21CD-CEB1-068B-388342C04EC7}"/>
                </a:ext>
              </a:extLst>
            </p:cNvPr>
            <p:cNvSpPr txBox="1"/>
            <p:nvPr/>
          </p:nvSpPr>
          <p:spPr>
            <a:xfrm>
              <a:off x="2056063" y="4876993"/>
              <a:ext cx="8436450" cy="707846"/>
            </a:xfrm>
            <a:prstGeom prst="rect">
              <a:avLst/>
            </a:prstGeom>
            <a:noFill/>
            <a:ln>
              <a:noFill/>
            </a:ln>
          </p:spPr>
          <p:txBody>
            <a:bodyPr spcFirstLastPara="1" wrap="square" lIns="91425" tIns="45700" rIns="91425" bIns="45700" anchor="t" anchorCtr="0">
              <a:spAutoFit/>
            </a:bodyPr>
            <a:lstStyle/>
            <a:p>
              <a:pPr algn="just"/>
              <a:r>
                <a:rPr lang="en-US" sz="2000" dirty="0">
                  <a:solidFill>
                    <a:schemeClr val="dk1"/>
                  </a:solidFill>
                  <a:latin typeface="+mn-lt"/>
                  <a:ea typeface="Helvetica Neue"/>
                  <a:cs typeface="Helvetica Neue"/>
                  <a:sym typeface="Helvetica Neue"/>
                </a:rPr>
                <a:t>Understand the importance of financial literacy in making informed financial decisions,</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How can you protect yourself when using digital financial services?</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2702984"/>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Update and Secure Your Devices:</a:t>
            </a:r>
            <a:r>
              <a:rPr lang="en-US" sz="2000" dirty="0">
                <a:effectLst/>
                <a:latin typeface="+mj-lt"/>
                <a:ea typeface="Yu Mincho" panose="02020400000000000000" pitchFamily="18" charset="-128"/>
                <a:cs typeface="Arial" panose="020B0604020202020204" pitchFamily="34" charset="0"/>
              </a:rPr>
              <a:t> Keep your devices, such as smartphones, tablets, and computers, updated with the latest software patches and security updates. Install reputable antivirus software to protect against malware, and regularly scan your devices for any potential threats.</a:t>
            </a:r>
            <a:endParaRPr lang="en-US" sz="2400" dirty="0">
              <a:effectLst/>
              <a:latin typeface="+mj-lt"/>
              <a:ea typeface="Yu Mincho" panose="02020400000000000000" pitchFamily="18" charset="-128"/>
              <a:cs typeface="Arial" panose="020B0604020202020204" pitchFamily="34" charset="0"/>
            </a:endParaRP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2702984"/>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Use Secure Networks:</a:t>
            </a:r>
            <a:r>
              <a:rPr lang="en-US" sz="2000" dirty="0">
                <a:effectLst/>
                <a:latin typeface="+mj-lt"/>
                <a:ea typeface="Yu Mincho" panose="02020400000000000000" pitchFamily="18" charset="-128"/>
                <a:cs typeface="Arial" panose="020B0604020202020204" pitchFamily="34" charset="0"/>
              </a:rPr>
              <a:t> Avoid accessing sensitive financial information on public or unsecured Wi-Fi networks. Instead, use trusted networks with password protection, such as your home Wi-Fi or a secure mobile data connection. Encrypt your internet connection whenever possible to add an extra layer of security.</a:t>
            </a:r>
            <a:endParaRPr lang="en-US" sz="2400" dirty="0">
              <a:effectLst/>
              <a:latin typeface="+mj-lt"/>
              <a:ea typeface="Yu Mincho" panose="02020400000000000000" pitchFamily="18" charset="-128"/>
              <a:cs typeface="Arial" panose="020B0604020202020204" pitchFamily="34" charset="0"/>
            </a:endParaRPr>
          </a:p>
        </p:txBody>
      </p:sp>
      <p:sp>
        <p:nvSpPr>
          <p:cNvPr id="4" name="TextBox 3">
            <a:extLst>
              <a:ext uri="{FF2B5EF4-FFF2-40B4-BE49-F238E27FC236}">
                <a16:creationId xmlns:a16="http://schemas.microsoft.com/office/drawing/2014/main" id="{C132AEFF-2CFF-106A-9266-638755567C8C}"/>
              </a:ext>
            </a:extLst>
          </p:cNvPr>
          <p:cNvSpPr txBox="1"/>
          <p:nvPr/>
        </p:nvSpPr>
        <p:spPr>
          <a:xfrm>
            <a:off x="11916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Monitor Your Accounts Regularly:</a:t>
            </a:r>
            <a:r>
              <a:rPr lang="en-US" sz="2000" dirty="0">
                <a:effectLst/>
                <a:latin typeface="+mj-lt"/>
                <a:ea typeface="Yu Mincho" panose="02020400000000000000" pitchFamily="18" charset="-128"/>
                <a:cs typeface="Arial" panose="020B0604020202020204" pitchFamily="34" charset="0"/>
              </a:rPr>
              <a:t> Keep a close eye on your financial accounts by regularly reviewing your transactions and statements. Report any unauthorized or suspicious activities to your financial institution immediately. Many financial institutions offer mobile apps or online portals that allow you to monitor your accounts conveniently.</a:t>
            </a:r>
            <a:endParaRPr lang="en-US" sz="2400" dirty="0">
              <a:effectLst/>
              <a:latin typeface="+mj-lt"/>
              <a:ea typeface="Yu Mincho" panose="02020400000000000000" pitchFamily="18" charset="-128"/>
              <a:cs typeface="Arial" panose="020B0604020202020204" pitchFamily="34" charset="0"/>
            </a:endParaRPr>
          </a:p>
        </p:txBody>
      </p:sp>
      <p:pic>
        <p:nvPicPr>
          <p:cNvPr id="5" name="Picture 4" descr="Red pinpointers pinned on a roa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6" name="Picture 5" descr="Man looking at computer">
            <a:extLst>
              <a:ext uri="{FF2B5EF4-FFF2-40B4-BE49-F238E27FC236}">
                <a16:creationId xmlns:a16="http://schemas.microsoft.com/office/drawing/2014/main" id="{162ED6A1-14C7-2D5A-86C5-3AB20A97031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916000" y="3996219"/>
            <a:ext cx="5040000" cy="1030935"/>
          </a:xfrm>
          <a:prstGeom prst="rect">
            <a:avLst/>
          </a:prstGeom>
        </p:spPr>
      </p:pic>
      <p:pic>
        <p:nvPicPr>
          <p:cNvPr id="7" name="Picture 6" descr="Transparent padlock">
            <a:extLst>
              <a:ext uri="{FF2B5EF4-FFF2-40B4-BE49-F238E27FC236}">
                <a16:creationId xmlns:a16="http://schemas.microsoft.com/office/drawing/2014/main" id="{09760D26-018A-8D72-B957-38049A65C69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Tree>
    <p:extLst>
      <p:ext uri="{BB962C8B-B14F-4D97-AF65-F5344CB8AC3E}">
        <p14:creationId xmlns:p14="http://schemas.microsoft.com/office/powerpoint/2010/main" val="369635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How can you protect yourself when using digital financial services?</a:t>
            </a:r>
            <a:endParaRPr lang="es-ES" dirty="0">
              <a:solidFill>
                <a:srgbClr val="00CCFF"/>
              </a:solidFill>
              <a:latin typeface="+mn-lt"/>
            </a:endParaRPr>
          </a:p>
        </p:txBody>
      </p:sp>
      <p:sp>
        <p:nvSpPr>
          <p:cNvPr id="2" name="TextBox 1">
            <a:extLst>
              <a:ext uri="{FF2B5EF4-FFF2-40B4-BE49-F238E27FC236}">
                <a16:creationId xmlns:a16="http://schemas.microsoft.com/office/drawing/2014/main" id="{F753751A-5A87-F0D0-6D2E-316A0F1B928A}"/>
              </a:ext>
            </a:extLst>
          </p:cNvPr>
          <p:cNvSpPr txBox="1"/>
          <p:nvPr/>
        </p:nvSpPr>
        <p:spPr>
          <a:xfrm>
            <a:off x="1332000" y="5109292"/>
            <a:ext cx="5040000" cy="3032305"/>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Be Mindful of Social Media Sharing:</a:t>
            </a:r>
            <a:r>
              <a:rPr lang="en-US" sz="2000" dirty="0">
                <a:effectLst/>
                <a:latin typeface="+mj-lt"/>
                <a:ea typeface="Yu Mincho" panose="02020400000000000000" pitchFamily="18" charset="-128"/>
                <a:cs typeface="Arial" panose="020B0604020202020204" pitchFamily="34" charset="0"/>
              </a:rPr>
              <a:t> Be cautious about sharing personal or financial information on social media platforms. Cybercriminals can gather information from social media profiles to facilitate identity theft or other fraudulent activities. Adjust your privacy settings to restrict access to your personal information.</a:t>
            </a:r>
          </a:p>
        </p:txBody>
      </p:sp>
      <p:sp>
        <p:nvSpPr>
          <p:cNvPr id="3" name="TextBox 2">
            <a:extLst>
              <a:ext uri="{FF2B5EF4-FFF2-40B4-BE49-F238E27FC236}">
                <a16:creationId xmlns:a16="http://schemas.microsoft.com/office/drawing/2014/main" id="{8C08CEB3-371B-2194-F121-7CDF357FDC3C}"/>
              </a:ext>
            </a:extLst>
          </p:cNvPr>
          <p:cNvSpPr txBox="1"/>
          <p:nvPr/>
        </p:nvSpPr>
        <p:spPr>
          <a:xfrm>
            <a:off x="6624000" y="5109292"/>
            <a:ext cx="5040000" cy="3039615"/>
          </a:xfrm>
          <a:prstGeom prst="rect">
            <a:avLst/>
          </a:prstGeom>
          <a:noFill/>
        </p:spPr>
        <p:txBody>
          <a:bodyPr wrap="square">
            <a:spAutoFit/>
          </a:bodyPr>
          <a:lstStyle/>
          <a:p>
            <a:pPr lvl="0" algn="just">
              <a:lnSpc>
                <a:spcPct val="107000"/>
              </a:lnSpc>
              <a:spcAft>
                <a:spcPts val="800"/>
              </a:spcAft>
              <a:tabLst>
                <a:tab pos="457200" algn="l"/>
              </a:tabLst>
            </a:pPr>
            <a:r>
              <a:rPr lang="en-US" sz="2000" b="1" dirty="0">
                <a:effectLst/>
                <a:latin typeface="+mj-lt"/>
                <a:ea typeface="Yu Mincho" panose="02020400000000000000" pitchFamily="18" charset="-128"/>
                <a:cs typeface="Arial" panose="020B0604020202020204" pitchFamily="34" charset="0"/>
              </a:rPr>
              <a:t>Educate Yourself:</a:t>
            </a:r>
            <a:r>
              <a:rPr lang="en-US" sz="2000" dirty="0">
                <a:effectLst/>
                <a:latin typeface="+mj-lt"/>
                <a:ea typeface="Yu Mincho" panose="02020400000000000000" pitchFamily="18" charset="-128"/>
                <a:cs typeface="Arial" panose="020B0604020202020204" pitchFamily="34" charset="0"/>
              </a:rPr>
              <a:t> Stay informed about the latest security practices and common scams in the digital landscape. Be aware of the red flags indicating potential risks, such as unsolicited emails asking for sensitive information or offers that seem too good to be true. Participate in educational programs or workshops focused on digital financial security.</a:t>
            </a:r>
          </a:p>
        </p:txBody>
      </p:sp>
      <p:pic>
        <p:nvPicPr>
          <p:cNvPr id="5" name="Picture 4" descr="Book open on a deck with a blackboard in the background">
            <a:extLst>
              <a:ext uri="{FF2B5EF4-FFF2-40B4-BE49-F238E27FC236}">
                <a16:creationId xmlns:a16="http://schemas.microsoft.com/office/drawing/2014/main" id="{BDC99C26-55B4-FCF8-8080-D928040578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24000" y="3996219"/>
            <a:ext cx="5040000" cy="1030935"/>
          </a:xfrm>
          <a:prstGeom prst="rect">
            <a:avLst/>
          </a:prstGeom>
        </p:spPr>
      </p:pic>
      <p:pic>
        <p:nvPicPr>
          <p:cNvPr id="7" name="Picture 6" descr="Heart speech bubble social media icon">
            <a:extLst>
              <a:ext uri="{FF2B5EF4-FFF2-40B4-BE49-F238E27FC236}">
                <a16:creationId xmlns:a16="http://schemas.microsoft.com/office/drawing/2014/main" id="{09760D26-018A-8D72-B957-38049A65C69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332000" y="3996218"/>
            <a:ext cx="5040000" cy="1030936"/>
          </a:xfrm>
          <a:prstGeom prst="rect">
            <a:avLst/>
          </a:prstGeom>
        </p:spPr>
      </p:pic>
      <p:sp>
        <p:nvSpPr>
          <p:cNvPr id="8" name="Google Shape;120;p6">
            <a:extLst>
              <a:ext uri="{FF2B5EF4-FFF2-40B4-BE49-F238E27FC236}">
                <a16:creationId xmlns:a16="http://schemas.microsoft.com/office/drawing/2014/main" id="{E179CB39-F9CC-0A27-8F1E-EF5D69FBB8B0}"/>
              </a:ext>
            </a:extLst>
          </p:cNvPr>
          <p:cNvSpPr txBox="1"/>
          <p:nvPr/>
        </p:nvSpPr>
        <p:spPr>
          <a:xfrm>
            <a:off x="12496800" y="4511686"/>
            <a:ext cx="3727680" cy="3170058"/>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000" i="1" dirty="0">
                <a:solidFill>
                  <a:schemeClr val="accent6"/>
                </a:solidFill>
                <a:latin typeface="+mn-lt"/>
                <a:ea typeface="Helvetica Neue"/>
                <a:cs typeface="Helvetica Neue"/>
                <a:sym typeface="Helvetica Neue"/>
              </a:rPr>
              <a:t>By following these protective measures, you can significantly reduce the risk of falling victim to cyber threats and enhance the security of your digital financial transactions. Remember, being proactive and informed is crucial in maintaining a safe and secure digital financial experience.</a:t>
            </a:r>
            <a:endParaRPr lang="hr-HR" sz="2000" i="1" dirty="0">
              <a:solidFill>
                <a:schemeClr val="accent6"/>
              </a:solidFill>
              <a:latin typeface="+mn-lt"/>
              <a:ea typeface="Helvetica Neue"/>
              <a:cs typeface="Helvetica Neue"/>
              <a:sym typeface="Helvetica Neue"/>
            </a:endParaRPr>
          </a:p>
        </p:txBody>
      </p:sp>
    </p:spTree>
    <p:extLst>
      <p:ext uri="{BB962C8B-B14F-4D97-AF65-F5344CB8AC3E}">
        <p14:creationId xmlns:p14="http://schemas.microsoft.com/office/powerpoint/2010/main" val="501603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do you need to know about your rights when using digital financial services?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When using digital financial services, it's important to understand your rights to ensure a fair and secure experience. Here are key aspects you should know about your rights.</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Data Privacy:</a:t>
            </a:r>
            <a:r>
              <a:rPr lang="en-US" sz="2000" dirty="0">
                <a:effectLst/>
                <a:latin typeface="+mj-lt"/>
                <a:ea typeface="Yu Mincho" panose="02020400000000000000" pitchFamily="18" charset="-128"/>
                <a:cs typeface="Arial" panose="020B0604020202020204" pitchFamily="34" charset="0"/>
              </a:rPr>
              <a:t> You have the right to know how your personal information is collected, stored, and used by the digital financial service provider. Familiarize yourself with the privacy policy and data protection practices of the service you are using. Ensure that your personal data is handled in accordance with relevant privacy laws and regulations.</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Security Measures:</a:t>
            </a:r>
            <a:r>
              <a:rPr lang="en-US" sz="2000" dirty="0">
                <a:effectLst/>
                <a:latin typeface="+mj-lt"/>
                <a:ea typeface="Yu Mincho" panose="02020400000000000000" pitchFamily="18" charset="-128"/>
                <a:cs typeface="Arial" panose="020B0604020202020204" pitchFamily="34" charset="0"/>
              </a:rPr>
              <a:t> Digital financial service providers are responsible for implementing robust security measures to protect your information. They should have safeguards in place to prevent unauthorized access, data breaches, and fraud. Be aware of the security features offered by the service and choose providers that prioritize your security.</a:t>
            </a:r>
            <a:endParaRPr lang="en-US" sz="2000" dirty="0">
              <a:latin typeface="+mj-lt"/>
            </a:endParaRPr>
          </a:p>
        </p:txBody>
      </p:sp>
      <p:pic>
        <p:nvPicPr>
          <p:cNvPr id="6" name="Picture 5" descr="Illuminated server room panel">
            <a:extLst>
              <a:ext uri="{FF2B5EF4-FFF2-40B4-BE49-F238E27FC236}">
                <a16:creationId xmlns:a16="http://schemas.microsoft.com/office/drawing/2014/main" id="{DFD38DE7-98AC-421F-09E3-BF4EFDEFDE7C}"/>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a:stretch/>
        </p:blipFill>
        <p:spPr>
          <a:xfrm>
            <a:off x="1295400" y="7120880"/>
            <a:ext cx="7848000" cy="1794520"/>
          </a:xfrm>
          <a:prstGeom prst="rect">
            <a:avLst/>
          </a:prstGeom>
          <a:ln>
            <a:noFill/>
          </a:ln>
          <a:effectLst>
            <a:softEdge rad="112500"/>
          </a:effectLst>
        </p:spPr>
      </p:pic>
      <p:pic>
        <p:nvPicPr>
          <p:cNvPr id="7" name="Picture 6" descr="Hands on ears">
            <a:extLst>
              <a:ext uri="{FF2B5EF4-FFF2-40B4-BE49-F238E27FC236}">
                <a16:creationId xmlns:a16="http://schemas.microsoft.com/office/drawing/2014/main" id="{15FA321F-4AC3-1A23-EFF5-9CA76CCBE587}"/>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9144300" y="5181888"/>
            <a:ext cx="7848000" cy="1794520"/>
          </a:xfrm>
          <a:prstGeom prst="rect">
            <a:avLst/>
          </a:prstGeom>
          <a:ln>
            <a:noFill/>
          </a:ln>
          <a:effectLst>
            <a:softEdge rad="112500"/>
          </a:effectLst>
        </p:spPr>
      </p:pic>
    </p:spTree>
    <p:extLst>
      <p:ext uri="{BB962C8B-B14F-4D97-AF65-F5344CB8AC3E}">
        <p14:creationId xmlns:p14="http://schemas.microsoft.com/office/powerpoint/2010/main" val="326984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do you need to know about your rights when using digital financial services?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When using digital financial services, it's important to understand your rights to ensure a fair and secure experience. Here are key aspects you should know about your rights.</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631216"/>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Transparency and Disclosure: </a:t>
            </a:r>
            <a:r>
              <a:rPr lang="en-US" sz="2000" dirty="0">
                <a:effectLst/>
                <a:latin typeface="+mj-lt"/>
                <a:ea typeface="Yu Mincho" panose="02020400000000000000" pitchFamily="18" charset="-128"/>
                <a:cs typeface="Arial" panose="020B0604020202020204" pitchFamily="34" charset="0"/>
              </a:rPr>
              <a:t>Financial service providers should provide clear and transparent information about their products, fees, terms, and conditions. Take the time to read and understand the terms of service and any agreements you enter into. If you have any questions or concerns, reach out to the provider for clarification.</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938992"/>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Dispute Resolution:</a:t>
            </a:r>
            <a:r>
              <a:rPr lang="en-US" sz="2000" dirty="0">
                <a:effectLst/>
                <a:latin typeface="+mj-lt"/>
                <a:ea typeface="Yu Mincho" panose="02020400000000000000" pitchFamily="18" charset="-128"/>
                <a:cs typeface="Arial" panose="020B0604020202020204" pitchFamily="34" charset="0"/>
              </a:rPr>
              <a:t> In case of any issues or disputes with the digital financial service provider, you have the right to seek resolution. Familiarize yourself with the provider's dispute resolution process, including avenues for complaints and grievances. Many providers have dedicated customer support channels to address user concerns.</a:t>
            </a:r>
            <a:endParaRPr lang="en-US" sz="2000" dirty="0">
              <a:latin typeface="+mj-lt"/>
            </a:endParaRPr>
          </a:p>
        </p:txBody>
      </p:sp>
      <p:pic>
        <p:nvPicPr>
          <p:cNvPr id="2" name="Picture 1" descr="Filling out forms on a table">
            <a:extLst>
              <a:ext uri="{FF2B5EF4-FFF2-40B4-BE49-F238E27FC236}">
                <a16:creationId xmlns:a16="http://schemas.microsoft.com/office/drawing/2014/main" id="{2FFA599F-627E-75BD-6ADE-60DE728255C8}"/>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rcRect/>
          <a:stretch/>
        </p:blipFill>
        <p:spPr>
          <a:xfrm>
            <a:off x="9144600" y="5181888"/>
            <a:ext cx="7848000" cy="1794520"/>
          </a:xfrm>
          <a:prstGeom prst="rect">
            <a:avLst/>
          </a:prstGeom>
          <a:ln>
            <a:noFill/>
          </a:ln>
          <a:effectLst>
            <a:softEdge rad="112500"/>
          </a:effectLst>
        </p:spPr>
      </p:pic>
      <p:pic>
        <p:nvPicPr>
          <p:cNvPr id="5" name="Picture 4" descr="People working on blueprints">
            <a:extLst>
              <a:ext uri="{FF2B5EF4-FFF2-40B4-BE49-F238E27FC236}">
                <a16:creationId xmlns:a16="http://schemas.microsoft.com/office/drawing/2014/main" id="{25097142-6C29-E02C-0652-C19BCEDBE3D2}"/>
              </a:ext>
            </a:extLst>
          </p:cNvPr>
          <p:cNvPicPr>
            <a:picLocks noChangeAspect="1"/>
          </p:cNvPicPr>
          <p:nvPr/>
        </p:nvPicPr>
        <p:blipFill>
          <a:blip r:embed="rId4" cstate="email">
            <a:alphaModFix amt="50000"/>
            <a:extLst>
              <a:ext uri="{28A0092B-C50C-407E-A947-70E740481C1C}">
                <a14:useLocalDpi xmlns:a14="http://schemas.microsoft.com/office/drawing/2010/main"/>
              </a:ext>
            </a:extLst>
          </a:blip>
          <a:srcRect/>
          <a:stretch/>
        </p:blipFill>
        <p:spPr>
          <a:xfrm>
            <a:off x="1295400" y="7062480"/>
            <a:ext cx="7848000" cy="1794520"/>
          </a:xfrm>
          <a:prstGeom prst="rect">
            <a:avLst/>
          </a:prstGeom>
          <a:ln>
            <a:noFill/>
          </a:ln>
          <a:effectLst>
            <a:softEdge rad="112500"/>
          </a:effectLst>
        </p:spPr>
      </p:pic>
    </p:spTree>
    <p:extLst>
      <p:ext uri="{BB962C8B-B14F-4D97-AF65-F5344CB8AC3E}">
        <p14:creationId xmlns:p14="http://schemas.microsoft.com/office/powerpoint/2010/main" val="2202042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do you need to know about your rights when using digital financial services?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When using digital financial services, it's important to understand your rights to ensure a fair and secure experience. Here are key aspects you should know about your rights.</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938992"/>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Consumer Protection Laws: </a:t>
            </a:r>
            <a:r>
              <a:rPr lang="en-US" sz="2000" dirty="0">
                <a:effectLst/>
                <a:latin typeface="+mj-lt"/>
                <a:ea typeface="Yu Mincho" panose="02020400000000000000" pitchFamily="18" charset="-128"/>
                <a:cs typeface="Arial" panose="020B0604020202020204" pitchFamily="34" charset="0"/>
              </a:rPr>
              <a:t>Understand the consumer protection laws and regulations that apply to digital financial services in your jurisdiction. These laws are designed to ensure fair and transparent practices by financial service providers and provide recourse in case of any wrongdoing. Stay informed about your rights and the available avenues for seeking redress.</a:t>
            </a:r>
            <a:endParaRPr lang="en-US" sz="2000" dirty="0">
              <a:latin typeface="+mj-lt"/>
            </a:endParaRPr>
          </a:p>
        </p:txBody>
      </p:sp>
      <p:sp>
        <p:nvSpPr>
          <p:cNvPr id="4" name="TextBox 3">
            <a:extLst>
              <a:ext uri="{FF2B5EF4-FFF2-40B4-BE49-F238E27FC236}">
                <a16:creationId xmlns:a16="http://schemas.microsoft.com/office/drawing/2014/main" id="{8CF82F72-9258-5F62-F1DB-66076BF5E3BC}"/>
              </a:ext>
            </a:extLst>
          </p:cNvPr>
          <p:cNvSpPr txBox="1"/>
          <p:nvPr/>
        </p:nvSpPr>
        <p:spPr>
          <a:xfrm>
            <a:off x="9144000" y="7082492"/>
            <a:ext cx="7848600" cy="1631216"/>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Terms and Conditions: </a:t>
            </a:r>
            <a:r>
              <a:rPr lang="en-US" sz="2000" dirty="0">
                <a:effectLst/>
                <a:latin typeface="+mj-lt"/>
                <a:ea typeface="Yu Mincho" panose="02020400000000000000" pitchFamily="18" charset="-128"/>
                <a:cs typeface="Arial" panose="020B0604020202020204" pitchFamily="34" charset="0"/>
              </a:rPr>
              <a:t>Take the time to carefully review the terms and conditions of using digital financial services. Pay attention to any limitations, liabilities, or exclusions mentioned in the terms. If you have any doubts or concerns, consider seeking legal or professional advice before proceeding.</a:t>
            </a:r>
            <a:endParaRPr lang="en-US" sz="2000" dirty="0">
              <a:latin typeface="+mj-lt"/>
            </a:endParaRPr>
          </a:p>
        </p:txBody>
      </p:sp>
      <p:pic>
        <p:nvPicPr>
          <p:cNvPr id="2" name="Picture 1" descr="Shopping cart with boxes">
            <a:extLst>
              <a:ext uri="{FF2B5EF4-FFF2-40B4-BE49-F238E27FC236}">
                <a16:creationId xmlns:a16="http://schemas.microsoft.com/office/drawing/2014/main" id="{7C99DD47-EC56-AD3A-47A9-E4B32AE19C2E}"/>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rcRect/>
          <a:stretch/>
        </p:blipFill>
        <p:spPr>
          <a:xfrm>
            <a:off x="9144600" y="5171259"/>
            <a:ext cx="7848000" cy="1794520"/>
          </a:xfrm>
          <a:prstGeom prst="rect">
            <a:avLst/>
          </a:prstGeom>
          <a:ln>
            <a:noFill/>
          </a:ln>
          <a:effectLst>
            <a:softEdge rad="112500"/>
          </a:effectLst>
        </p:spPr>
      </p:pic>
      <p:pic>
        <p:nvPicPr>
          <p:cNvPr id="5" name="Picture 4" descr="Stack of papers with paper clips">
            <a:extLst>
              <a:ext uri="{FF2B5EF4-FFF2-40B4-BE49-F238E27FC236}">
                <a16:creationId xmlns:a16="http://schemas.microsoft.com/office/drawing/2014/main" id="{87FC3490-B58B-4C0F-420B-6F6DEBA0F916}"/>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l="-468"/>
          <a:stretch/>
        </p:blipFill>
        <p:spPr>
          <a:xfrm>
            <a:off x="1295700" y="7082492"/>
            <a:ext cx="7848000" cy="1794520"/>
          </a:xfrm>
          <a:prstGeom prst="rect">
            <a:avLst/>
          </a:prstGeom>
          <a:ln>
            <a:noFill/>
          </a:ln>
          <a:effectLst>
            <a:softEdge rad="112500"/>
          </a:effectLst>
        </p:spPr>
      </p:pic>
    </p:spTree>
    <p:extLst>
      <p:ext uri="{BB962C8B-B14F-4D97-AF65-F5344CB8AC3E}">
        <p14:creationId xmlns:p14="http://schemas.microsoft.com/office/powerpoint/2010/main" val="448163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5844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4800" b="1" dirty="0">
                <a:solidFill>
                  <a:schemeClr val="tx1"/>
                </a:solidFill>
                <a:latin typeface="+mn-lt"/>
                <a:ea typeface="Helvetica Neue"/>
                <a:cs typeface="Helvetica Neue"/>
                <a:sym typeface="Helvetica Neue"/>
              </a:rPr>
              <a:t>3</a:t>
            </a:r>
            <a:r>
              <a:rPr lang="es-ES" sz="4800" b="1" dirty="0">
                <a:solidFill>
                  <a:schemeClr val="tx1"/>
                </a:solidFill>
                <a:latin typeface="+mn-lt"/>
                <a:ea typeface="Helvetica Neue"/>
                <a:cs typeface="Helvetica Neue"/>
                <a:sym typeface="Helvetica Neue"/>
              </a:rPr>
              <a:t>.</a:t>
            </a:r>
            <a:r>
              <a:rPr lang="hr-HR"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Managing</a:t>
            </a:r>
            <a:r>
              <a:rPr lang="es-ES" sz="4800" b="1" dirty="0">
                <a:solidFill>
                  <a:schemeClr val="tx1"/>
                </a:solidFill>
                <a:latin typeface="+mn-lt"/>
                <a:ea typeface="Helvetica Neue"/>
                <a:cs typeface="Helvetica Neue"/>
                <a:sym typeface="Helvetica Neue"/>
              </a:rPr>
              <a:t> Digital </a:t>
            </a:r>
            <a:r>
              <a:rPr lang="es-ES" sz="4800" b="1" dirty="0" err="1">
                <a:solidFill>
                  <a:schemeClr val="tx1"/>
                </a:solidFill>
                <a:latin typeface="+mn-lt"/>
                <a:ea typeface="Helvetica Neue"/>
                <a:cs typeface="Helvetica Neue"/>
                <a:sym typeface="Helvetica Neue"/>
              </a:rPr>
              <a:t>Financial</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Risks</a:t>
            </a:r>
            <a:endParaRPr dirty="0">
              <a:solidFill>
                <a:schemeClr val="tx1"/>
              </a:solidFill>
              <a:latin typeface="+mn-lt"/>
            </a:endParaRPr>
          </a:p>
        </p:txBody>
      </p:sp>
      <p:sp>
        <p:nvSpPr>
          <p:cNvPr id="119" name="Google Shape;119;p6"/>
          <p:cNvSpPr txBox="1"/>
          <p:nvPr/>
        </p:nvSpPr>
        <p:spPr>
          <a:xfrm>
            <a:off x="1295400" y="3390900"/>
            <a:ext cx="156210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n-lt"/>
                <a:ea typeface="Helvetica Neue"/>
                <a:cs typeface="Helvetica Neue"/>
                <a:sym typeface="Helvetica Neue"/>
              </a:rPr>
              <a:t>What do you need to know about your rights when using digital financial services?</a:t>
            </a:r>
            <a:endParaRPr lang="es-ES" dirty="0">
              <a:solidFill>
                <a:srgbClr val="00CCFF"/>
              </a:solidFill>
              <a:latin typeface="+mn-lt"/>
            </a:endParaRPr>
          </a:p>
        </p:txBody>
      </p:sp>
      <p:sp>
        <p:nvSpPr>
          <p:cNvPr id="120" name="Google Shape;120;p6"/>
          <p:cNvSpPr txBox="1"/>
          <p:nvPr/>
        </p:nvSpPr>
        <p:spPr>
          <a:xfrm>
            <a:off x="1295400" y="4024780"/>
            <a:ext cx="156210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n-lt"/>
                <a:ea typeface="Helvetica Neue"/>
                <a:cs typeface="Helvetica Neue"/>
                <a:sym typeface="Helvetica Neue"/>
              </a:rPr>
              <a:t>When using digital financial services, it's important to understand your rights to ensure a fair and secure experience. Here are key aspects you should know about your rights.</a:t>
            </a:r>
            <a:endParaRPr lang="es-ES" dirty="0">
              <a:latin typeface="+mn-lt"/>
            </a:endParaRPr>
          </a:p>
        </p:txBody>
      </p:sp>
      <p:sp>
        <p:nvSpPr>
          <p:cNvPr id="3" name="TextBox 2">
            <a:extLst>
              <a:ext uri="{FF2B5EF4-FFF2-40B4-BE49-F238E27FC236}">
                <a16:creationId xmlns:a16="http://schemas.microsoft.com/office/drawing/2014/main" id="{932A71B1-A98A-A90E-8BE6-05DED80DB3E9}"/>
              </a:ext>
            </a:extLst>
          </p:cNvPr>
          <p:cNvSpPr txBox="1"/>
          <p:nvPr/>
        </p:nvSpPr>
        <p:spPr>
          <a:xfrm>
            <a:off x="1295400" y="5143500"/>
            <a:ext cx="7848600" cy="1631216"/>
          </a:xfrm>
          <a:prstGeom prst="rect">
            <a:avLst/>
          </a:prstGeom>
          <a:noFill/>
        </p:spPr>
        <p:txBody>
          <a:bodyPr wrap="square">
            <a:spAutoFit/>
          </a:bodyPr>
          <a:lstStyle/>
          <a:p>
            <a:pPr algn="just"/>
            <a:r>
              <a:rPr lang="en-US" sz="2000" b="1" dirty="0">
                <a:effectLst/>
                <a:latin typeface="+mj-lt"/>
                <a:ea typeface="Yu Mincho" panose="02020400000000000000" pitchFamily="18" charset="-128"/>
                <a:cs typeface="Arial" panose="020B0604020202020204" pitchFamily="34" charset="0"/>
              </a:rPr>
              <a:t>Accessibility:</a:t>
            </a:r>
            <a:r>
              <a:rPr lang="en-US" sz="2000" dirty="0">
                <a:effectLst/>
                <a:latin typeface="+mj-lt"/>
                <a:ea typeface="Yu Mincho" panose="02020400000000000000" pitchFamily="18" charset="-128"/>
                <a:cs typeface="Arial" panose="020B0604020202020204" pitchFamily="34" charset="0"/>
              </a:rPr>
              <a:t> Digital financial service providers should strive to make their services accessible to all users, including individuals with disabilities. If you require any accommodations or have specific accessibility needs, reach out to the provider to inquire about available options.</a:t>
            </a:r>
            <a:endParaRPr lang="en-US" sz="2000" dirty="0">
              <a:latin typeface="+mj-lt"/>
            </a:endParaRPr>
          </a:p>
        </p:txBody>
      </p:sp>
      <p:sp>
        <p:nvSpPr>
          <p:cNvPr id="2" name="Google Shape;120;p6">
            <a:extLst>
              <a:ext uri="{FF2B5EF4-FFF2-40B4-BE49-F238E27FC236}">
                <a16:creationId xmlns:a16="http://schemas.microsoft.com/office/drawing/2014/main" id="{13990967-687D-9220-C235-C9C51C3314BD}"/>
              </a:ext>
            </a:extLst>
          </p:cNvPr>
          <p:cNvSpPr txBox="1"/>
          <p:nvPr/>
        </p:nvSpPr>
        <p:spPr>
          <a:xfrm>
            <a:off x="1332000" y="7659629"/>
            <a:ext cx="15584400" cy="1015622"/>
          </a:xfrm>
          <a:prstGeom prst="rect">
            <a:avLst/>
          </a:prstGeom>
          <a:noFill/>
          <a:ln w="38100">
            <a:solidFill>
              <a:srgbClr val="33CCFF"/>
            </a:solidFill>
            <a:prstDash val="sysDash"/>
          </a:ln>
        </p:spPr>
        <p:txBody>
          <a:bodyPr spcFirstLastPara="1" wrap="square" lIns="91425" tIns="45700" rIns="91425" bIns="45700" anchor="t" anchorCtr="0">
            <a:spAutoFit/>
          </a:bodyPr>
          <a:lstStyle/>
          <a:p>
            <a:pPr algn="just"/>
            <a:r>
              <a:rPr lang="en-US" sz="2000" i="1" dirty="0">
                <a:solidFill>
                  <a:schemeClr val="accent6"/>
                </a:solidFill>
                <a:latin typeface="+mn-lt"/>
                <a:ea typeface="Helvetica Neue"/>
                <a:cs typeface="Helvetica Neue"/>
                <a:sym typeface="Helvetica Neue"/>
              </a:rPr>
              <a:t>Remember, being aware of your rights when using digital financial services empowers you to make informed decisions, protect your interests, and seek resolution in case of any issues. Stay informed, read the fine print, and choose service providers that prioritize your rights and security.</a:t>
            </a:r>
          </a:p>
        </p:txBody>
      </p:sp>
      <p:pic>
        <p:nvPicPr>
          <p:cNvPr id="6" name="Picture 5" descr="Close-up of woman's hands typing and using a trackpad on a laptop with mug">
            <a:extLst>
              <a:ext uri="{FF2B5EF4-FFF2-40B4-BE49-F238E27FC236}">
                <a16:creationId xmlns:a16="http://schemas.microsoft.com/office/drawing/2014/main" id="{AF8B46D2-3BE6-D62B-DB5F-4E0ACAF2954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144600" y="5143500"/>
            <a:ext cx="7848000" cy="1794520"/>
          </a:xfrm>
          <a:prstGeom prst="rect">
            <a:avLst/>
          </a:prstGeom>
          <a:ln>
            <a:noFill/>
          </a:ln>
          <a:effectLst>
            <a:softEdge rad="112500"/>
          </a:effectLst>
        </p:spPr>
      </p:pic>
    </p:spTree>
    <p:extLst>
      <p:ext uri="{BB962C8B-B14F-4D97-AF65-F5344CB8AC3E}">
        <p14:creationId xmlns:p14="http://schemas.microsoft.com/office/powerpoint/2010/main" val="326507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72585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What can you invest in through digital investment platforms?</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Insurance policies</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Stocks, bonds, mutual funds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Expenses and savings</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Financial goals and credit scores </a:t>
              </a: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0" name="Google Shape;190;p11"/>
            <p:cNvSpPr/>
            <p:nvPr/>
          </p:nvSpPr>
          <p:spPr>
            <a:xfrm>
              <a:off x="8182593" y="4096247"/>
              <a:ext cx="5776428" cy="20620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What is one of the main concerns regarding the use of digital financial services?</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Lack of convenience and accessibility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Limited availability of online transactions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Risks associated with sharing unnecessary personal information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Excessive human interaction in digital banking</a:t>
              </a:r>
            </a:p>
          </p:txBody>
        </p:sp>
      </p:grpSp>
      <p:sp>
        <p:nvSpPr>
          <p:cNvPr id="192" name="Google Shape;192;p11"/>
          <p:cNvSpPr txBox="1"/>
          <p:nvPr/>
        </p:nvSpPr>
        <p:spPr>
          <a:xfrm>
            <a:off x="1268857" y="3053431"/>
            <a:ext cx="6876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800" b="1" dirty="0" err="1">
                <a:solidFill>
                  <a:srgbClr val="00CCFF"/>
                </a:solidFill>
                <a:latin typeface="+mn-lt"/>
                <a:ea typeface="Helvetica Neue"/>
                <a:cs typeface="Helvetica Neue"/>
                <a:sym typeface="Helvetica Neue"/>
              </a:rPr>
              <a:t>Please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answer</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the</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following</a:t>
            </a:r>
            <a:r>
              <a:rPr lang="es-ES" sz="2800" b="1" dirty="0">
                <a:solidFill>
                  <a:srgbClr val="00CCFF"/>
                </a:solidFill>
                <a:latin typeface="+mn-lt"/>
                <a:ea typeface="Helvetica Neue"/>
                <a:cs typeface="Helvetica Neue"/>
                <a:sym typeface="Helvetica Neue"/>
              </a:rPr>
              <a:t> </a:t>
            </a:r>
            <a:r>
              <a:rPr lang="es-ES" sz="2800" b="1" dirty="0" err="1">
                <a:solidFill>
                  <a:srgbClr val="00CCFF"/>
                </a:solidFill>
                <a:latin typeface="+mn-lt"/>
                <a:ea typeface="Helvetica Neue"/>
                <a:cs typeface="Helvetica Neue"/>
                <a:sym typeface="Helvetica Neue"/>
              </a:rPr>
              <a:t>questions</a:t>
            </a:r>
            <a:r>
              <a:rPr lang="es-ES"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753769" y="3887971"/>
            <a:ext cx="5722064" cy="20620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How does financial literacy contribute to avoiding financial pitfalls?</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Providing knowledge and understanding to navigate financial challenges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Eliminating the need for budgeting and financial planning</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Enabling seniors to rely solely on government assistance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Promoting impulsive financial decisions and excessive debt</a:t>
            </a: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6"/>
            <a:ext cx="6176063" cy="2539505"/>
            <a:chOff x="7104513" y="6316086"/>
            <a:chExt cx="6045402"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7104513" y="6471075"/>
              <a:ext cx="6045402" cy="194515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How can you reduce the risks associated with managing personal finance in the digital environment?</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Use strong passwords and avoid sharing personal information</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Regularly monitor financial accounts and report any suspicious activity</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Seek guidance from strangers online</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a) and b)</a:t>
              </a: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76138"/>
            <a:ext cx="6284114" cy="2726623"/>
            <a:chOff x="1476416" y="6355275"/>
            <a:chExt cx="5982181" cy="2726623"/>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655678" y="6527393"/>
              <a:ext cx="5447136"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What should you do if you encounter issues or have questions about online or mobile banking?</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Give up online and mobile banking services altogether</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Share your login credentials with friends for troubleshooting</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Post your concerns on social media without contacting your bank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Seek assistance from customer support provided by your bank</a:t>
              </a:r>
            </a:p>
          </p:txBody>
        </p:sp>
      </p:grpSp>
      <p:sp>
        <p:nvSpPr>
          <p:cNvPr id="8" name="Google Shape;191;p11">
            <a:extLst>
              <a:ext uri="{FF2B5EF4-FFF2-40B4-BE49-F238E27FC236}">
                <a16:creationId xmlns:a16="http://schemas.microsoft.com/office/drawing/2014/main" id="{C9833506-E120-3F48-7986-7F513029C36A}"/>
              </a:ext>
            </a:extLst>
          </p:cNvPr>
          <p:cNvSpPr txBox="1"/>
          <p:nvPr/>
        </p:nvSpPr>
        <p:spPr>
          <a:xfrm>
            <a:off x="1333408" y="187414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grpSp>
        <p:nvGrpSpPr>
          <p:cNvPr id="5" name="Group 4">
            <a:extLst>
              <a:ext uri="{FF2B5EF4-FFF2-40B4-BE49-F238E27FC236}">
                <a16:creationId xmlns:a16="http://schemas.microsoft.com/office/drawing/2014/main" id="{76A399D2-81C8-C7D0-AE63-B8A26D96FC2D}"/>
              </a:ext>
            </a:extLst>
          </p:cNvPr>
          <p:cNvGrpSpPr/>
          <p:nvPr/>
        </p:nvGrpSpPr>
        <p:grpSpPr>
          <a:xfrm>
            <a:off x="8209411" y="1449498"/>
            <a:ext cx="6176063" cy="2511288"/>
            <a:chOff x="8028638" y="1561735"/>
            <a:chExt cx="6318000" cy="2566198"/>
          </a:xfrm>
        </p:grpSpPr>
        <p:sp>
          <p:nvSpPr>
            <p:cNvPr id="188" name="Google Shape;188;p11"/>
            <p:cNvSpPr/>
            <p:nvPr/>
          </p:nvSpPr>
          <p:spPr>
            <a:xfrm>
              <a:off x="8028638" y="1561735"/>
              <a:ext cx="6318000" cy="2566198"/>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89" name="Google Shape;189;p11"/>
            <p:cNvSpPr/>
            <p:nvPr/>
          </p:nvSpPr>
          <p:spPr>
            <a:xfrm>
              <a:off x="8160100" y="1841738"/>
              <a:ext cx="5576823" cy="185554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What can you invest in through digital investment platforms?</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Insurance policies</a:t>
              </a: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b) Stocks, bonds, mutual funds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Expenses and savings</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Financial goals and credit scores </a:t>
              </a:r>
            </a:p>
          </p:txBody>
        </p:sp>
      </p:grpSp>
      <p:grpSp>
        <p:nvGrpSpPr>
          <p:cNvPr id="4" name="Group 3">
            <a:extLst>
              <a:ext uri="{FF2B5EF4-FFF2-40B4-BE49-F238E27FC236}">
                <a16:creationId xmlns:a16="http://schemas.microsoft.com/office/drawing/2014/main" id="{00E2A8DD-D335-84BB-8D64-5AEF51633115}"/>
              </a:ext>
            </a:extLst>
          </p:cNvPr>
          <p:cNvGrpSpPr/>
          <p:nvPr/>
        </p:nvGrpSpPr>
        <p:grpSpPr>
          <a:xfrm>
            <a:off x="8209410" y="4037666"/>
            <a:ext cx="6176063" cy="2511287"/>
            <a:chOff x="8087727" y="3900389"/>
            <a:chExt cx="5966161" cy="2591543"/>
          </a:xfrm>
        </p:grpSpPr>
        <p:sp>
          <p:nvSpPr>
            <p:cNvPr id="186" name="Google Shape;186;p11"/>
            <p:cNvSpPr/>
            <p:nvPr/>
          </p:nvSpPr>
          <p:spPr>
            <a:xfrm>
              <a:off x="8087727" y="3900389"/>
              <a:ext cx="5966161" cy="2591543"/>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0" name="Google Shape;190;p11"/>
            <p:cNvSpPr/>
            <p:nvPr/>
          </p:nvSpPr>
          <p:spPr>
            <a:xfrm>
              <a:off x="8182593" y="4096247"/>
              <a:ext cx="5776428" cy="212796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What is one of the main concerns regarding the use of digital financial services?</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Lack of convenience and accessibility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Limited availability of online transactions </a:t>
              </a: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c) Risks associated with sharing unnecessary personal information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Excessive human interaction in digital banking</a:t>
              </a:r>
            </a:p>
          </p:txBody>
        </p:sp>
      </p:grpSp>
      <p:sp>
        <p:nvSpPr>
          <p:cNvPr id="191" name="Google Shape;191;p11"/>
          <p:cNvSpPr txBox="1"/>
          <p:nvPr/>
        </p:nvSpPr>
        <p:spPr>
          <a:xfrm>
            <a:off x="1333408" y="1874145"/>
            <a:ext cx="651616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n-lt"/>
                <a:ea typeface="Helvetica Neue"/>
                <a:cs typeface="Helvetica Neue"/>
                <a:sym typeface="Helvetica Neue"/>
              </a:rPr>
              <a:t>Test </a:t>
            </a:r>
            <a:r>
              <a:rPr lang="es-ES" sz="4800" b="1" dirty="0" err="1">
                <a:solidFill>
                  <a:schemeClr val="tx1"/>
                </a:solidFill>
                <a:latin typeface="+mn-lt"/>
                <a:ea typeface="Helvetica Neue"/>
                <a:cs typeface="Helvetica Neue"/>
                <a:sym typeface="Helvetica Neue"/>
              </a:rPr>
              <a:t>your</a:t>
            </a:r>
            <a:r>
              <a:rPr lang="es-ES" sz="4800" b="1" dirty="0">
                <a:solidFill>
                  <a:schemeClr val="tx1"/>
                </a:solidFill>
                <a:latin typeface="+mn-lt"/>
                <a:ea typeface="Helvetica Neue"/>
                <a:cs typeface="Helvetica Neue"/>
                <a:sym typeface="Helvetica Neue"/>
              </a:rPr>
              <a:t> </a:t>
            </a:r>
            <a:r>
              <a:rPr lang="es-ES" sz="4800" b="1" dirty="0" err="1">
                <a:solidFill>
                  <a:schemeClr val="tx1"/>
                </a:solidFill>
                <a:latin typeface="+mn-lt"/>
                <a:ea typeface="Helvetica Neue"/>
                <a:cs typeface="Helvetica Neue"/>
                <a:sym typeface="Helvetica Neue"/>
              </a:rPr>
              <a:t>knowledge</a:t>
            </a:r>
            <a:r>
              <a:rPr lang="es-ES" sz="4800" b="1" dirty="0">
                <a:solidFill>
                  <a:schemeClr val="tx1"/>
                </a:solidFill>
                <a:latin typeface="+mn-lt"/>
                <a:ea typeface="Helvetica Neue"/>
                <a:cs typeface="Helvetica Neue"/>
                <a:sym typeface="Helvetica Neue"/>
              </a:rPr>
              <a:t>!</a:t>
            </a:r>
            <a:endParaRPr dirty="0">
              <a:solidFill>
                <a:schemeClr val="tx1"/>
              </a:solidFill>
              <a:latin typeface="+mn-lt"/>
            </a:endParaRPr>
          </a:p>
        </p:txBody>
      </p:sp>
      <p:sp>
        <p:nvSpPr>
          <p:cNvPr id="192" name="Google Shape;192;p11"/>
          <p:cNvSpPr txBox="1"/>
          <p:nvPr/>
        </p:nvSpPr>
        <p:spPr>
          <a:xfrm>
            <a:off x="1554464" y="3047458"/>
            <a:ext cx="63000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2800" b="1" dirty="0" err="1">
                <a:solidFill>
                  <a:srgbClr val="00CCFF"/>
                </a:solidFill>
                <a:latin typeface="+mn-lt"/>
                <a:ea typeface="Helvetica Neue"/>
                <a:cs typeface="Helvetica Neue"/>
                <a:sym typeface="Helvetica Neue"/>
              </a:rPr>
              <a:t>Solutions</a:t>
            </a:r>
            <a:r>
              <a:rPr lang="hr-HR" sz="2800" b="1" dirty="0">
                <a:solidFill>
                  <a:srgbClr val="00CCFF"/>
                </a:solidFill>
                <a:latin typeface="+mn-lt"/>
                <a:ea typeface="Helvetica Neue"/>
                <a:cs typeface="Helvetica Neue"/>
                <a:sym typeface="Helvetica Neue"/>
              </a:rPr>
              <a:t>:</a:t>
            </a:r>
            <a:endParaRPr dirty="0">
              <a:solidFill>
                <a:srgbClr val="00CCFF"/>
              </a:solidFill>
              <a:latin typeface="+mn-lt"/>
            </a:endParaRPr>
          </a:p>
        </p:txBody>
      </p:sp>
      <p:sp>
        <p:nvSpPr>
          <p:cNvPr id="194" name="Google Shape;194;p11"/>
          <p:cNvSpPr/>
          <p:nvPr/>
        </p:nvSpPr>
        <p:spPr>
          <a:xfrm>
            <a:off x="1554464" y="3624389"/>
            <a:ext cx="6318000"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5" name="Google Shape;195;p11"/>
          <p:cNvSpPr/>
          <p:nvPr/>
        </p:nvSpPr>
        <p:spPr>
          <a:xfrm>
            <a:off x="1753769" y="3887971"/>
            <a:ext cx="5722064"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How does financial literacy contribute to avoiding financial pitfalls?</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a) Providing knowledge and understanding to navigate financial challenges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Eliminating the need for budgeting and financial planning</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Enabling seniors to rely solely on government assistance </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d) Promoting impulsive financial decisions and excessive debt</a:t>
            </a:r>
          </a:p>
        </p:txBody>
      </p:sp>
      <p:grpSp>
        <p:nvGrpSpPr>
          <p:cNvPr id="3" name="Group 2">
            <a:extLst>
              <a:ext uri="{FF2B5EF4-FFF2-40B4-BE49-F238E27FC236}">
                <a16:creationId xmlns:a16="http://schemas.microsoft.com/office/drawing/2014/main" id="{FB3AED75-F14C-1597-959D-FF39E4948A53}"/>
              </a:ext>
            </a:extLst>
          </p:cNvPr>
          <p:cNvGrpSpPr/>
          <p:nvPr/>
        </p:nvGrpSpPr>
        <p:grpSpPr>
          <a:xfrm>
            <a:off x="8209409" y="6663256"/>
            <a:ext cx="6176063" cy="2539505"/>
            <a:chOff x="7104513" y="6316086"/>
            <a:chExt cx="6045402" cy="2700000"/>
          </a:xfrm>
        </p:grpSpPr>
        <p:sp>
          <p:nvSpPr>
            <p:cNvPr id="197" name="Google Shape;197;p11"/>
            <p:cNvSpPr/>
            <p:nvPr/>
          </p:nvSpPr>
          <p:spPr>
            <a:xfrm>
              <a:off x="7104513" y="6316086"/>
              <a:ext cx="6045402"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198" name="Google Shape;198;p11"/>
            <p:cNvSpPr/>
            <p:nvPr/>
          </p:nvSpPr>
          <p:spPr>
            <a:xfrm>
              <a:off x="7104513" y="6471075"/>
              <a:ext cx="6045402" cy="21923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How can you reduce the risks associated with managing personal finance in the digital environment?</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Use strong passwords and avoid sharing personal information</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Regularly monitor financial accounts and report any suspicious activity</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Seek guidance from strangers online</a:t>
              </a: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d) a) and b)</a:t>
              </a:r>
            </a:p>
          </p:txBody>
        </p:sp>
      </p:grpSp>
      <p:grpSp>
        <p:nvGrpSpPr>
          <p:cNvPr id="7" name="Group 6">
            <a:extLst>
              <a:ext uri="{FF2B5EF4-FFF2-40B4-BE49-F238E27FC236}">
                <a16:creationId xmlns:a16="http://schemas.microsoft.com/office/drawing/2014/main" id="{C6D99E68-374C-D64A-B4A5-DC965810F11C}"/>
              </a:ext>
            </a:extLst>
          </p:cNvPr>
          <p:cNvGrpSpPr/>
          <p:nvPr/>
        </p:nvGrpSpPr>
        <p:grpSpPr>
          <a:xfrm>
            <a:off x="1565459" y="6476138"/>
            <a:ext cx="6284114" cy="2726623"/>
            <a:chOff x="1476416" y="6355275"/>
            <a:chExt cx="5982181" cy="2726623"/>
          </a:xfrm>
        </p:grpSpPr>
        <p:sp>
          <p:nvSpPr>
            <p:cNvPr id="200" name="Google Shape;200;p11"/>
            <p:cNvSpPr/>
            <p:nvPr/>
          </p:nvSpPr>
          <p:spPr>
            <a:xfrm>
              <a:off x="1476416" y="6355275"/>
              <a:ext cx="5982181" cy="2700000"/>
            </a:xfrm>
            <a:prstGeom prst="rect">
              <a:avLst/>
            </a:prstGeom>
            <a:solidFill>
              <a:schemeClr val="lt1"/>
            </a:solidFill>
            <a:ln w="25400" cap="flat" cmpd="sng">
              <a:solidFill>
                <a:srgbClr val="4D94B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mn-lt"/>
                <a:ea typeface="Calibri"/>
                <a:cs typeface="Calibri"/>
                <a:sym typeface="Calibri"/>
              </a:endParaRPr>
            </a:p>
          </p:txBody>
        </p:sp>
        <p:sp>
          <p:nvSpPr>
            <p:cNvPr id="201" name="Google Shape;201;p11"/>
            <p:cNvSpPr/>
            <p:nvPr/>
          </p:nvSpPr>
          <p:spPr>
            <a:xfrm>
              <a:off x="1655678" y="6527393"/>
              <a:ext cx="5447136" cy="2554505"/>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What should you do if you encounter issues or have questions about online or mobile banking?</a:t>
              </a:r>
              <a:endParaRPr sz="1050" b="1" dirty="0">
                <a:latin typeface="+mn-lt"/>
              </a:endParaRPr>
            </a:p>
            <a:p>
              <a:pPr marL="342900" marR="0" lvl="0" indent="-190500" algn="l" rtl="0">
                <a:spcBef>
                  <a:spcPts val="0"/>
                </a:spcBef>
                <a:spcAft>
                  <a:spcPts val="0"/>
                </a:spcAft>
                <a:buClr>
                  <a:schemeClr val="dk1"/>
                </a:buClr>
                <a:buSzPts val="2400"/>
                <a:buFont typeface="Calibri"/>
                <a:buNone/>
              </a:pPr>
              <a:endParaRPr sz="1600" dirty="0">
                <a:solidFill>
                  <a:schemeClr val="dk1"/>
                </a:solidFill>
                <a:latin typeface="+mn-lt"/>
                <a:ea typeface="Helvetica Neue"/>
                <a:cs typeface="Helvetica Neue"/>
                <a:sym typeface="Helvetica Neue"/>
              </a:endParaRP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a) Give up online and mobile banking services altogether</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b) Share your login credentials with friends for troubleshooting</a:t>
              </a:r>
            </a:p>
            <a:p>
              <a:pPr marR="0" lvl="0" algn="l" rtl="0">
                <a:spcBef>
                  <a:spcPts val="0"/>
                </a:spcBef>
                <a:spcAft>
                  <a:spcPts val="0"/>
                </a:spcAft>
                <a:buClr>
                  <a:schemeClr val="dk1"/>
                </a:buClr>
                <a:buSzPts val="2400"/>
              </a:pPr>
              <a:r>
                <a:rPr lang="en-US" sz="1600" dirty="0">
                  <a:solidFill>
                    <a:schemeClr val="dk1"/>
                  </a:solidFill>
                  <a:latin typeface="+mn-lt"/>
                  <a:ea typeface="Helvetica Neue"/>
                  <a:cs typeface="Helvetica Neue"/>
                  <a:sym typeface="Helvetica Neue"/>
                </a:rPr>
                <a:t>c) Post your concerns on social media without contacting your bank </a:t>
              </a:r>
            </a:p>
            <a:p>
              <a:pPr marR="0" lvl="0" algn="l" rtl="0">
                <a:spcBef>
                  <a:spcPts val="0"/>
                </a:spcBef>
                <a:spcAft>
                  <a:spcPts val="0"/>
                </a:spcAft>
                <a:buClr>
                  <a:schemeClr val="dk1"/>
                </a:buClr>
                <a:buSzPts val="2400"/>
              </a:pPr>
              <a:r>
                <a:rPr lang="en-US" sz="1600" b="1" dirty="0">
                  <a:solidFill>
                    <a:schemeClr val="dk1"/>
                  </a:solidFill>
                  <a:latin typeface="+mn-lt"/>
                  <a:ea typeface="Helvetica Neue"/>
                  <a:cs typeface="Helvetica Neue"/>
                  <a:sym typeface="Helvetica Neue"/>
                </a:rPr>
                <a:t>d) Seek assistance from customer support provided by your bank</a:t>
              </a:r>
            </a:p>
          </p:txBody>
        </p:sp>
      </p:grpSp>
    </p:spTree>
    <p:extLst>
      <p:ext uri="{BB962C8B-B14F-4D97-AF65-F5344CB8AC3E}">
        <p14:creationId xmlns:p14="http://schemas.microsoft.com/office/powerpoint/2010/main" val="32641234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7F299F5-4A13-44E3-09F5-25B15FF7C83B}"/>
              </a:ext>
            </a:extLst>
          </p:cNvPr>
          <p:cNvGraphicFramePr>
            <a:graphicFrameLocks noChangeAspect="1"/>
          </p:cNvGraphicFramePr>
          <p:nvPr>
            <p:custDataLst>
              <p:tags r:id="rId1"/>
            </p:custDataLst>
            <p:extLst>
              <p:ext uri="{D42A27DB-BD31-4B8C-83A1-F6EECF244321}">
                <p14:modId xmlns:p14="http://schemas.microsoft.com/office/powerpoint/2010/main" val="15772682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074" name="Picture 2" descr="https://www.digital-boomer.eu/images/skills.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1506687" y="3231297"/>
            <a:ext cx="5219700" cy="5324475"/>
          </a:xfrm>
          <a:prstGeom prst="rect">
            <a:avLst/>
          </a:prstGeom>
          <a:noFill/>
          <a:extLst>
            <a:ext uri="{909E8E84-426E-40DD-AFC4-6F175D3DCCD1}">
              <a14:hiddenFill xmlns:a14="http://schemas.microsoft.com/office/drawing/2010/main">
                <a:solidFill>
                  <a:srgbClr val="FFFFFF"/>
                </a:solidFill>
              </a14:hiddenFill>
            </a:ext>
          </a:extLst>
        </p:spPr>
      </p:pic>
      <p:sp>
        <p:nvSpPr>
          <p:cNvPr id="206" name="Google Shape;206;p12"/>
          <p:cNvSpPr txBox="1"/>
          <p:nvPr/>
        </p:nvSpPr>
        <p:spPr>
          <a:xfrm>
            <a:off x="1295400" y="2400300"/>
            <a:ext cx="3894431" cy="830997"/>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4800" b="1" dirty="0">
                <a:solidFill>
                  <a:schemeClr val="tx1"/>
                </a:solidFill>
                <a:latin typeface="+mn-lt"/>
                <a:ea typeface="Helvetica Neue"/>
                <a:cs typeface="Helvetica Neue"/>
                <a:sym typeface="Helvetica Neue"/>
              </a:rPr>
              <a:t>Summing up</a:t>
            </a:r>
            <a:endParaRPr lang="en-US" dirty="0">
              <a:solidFill>
                <a:schemeClr val="tx1"/>
              </a:solidFill>
              <a:latin typeface="+mn-lt"/>
            </a:endParaRPr>
          </a:p>
        </p:txBody>
      </p:sp>
      <p:sp>
        <p:nvSpPr>
          <p:cNvPr id="207" name="Google Shape;207;p12"/>
          <p:cNvSpPr txBox="1"/>
          <p:nvPr/>
        </p:nvSpPr>
        <p:spPr>
          <a:xfrm>
            <a:off x="1340025" y="3533675"/>
            <a:ext cx="7259700" cy="523200"/>
          </a:xfrm>
          <a:prstGeom prst="rect">
            <a:avLst/>
          </a:prstGeom>
          <a:noFill/>
          <a:ln>
            <a:noFill/>
          </a:ln>
        </p:spPr>
        <p:txBody>
          <a:bodyPr spcFirstLastPara="1" wrap="square" lIns="91425" tIns="45700" rIns="91425" bIns="45700" anchor="t" anchorCtr="0">
            <a:spAutoFit/>
          </a:bodyPr>
          <a:lstStyle/>
          <a:p>
            <a:pPr marL="0" marR="0" lvl="0" indent="0" algn="just">
              <a:spcBef>
                <a:spcPts val="0"/>
              </a:spcBef>
              <a:spcAft>
                <a:spcPts val="0"/>
              </a:spcAft>
              <a:buNone/>
            </a:pPr>
            <a:r>
              <a:rPr lang="en-US" sz="2800" b="1" dirty="0">
                <a:solidFill>
                  <a:srgbClr val="00CCFF"/>
                </a:solidFill>
                <a:latin typeface="+mn-lt"/>
                <a:ea typeface="Helvetica Neue"/>
                <a:cs typeface="Helvetica Neue"/>
                <a:sym typeface="Helvetica Neue"/>
              </a:rPr>
              <a:t>Well done! Now you know more about:</a:t>
            </a:r>
            <a:endParaRPr lang="en-US" dirty="0">
              <a:solidFill>
                <a:srgbClr val="00CCFF"/>
              </a:solidFill>
              <a:latin typeface="+mn-lt"/>
            </a:endParaRPr>
          </a:p>
        </p:txBody>
      </p:sp>
      <p:sp>
        <p:nvSpPr>
          <p:cNvPr id="18" name="Google Shape;100;p4"/>
          <p:cNvSpPr txBox="1"/>
          <p:nvPr/>
        </p:nvSpPr>
        <p:spPr>
          <a:xfrm>
            <a:off x="2056106" y="5986720"/>
            <a:ext cx="8312536" cy="1200288"/>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2400" dirty="0">
                <a:solidFill>
                  <a:schemeClr val="dk1"/>
                </a:solidFill>
                <a:latin typeface="+mn-lt"/>
                <a:ea typeface="Helvetica Neue"/>
                <a:cs typeface="Helvetica Neue"/>
                <a:sym typeface="Helvetica Neue"/>
              </a:rPr>
              <a:t>Various digital financial products and services available, as well as features, benefits, and risks associated with digital financial tools</a:t>
            </a:r>
            <a:endParaRPr lang="en-US" dirty="0">
              <a:latin typeface="+mn-lt"/>
            </a:endParaRPr>
          </a:p>
        </p:txBody>
      </p:sp>
      <p:sp>
        <p:nvSpPr>
          <p:cNvPr id="19" name="Google Shape;101;p4"/>
          <p:cNvSpPr txBox="1"/>
          <p:nvPr/>
        </p:nvSpPr>
        <p:spPr>
          <a:xfrm>
            <a:off x="2056019" y="7241109"/>
            <a:ext cx="8312535" cy="1569620"/>
          </a:xfrm>
          <a:prstGeom prst="rect">
            <a:avLst/>
          </a:prstGeom>
          <a:noFill/>
          <a:ln>
            <a:noFill/>
          </a:ln>
        </p:spPr>
        <p:txBody>
          <a:bodyPr spcFirstLastPara="1" wrap="square" lIns="91425" tIns="45700" rIns="91425" bIns="45700" anchor="t" anchorCtr="0">
            <a:spAutoFit/>
          </a:bodyPr>
          <a:lstStyle/>
          <a:p>
            <a:pPr marL="0" marR="0" lvl="0" indent="0" algn="l">
              <a:spcBef>
                <a:spcPts val="0"/>
              </a:spcBef>
              <a:spcAft>
                <a:spcPts val="0"/>
              </a:spcAft>
              <a:buNone/>
            </a:pPr>
            <a:r>
              <a:rPr lang="en-US" sz="2400" dirty="0">
                <a:solidFill>
                  <a:schemeClr val="dk1"/>
                </a:solidFill>
                <a:latin typeface="+mn-lt"/>
                <a:ea typeface="Helvetica Neue"/>
                <a:cs typeface="Helvetica Neue"/>
                <a:sym typeface="Helvetica Neue"/>
              </a:rPr>
              <a:t>Potential risks and threats in the digital financial landscape, strategies to mitigate and control these risks, and your consumer rights and the procedures for seeking compensation</a:t>
            </a:r>
            <a:endParaRPr lang="en-US" dirty="0">
              <a:latin typeface="+mn-lt"/>
            </a:endParaRPr>
          </a:p>
        </p:txBody>
      </p:sp>
      <p:sp>
        <p:nvSpPr>
          <p:cNvPr id="20" name="Hexagon 19"/>
          <p:cNvSpPr/>
          <p:nvPr/>
        </p:nvSpPr>
        <p:spPr>
          <a:xfrm>
            <a:off x="1496362" y="4963826"/>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Hexagon 20"/>
          <p:cNvSpPr/>
          <p:nvPr/>
        </p:nvSpPr>
        <p:spPr>
          <a:xfrm>
            <a:off x="1491817" y="614555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Hexagon 21"/>
          <p:cNvSpPr/>
          <p:nvPr/>
        </p:nvSpPr>
        <p:spPr>
          <a:xfrm>
            <a:off x="1561613" y="7399942"/>
            <a:ext cx="180000" cy="144000"/>
          </a:xfrm>
          <a:prstGeom prst="hexagon">
            <a:avLst/>
          </a:prstGeom>
          <a:solidFill>
            <a:srgbClr val="00CCFF"/>
          </a:solidFill>
          <a:ln>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0;p4">
            <a:extLst>
              <a:ext uri="{FF2B5EF4-FFF2-40B4-BE49-F238E27FC236}">
                <a16:creationId xmlns:a16="http://schemas.microsoft.com/office/drawing/2014/main" id="{0ECA7719-DF91-508F-40C5-1D518AAA6BC2}"/>
              </a:ext>
            </a:extLst>
          </p:cNvPr>
          <p:cNvSpPr txBox="1"/>
          <p:nvPr/>
        </p:nvSpPr>
        <p:spPr>
          <a:xfrm>
            <a:off x="2056106" y="4804993"/>
            <a:ext cx="8312535" cy="830956"/>
          </a:xfrm>
          <a:prstGeom prst="rect">
            <a:avLst/>
          </a:prstGeom>
          <a:noFill/>
          <a:ln>
            <a:noFill/>
          </a:ln>
        </p:spPr>
        <p:txBody>
          <a:bodyPr spcFirstLastPara="1" wrap="square" lIns="91425" tIns="45700" rIns="91425" bIns="45700" anchor="t" anchorCtr="0">
            <a:spAutoFit/>
          </a:bodyPr>
          <a:lstStyle/>
          <a:p>
            <a:r>
              <a:rPr lang="en-US" sz="2400" dirty="0">
                <a:solidFill>
                  <a:schemeClr val="dk1"/>
                </a:solidFill>
                <a:latin typeface="+mn-lt"/>
                <a:ea typeface="Helvetica Neue"/>
                <a:cs typeface="Helvetica Neue"/>
                <a:sym typeface="Helvetica Neue"/>
              </a:rPr>
              <a:t>Financial literacy and its importance in making informed financial decisions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p:nvPr/>
        </p:nvSpPr>
        <p:spPr>
          <a:xfrm>
            <a:off x="1295400" y="2400299"/>
            <a:ext cx="46482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4D94B7"/>
              </a:buClr>
              <a:buSzPts val="4800"/>
              <a:buFont typeface="Helvetica Neue"/>
              <a:buNone/>
            </a:pPr>
            <a:r>
              <a:rPr lang="es-ES" sz="4800" b="1" dirty="0" err="1">
                <a:solidFill>
                  <a:schemeClr val="tx1"/>
                </a:solidFill>
                <a:latin typeface="+mj-lt"/>
                <a:ea typeface="Helvetica Neue"/>
                <a:cs typeface="Helvetica Neue"/>
                <a:sym typeface="Helvetica Neue"/>
              </a:rPr>
              <a:t>Bibliography</a:t>
            </a:r>
            <a:endParaRPr sz="1800" dirty="0">
              <a:solidFill>
                <a:schemeClr val="tx1"/>
              </a:solidFill>
              <a:latin typeface="+mj-lt"/>
              <a:ea typeface="Calibri"/>
              <a:cs typeface="Calibri"/>
              <a:sym typeface="Calibri"/>
            </a:endParaRPr>
          </a:p>
        </p:txBody>
      </p:sp>
      <p:sp>
        <p:nvSpPr>
          <p:cNvPr id="221" name="Google Shape;221;p13"/>
          <p:cNvSpPr/>
          <p:nvPr/>
        </p:nvSpPr>
        <p:spPr>
          <a:xfrm>
            <a:off x="1295400" y="3231255"/>
            <a:ext cx="15280800" cy="5655867"/>
          </a:xfrm>
          <a:prstGeom prst="rect">
            <a:avLst/>
          </a:prstGeom>
          <a:noFill/>
          <a:ln>
            <a:noFill/>
          </a:ln>
        </p:spPr>
        <p:txBody>
          <a:bodyPr spcFirstLastPara="1" wrap="square" lIns="91425" tIns="45700" rIns="91425" bIns="45700" anchor="t" anchorCtr="0">
            <a:spAutoFit/>
          </a:bodyPr>
          <a:lstStyle/>
          <a:p>
            <a:pPr marL="534988" marR="0" lvl="0" indent="-534988" algn="just" rtl="0">
              <a:spcBef>
                <a:spcPts val="0"/>
              </a:spcBef>
              <a:spcAft>
                <a:spcPts val="0"/>
              </a:spcAft>
              <a:buClr>
                <a:schemeClr val="dk1"/>
              </a:buClr>
              <a:buSzPts val="3360"/>
              <a:buFont typeface="Wingdings" pitchFamily="2" charset="2"/>
              <a:buChar char="q"/>
            </a:pPr>
            <a:endParaRPr lang="hr-HR" sz="1200" dirty="0">
              <a:latin typeface="+mj-lt"/>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Central Bank. (n.d.). Consumer protection.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3"/>
              </a:rPr>
              <a:t>https://www.bankingsupervision.europa.eu/about/consumerprotection/html/index.en.html</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(n.d.). Consumer protection: Financial services.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4"/>
              </a:rPr>
              <a:t>https://commission.europa.eu/live-work-travel-eu/consumer-rights-and-complaints/consumer-financial-products-and-services/consumer-protection-financial-services_en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Commission. (n.d.). Financial literacy.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5"/>
              </a:rPr>
              <a:t>https://finance.ec.europa.eu/consumer-finance-and-payments/financial-literacy_en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Securities and Markets Authority. (n.d.). Investor corner.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6"/>
              </a:rPr>
              <a:t>https://www.esma.europa.eu/investor-corner</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European Union/OECD. (2022). Financial competence framework for adults in the European Union.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7"/>
              </a:rPr>
              <a:t>https://finance.ec.europa.eu/system/files/2022-01/220111-financial-competence-framework-adults_en.pdf</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Insurance Europe. (n.d.). Digitalisation. Insurance Europe.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8"/>
              </a:rPr>
              <a:t>https://www.insuranceeurope.eu/priorities/26/digitalisation</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(2018). G20/OECD INFE Policy Guidance on Digitalisation and Financial Literacy. Paris: OECD.</a:t>
            </a:r>
            <a:endParaRPr lang="en-US" sz="1800" dirty="0">
              <a:effectLst/>
              <a:latin typeface="+mj-lt"/>
              <a:ea typeface="Yu Mincho" panose="02020400000000000000" pitchFamily="18" charset="-128"/>
              <a:cs typeface="Arial" panose="020B0604020202020204" pitchFamily="34" charset="0"/>
            </a:endParaRPr>
          </a:p>
          <a:p>
            <a:pPr algn="just">
              <a:lnSpc>
                <a:spcPct val="107000"/>
              </a:lnSpc>
              <a:spcAft>
                <a:spcPts val="800"/>
              </a:spcAft>
            </a:pPr>
            <a:r>
              <a:rPr lang="en-GB" sz="2000" dirty="0">
                <a:effectLst/>
                <a:latin typeface="+mj-lt"/>
                <a:ea typeface="Yu Mincho" panose="02020400000000000000" pitchFamily="18" charset="-128"/>
                <a:cs typeface="Arial" panose="020B0604020202020204" pitchFamily="34" charset="0"/>
              </a:rPr>
              <a:t>OECD. (2022). OECD/INFE Toolkit for Measuring Financial Literacy and Financial Inclusion 2022.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9"/>
              </a:rPr>
              <a:t>http://www.oecd.org/financial/education/2022-INFE-Toolkit-Measuring-Finlit-Financial-Inclusion.pdf</a:t>
            </a:r>
            <a:endParaRPr lang="en-US" sz="1800" dirty="0">
              <a:effectLst/>
              <a:latin typeface="+mj-lt"/>
              <a:ea typeface="Yu Mincho" panose="02020400000000000000" pitchFamily="18" charset="-128"/>
              <a:cs typeface="Arial" panose="020B0604020202020204" pitchFamily="34" charset="0"/>
            </a:endParaRPr>
          </a:p>
          <a:p>
            <a:pPr algn="just"/>
            <a:r>
              <a:rPr lang="en-GB" sz="2000" dirty="0">
                <a:effectLst/>
                <a:latin typeface="+mj-lt"/>
                <a:ea typeface="Yu Mincho" panose="02020400000000000000" pitchFamily="18" charset="-128"/>
                <a:cs typeface="Arial" panose="020B0604020202020204" pitchFamily="34" charset="0"/>
              </a:rPr>
              <a:t>OECD. (n.d.). Financial education. Retrieved from </a:t>
            </a:r>
            <a:r>
              <a:rPr lang="en-GB" sz="2000" u="sng" dirty="0">
                <a:solidFill>
                  <a:srgbClr val="0563C1"/>
                </a:solidFill>
                <a:effectLst/>
                <a:latin typeface="+mj-lt"/>
                <a:ea typeface="Yu Mincho" panose="02020400000000000000" pitchFamily="18" charset="-128"/>
                <a:cs typeface="Arial" panose="020B0604020202020204" pitchFamily="34" charset="0"/>
                <a:hlinkClick r:id="rId10"/>
              </a:rPr>
              <a:t>https://www.oecd.org/financial/education/</a:t>
            </a:r>
            <a:endParaRPr lang="hr-HR" sz="2000" dirty="0">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6EBD8D-71BA-4414-ECB0-05FADA11D7A5}"/>
              </a:ext>
            </a:extLst>
          </p:cNvPr>
          <p:cNvGraphicFramePr>
            <a:graphicFrameLocks noChangeAspect="1"/>
          </p:cNvGraphicFramePr>
          <p:nvPr>
            <p:custDataLst>
              <p:tags r:id="rId1"/>
            </p:custDataLst>
            <p:extLst>
              <p:ext uri="{D42A27DB-BD31-4B8C-83A1-F6EECF244321}">
                <p14:modId xmlns:p14="http://schemas.microsoft.com/office/powerpoint/2010/main" val="4242347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050" name="Picture 2" descr="https://www.digital-boomer.eu/images/training.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93169" y="3724674"/>
            <a:ext cx="5162550" cy="5095876"/>
          </a:xfrm>
          <a:prstGeom prst="rect">
            <a:avLst/>
          </a:prstGeom>
          <a:noFill/>
          <a:extLst>
            <a:ext uri="{909E8E84-426E-40DD-AFC4-6F175D3DCCD1}">
              <a14:hiddenFill xmlns:a14="http://schemas.microsoft.com/office/drawing/2010/main">
                <a:solidFill>
                  <a:srgbClr val="FFFFFF"/>
                </a:solidFill>
              </a14:hiddenFill>
            </a:ext>
          </a:extLst>
        </p:spPr>
      </p:pic>
      <p:sp>
        <p:nvSpPr>
          <p:cNvPr id="112" name="Google Shape;112;p5"/>
          <p:cNvSpPr txBox="1"/>
          <p:nvPr/>
        </p:nvSpPr>
        <p:spPr>
          <a:xfrm>
            <a:off x="4572000" y="3855303"/>
            <a:ext cx="9144000"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4800"/>
              <a:buFont typeface="Helvetica Neue"/>
              <a:buNone/>
            </a:pPr>
            <a:r>
              <a:rPr lang="en-US" sz="4800" b="1" dirty="0">
                <a:solidFill>
                  <a:schemeClr val="tx1"/>
                </a:solidFill>
                <a:latin typeface="+mn-lt"/>
                <a:ea typeface="Helvetica Neue"/>
                <a:cs typeface="Helvetica Neue"/>
                <a:sym typeface="Helvetica Neue"/>
              </a:rPr>
              <a:t>The Intersection of Financial and Digital Literacy</a:t>
            </a:r>
          </a:p>
        </p:txBody>
      </p:sp>
      <p:sp>
        <p:nvSpPr>
          <p:cNvPr id="113" name="Google Shape;113;p5"/>
          <p:cNvSpPr txBox="1"/>
          <p:nvPr/>
        </p:nvSpPr>
        <p:spPr>
          <a:xfrm>
            <a:off x="7918775" y="2604875"/>
            <a:ext cx="2575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AED633"/>
              </a:buClr>
              <a:buSzPts val="6000"/>
              <a:buFont typeface="Helvetica Neue"/>
              <a:buNone/>
            </a:pPr>
            <a:r>
              <a:rPr lang="es-ES" sz="6000" b="1" dirty="0" err="1">
                <a:solidFill>
                  <a:srgbClr val="00CCFF"/>
                </a:solidFill>
                <a:latin typeface="+mn-lt"/>
                <a:ea typeface="Helvetica Neue"/>
                <a:cs typeface="Helvetica Neue"/>
                <a:sym typeface="Helvetica Neue"/>
              </a:rPr>
              <a:t>Unit</a:t>
            </a:r>
            <a:r>
              <a:rPr lang="es-ES" sz="6000" b="1" dirty="0">
                <a:solidFill>
                  <a:srgbClr val="00CCFF"/>
                </a:solidFill>
                <a:latin typeface="+mn-lt"/>
                <a:ea typeface="Helvetica Neue"/>
                <a:cs typeface="Helvetica Neue"/>
                <a:sym typeface="Helvetica Neue"/>
              </a:rPr>
              <a:t> 1</a:t>
            </a:r>
            <a:endParaRPr sz="6000" b="1" i="0" u="none" strike="noStrike" cap="none" dirty="0">
              <a:solidFill>
                <a:srgbClr val="00CCFF"/>
              </a:solidFill>
              <a:latin typeface="+mn-lt"/>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15"/>
          <p:cNvSpPr txBox="1"/>
          <p:nvPr/>
        </p:nvSpPr>
        <p:spPr>
          <a:xfrm>
            <a:off x="4572000" y="6724601"/>
            <a:ext cx="914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D94B7"/>
              </a:buClr>
              <a:buSzPts val="7200"/>
              <a:buFont typeface="Helvetica Neue"/>
              <a:buNone/>
            </a:pPr>
            <a:r>
              <a:rPr lang="es-ES" sz="5400" b="1" dirty="0" err="1">
                <a:solidFill>
                  <a:schemeClr val="tx1"/>
                </a:solidFill>
                <a:latin typeface="+mn-lt"/>
                <a:ea typeface="Helvetica Neue"/>
                <a:cs typeface="Helvetica Neue"/>
                <a:sym typeface="Helvetica Neue"/>
              </a:rPr>
              <a:t>Thank</a:t>
            </a:r>
            <a:r>
              <a:rPr lang="es-ES" sz="5400" b="1" dirty="0">
                <a:solidFill>
                  <a:schemeClr val="tx1"/>
                </a:solidFill>
                <a:latin typeface="+mn-lt"/>
                <a:ea typeface="Helvetica Neue"/>
                <a:cs typeface="Helvetica Neue"/>
                <a:sym typeface="Helvetica Neue"/>
              </a:rPr>
              <a:t> </a:t>
            </a:r>
            <a:r>
              <a:rPr lang="es-ES" sz="5400" b="1" dirty="0" err="1">
                <a:solidFill>
                  <a:schemeClr val="tx1"/>
                </a:solidFill>
                <a:latin typeface="+mn-lt"/>
                <a:ea typeface="Helvetica Neue"/>
                <a:cs typeface="Helvetica Neue"/>
                <a:sym typeface="Helvetica Neue"/>
              </a:rPr>
              <a:t>you</a:t>
            </a:r>
            <a:r>
              <a:rPr lang="es-ES" sz="5400" b="1" dirty="0">
                <a:solidFill>
                  <a:schemeClr val="tx1"/>
                </a:solidFill>
                <a:latin typeface="+mn-lt"/>
                <a:ea typeface="Helvetica Neue"/>
                <a:cs typeface="Helvetica Neue"/>
                <a:sym typeface="Helvetica Neue"/>
              </a:rPr>
              <a:t>!</a:t>
            </a:r>
            <a:endParaRPr sz="5400" b="1" i="0" u="none" strike="noStrike" cap="none" dirty="0">
              <a:solidFill>
                <a:schemeClr val="tx1"/>
              </a:solidFill>
              <a:latin typeface="+mn-lt"/>
              <a:ea typeface="Helvetica Neue"/>
              <a:cs typeface="Helvetica Neue"/>
              <a:sym typeface="Helvetica Neue"/>
            </a:endParaRPr>
          </a:p>
        </p:txBody>
      </p:sp>
      <p:pic>
        <p:nvPicPr>
          <p:cNvPr id="5" name="Grafik 3" descr="Ein Bild, das Text, Clipart enthält.&#10;&#10;Automatisch generierte Beschreibung"/>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4813" y="2850294"/>
            <a:ext cx="5737714" cy="2435384"/>
          </a:xfrm>
          <a:prstGeom prst="rect">
            <a:avLst/>
          </a:prstGeom>
          <a:noFill/>
          <a:ln>
            <a:noFill/>
          </a:ln>
        </p:spPr>
      </p:pic>
      <p:sp>
        <p:nvSpPr>
          <p:cNvPr id="6" name="Rectangle 5"/>
          <p:cNvSpPr/>
          <p:nvPr/>
        </p:nvSpPr>
        <p:spPr>
          <a:xfrm>
            <a:off x="7404410" y="5792612"/>
            <a:ext cx="5575610" cy="461665"/>
          </a:xfrm>
          <a:prstGeom prst="rect">
            <a:avLst/>
          </a:prstGeom>
        </p:spPr>
        <p:txBody>
          <a:bodyPr wrap="square">
            <a:spAutoFit/>
          </a:bodyPr>
          <a:lstStyle/>
          <a:p>
            <a:r>
              <a:rPr lang="hr-HR" sz="2400" b="1" dirty="0" err="1">
                <a:solidFill>
                  <a:srgbClr val="00CCFF"/>
                </a:solidFill>
                <a:latin typeface="+mn-lt"/>
              </a:rPr>
              <a:t>www.digital</a:t>
            </a:r>
            <a:r>
              <a:rPr lang="hr-HR" sz="2400" b="1" dirty="0">
                <a:solidFill>
                  <a:srgbClr val="00CCFF"/>
                </a:solidFill>
                <a:latin typeface="+mn-lt"/>
              </a:rPr>
              <a:t>-</a:t>
            </a:r>
            <a:r>
              <a:rPr lang="hr-HR" sz="2400" b="1" dirty="0" err="1">
                <a:solidFill>
                  <a:srgbClr val="00CCFF"/>
                </a:solidFill>
                <a:latin typeface="+mn-lt"/>
              </a:rPr>
              <a:t>boomer.eu</a:t>
            </a:r>
            <a:endParaRPr lang="hr-HR" sz="2400" b="1" dirty="0">
              <a:solidFill>
                <a:srgbClr val="00CCFF"/>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a:solidFill>
                  <a:schemeClr val="tx1"/>
                </a:solidFill>
                <a:latin typeface="+mn-lt"/>
                <a:ea typeface="Helvetica Neue"/>
                <a:cs typeface="Helvetica Neue"/>
                <a:sym typeface="Helvetica Neue"/>
              </a:rPr>
              <a:t>The Intersection of Financial and Digital Literacy</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00CCFF"/>
                </a:solidFill>
                <a:latin typeface="+mn-lt"/>
                <a:ea typeface="Helvetica Neue"/>
                <a:cs typeface="Helvetica Neue"/>
                <a:sym typeface="Helvetica Neue"/>
              </a:rPr>
              <a:t>What does it mean to be financially literate?</a:t>
            </a:r>
            <a:endParaRPr dirty="0">
              <a:solidFill>
                <a:srgbClr val="00CCFF"/>
              </a:solidFill>
              <a:latin typeface="+mn-lt"/>
            </a:endParaRPr>
          </a:p>
        </p:txBody>
      </p:sp>
      <p:sp>
        <p:nvSpPr>
          <p:cNvPr id="120" name="Google Shape;120;p6"/>
          <p:cNvSpPr txBox="1"/>
          <p:nvPr/>
        </p:nvSpPr>
        <p:spPr>
          <a:xfrm>
            <a:off x="1295400" y="4024780"/>
            <a:ext cx="92659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There are many definitions of financial literacy, but one of the most important ones is from the OECD. </a:t>
            </a: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endParaRPr lang="hr-HR"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b="1" i="1" dirty="0">
                <a:solidFill>
                  <a:schemeClr val="accent6"/>
                </a:solidFill>
                <a:latin typeface="+mn-lt"/>
                <a:ea typeface="Helvetica Neue"/>
                <a:cs typeface="Helvetica Neue"/>
                <a:sym typeface="Helvetica Neue"/>
              </a:rPr>
              <a:t>According to the OECD, financial literacy means having the awareness, knowledge, skills, attitudes, and behaviors needed to make good financial decisions and improve your financial well-being.</a:t>
            </a:r>
            <a:endParaRPr lang="hr-HR" sz="2400" b="1"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endParaRPr lang="hr-HR" sz="2400" b="1" i="1" dirty="0">
              <a:solidFill>
                <a:schemeClr val="accent6"/>
              </a:solidFill>
              <a:latin typeface="+mn-lt"/>
              <a:sym typeface="Helvetica Neue"/>
            </a:endParaRPr>
          </a:p>
          <a:p>
            <a:pPr marL="0" marR="0" lvl="0" indent="0" algn="just" rtl="0">
              <a:spcBef>
                <a:spcPts val="0"/>
              </a:spcBef>
              <a:spcAft>
                <a:spcPts val="0"/>
              </a:spcAft>
              <a:buNone/>
            </a:pPr>
            <a:r>
              <a:rPr lang="en-US" sz="2400" b="1" dirty="0">
                <a:solidFill>
                  <a:schemeClr val="dk1"/>
                </a:solidFill>
                <a:latin typeface="+mn-lt"/>
              </a:rPr>
              <a:t>Financial literacy starts with being aware</a:t>
            </a:r>
            <a:r>
              <a:rPr lang="en-US" sz="2400" dirty="0">
                <a:solidFill>
                  <a:schemeClr val="dk1"/>
                </a:solidFill>
                <a:latin typeface="+mn-lt"/>
              </a:rPr>
              <a:t> of various financial concepts, products, and services. It involves understanding the importance of managing money effectively and being aware of the financial resources available to you.</a:t>
            </a:r>
            <a:endParaRPr lang="es-ES" sz="2400" dirty="0">
              <a:solidFill>
                <a:schemeClr val="dk1"/>
              </a:solidFill>
              <a:latin typeface="+mn-lt"/>
            </a:endParaRP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132907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a:solidFill>
                  <a:schemeClr val="tx1"/>
                </a:solidFill>
                <a:latin typeface="+mn-lt"/>
                <a:ea typeface="Helvetica Neue"/>
                <a:cs typeface="Helvetica Neue"/>
                <a:sym typeface="Helvetica Neue"/>
              </a:rPr>
              <a:t>The Intersection of Financial and Digital Literacy</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00CCFF"/>
                </a:solidFill>
                <a:latin typeface="+mn-lt"/>
                <a:ea typeface="Helvetica Neue"/>
                <a:cs typeface="Helvetica Neue"/>
                <a:sym typeface="Helvetica Neue"/>
              </a:rPr>
              <a:t>What does it mean to be financially literate?</a:t>
            </a:r>
            <a:endParaRPr dirty="0">
              <a:solidFill>
                <a:srgbClr val="00CCFF"/>
              </a:solidFill>
              <a:latin typeface="+mn-lt"/>
            </a:endParaRPr>
          </a:p>
        </p:txBody>
      </p:sp>
      <p:sp>
        <p:nvSpPr>
          <p:cNvPr id="120" name="Google Shape;120;p6"/>
          <p:cNvSpPr txBox="1"/>
          <p:nvPr/>
        </p:nvSpPr>
        <p:spPr>
          <a:xfrm>
            <a:off x="1295400" y="4024780"/>
            <a:ext cx="9265920" cy="45242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dirty="0">
                <a:solidFill>
                  <a:schemeClr val="dk1"/>
                </a:solidFill>
                <a:latin typeface="+mn-lt"/>
                <a:ea typeface="Helvetica Neue"/>
                <a:cs typeface="Helvetica Neue"/>
                <a:sym typeface="Helvetica Neue"/>
              </a:rPr>
              <a:t>To be financially literate, you need to </a:t>
            </a:r>
            <a:r>
              <a:rPr lang="en-US" sz="2400" b="1" dirty="0">
                <a:solidFill>
                  <a:schemeClr val="dk1"/>
                </a:solidFill>
                <a:latin typeface="+mn-lt"/>
                <a:ea typeface="Helvetica Neue"/>
                <a:cs typeface="Helvetica Neue"/>
                <a:sym typeface="Helvetica Neue"/>
              </a:rPr>
              <a:t>have knowledge about different financial topics</a:t>
            </a:r>
            <a:r>
              <a:rPr lang="en-US" sz="2400" dirty="0">
                <a:solidFill>
                  <a:schemeClr val="dk1"/>
                </a:solidFill>
                <a:latin typeface="+mn-lt"/>
                <a:ea typeface="Helvetica Neue"/>
                <a:cs typeface="Helvetica Neue"/>
                <a:sym typeface="Helvetica Neue"/>
              </a:rPr>
              <a:t>, such as budgeting, saving, investing, debt management, and understanding financial terms and concepts. This knowledge helps you make informed decisions and navigate the financial landscape.</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b="1" dirty="0">
                <a:solidFill>
                  <a:schemeClr val="dk1"/>
                </a:solidFill>
                <a:latin typeface="+mn-lt"/>
                <a:ea typeface="Helvetica Neue"/>
                <a:cs typeface="Helvetica Neue"/>
                <a:sym typeface="Helvetica Neue"/>
              </a:rPr>
              <a:t>Financial literacy includes developing practical skills</a:t>
            </a:r>
            <a:r>
              <a:rPr lang="en-US" sz="2400" dirty="0">
                <a:solidFill>
                  <a:schemeClr val="dk1"/>
                </a:solidFill>
                <a:latin typeface="+mn-lt"/>
                <a:ea typeface="Helvetica Neue"/>
                <a:cs typeface="Helvetica Neue"/>
                <a:sym typeface="Helvetica Neue"/>
              </a:rPr>
              <a:t> related to financial management. These skills can include budgeting, tracking expenses, setting financial goals, analyzing investment options, and evaluating financial risks. By acquiring these skills, you can effectively manage your finances and make sound financial decisions.</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134296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a:solidFill>
                  <a:schemeClr val="tx1"/>
                </a:solidFill>
                <a:latin typeface="+mn-lt"/>
                <a:ea typeface="Helvetica Neue"/>
                <a:cs typeface="Helvetica Neue"/>
                <a:sym typeface="Helvetica Neue"/>
              </a:rPr>
              <a:t>The Intersection of Financial and Digital Literacy</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00CCFF"/>
                </a:solidFill>
                <a:latin typeface="+mn-lt"/>
                <a:ea typeface="Helvetica Neue"/>
                <a:cs typeface="Helvetica Neue"/>
                <a:sym typeface="Helvetica Neue"/>
              </a:rPr>
              <a:t>What does it mean to be financially literate?</a:t>
            </a:r>
            <a:endParaRPr dirty="0">
              <a:solidFill>
                <a:srgbClr val="00CCFF"/>
              </a:solidFill>
              <a:latin typeface="+mn-lt"/>
            </a:endParaRPr>
          </a:p>
        </p:txBody>
      </p:sp>
      <p:sp>
        <p:nvSpPr>
          <p:cNvPr id="120" name="Google Shape;120;p6"/>
          <p:cNvSpPr txBox="1"/>
          <p:nvPr/>
        </p:nvSpPr>
        <p:spPr>
          <a:xfrm>
            <a:off x="1295400" y="4024780"/>
            <a:ext cx="9265920" cy="41549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solidFill>
                  <a:schemeClr val="dk1"/>
                </a:solidFill>
                <a:latin typeface="+mn-lt"/>
                <a:ea typeface="Helvetica Neue"/>
                <a:cs typeface="Helvetica Neue"/>
                <a:sym typeface="Helvetica Neue"/>
              </a:rPr>
              <a:t>Attitudes</a:t>
            </a:r>
            <a:r>
              <a:rPr lang="en-US" sz="2400" dirty="0">
                <a:solidFill>
                  <a:schemeClr val="dk1"/>
                </a:solidFill>
                <a:latin typeface="+mn-lt"/>
                <a:ea typeface="Helvetica Neue"/>
                <a:cs typeface="Helvetica Neue"/>
                <a:sym typeface="Helvetica Neue"/>
              </a:rPr>
              <a:t> refer to the beliefs and mindset you have towards money and financial matters. Having a positive attitude towards financial well-being, such as valuing saving, being disciplined in financial habits, and having a proactive approach towards financial planning, is an important aspect of financial literacy.</a:t>
            </a:r>
          </a:p>
          <a:p>
            <a:pPr marL="0" marR="0" lvl="0" indent="0" algn="just" rtl="0">
              <a:spcBef>
                <a:spcPts val="0"/>
              </a:spcBef>
              <a:spcAft>
                <a:spcPts val="0"/>
              </a:spcAft>
              <a:buNone/>
            </a:pPr>
            <a:endParaRPr lang="en-US" sz="2400" dirty="0">
              <a:solidFill>
                <a:schemeClr val="dk1"/>
              </a:solidFill>
              <a:latin typeface="+mn-lt"/>
              <a:ea typeface="Helvetica Neue"/>
              <a:cs typeface="Helvetica Neue"/>
              <a:sym typeface="Helvetica Neue"/>
            </a:endParaRPr>
          </a:p>
          <a:p>
            <a:pPr marL="0" marR="0" lvl="0" indent="0" algn="just" rtl="0">
              <a:spcBef>
                <a:spcPts val="0"/>
              </a:spcBef>
              <a:spcAft>
                <a:spcPts val="0"/>
              </a:spcAft>
              <a:buNone/>
            </a:pPr>
            <a:r>
              <a:rPr lang="en-US" sz="2400" b="1" dirty="0">
                <a:solidFill>
                  <a:schemeClr val="dk1"/>
                </a:solidFill>
                <a:latin typeface="+mn-lt"/>
                <a:ea typeface="Helvetica Neue"/>
                <a:cs typeface="Helvetica Neue"/>
                <a:sym typeface="Helvetica Neue"/>
              </a:rPr>
              <a:t>Financial literacy is reflected in the actions and behaviors</a:t>
            </a:r>
            <a:r>
              <a:rPr lang="en-US" sz="2400" dirty="0">
                <a:solidFill>
                  <a:schemeClr val="dk1"/>
                </a:solidFill>
                <a:latin typeface="+mn-lt"/>
                <a:ea typeface="Helvetica Neue"/>
                <a:cs typeface="Helvetica Neue"/>
                <a:sym typeface="Helvetica Neue"/>
              </a:rPr>
              <a:t> you demonstrate when it comes to managing your finances. It involves practicing responsible financial behaviors, such as living within your means, paying bills on time, avoiding unnecessary debt, and regularly saving and investing for the future.</a:t>
            </a:r>
          </a:p>
        </p:txBody>
      </p:sp>
      <p:pic>
        <p:nvPicPr>
          <p:cNvPr id="3" name="Picture 2" descr="Keys to a home">
            <a:extLst>
              <a:ext uri="{FF2B5EF4-FFF2-40B4-BE49-F238E27FC236}">
                <a16:creationId xmlns:a16="http://schemas.microsoft.com/office/drawing/2014/main" id="{DB2794EC-9A96-8450-D4DF-68C3D8EB180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049279" y="4304504"/>
            <a:ext cx="5939986" cy="3964825"/>
          </a:xfrm>
          <a:prstGeom prst="rect">
            <a:avLst/>
          </a:prstGeom>
        </p:spPr>
      </p:pic>
    </p:spTree>
    <p:extLst>
      <p:ext uri="{BB962C8B-B14F-4D97-AF65-F5344CB8AC3E}">
        <p14:creationId xmlns:p14="http://schemas.microsoft.com/office/powerpoint/2010/main" val="425797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chemeClr val="tx1"/>
                </a:solidFill>
                <a:latin typeface="+mn-lt"/>
                <a:ea typeface="Helvetica Neue"/>
                <a:cs typeface="Helvetica Neue"/>
                <a:sym typeface="Helvetica Neue"/>
              </a:rPr>
              <a:t>1.</a:t>
            </a:r>
            <a:r>
              <a:rPr lang="hr-HR" sz="4800" b="1" dirty="0">
                <a:solidFill>
                  <a:schemeClr val="tx1"/>
                </a:solidFill>
                <a:latin typeface="+mn-lt"/>
                <a:ea typeface="Helvetica Neue"/>
                <a:cs typeface="Helvetica Neue"/>
                <a:sym typeface="Helvetica Neue"/>
              </a:rPr>
              <a:t> </a:t>
            </a:r>
            <a:r>
              <a:rPr lang="en-US" sz="4800" b="1" dirty="0">
                <a:solidFill>
                  <a:schemeClr val="tx1"/>
                </a:solidFill>
                <a:latin typeface="+mn-lt"/>
                <a:ea typeface="Helvetica Neue"/>
                <a:cs typeface="Helvetica Neue"/>
                <a:sym typeface="Helvetica Neue"/>
              </a:rPr>
              <a:t>The Intersection of Financial and Digital Literacy</a:t>
            </a:r>
            <a:endParaRPr dirty="0">
              <a:solidFill>
                <a:schemeClr val="tx1"/>
              </a:solidFill>
              <a:latin typeface="+mn-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00CCFF"/>
                </a:solidFill>
                <a:latin typeface="+mn-lt"/>
                <a:ea typeface="Helvetica Neue"/>
                <a:cs typeface="Helvetica Neue"/>
                <a:sym typeface="Helvetica Neue"/>
              </a:rPr>
              <a:t>What does it mean to be financially literate?</a:t>
            </a:r>
            <a:endParaRPr dirty="0">
              <a:solidFill>
                <a:srgbClr val="00CCFF"/>
              </a:solidFill>
              <a:latin typeface="+mn-lt"/>
            </a:endParaRPr>
          </a:p>
        </p:txBody>
      </p:sp>
      <p:sp>
        <p:nvSpPr>
          <p:cNvPr id="120" name="Google Shape;120;p6"/>
          <p:cNvSpPr txBox="1"/>
          <p:nvPr/>
        </p:nvSpPr>
        <p:spPr>
          <a:xfrm>
            <a:off x="5852160" y="4295449"/>
            <a:ext cx="11140440" cy="4154943"/>
          </a:xfrm>
          <a:prstGeom prst="rect">
            <a:avLst/>
          </a:prstGeom>
          <a:noFill/>
          <a:ln w="38100">
            <a:solidFill>
              <a:srgbClr val="33CCFF"/>
            </a:solidFill>
            <a:prstDash val="sysDash"/>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i="1" dirty="0">
                <a:solidFill>
                  <a:schemeClr val="accent6"/>
                </a:solidFill>
                <a:latin typeface="+mn-lt"/>
                <a:ea typeface="Helvetica Neue"/>
                <a:cs typeface="Helvetica Neue"/>
                <a:sym typeface="Helvetica Neue"/>
              </a:rPr>
              <a:t>In short, being financially literate means having the knowledge and skills to manage your money wisely. It's about understanding things like budgeting, saving, investing, and dealing with debt. </a:t>
            </a:r>
            <a:endParaRPr lang="hr-HR"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endParaRPr lang="hr-HR"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en-US" sz="2400" i="1" dirty="0">
                <a:solidFill>
                  <a:schemeClr val="accent6"/>
                </a:solidFill>
                <a:latin typeface="+mn-lt"/>
                <a:ea typeface="Helvetica Neue"/>
                <a:cs typeface="Helvetica Neue"/>
                <a:sym typeface="Helvetica Neue"/>
              </a:rPr>
              <a:t>Financial literacy also means knowing about different financial products and services and being able to make smart decisions with your money. In the digital world, it's important to be aware of how to use online banking and other digital tools safely. </a:t>
            </a:r>
            <a:endParaRPr lang="hr-HR"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endParaRPr lang="hr-HR" sz="2400" i="1" dirty="0">
              <a:solidFill>
                <a:schemeClr val="accent6"/>
              </a:solidFill>
              <a:latin typeface="+mn-lt"/>
              <a:ea typeface="Helvetica Neue"/>
              <a:cs typeface="Helvetica Neue"/>
              <a:sym typeface="Helvetica Neue"/>
            </a:endParaRPr>
          </a:p>
          <a:p>
            <a:pPr marL="0" marR="0" lvl="0" indent="0" algn="just" rtl="0">
              <a:spcBef>
                <a:spcPts val="0"/>
              </a:spcBef>
              <a:spcAft>
                <a:spcPts val="0"/>
              </a:spcAft>
              <a:buNone/>
            </a:pPr>
            <a:r>
              <a:rPr lang="en-US" sz="2400" i="1" dirty="0">
                <a:solidFill>
                  <a:schemeClr val="accent6"/>
                </a:solidFill>
                <a:latin typeface="+mn-lt"/>
                <a:ea typeface="Helvetica Neue"/>
                <a:cs typeface="Helvetica Neue"/>
                <a:sym typeface="Helvetica Neue"/>
              </a:rPr>
              <a:t>When you're financially literate, you can make better choices with your money, improve your financial situation, and work towards a more secure future.</a:t>
            </a:r>
          </a:p>
        </p:txBody>
      </p:sp>
      <p:pic>
        <p:nvPicPr>
          <p:cNvPr id="2" name="Imagen 3">
            <a:extLst>
              <a:ext uri="{FF2B5EF4-FFF2-40B4-BE49-F238E27FC236}">
                <a16:creationId xmlns:a16="http://schemas.microsoft.com/office/drawing/2014/main" id="{11A589F3-4BC5-0F45-C118-E11C039A49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4970669"/>
            <a:ext cx="4056981" cy="3655171"/>
          </a:xfrm>
          <a:prstGeom prst="rect">
            <a:avLst/>
          </a:prstGeom>
        </p:spPr>
      </p:pic>
    </p:spTree>
    <p:extLst>
      <p:ext uri="{BB962C8B-B14F-4D97-AF65-F5344CB8AC3E}">
        <p14:creationId xmlns:p14="http://schemas.microsoft.com/office/powerpoint/2010/main" val="327053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p:nvPr/>
        </p:nvSpPr>
        <p:spPr>
          <a:xfrm>
            <a:off x="1332000" y="2401311"/>
            <a:ext cx="156606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4800" b="1" dirty="0">
                <a:solidFill>
                  <a:schemeClr val="tx1"/>
                </a:solidFill>
                <a:latin typeface="+mj-lt"/>
                <a:ea typeface="Helvetica Neue"/>
                <a:cs typeface="Helvetica Neue"/>
                <a:sym typeface="Helvetica Neue"/>
              </a:rPr>
              <a:t>1.</a:t>
            </a:r>
            <a:r>
              <a:rPr lang="hr-HR" sz="4800" b="1" dirty="0">
                <a:solidFill>
                  <a:schemeClr val="tx1"/>
                </a:solidFill>
                <a:latin typeface="+mj-lt"/>
                <a:ea typeface="Helvetica Neue"/>
                <a:cs typeface="Helvetica Neue"/>
                <a:sym typeface="Helvetica Neue"/>
              </a:rPr>
              <a:t> </a:t>
            </a:r>
            <a:r>
              <a:rPr lang="en-US" sz="4800" b="1" dirty="0">
                <a:solidFill>
                  <a:schemeClr val="tx1"/>
                </a:solidFill>
                <a:latin typeface="+mj-lt"/>
                <a:ea typeface="Helvetica Neue"/>
                <a:cs typeface="Helvetica Neue"/>
                <a:sym typeface="Helvetica Neue"/>
              </a:rPr>
              <a:t>The Intersection of Financial and Digital Literacy</a:t>
            </a:r>
            <a:endParaRPr dirty="0">
              <a:solidFill>
                <a:schemeClr val="tx1"/>
              </a:solidFill>
              <a:latin typeface="+mj-lt"/>
            </a:endParaRPr>
          </a:p>
        </p:txBody>
      </p:sp>
      <p:sp>
        <p:nvSpPr>
          <p:cNvPr id="119" name="Google Shape;119;p6"/>
          <p:cNvSpPr txBox="1"/>
          <p:nvPr/>
        </p:nvSpPr>
        <p:spPr>
          <a:xfrm>
            <a:off x="1295400" y="3390900"/>
            <a:ext cx="156972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CCFF"/>
                </a:solidFill>
                <a:latin typeface="+mj-lt"/>
                <a:ea typeface="Helvetica Neue"/>
                <a:cs typeface="Helvetica Neue"/>
                <a:sym typeface="Helvetica Neue"/>
              </a:rPr>
              <a:t>Why does financial literacy matter?</a:t>
            </a:r>
            <a:endParaRPr lang="en-US" dirty="0">
              <a:solidFill>
                <a:srgbClr val="00CCFF"/>
              </a:solidFill>
              <a:latin typeface="+mj-lt"/>
            </a:endParaRPr>
          </a:p>
        </p:txBody>
      </p:sp>
      <p:grpSp>
        <p:nvGrpSpPr>
          <p:cNvPr id="3" name="Group 2">
            <a:extLst>
              <a:ext uri="{FF2B5EF4-FFF2-40B4-BE49-F238E27FC236}">
                <a16:creationId xmlns:a16="http://schemas.microsoft.com/office/drawing/2014/main" id="{7365665D-BB88-BBFC-732A-305304479590}"/>
              </a:ext>
            </a:extLst>
          </p:cNvPr>
          <p:cNvGrpSpPr/>
          <p:nvPr/>
        </p:nvGrpSpPr>
        <p:grpSpPr>
          <a:xfrm>
            <a:off x="1332000" y="4072713"/>
            <a:ext cx="15660600" cy="1200288"/>
            <a:chOff x="1332000" y="4072713"/>
            <a:chExt cx="15660600" cy="1200288"/>
          </a:xfrm>
        </p:grpSpPr>
        <p:sp>
          <p:nvSpPr>
            <p:cNvPr id="120" name="Google Shape;120;p6"/>
            <p:cNvSpPr txBox="1"/>
            <p:nvPr/>
          </p:nvSpPr>
          <p:spPr>
            <a:xfrm>
              <a:off x="2104391" y="4072713"/>
              <a:ext cx="148882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effectLst/>
                  <a:latin typeface="+mj-lt"/>
                  <a:ea typeface="Yu Mincho" panose="02020400000000000000" pitchFamily="18" charset="-128"/>
                  <a:cs typeface="Arial" panose="020B0604020202020204" pitchFamily="34" charset="0"/>
                </a:rPr>
                <a:t>Making Informed Financial Decisions:</a:t>
              </a:r>
              <a:r>
                <a:rPr lang="en-US" sz="2400" dirty="0">
                  <a:effectLst/>
                  <a:latin typeface="+mj-lt"/>
                  <a:ea typeface="Yu Mincho" panose="02020400000000000000" pitchFamily="18" charset="-128"/>
                  <a:cs typeface="Arial" panose="020B0604020202020204" pitchFamily="34" charset="0"/>
                </a:rPr>
                <a:t> Financial literacy equips you with the knowledge and skills necessary to make informed decisions about your money. It helps you understand the implications of different financial choices and empowers you to select the options that align with your goals and values.</a:t>
              </a:r>
              <a:endParaRPr lang="es-ES" dirty="0">
                <a:latin typeface="+mj-lt"/>
              </a:endParaRPr>
            </a:p>
          </p:txBody>
        </p:sp>
        <p:sp>
          <p:nvSpPr>
            <p:cNvPr id="2" name="Google Shape;58;p2">
              <a:extLst>
                <a:ext uri="{FF2B5EF4-FFF2-40B4-BE49-F238E27FC236}">
                  <a16:creationId xmlns:a16="http://schemas.microsoft.com/office/drawing/2014/main" id="{3C03BC45-4D4A-7783-5C7A-8DF8BBB5424D}"/>
                </a:ext>
              </a:extLst>
            </p:cNvPr>
            <p:cNvSpPr txBox="1"/>
            <p:nvPr/>
          </p:nvSpPr>
          <p:spPr>
            <a:xfrm>
              <a:off x="1332000" y="4257359"/>
              <a:ext cx="542520" cy="830997"/>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4800" b="1" dirty="0">
                  <a:solidFill>
                    <a:srgbClr val="33CCFF"/>
                  </a:solidFill>
                  <a:latin typeface="+mj-lt"/>
                  <a:ea typeface="Helvetica Neue"/>
                  <a:cs typeface="Helvetica Neue"/>
                  <a:sym typeface="Helvetica Neue"/>
                </a:rPr>
                <a:t>1</a:t>
              </a:r>
              <a:endParaRPr dirty="0">
                <a:solidFill>
                  <a:srgbClr val="33CCFF"/>
                </a:solidFill>
                <a:latin typeface="+mj-lt"/>
              </a:endParaRPr>
            </a:p>
          </p:txBody>
        </p:sp>
      </p:grpSp>
      <p:grpSp>
        <p:nvGrpSpPr>
          <p:cNvPr id="11" name="Group 10">
            <a:extLst>
              <a:ext uri="{FF2B5EF4-FFF2-40B4-BE49-F238E27FC236}">
                <a16:creationId xmlns:a16="http://schemas.microsoft.com/office/drawing/2014/main" id="{4C59988B-9E82-CA24-4EBE-7C33E83FA7D1}"/>
              </a:ext>
            </a:extLst>
          </p:cNvPr>
          <p:cNvGrpSpPr/>
          <p:nvPr/>
        </p:nvGrpSpPr>
        <p:grpSpPr>
          <a:xfrm>
            <a:off x="1332000" y="7285545"/>
            <a:ext cx="15660600" cy="1569620"/>
            <a:chOff x="1332000" y="7285545"/>
            <a:chExt cx="15660600" cy="1569620"/>
          </a:xfrm>
        </p:grpSpPr>
        <p:sp>
          <p:nvSpPr>
            <p:cNvPr id="5" name="Google Shape;120;p6">
              <a:extLst>
                <a:ext uri="{FF2B5EF4-FFF2-40B4-BE49-F238E27FC236}">
                  <a16:creationId xmlns:a16="http://schemas.microsoft.com/office/drawing/2014/main" id="{F39DA6AF-9434-B736-ADE4-9B7A18659AC0}"/>
                </a:ext>
              </a:extLst>
            </p:cNvPr>
            <p:cNvSpPr txBox="1"/>
            <p:nvPr/>
          </p:nvSpPr>
          <p:spPr>
            <a:xfrm>
              <a:off x="2104391" y="7285545"/>
              <a:ext cx="14888209" cy="15696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effectLst/>
                  <a:latin typeface="+mj-lt"/>
                  <a:ea typeface="Yu Mincho" panose="02020400000000000000" pitchFamily="18" charset="-128"/>
                  <a:cs typeface="Arial" panose="020B0604020202020204" pitchFamily="34" charset="0"/>
                </a:rPr>
                <a:t>Building Financial Security:</a:t>
              </a:r>
              <a:r>
                <a:rPr lang="en-US" sz="2400" dirty="0">
                  <a:effectLst/>
                  <a:latin typeface="+mj-lt"/>
                  <a:ea typeface="Yu Mincho" panose="02020400000000000000" pitchFamily="18" charset="-128"/>
                  <a:cs typeface="Arial" panose="020B0604020202020204" pitchFamily="34" charset="0"/>
                </a:rPr>
                <a:t> Financial literacy plays a vital role in building a secure financial future. By understanding concepts such as budgeting, saving, and investing, you can effectively manage your income and expenses, create emergency funds, and work towards long-term financial goals, such as retirement planning.</a:t>
              </a:r>
              <a:endParaRPr lang="es-ES" dirty="0">
                <a:latin typeface="+mj-lt"/>
              </a:endParaRPr>
            </a:p>
          </p:txBody>
        </p:sp>
        <p:sp>
          <p:nvSpPr>
            <p:cNvPr id="6" name="Google Shape;58;p2">
              <a:extLst>
                <a:ext uri="{FF2B5EF4-FFF2-40B4-BE49-F238E27FC236}">
                  <a16:creationId xmlns:a16="http://schemas.microsoft.com/office/drawing/2014/main" id="{7A286E1A-B6C2-B4EC-03F3-BA157EE0197E}"/>
                </a:ext>
              </a:extLst>
            </p:cNvPr>
            <p:cNvSpPr txBox="1"/>
            <p:nvPr/>
          </p:nvSpPr>
          <p:spPr>
            <a:xfrm>
              <a:off x="1332000" y="7470191"/>
              <a:ext cx="54252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just" rtl="0">
                <a:spcBef>
                  <a:spcPts val="0"/>
                </a:spcBef>
                <a:spcAft>
                  <a:spcPts val="0"/>
                </a:spcAft>
                <a:buNone/>
              </a:pPr>
              <a:r>
                <a:rPr lang="hr-HR" sz="4800" b="1" dirty="0">
                  <a:solidFill>
                    <a:srgbClr val="33CCFF"/>
                  </a:solidFill>
                  <a:latin typeface="+mj-lt"/>
                  <a:sym typeface="Helvetica Neue"/>
                </a:rPr>
                <a:t>3</a:t>
              </a:r>
              <a:endParaRPr dirty="0">
                <a:solidFill>
                  <a:srgbClr val="33CCFF"/>
                </a:solidFill>
                <a:latin typeface="+mj-lt"/>
              </a:endParaRPr>
            </a:p>
          </p:txBody>
        </p:sp>
      </p:grpSp>
      <p:grpSp>
        <p:nvGrpSpPr>
          <p:cNvPr id="10" name="Group 9">
            <a:extLst>
              <a:ext uri="{FF2B5EF4-FFF2-40B4-BE49-F238E27FC236}">
                <a16:creationId xmlns:a16="http://schemas.microsoft.com/office/drawing/2014/main" id="{AC0F2370-2BC8-0DAD-C952-8ACB5680E163}"/>
              </a:ext>
            </a:extLst>
          </p:cNvPr>
          <p:cNvGrpSpPr/>
          <p:nvPr/>
        </p:nvGrpSpPr>
        <p:grpSpPr>
          <a:xfrm>
            <a:off x="1332000" y="5679129"/>
            <a:ext cx="15660600" cy="1200288"/>
            <a:chOff x="1332000" y="5679129"/>
            <a:chExt cx="15660600" cy="1200288"/>
          </a:xfrm>
        </p:grpSpPr>
        <p:sp>
          <p:nvSpPr>
            <p:cNvPr id="7" name="Google Shape;120;p6">
              <a:extLst>
                <a:ext uri="{FF2B5EF4-FFF2-40B4-BE49-F238E27FC236}">
                  <a16:creationId xmlns:a16="http://schemas.microsoft.com/office/drawing/2014/main" id="{C59E2560-D3DC-0A29-71F9-40F1DD11710B}"/>
                </a:ext>
              </a:extLst>
            </p:cNvPr>
            <p:cNvSpPr txBox="1"/>
            <p:nvPr/>
          </p:nvSpPr>
          <p:spPr>
            <a:xfrm>
              <a:off x="1332000" y="5679129"/>
              <a:ext cx="14888209" cy="12002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1" dirty="0">
                  <a:effectLst/>
                  <a:latin typeface="+mj-lt"/>
                  <a:ea typeface="Yu Mincho" panose="02020400000000000000" pitchFamily="18" charset="-128"/>
                  <a:cs typeface="Arial" panose="020B0604020202020204" pitchFamily="34" charset="0"/>
                </a:rPr>
                <a:t>Avoiding Financial Pitfalls:</a:t>
              </a:r>
              <a:r>
                <a:rPr lang="en-US" sz="2400" dirty="0">
                  <a:effectLst/>
                  <a:latin typeface="+mj-lt"/>
                  <a:ea typeface="Yu Mincho" panose="02020400000000000000" pitchFamily="18" charset="-128"/>
                  <a:cs typeface="Arial" panose="020B0604020202020204" pitchFamily="34" charset="0"/>
                </a:rPr>
                <a:t> Without financial literacy, you may be more susceptible to falling into financial traps or making poor financial decisions. With proper knowledge and understanding, you can navigate financial challenges, avoid unnecessary debt, and steer clear of fraudulent schemes.</a:t>
              </a:r>
              <a:endParaRPr lang="es-ES" dirty="0">
                <a:latin typeface="+mj-lt"/>
              </a:endParaRPr>
            </a:p>
          </p:txBody>
        </p:sp>
        <p:sp>
          <p:nvSpPr>
            <p:cNvPr id="9" name="Google Shape;58;p2">
              <a:extLst>
                <a:ext uri="{FF2B5EF4-FFF2-40B4-BE49-F238E27FC236}">
                  <a16:creationId xmlns:a16="http://schemas.microsoft.com/office/drawing/2014/main" id="{BFB33CC1-E2B5-B5B6-C88F-2D2227DABBA5}"/>
                </a:ext>
              </a:extLst>
            </p:cNvPr>
            <p:cNvSpPr txBox="1"/>
            <p:nvPr/>
          </p:nvSpPr>
          <p:spPr>
            <a:xfrm>
              <a:off x="16459200" y="5863795"/>
              <a:ext cx="533400" cy="830956"/>
            </a:xfrm>
            <a:prstGeom prst="rect">
              <a:avLst/>
            </a:prstGeom>
            <a:noFill/>
            <a:ln>
              <a:solidFill>
                <a:srgbClr val="33CCFF"/>
              </a:solidFill>
            </a:ln>
          </p:spPr>
          <p:txBody>
            <a:bodyPr spcFirstLastPara="1" wrap="square" lIns="91425" tIns="45700" rIns="91425" bIns="45700" anchor="t" anchorCtr="0">
              <a:spAutoFit/>
            </a:bodyPr>
            <a:lstStyle/>
            <a:p>
              <a:pPr marL="0" marR="0" lvl="0" indent="0" algn="r" rtl="0">
                <a:spcBef>
                  <a:spcPts val="0"/>
                </a:spcBef>
                <a:spcAft>
                  <a:spcPts val="0"/>
                </a:spcAft>
                <a:buNone/>
              </a:pPr>
              <a:r>
                <a:rPr lang="hr-HR" sz="4800" b="1" dirty="0">
                  <a:solidFill>
                    <a:srgbClr val="33CCFF"/>
                  </a:solidFill>
                  <a:latin typeface="+mj-lt"/>
                  <a:sym typeface="Helvetica Neue"/>
                </a:rPr>
                <a:t>2</a:t>
              </a:r>
              <a:endParaRPr dirty="0">
                <a:solidFill>
                  <a:srgbClr val="33CCFF"/>
                </a:solidFill>
                <a:latin typeface="+mj-lt"/>
              </a:endParaRPr>
            </a:p>
          </p:txBody>
        </p:sp>
      </p:grpSp>
      <p:cxnSp>
        <p:nvCxnSpPr>
          <p:cNvPr id="4" name="Straight Connector 3">
            <a:extLst>
              <a:ext uri="{FF2B5EF4-FFF2-40B4-BE49-F238E27FC236}">
                <a16:creationId xmlns:a16="http://schemas.microsoft.com/office/drawing/2014/main" id="{D9986C2C-4023-4068-CC33-C7B63F86EFEA}"/>
              </a:ext>
            </a:extLst>
          </p:cNvPr>
          <p:cNvCxnSpPr/>
          <p:nvPr/>
        </p:nvCxnSpPr>
        <p:spPr>
          <a:xfrm>
            <a:off x="1295400" y="546892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A762BD4-AD45-2682-CC1F-EE97D0074C47}"/>
              </a:ext>
            </a:extLst>
          </p:cNvPr>
          <p:cNvCxnSpPr/>
          <p:nvPr/>
        </p:nvCxnSpPr>
        <p:spPr>
          <a:xfrm>
            <a:off x="1295400" y="7084369"/>
            <a:ext cx="157320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9074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5548</Words>
  <Application>Microsoft Office PowerPoint</Application>
  <PresentationFormat>Personalizado</PresentationFormat>
  <Paragraphs>280</Paragraphs>
  <Slides>40</Slides>
  <Notes>40</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1</vt:i4>
      </vt:variant>
      <vt:variant>
        <vt:lpstr>Títulos de diapositiva</vt:lpstr>
      </vt:variant>
      <vt:variant>
        <vt:i4>40</vt:i4>
      </vt:variant>
    </vt:vector>
  </HeadingPairs>
  <TitlesOfParts>
    <vt:vector size="48" baseType="lpstr">
      <vt:lpstr>Helvetica Neue</vt:lpstr>
      <vt:lpstr>DM Sans</vt:lpstr>
      <vt:lpstr>Calibri</vt:lpstr>
      <vt:lpstr>Wingdings</vt:lpstr>
      <vt:lpstr>Arial</vt:lpstr>
      <vt:lpstr>Office Theme</vt:lpstr>
      <vt:lpstr>1_Office Theme</vt:lpstr>
      <vt:lpstr>think-cell Slide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Internet Web Solutions</cp:lastModifiedBy>
  <cp:revision>121</cp:revision>
  <cp:lastPrinted>2023-06-28T21:04:59Z</cp:lastPrinted>
  <dcterms:created xsi:type="dcterms:W3CDTF">2022-01-27T16:04:38Z</dcterms:created>
  <dcterms:modified xsi:type="dcterms:W3CDTF">2023-07-12T08:52:26Z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y fmtid="{D5CDD505-2E9C-101B-9397-08002B2CF9AE}" pid="5" name="MSIP_Label_ea60d57e-af5b-4752-ac57-3e4f28ca11dc_Enabled">
    <vt:lpwstr>true</vt:lpwstr>
  </property>
  <property fmtid="{D5CDD505-2E9C-101B-9397-08002B2CF9AE}" pid="6" name="MSIP_Label_ea60d57e-af5b-4752-ac57-3e4f28ca11dc_SetDate">
    <vt:lpwstr>2023-06-25T12:39:47Z</vt:lpwstr>
  </property>
  <property fmtid="{D5CDD505-2E9C-101B-9397-08002B2CF9AE}" pid="7" name="MSIP_Label_ea60d57e-af5b-4752-ac57-3e4f28ca11dc_Method">
    <vt:lpwstr>Standard</vt:lpwstr>
  </property>
  <property fmtid="{D5CDD505-2E9C-101B-9397-08002B2CF9AE}" pid="8" name="MSIP_Label_ea60d57e-af5b-4752-ac57-3e4f28ca11dc_Name">
    <vt:lpwstr>ea60d57e-af5b-4752-ac57-3e4f28ca11dc</vt:lpwstr>
  </property>
  <property fmtid="{D5CDD505-2E9C-101B-9397-08002B2CF9AE}" pid="9" name="MSIP_Label_ea60d57e-af5b-4752-ac57-3e4f28ca11dc_SiteId">
    <vt:lpwstr>36da45f1-dd2c-4d1f-af13-5abe46b99921</vt:lpwstr>
  </property>
  <property fmtid="{D5CDD505-2E9C-101B-9397-08002B2CF9AE}" pid="10" name="MSIP_Label_ea60d57e-af5b-4752-ac57-3e4f28ca11dc_ActionId">
    <vt:lpwstr>a50c850e-1f0c-4ed5-92e1-640010c37547</vt:lpwstr>
  </property>
  <property fmtid="{D5CDD505-2E9C-101B-9397-08002B2CF9AE}" pid="11" name="MSIP_Label_ea60d57e-af5b-4752-ac57-3e4f28ca11dc_ContentBits">
    <vt:lpwstr>0</vt:lpwstr>
  </property>
</Properties>
</file>