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tags/tag13.xml" ContentType="application/vnd.openxmlformats-officedocument.presentationml.tags+xml"/>
  <Override PartName="/ppt/notesSlides/notesSlide27.xml" ContentType="application/vnd.openxmlformats-officedocument.presentationml.notesSlide+xml"/>
  <Override PartName="/ppt/tags/tag1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5.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43"/>
  </p:notesMasterIdLst>
  <p:sldIdLst>
    <p:sldId id="256" r:id="rId3"/>
    <p:sldId id="257" r:id="rId4"/>
    <p:sldId id="259" r:id="rId5"/>
    <p:sldId id="260" r:id="rId6"/>
    <p:sldId id="278" r:id="rId7"/>
    <p:sldId id="286" r:id="rId8"/>
    <p:sldId id="287" r:id="rId9"/>
    <p:sldId id="288" r:id="rId10"/>
    <p:sldId id="280" r:id="rId11"/>
    <p:sldId id="289" r:id="rId12"/>
    <p:sldId id="290" r:id="rId13"/>
    <p:sldId id="291" r:id="rId14"/>
    <p:sldId id="281" r:id="rId15"/>
    <p:sldId id="292" r:id="rId16"/>
    <p:sldId id="273" r:id="rId17"/>
    <p:sldId id="276" r:id="rId18"/>
    <p:sldId id="293" r:id="rId19"/>
    <p:sldId id="294" r:id="rId20"/>
    <p:sldId id="282" r:id="rId21"/>
    <p:sldId id="295" r:id="rId22"/>
    <p:sldId id="296" r:id="rId23"/>
    <p:sldId id="297" r:id="rId24"/>
    <p:sldId id="298" r:id="rId25"/>
    <p:sldId id="283" r:id="rId26"/>
    <p:sldId id="299" r:id="rId27"/>
    <p:sldId id="274" r:id="rId28"/>
    <p:sldId id="271" r:id="rId29"/>
    <p:sldId id="302" r:id="rId30"/>
    <p:sldId id="284" r:id="rId31"/>
    <p:sldId id="303" r:id="rId32"/>
    <p:sldId id="304" r:id="rId33"/>
    <p:sldId id="285" r:id="rId34"/>
    <p:sldId id="305" r:id="rId35"/>
    <p:sldId id="306" r:id="rId36"/>
    <p:sldId id="307" r:id="rId37"/>
    <p:sldId id="266" r:id="rId38"/>
    <p:sldId id="308" r:id="rId39"/>
    <p:sldId id="267" r:id="rId40"/>
    <p:sldId id="268" r:id="rId41"/>
    <p:sldId id="270" r:id="rId42"/>
  </p:sldIdLst>
  <p:sldSz cx="18288000" cy="10287000"/>
  <p:notesSz cx="18288000" cy="10287000"/>
  <p:embeddedFontLst>
    <p:embeddedFont>
      <p:font typeface="Calibri" panose="020F0502020204030204" pitchFamily="34" charset="0"/>
      <p:regular r:id="rId44"/>
      <p:bold r:id="rId45"/>
      <p:italic r:id="rId46"/>
      <p:boldItalic r:id="rId47"/>
    </p:embeddedFont>
    <p:embeddedFont>
      <p:font typeface="DM Sans" pitchFamily="2" charset="0"/>
      <p:regular r:id="rId48"/>
      <p:bold r:id="rId49"/>
      <p:italic r:id="rId50"/>
      <p:boldItalic r:id="rId51"/>
    </p:embeddedFont>
    <p:embeddedFont>
      <p:font typeface="Helvetica Neue" panose="020B0604020202020204" charset="0"/>
      <p:regular r:id="rId52"/>
      <p:bold r:id="rId53"/>
      <p:italic r:id="rId54"/>
      <p:boldItalic r:id="rId55"/>
    </p:embeddedFont>
  </p:embeddedFontLst>
  <p:custDataLst>
    <p:tags r:id="rId5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6790"/>
    <a:srgbClr val="33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1" d="100"/>
          <a:sy n="61" d="100"/>
        </p:scale>
        <p:origin x="322"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8" Type="http://customschemas.google.com/relationships/presentationmetadata" Target="metadata"/><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5932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5877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6761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4653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6659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6446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51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4573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36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2376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6018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0297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8329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3264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2093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8706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9832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8279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560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9442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3178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4010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0328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427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31567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84426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8" name="Google Shape;218;p1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6111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964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219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928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3435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11" Type="http://schemas.openxmlformats.org/officeDocument/2006/relationships/image" Target="../media/image5.jpeg"/><Relationship Id="rId5" Type="http://schemas.openxmlformats.org/officeDocument/2006/relationships/tags" Target="../tags/tag2.xml"/><Relationship Id="rId10" Type="http://schemas.openxmlformats.org/officeDocument/2006/relationships/image" Target="../media/image4.jpeg"/><Relationship Id="rId4" Type="http://schemas.openxmlformats.org/officeDocument/2006/relationships/theme" Target="../theme/theme1.xml"/><Relationship Id="rId9"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image" Target="../media/image1.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oleObject" Target="../embeddings/oleObject2.bin"/><Relationship Id="rId11" Type="http://schemas.openxmlformats.org/officeDocument/2006/relationships/image" Target="../media/image5.jpeg"/><Relationship Id="rId5" Type="http://schemas.openxmlformats.org/officeDocument/2006/relationships/tags" Target="../tags/tag3.xml"/><Relationship Id="rId10" Type="http://schemas.openxmlformats.org/officeDocument/2006/relationships/image" Target="../media/image6.jpeg"/><Relationship Id="rId4" Type="http://schemas.openxmlformats.org/officeDocument/2006/relationships/theme" Target="../theme/theme2.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A7555D6-A858-38F7-CFF6-AB85D9FCDD13}"/>
              </a:ext>
            </a:extLst>
          </p:cNvPr>
          <p:cNvGraphicFramePr>
            <a:graphicFrameLocks noChangeAspect="1"/>
          </p:cNvGraphicFramePr>
          <p:nvPr userDrawn="1">
            <p:custDataLst>
              <p:tags r:id="rId5"/>
            </p:custDataLst>
            <p:extLst>
              <p:ext uri="{D42A27DB-BD31-4B8C-83A1-F6EECF244321}">
                <p14:modId xmlns:p14="http://schemas.microsoft.com/office/powerpoint/2010/main" val="38950732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11"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0B5F0D4-B6F7-CE58-F844-A5354C81461A}"/>
              </a:ext>
            </a:extLst>
          </p:cNvPr>
          <p:cNvGraphicFramePr>
            <a:graphicFrameLocks noChangeAspect="1"/>
          </p:cNvGraphicFramePr>
          <p:nvPr userDrawn="1">
            <p:custDataLst>
              <p:tags r:id="rId5"/>
            </p:custDataLst>
            <p:extLst>
              <p:ext uri="{D42A27DB-BD31-4B8C-83A1-F6EECF244321}">
                <p14:modId xmlns:p14="http://schemas.microsoft.com/office/powerpoint/2010/main" val="4206449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11"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1.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3.pn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9.jpe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0.jpe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46.pn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39.xml.rels><?xml version="1.0" encoding="UTF-8" standalone="yes"?>
<Relationships xmlns="http://schemas.openxmlformats.org/package/2006/relationships"><Relationship Id="rId8" Type="http://schemas.openxmlformats.org/officeDocument/2006/relationships/hyperlink" Target="https://www.insuranceeurope.eu/priorities/26/digitalisation" TargetMode="External"/><Relationship Id="rId3" Type="http://schemas.openxmlformats.org/officeDocument/2006/relationships/hyperlink" Target="https://www.bankingsupervision.europa.eu/about/consumerprotection/html/index.en.html" TargetMode="External"/><Relationship Id="rId7" Type="http://schemas.openxmlformats.org/officeDocument/2006/relationships/hyperlink" Target="https://finance.ec.europa.eu/system/files/2022-01/220111-financial-competence-framework-adults_en.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esma.europa.eu/investor-corner" TargetMode="External"/><Relationship Id="rId5" Type="http://schemas.openxmlformats.org/officeDocument/2006/relationships/hyperlink" Target="https://finance.ec.europa.eu/consumer-finance-and-payments/financial-literacy_en" TargetMode="External"/><Relationship Id="rId10" Type="http://schemas.openxmlformats.org/officeDocument/2006/relationships/hyperlink" Target="https://www.oecd.org/financial/education/" TargetMode="External"/><Relationship Id="rId4" Type="http://schemas.openxmlformats.org/officeDocument/2006/relationships/hyperlink" Target="https://commission.europa.eu/live-work-travel-eu/consumer-rights-and-complaints/consumer-financial-products-and-services/consumer-protection-financial-services_en" TargetMode="External"/><Relationship Id="rId9" Type="http://schemas.openxmlformats.org/officeDocument/2006/relationships/hyperlink" Target="http://www.oecd.org/financial/education/2022-INFE-Toolkit-Measuring-Finlit-Financial-Inclusion.pdf"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2967906" y="4642695"/>
            <a:ext cx="12352186"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es-ES" sz="4400" b="1">
                <a:solidFill>
                  <a:schemeClr val="tx1"/>
                </a:solidFill>
                <a:latin typeface="+mn-lt"/>
                <a:ea typeface="Helvetica Neue"/>
                <a:cs typeface="Helvetica Neue"/>
                <a:sym typeface="Helvetica Neue"/>
              </a:rPr>
              <a:t>Finanzas personales en el entorno digital</a:t>
            </a:r>
            <a:endParaRPr sz="4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6691" y="1389845"/>
            <a:ext cx="5359247" cy="2089625"/>
          </a:xfrm>
          <a:prstGeom prst="rect">
            <a:avLst/>
          </a:prstGeom>
          <a:noFill/>
          <a:ln>
            <a:noFill/>
          </a:ln>
        </p:spPr>
      </p:pic>
      <p:sp>
        <p:nvSpPr>
          <p:cNvPr id="2" name="Rectangle 1"/>
          <p:cNvSpPr/>
          <p:nvPr/>
        </p:nvSpPr>
        <p:spPr>
          <a:xfrm>
            <a:off x="5968509" y="3468383"/>
            <a:ext cx="5575610" cy="369332"/>
          </a:xfrm>
          <a:prstGeom prst="rect">
            <a:avLst/>
          </a:prstGeom>
        </p:spPr>
        <p:txBody>
          <a:bodyPr wrap="square">
            <a:spAutoFit/>
          </a:bodyPr>
          <a:lstStyle/>
          <a:p>
            <a:pPr algn="ctr"/>
            <a:r>
              <a:rPr lang="hr-HR" sz="1800" b="1" dirty="0" err="1">
                <a:solidFill>
                  <a:srgbClr val="00CCFF"/>
                </a:solidFill>
              </a:rPr>
              <a:t>www.digital</a:t>
            </a:r>
            <a:r>
              <a:rPr lang="hr-HR" sz="1800" b="1" dirty="0">
                <a:solidFill>
                  <a:srgbClr val="00CCFF"/>
                </a:solidFill>
              </a:rPr>
              <a:t>-</a:t>
            </a:r>
            <a:r>
              <a:rPr lang="hr-HR" sz="1800" b="1" dirty="0" err="1">
                <a:solidFill>
                  <a:srgbClr val="00CCFF"/>
                </a:solidFill>
              </a:rPr>
              <a:t>boomer.eu</a:t>
            </a:r>
            <a:endParaRPr lang="hr-HR" sz="1800" b="1" dirty="0">
              <a:solidFill>
                <a:srgbClr val="00CCFF"/>
              </a:solidFill>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16504" y="7027319"/>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2573702" y="5558008"/>
            <a:ext cx="13140595"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es-ES" sz="4000">
                <a:solidFill>
                  <a:schemeClr val="tx1"/>
                </a:solidFill>
                <a:latin typeface="Arial" pitchFamily="34" charset="0"/>
                <a:ea typeface="Helvetica Neue"/>
                <a:cs typeface="Arial" pitchFamily="34" charset="0"/>
                <a:sym typeface="Helvetica Neue"/>
              </a:rPr>
              <a:t>Proporcionado por</a:t>
            </a:r>
            <a:r>
              <a:rPr lang="hr-HR" sz="4000">
                <a:solidFill>
                  <a:schemeClr val="tx1"/>
                </a:solidFill>
                <a:latin typeface="Arial" pitchFamily="34" charset="0"/>
                <a:ea typeface="Helvetica Neue"/>
                <a:cs typeface="Arial" pitchFamily="34" charset="0"/>
                <a:sym typeface="Helvetica Neue"/>
              </a:rPr>
              <a:t>: </a:t>
            </a:r>
            <a:r>
              <a:rPr lang="es-ES" sz="4000">
                <a:solidFill>
                  <a:schemeClr val="tx1"/>
                </a:solidFill>
                <a:latin typeface="Arial" pitchFamily="34" charset="0"/>
                <a:ea typeface="Helvetica Neue"/>
                <a:cs typeface="Arial" pitchFamily="34" charset="0"/>
                <a:sym typeface="Helvetica Neue"/>
              </a:rPr>
              <a:t>Universidad de </a:t>
            </a:r>
            <a:r>
              <a:rPr lang="hr-HR" sz="4000">
                <a:solidFill>
                  <a:schemeClr val="tx1"/>
                </a:solidFill>
                <a:latin typeface="Arial" pitchFamily="34" charset="0"/>
                <a:ea typeface="Helvetica Neue"/>
                <a:cs typeface="Arial" pitchFamily="34" charset="0"/>
                <a:sym typeface="Helvetica Neue"/>
              </a:rPr>
              <a:t>Zagreb, </a:t>
            </a:r>
            <a:r>
              <a:rPr lang="es-ES" sz="4000">
                <a:solidFill>
                  <a:schemeClr val="tx1"/>
                </a:solidFill>
                <a:latin typeface="Arial" pitchFamily="34" charset="0"/>
                <a:ea typeface="Helvetica Neue"/>
                <a:cs typeface="Arial" pitchFamily="34" charset="0"/>
                <a:sym typeface="Helvetica Neue"/>
              </a:rPr>
              <a:t>Facultad de Económicas y Empresariales</a:t>
            </a:r>
            <a:endParaRPr sz="4000" i="0" u="none" strike="noStrike" cap="none" dirty="0">
              <a:solidFill>
                <a:schemeClr val="tx1"/>
              </a:solidFill>
              <a:latin typeface="Arial" pitchFamily="34" charset="0"/>
              <a:ea typeface="Helvetica Neue"/>
              <a:cs typeface="Arial"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CAE1CAE5-AE0F-2AFA-20D2-EA1256CB14E7}"/>
              </a:ext>
            </a:extLst>
          </p:cNvPr>
          <p:cNvGraphicFramePr>
            <a:graphicFrameLocks noChangeAspect="1"/>
          </p:cNvGraphicFramePr>
          <p:nvPr>
            <p:custDataLst>
              <p:tags r:id="rId1"/>
            </p:custDataLst>
            <p:extLst>
              <p:ext uri="{D42A27DB-BD31-4B8C-83A1-F6EECF244321}">
                <p14:modId xmlns:p14="http://schemas.microsoft.com/office/powerpoint/2010/main" val="1680835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C706A67C-B325-C207-B189-6DDDC3818EB3}"/>
              </a:ext>
            </a:extLst>
          </p:cNvPr>
          <p:cNvGrpSpPr/>
          <p:nvPr/>
        </p:nvGrpSpPr>
        <p:grpSpPr>
          <a:xfrm>
            <a:off x="1332000" y="7407445"/>
            <a:ext cx="15660600" cy="1938952"/>
            <a:chOff x="1332000" y="5679129"/>
            <a:chExt cx="15660600" cy="1938952"/>
          </a:xfrm>
        </p:grpSpPr>
        <p:sp>
          <p:nvSpPr>
            <p:cNvPr id="8" name="Google Shape;120;p6">
              <a:extLst>
                <a:ext uri="{FF2B5EF4-FFF2-40B4-BE49-F238E27FC236}">
                  <a16:creationId xmlns:a16="http://schemas.microsoft.com/office/drawing/2014/main" id="{A20CAC5F-B5F6-992A-A6E2-943D17FED445}"/>
                </a:ext>
              </a:extLst>
            </p:cNvPr>
            <p:cNvSpPr txBox="1"/>
            <p:nvPr/>
          </p:nvSpPr>
          <p:spPr>
            <a:xfrm>
              <a:off x="1332000" y="5679129"/>
              <a:ext cx="14888209" cy="19389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effectLst/>
                  <a:latin typeface="+mj-lt"/>
                  <a:ea typeface="Yu Mincho" panose="02020400000000000000" pitchFamily="18" charset="-128"/>
                  <a:cs typeface="Arial" panose="020B0604020202020204" pitchFamily="34" charset="0"/>
                </a:rPr>
                <a:t>Adaptarse a la era digital:</a:t>
              </a:r>
              <a:r>
                <a:rPr lang="en-US" sz="2400">
                  <a:effectLst/>
                  <a:latin typeface="+mj-lt"/>
                  <a:ea typeface="Yu Mincho" panose="02020400000000000000" pitchFamily="18" charset="-128"/>
                  <a:cs typeface="Arial" panose="020B0604020202020204" pitchFamily="34" charset="0"/>
                </a:rPr>
                <a:t> </a:t>
              </a:r>
              <a:r>
                <a:rPr lang="es-ES" sz="2400">
                  <a:effectLst/>
                  <a:latin typeface="+mj-lt"/>
                  <a:ea typeface="Yu Mincho" panose="02020400000000000000" pitchFamily="18" charset="-128"/>
                  <a:cs typeface="Arial" panose="020B0604020202020204" pitchFamily="34" charset="0"/>
                </a:rPr>
                <a:t>En el mundo digital actual, las transacciones y los servicios financieros son cada vez más digitales. La alfabetización financiera te ayuda a navegar por la banca online, los sistemas de pago por móvil y otros servicios financieros digitales con confianza y seguridad. Garantiza que puedas aprovechar al máximo las oportunidades que ofrece el panorama digital, minimizando al mismo tiempo los riesgos asociados.</a:t>
              </a:r>
              <a:endParaRPr lang="es-ES" dirty="0">
                <a:latin typeface="+mj-lt"/>
              </a:endParaRPr>
            </a:p>
          </p:txBody>
        </p:sp>
        <p:sp>
          <p:nvSpPr>
            <p:cNvPr id="12" name="Google Shape;58;p2">
              <a:extLst>
                <a:ext uri="{FF2B5EF4-FFF2-40B4-BE49-F238E27FC236}">
                  <a16:creationId xmlns:a16="http://schemas.microsoft.com/office/drawing/2014/main" id="{576A15ED-B7A6-9CA7-4D7B-E7C402DC48D3}"/>
                </a:ext>
              </a:extLst>
            </p:cNvPr>
            <p:cNvSpPr txBox="1"/>
            <p:nvPr/>
          </p:nvSpPr>
          <p:spPr>
            <a:xfrm>
              <a:off x="16459200" y="5863795"/>
              <a:ext cx="533400" cy="830956"/>
            </a:xfrm>
            <a:prstGeom prst="rect">
              <a:avLst/>
            </a:prstGeom>
            <a:noFill/>
            <a:ln>
              <a:solidFill>
                <a:srgbClr val="33CCFF"/>
              </a:solidFill>
            </a:ln>
          </p:spPr>
          <p:txBody>
            <a:bodyPr spcFirstLastPara="1" wrap="square" lIns="91425" tIns="45700" rIns="91425" bIns="45700" anchor="t" anchorCtr="0">
              <a:spAutoFit/>
            </a:bodyPr>
            <a:lstStyle/>
            <a:p>
              <a:pPr marL="0" marR="0" lvl="0" indent="0" algn="r" rtl="0">
                <a:spcBef>
                  <a:spcPts val="0"/>
                </a:spcBef>
                <a:spcAft>
                  <a:spcPts val="0"/>
                </a:spcAft>
                <a:buNone/>
              </a:pPr>
              <a:r>
                <a:rPr lang="hr-HR" sz="4800" b="1" dirty="0">
                  <a:solidFill>
                    <a:srgbClr val="33CCFF"/>
                  </a:solidFill>
                  <a:latin typeface="+mj-lt"/>
                  <a:sym typeface="Helvetica Neue"/>
                </a:rPr>
                <a:t>6</a:t>
              </a:r>
              <a:endParaRPr dirty="0">
                <a:solidFill>
                  <a:srgbClr val="33CCFF"/>
                </a:solidFill>
                <a:latin typeface="+mj-lt"/>
              </a:endParaRPr>
            </a:p>
          </p:txBody>
        </p:sp>
      </p:grpSp>
      <p:sp>
        <p:nvSpPr>
          <p:cNvPr id="118" name="Google Shape;118;p6"/>
          <p:cNvSpPr txBox="1"/>
          <p:nvPr/>
        </p:nvSpPr>
        <p:spPr>
          <a:xfrm>
            <a:off x="1332000" y="2401311"/>
            <a:ext cx="16956000"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a:solidFill>
                  <a:schemeClr val="tx1"/>
                </a:solidFill>
                <a:latin typeface="+mn-lt"/>
                <a:ea typeface="Helvetica Neue"/>
                <a:cs typeface="Helvetica Neue"/>
                <a:sym typeface="Helvetica Neue"/>
              </a:rPr>
              <a:t>1. La intersección de la alfabetización financiera y digital</a:t>
            </a:r>
            <a:endParaRPr lang="es-ES" sz="4800"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j-lt"/>
                <a:ea typeface="Helvetica Neue"/>
                <a:cs typeface="Helvetica Neue"/>
                <a:sym typeface="Helvetica Neue"/>
              </a:rPr>
              <a:t>¿Por qué son importantes los conocimientos financieros?</a:t>
            </a:r>
            <a:endParaRPr lang="en-US" dirty="0">
              <a:solidFill>
                <a:srgbClr val="00CCFF"/>
              </a:solidFill>
              <a:latin typeface="+mj-lt"/>
            </a:endParaRPr>
          </a:p>
        </p:txBody>
      </p:sp>
      <p:grpSp>
        <p:nvGrpSpPr>
          <p:cNvPr id="10" name="Group 9">
            <a:extLst>
              <a:ext uri="{FF2B5EF4-FFF2-40B4-BE49-F238E27FC236}">
                <a16:creationId xmlns:a16="http://schemas.microsoft.com/office/drawing/2014/main" id="{AC0F2370-2BC8-0DAD-C952-8ACB5680E163}"/>
              </a:ext>
            </a:extLst>
          </p:cNvPr>
          <p:cNvGrpSpPr/>
          <p:nvPr/>
        </p:nvGrpSpPr>
        <p:grpSpPr>
          <a:xfrm>
            <a:off x="1332000" y="4072713"/>
            <a:ext cx="15660600" cy="1569620"/>
            <a:chOff x="1332000" y="5679129"/>
            <a:chExt cx="15660600" cy="1569620"/>
          </a:xfrm>
        </p:grpSpPr>
        <p:sp>
          <p:nvSpPr>
            <p:cNvPr id="7" name="Google Shape;120;p6">
              <a:extLst>
                <a:ext uri="{FF2B5EF4-FFF2-40B4-BE49-F238E27FC236}">
                  <a16:creationId xmlns:a16="http://schemas.microsoft.com/office/drawing/2014/main" id="{C59E2560-D3DC-0A29-71F9-40F1DD11710B}"/>
                </a:ext>
              </a:extLst>
            </p:cNvPr>
            <p:cNvSpPr txBox="1"/>
            <p:nvPr/>
          </p:nvSpPr>
          <p:spPr>
            <a:xfrm>
              <a:off x="1332000" y="5679129"/>
              <a:ext cx="14888209"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effectLst/>
                  <a:latin typeface="+mj-lt"/>
                  <a:ea typeface="Yu Mincho" panose="02020400000000000000" pitchFamily="18" charset="-128"/>
                  <a:cs typeface="Arial" panose="020B0604020202020204" pitchFamily="34" charset="0"/>
                </a:rPr>
                <a:t>Protegerse contra la explotación:</a:t>
              </a:r>
              <a:r>
                <a:rPr lang="en-US" sz="2400">
                  <a:effectLst/>
                  <a:latin typeface="+mj-lt"/>
                  <a:ea typeface="Yu Mincho" panose="02020400000000000000" pitchFamily="18" charset="-128"/>
                  <a:cs typeface="Arial" panose="020B0604020202020204" pitchFamily="34" charset="0"/>
                </a:rPr>
                <a:t> </a:t>
              </a:r>
              <a:r>
                <a:rPr lang="es-ES" sz="2400">
                  <a:effectLst/>
                  <a:latin typeface="+mj-lt"/>
                  <a:ea typeface="Yu Mincho" panose="02020400000000000000" pitchFamily="18" charset="-128"/>
                  <a:cs typeface="Arial" panose="020B0604020202020204" pitchFamily="34" charset="0"/>
                </a:rPr>
                <a:t>Las personas mayores, en particular, pueden ser vulnerables a la explotación financiera. Los conocimientos financieros mejoran tu capacidad para identificar posibles estafas, proteger tus activos y reconocer cuándo debes buscar asesoramiento o ayuda profesional. Te capacita para salvaguardar su bienestar financiero y mantener el control sobre Tus decisiones financieras</a:t>
              </a:r>
              <a:r>
                <a:rPr lang="en-US" sz="2400">
                  <a:effectLst/>
                  <a:latin typeface="+mj-lt"/>
                  <a:ea typeface="Yu Mincho" panose="02020400000000000000" pitchFamily="18" charset="-128"/>
                  <a:cs typeface="Arial" panose="020B0604020202020204" pitchFamily="34" charset="0"/>
                </a:rPr>
                <a:t>.</a:t>
              </a:r>
              <a:endParaRPr lang="es-ES" dirty="0">
                <a:latin typeface="+mj-lt"/>
              </a:endParaRPr>
            </a:p>
          </p:txBody>
        </p:sp>
        <p:sp>
          <p:nvSpPr>
            <p:cNvPr id="9" name="Google Shape;58;p2">
              <a:extLst>
                <a:ext uri="{FF2B5EF4-FFF2-40B4-BE49-F238E27FC236}">
                  <a16:creationId xmlns:a16="http://schemas.microsoft.com/office/drawing/2014/main" id="{BFB33CC1-E2B5-B5B6-C88F-2D2227DABBA5}"/>
                </a:ext>
              </a:extLst>
            </p:cNvPr>
            <p:cNvSpPr txBox="1"/>
            <p:nvPr/>
          </p:nvSpPr>
          <p:spPr>
            <a:xfrm>
              <a:off x="16459200" y="5863795"/>
              <a:ext cx="533400" cy="830956"/>
            </a:xfrm>
            <a:prstGeom prst="rect">
              <a:avLst/>
            </a:prstGeom>
            <a:noFill/>
            <a:ln>
              <a:solidFill>
                <a:srgbClr val="33CCFF"/>
              </a:solidFill>
            </a:ln>
          </p:spPr>
          <p:txBody>
            <a:bodyPr spcFirstLastPara="1" wrap="square" lIns="91425" tIns="45700" rIns="91425" bIns="45700" anchor="t" anchorCtr="0">
              <a:spAutoFit/>
            </a:bodyPr>
            <a:lstStyle/>
            <a:p>
              <a:pPr marL="0" marR="0" lvl="0" indent="0" algn="r" rtl="0">
                <a:spcBef>
                  <a:spcPts val="0"/>
                </a:spcBef>
                <a:spcAft>
                  <a:spcPts val="0"/>
                </a:spcAft>
                <a:buNone/>
              </a:pPr>
              <a:r>
                <a:rPr lang="hr-HR" sz="4800" b="1" dirty="0">
                  <a:solidFill>
                    <a:srgbClr val="33CCFF"/>
                  </a:solidFill>
                  <a:latin typeface="+mj-lt"/>
                  <a:sym typeface="Helvetica Neue"/>
                </a:rPr>
                <a:t>4</a:t>
              </a:r>
              <a:endParaRPr dirty="0">
                <a:solidFill>
                  <a:srgbClr val="33CCFF"/>
                </a:solidFill>
                <a:latin typeface="+mj-lt"/>
              </a:endParaRPr>
            </a:p>
          </p:txBody>
        </p:sp>
      </p:grpSp>
      <p:grpSp>
        <p:nvGrpSpPr>
          <p:cNvPr id="20" name="Group 19">
            <a:extLst>
              <a:ext uri="{FF2B5EF4-FFF2-40B4-BE49-F238E27FC236}">
                <a16:creationId xmlns:a16="http://schemas.microsoft.com/office/drawing/2014/main" id="{4CF8EC65-849D-BBA1-C88C-B2688D2FFEDE}"/>
              </a:ext>
            </a:extLst>
          </p:cNvPr>
          <p:cNvGrpSpPr/>
          <p:nvPr/>
        </p:nvGrpSpPr>
        <p:grpSpPr>
          <a:xfrm>
            <a:off x="1332000" y="5741865"/>
            <a:ext cx="16504391" cy="1569620"/>
            <a:chOff x="1332000" y="3966033"/>
            <a:chExt cx="16504391" cy="1569620"/>
          </a:xfrm>
        </p:grpSpPr>
        <p:sp>
          <p:nvSpPr>
            <p:cNvPr id="21" name="Google Shape;120;p6">
              <a:extLst>
                <a:ext uri="{FF2B5EF4-FFF2-40B4-BE49-F238E27FC236}">
                  <a16:creationId xmlns:a16="http://schemas.microsoft.com/office/drawing/2014/main" id="{27FF07EC-495F-0F18-8DA4-8FDEA600AD30}"/>
                </a:ext>
              </a:extLst>
            </p:cNvPr>
            <p:cNvSpPr txBox="1"/>
            <p:nvPr/>
          </p:nvSpPr>
          <p:spPr>
            <a:xfrm>
              <a:off x="2104391" y="3966033"/>
              <a:ext cx="15732000"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effectLst/>
                  <a:latin typeface="+mj-lt"/>
                  <a:ea typeface="Yu Mincho" panose="02020400000000000000" pitchFamily="18" charset="-128"/>
                  <a:cs typeface="Arial" panose="020B0604020202020204" pitchFamily="34" charset="0"/>
                </a:rPr>
                <a:t>Reforzar la confianza y la autonomía:</a:t>
              </a:r>
              <a:r>
                <a:rPr lang="en-US" sz="2400">
                  <a:effectLst/>
                  <a:latin typeface="+mj-lt"/>
                  <a:ea typeface="Yu Mincho" panose="02020400000000000000" pitchFamily="18" charset="-128"/>
                  <a:cs typeface="Arial" panose="020B0604020202020204" pitchFamily="34" charset="0"/>
                </a:rPr>
                <a:t> </a:t>
              </a:r>
              <a:r>
                <a:rPr lang="es-ES" sz="2400">
                  <a:effectLst/>
                  <a:latin typeface="+mj-lt"/>
                  <a:ea typeface="Yu Mincho" panose="02020400000000000000" pitchFamily="18" charset="-128"/>
                  <a:cs typeface="Arial" panose="020B0604020202020204" pitchFamily="34" charset="0"/>
                </a:rPr>
                <a:t>Tener conocimientos financieros no sólo mejora tu capacidad para tomar decisiones financieras, sino que también aumenta tu confianza a la hora de gestionar tu dinero. Te capacita para tomar el control de tus asuntos financieros, reduciendo el estrés y la ansiedad relacionados con las finanzas y mejorando tu bienestar general</a:t>
              </a:r>
              <a:r>
                <a:rPr lang="en-US" sz="2400">
                  <a:effectLst/>
                  <a:latin typeface="+mj-lt"/>
                  <a:ea typeface="Yu Mincho" panose="02020400000000000000" pitchFamily="18" charset="-128"/>
                  <a:cs typeface="Arial" panose="020B0604020202020204" pitchFamily="34" charset="0"/>
                </a:rPr>
                <a:t>.</a:t>
              </a:r>
              <a:endParaRPr lang="es-ES" dirty="0">
                <a:latin typeface="+mj-lt"/>
              </a:endParaRPr>
            </a:p>
          </p:txBody>
        </p:sp>
        <p:sp>
          <p:nvSpPr>
            <p:cNvPr id="22" name="Google Shape;58;p2">
              <a:extLst>
                <a:ext uri="{FF2B5EF4-FFF2-40B4-BE49-F238E27FC236}">
                  <a16:creationId xmlns:a16="http://schemas.microsoft.com/office/drawing/2014/main" id="{17959F23-FA4C-BBD1-FDB2-BD5B6AEADAF4}"/>
                </a:ext>
              </a:extLst>
            </p:cNvPr>
            <p:cNvSpPr txBox="1"/>
            <p:nvPr/>
          </p:nvSpPr>
          <p:spPr>
            <a:xfrm>
              <a:off x="1332000" y="4257359"/>
              <a:ext cx="542520" cy="830956"/>
            </a:xfrm>
            <a:prstGeom prst="rect">
              <a:avLst/>
            </a:prstGeom>
            <a:noFill/>
            <a:ln>
              <a:solidFill>
                <a:srgbClr val="33CCFF"/>
              </a:solidFill>
            </a:ln>
          </p:spPr>
          <p:txBody>
            <a:bodyPr spcFirstLastPara="1" wrap="square" lIns="91425" tIns="45700" rIns="91425" bIns="45700" anchor="t" anchorCtr="0">
              <a:spAutoFit/>
            </a:bodyPr>
            <a:lstStyle/>
            <a:p>
              <a:pPr marL="0" marR="0" lvl="0" indent="0" algn="just" rtl="0">
                <a:spcBef>
                  <a:spcPts val="0"/>
                </a:spcBef>
                <a:spcAft>
                  <a:spcPts val="0"/>
                </a:spcAft>
                <a:buNone/>
              </a:pPr>
              <a:r>
                <a:rPr lang="hr-HR" sz="4800" b="1" dirty="0">
                  <a:solidFill>
                    <a:srgbClr val="33CCFF"/>
                  </a:solidFill>
                  <a:latin typeface="+mj-lt"/>
                  <a:ea typeface="Helvetica Neue"/>
                  <a:cs typeface="Helvetica Neue"/>
                  <a:sym typeface="Helvetica Neue"/>
                </a:rPr>
                <a:t>5</a:t>
              </a:r>
              <a:endParaRPr dirty="0">
                <a:solidFill>
                  <a:srgbClr val="33CCFF"/>
                </a:solidFill>
                <a:latin typeface="+mj-lt"/>
              </a:endParaRPr>
            </a:p>
          </p:txBody>
        </p:sp>
      </p:grpSp>
      <p:cxnSp>
        <p:nvCxnSpPr>
          <p:cNvPr id="2" name="Straight Connector 1">
            <a:extLst>
              <a:ext uri="{FF2B5EF4-FFF2-40B4-BE49-F238E27FC236}">
                <a16:creationId xmlns:a16="http://schemas.microsoft.com/office/drawing/2014/main" id="{A95DCCE2-B84B-15E9-D5B9-71BFAFC20E82}"/>
              </a:ext>
            </a:extLst>
          </p:cNvPr>
          <p:cNvCxnSpPr/>
          <p:nvPr/>
        </p:nvCxnSpPr>
        <p:spPr>
          <a:xfrm>
            <a:off x="1295400" y="7357205"/>
            <a:ext cx="157320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F8B74F7-F4E4-0DFA-1369-3857659B6155}"/>
              </a:ext>
            </a:extLst>
          </p:cNvPr>
          <p:cNvCxnSpPr/>
          <p:nvPr/>
        </p:nvCxnSpPr>
        <p:spPr>
          <a:xfrm>
            <a:off x="1295400" y="5696145"/>
            <a:ext cx="157320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607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CAE1CAE5-AE0F-2AFA-20D2-EA1256CB14E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9" name="think-cell data - do not delete" hidden="1">
                        <a:extLst>
                          <a:ext uri="{FF2B5EF4-FFF2-40B4-BE49-F238E27FC236}">
                            <a16:creationId xmlns:a16="http://schemas.microsoft.com/office/drawing/2014/main" id="{CAE1CAE5-AE0F-2AFA-20D2-EA1256CB14E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8" name="Google Shape;118;p6"/>
          <p:cNvSpPr txBox="1"/>
          <p:nvPr/>
        </p:nvSpPr>
        <p:spPr>
          <a:xfrm>
            <a:off x="1332000" y="2401311"/>
            <a:ext cx="16956000"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a:solidFill>
                  <a:schemeClr val="tx1"/>
                </a:solidFill>
                <a:latin typeface="+mn-lt"/>
                <a:ea typeface="Helvetica Neue"/>
                <a:cs typeface="Helvetica Neue"/>
                <a:sym typeface="Helvetica Neue"/>
              </a:rPr>
              <a:t>1. La intersección de la alfabetización financiera y digital</a:t>
            </a:r>
            <a:endParaRPr lang="es-ES" sz="4800"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¿Por qué son importantes los conocimientos financieros?</a:t>
            </a:r>
            <a:endParaRPr lang="en-US" dirty="0">
              <a:solidFill>
                <a:srgbClr val="00CCFF"/>
              </a:solidFill>
              <a:latin typeface="+mn-lt"/>
            </a:endParaRPr>
          </a:p>
        </p:txBody>
      </p:sp>
      <p:sp>
        <p:nvSpPr>
          <p:cNvPr id="2" name="Google Shape;120;p6">
            <a:extLst>
              <a:ext uri="{FF2B5EF4-FFF2-40B4-BE49-F238E27FC236}">
                <a16:creationId xmlns:a16="http://schemas.microsoft.com/office/drawing/2014/main" id="{46F11CAF-DACA-AB8E-F8F3-BDF97718E9F7}"/>
              </a:ext>
            </a:extLst>
          </p:cNvPr>
          <p:cNvSpPr txBox="1"/>
          <p:nvPr/>
        </p:nvSpPr>
        <p:spPr>
          <a:xfrm>
            <a:off x="1874520" y="5343346"/>
            <a:ext cx="9265920" cy="1938952"/>
          </a:xfrm>
          <a:prstGeom prst="rect">
            <a:avLst/>
          </a:prstGeom>
          <a:noFill/>
          <a:ln w="38100">
            <a:solidFill>
              <a:srgbClr val="33CCFF"/>
            </a:solidFill>
            <a:prstDash val="sysDash"/>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i="1">
                <a:solidFill>
                  <a:schemeClr val="accent6"/>
                </a:solidFill>
                <a:latin typeface="+mn-lt"/>
                <a:ea typeface="Helvetica Neue"/>
                <a:cs typeface="Helvetica Neue"/>
                <a:sym typeface="Helvetica Neue"/>
              </a:rPr>
              <a:t>Al comprender por qué son importantes los conocimientos financieros, puedes reconocer su impacto en tu bienestar financiero, tomar medidas para mejorar tus conocimientos y habilidades, y tomar decisiones financieras informadas que influyan positivamente en tu seguridad financiera presente y futura</a:t>
            </a:r>
            <a:r>
              <a:rPr lang="en-US" sz="2400" i="1">
                <a:solidFill>
                  <a:schemeClr val="accent6"/>
                </a:solidFill>
                <a:latin typeface="+mn-lt"/>
                <a:ea typeface="Helvetica Neue"/>
                <a:cs typeface="Helvetica Neue"/>
                <a:sym typeface="Helvetica Neue"/>
              </a:rPr>
              <a:t>.</a:t>
            </a:r>
            <a:endParaRPr lang="en-US" sz="2400" i="1" dirty="0">
              <a:solidFill>
                <a:schemeClr val="accent6"/>
              </a:solidFill>
              <a:latin typeface="+mn-lt"/>
              <a:ea typeface="Helvetica Neue"/>
              <a:cs typeface="Helvetica Neue"/>
              <a:sym typeface="Helvetica Neue"/>
            </a:endParaRPr>
          </a:p>
        </p:txBody>
      </p:sp>
      <p:pic>
        <p:nvPicPr>
          <p:cNvPr id="5" name="Imagen 5">
            <a:extLst>
              <a:ext uri="{FF2B5EF4-FFF2-40B4-BE49-F238E27FC236}">
                <a16:creationId xmlns:a16="http://schemas.microsoft.com/office/drawing/2014/main" id="{1BEFB996-5A5F-DEBB-F4BF-182503743D18}"/>
              </a:ext>
            </a:extLst>
          </p:cNvPr>
          <p:cNvPicPr>
            <a:picLocks noChangeAspect="1"/>
          </p:cNvPicPr>
          <p:nvPr/>
        </p:nvPicPr>
        <p:blipFill>
          <a:blip r:embed="rId6"/>
          <a:stretch>
            <a:fillRect/>
          </a:stretch>
        </p:blipFill>
        <p:spPr>
          <a:xfrm>
            <a:off x="11987175" y="4257343"/>
            <a:ext cx="4426305" cy="3741626"/>
          </a:xfrm>
          <a:prstGeom prst="rect">
            <a:avLst/>
          </a:prstGeom>
        </p:spPr>
      </p:pic>
    </p:spTree>
    <p:extLst>
      <p:ext uri="{BB962C8B-B14F-4D97-AF65-F5344CB8AC3E}">
        <p14:creationId xmlns:p14="http://schemas.microsoft.com/office/powerpoint/2010/main" val="2979605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7437263"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a:solidFill>
                  <a:schemeClr val="tx1"/>
                </a:solidFill>
                <a:latin typeface="+mn-lt"/>
                <a:ea typeface="Helvetica Neue"/>
                <a:cs typeface="Helvetica Neue"/>
                <a:sym typeface="Helvetica Neue"/>
              </a:rPr>
              <a:t>1. La intersección de la alfabetización financiera y digital</a:t>
            </a:r>
            <a:endParaRPr lang="es-ES" sz="4800"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j-lt"/>
                <a:ea typeface="Helvetica Neue"/>
                <a:cs typeface="Helvetica Neue"/>
                <a:sym typeface="Helvetica Neue"/>
              </a:rPr>
              <a:t>¿En qué se diferencia la educación financiera del entorno digital?</a:t>
            </a:r>
            <a:endParaRPr lang="en-US" dirty="0">
              <a:solidFill>
                <a:srgbClr val="00CCFF"/>
              </a:solidFill>
              <a:latin typeface="+mj-lt"/>
            </a:endParaRPr>
          </a:p>
        </p:txBody>
      </p:sp>
      <p:sp>
        <p:nvSpPr>
          <p:cNvPr id="120" name="Google Shape;120;p6"/>
          <p:cNvSpPr txBox="1"/>
          <p:nvPr/>
        </p:nvSpPr>
        <p:spPr>
          <a:xfrm>
            <a:off x="1295399" y="4024780"/>
            <a:ext cx="16174453" cy="4952149"/>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s-ES" sz="2400" b="1">
                <a:effectLst/>
                <a:latin typeface="+mj-lt"/>
                <a:ea typeface="Yu Mincho" panose="02020400000000000000" pitchFamily="18" charset="-128"/>
                <a:cs typeface="Arial" panose="020B0604020202020204" pitchFamily="34" charset="0"/>
              </a:rPr>
              <a:t>La educación financiera en el mundo digital </a:t>
            </a:r>
            <a:r>
              <a:rPr lang="es-ES" sz="2400">
                <a:effectLst/>
                <a:latin typeface="+mj-lt"/>
                <a:ea typeface="Yu Mincho" panose="02020400000000000000" pitchFamily="18" charset="-128"/>
                <a:cs typeface="Arial" panose="020B0604020202020204" pitchFamily="34" charset="0"/>
              </a:rPr>
              <a:t>es diferente de la educación financiera tradicional porque implica el uso de herramientas y plataformas digitales para gestionar el dinero. Significa entender cómo utilizar de forma segura la banca en línea, las aplicaciones presupuestarias y otras herramientas digitales.</a:t>
            </a:r>
          </a:p>
          <a:p>
            <a:pPr algn="just">
              <a:lnSpc>
                <a:spcPct val="107000"/>
              </a:lnSpc>
              <a:spcAft>
                <a:spcPts val="800"/>
              </a:spcAft>
            </a:pPr>
            <a:endParaRPr lang="es-ES" sz="240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s-ES" sz="2400">
                <a:effectLst/>
                <a:latin typeface="+mj-lt"/>
                <a:ea typeface="Yu Mincho" panose="02020400000000000000" pitchFamily="18" charset="-128"/>
                <a:cs typeface="Arial" panose="020B0604020202020204" pitchFamily="34" charset="0"/>
              </a:rPr>
              <a:t>El entorno digital implica el uso de </a:t>
            </a:r>
            <a:r>
              <a:rPr lang="es-ES" sz="2400" b="1">
                <a:effectLst/>
                <a:latin typeface="+mj-lt"/>
                <a:ea typeface="Yu Mincho" panose="02020400000000000000" pitchFamily="18" charset="-128"/>
                <a:cs typeface="Arial" panose="020B0604020202020204" pitchFamily="34" charset="0"/>
              </a:rPr>
              <a:t>diversas herramientas y plataformas digitales para gestionar el dinero</a:t>
            </a:r>
            <a:r>
              <a:rPr lang="es-ES" sz="2400">
                <a:effectLst/>
                <a:latin typeface="+mj-lt"/>
                <a:ea typeface="Yu Mincho" panose="02020400000000000000" pitchFamily="18" charset="-128"/>
                <a:cs typeface="Arial" panose="020B0604020202020204" pitchFamily="34" charset="0"/>
              </a:rPr>
              <a:t>. Esto incluye la banca en línea, las aplicaciones de pago por móvil, las aplicaciones presupuestarias y las plataformas de inversión. Es importante familiarizarse con estas herramientas y saber cómo utilizarlas de forma segura y eficaz.</a:t>
            </a:r>
          </a:p>
          <a:p>
            <a:pPr algn="just">
              <a:lnSpc>
                <a:spcPct val="107000"/>
              </a:lnSpc>
              <a:spcAft>
                <a:spcPts val="800"/>
              </a:spcAft>
            </a:pPr>
            <a:endParaRPr lang="es-ES" sz="240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s-ES" sz="2400">
                <a:effectLst/>
                <a:latin typeface="+mj-lt"/>
                <a:ea typeface="Yu Mincho" panose="02020400000000000000" pitchFamily="18" charset="-128"/>
                <a:cs typeface="Arial" panose="020B0604020202020204" pitchFamily="34" charset="0"/>
              </a:rPr>
              <a:t>En el entorno digital, es importante </a:t>
            </a:r>
            <a:r>
              <a:rPr lang="es-ES" sz="2400" b="1">
                <a:effectLst/>
                <a:latin typeface="+mj-lt"/>
                <a:ea typeface="Yu Mincho" panose="02020400000000000000" pitchFamily="18" charset="-128"/>
                <a:cs typeface="Arial" panose="020B0604020202020204" pitchFamily="34" charset="0"/>
              </a:rPr>
              <a:t>proteger tu información personal y mantenerte seguro en línea</a:t>
            </a:r>
            <a:r>
              <a:rPr lang="es-ES" sz="2400">
                <a:effectLst/>
                <a:latin typeface="+mj-lt"/>
                <a:ea typeface="Yu Mincho" panose="02020400000000000000" pitchFamily="18" charset="-128"/>
                <a:cs typeface="Arial" panose="020B0604020202020204" pitchFamily="34" charset="0"/>
              </a:rPr>
              <a:t>. Esto incluye aprender a mantenerse seguro en Internet, reconocer y evitar las estafas y utilizar prácticas de navegación seguras. Esto ayuda a prevenir el robo de identidad y el fraude financiero.</a:t>
            </a:r>
            <a:endParaRPr lang="es-ES" sz="2400" dirty="0">
              <a:effectLst/>
              <a:latin typeface="+mj-lt"/>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1891162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956000"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a:solidFill>
                  <a:schemeClr val="tx1"/>
                </a:solidFill>
                <a:latin typeface="+mn-lt"/>
                <a:ea typeface="Helvetica Neue"/>
                <a:cs typeface="Helvetica Neue"/>
                <a:sym typeface="Helvetica Neue"/>
              </a:rPr>
              <a:t>1. La intersección de la alfabetización financiera y digital</a:t>
            </a:r>
            <a:endParaRPr lang="es-ES" sz="4800"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j-lt"/>
                <a:ea typeface="Helvetica Neue"/>
                <a:cs typeface="Helvetica Neue"/>
                <a:sym typeface="Helvetica Neue"/>
              </a:rPr>
              <a:t>¿En qué se diferencia la educación financiera del entorno digital?</a:t>
            </a:r>
            <a:endParaRPr lang="en-US" dirty="0">
              <a:solidFill>
                <a:srgbClr val="00CCFF"/>
              </a:solidFill>
              <a:latin typeface="+mj-lt"/>
            </a:endParaRPr>
          </a:p>
        </p:txBody>
      </p:sp>
      <p:sp>
        <p:nvSpPr>
          <p:cNvPr id="120" name="Google Shape;120;p6"/>
          <p:cNvSpPr txBox="1"/>
          <p:nvPr/>
        </p:nvSpPr>
        <p:spPr>
          <a:xfrm>
            <a:off x="1295399" y="4024780"/>
            <a:ext cx="16391021" cy="5449913"/>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s-ES" sz="2400">
                <a:effectLst/>
                <a:latin typeface="+mj-lt"/>
                <a:ea typeface="Yu Mincho" panose="02020400000000000000" pitchFamily="18" charset="-128"/>
                <a:cs typeface="Arial" panose="020B0604020202020204" pitchFamily="34" charset="0"/>
              </a:rPr>
              <a:t>Internet ofrece una gran cantidad de </a:t>
            </a:r>
            <a:r>
              <a:rPr lang="es-ES" sz="2400" b="1">
                <a:effectLst/>
                <a:latin typeface="+mj-lt"/>
                <a:ea typeface="Yu Mincho" panose="02020400000000000000" pitchFamily="18" charset="-128"/>
                <a:cs typeface="Arial" panose="020B0604020202020204" pitchFamily="34" charset="0"/>
              </a:rPr>
              <a:t>información y recursos para gestionar tus finanzas</a:t>
            </a:r>
            <a:r>
              <a:rPr lang="es-ES" sz="2400">
                <a:effectLst/>
                <a:latin typeface="+mj-lt"/>
                <a:ea typeface="Yu Mincho" panose="02020400000000000000" pitchFamily="18" charset="-128"/>
                <a:cs typeface="Arial" panose="020B0604020202020204" pitchFamily="34" charset="0"/>
              </a:rPr>
              <a:t>. Estar alfabetizado digitalmente significa saber cómo encontrar información financiera fiable en línea y estar al día de las últimas tendencias y normativas.</a:t>
            </a:r>
          </a:p>
          <a:p>
            <a:pPr algn="just">
              <a:lnSpc>
                <a:spcPct val="107000"/>
              </a:lnSpc>
              <a:spcAft>
                <a:spcPts val="800"/>
              </a:spcAft>
            </a:pPr>
            <a:endParaRPr lang="es-ES" sz="240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s-ES" sz="2400" b="1">
                <a:effectLst/>
                <a:latin typeface="+mj-lt"/>
                <a:ea typeface="Yu Mincho" panose="02020400000000000000" pitchFamily="18" charset="-128"/>
                <a:cs typeface="Arial" panose="020B0604020202020204" pitchFamily="34" charset="0"/>
              </a:rPr>
              <a:t>Es esencial conocer las diferentes opciones de pago digital</a:t>
            </a:r>
            <a:r>
              <a:rPr lang="es-ES" sz="2400">
                <a:effectLst/>
                <a:latin typeface="+mj-lt"/>
                <a:ea typeface="Yu Mincho" panose="02020400000000000000" pitchFamily="18" charset="-128"/>
                <a:cs typeface="Arial" panose="020B0604020202020204" pitchFamily="34" charset="0"/>
              </a:rPr>
              <a:t>. Esto incluye los pagos en línea, las transferencias entre particulares, los monederos digitales y los pagos sin contacto. Conocer las ventajas, los riesgos y las medidas de seguridad asociadas a estos métodos de pago te permitirá tomar decisiones con conocimiento de causa.</a:t>
            </a:r>
          </a:p>
          <a:p>
            <a:pPr algn="just">
              <a:lnSpc>
                <a:spcPct val="107000"/>
              </a:lnSpc>
              <a:spcAft>
                <a:spcPts val="800"/>
              </a:spcAft>
            </a:pPr>
            <a:endParaRPr lang="es-ES" sz="240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s-ES" sz="2400" b="1">
                <a:effectLst/>
                <a:latin typeface="+mj-lt"/>
                <a:ea typeface="Yu Mincho" panose="02020400000000000000" pitchFamily="18" charset="-128"/>
                <a:cs typeface="Arial" panose="020B0604020202020204" pitchFamily="34" charset="0"/>
              </a:rPr>
              <a:t>La alfabetización financiera en el entorno digital </a:t>
            </a:r>
            <a:r>
              <a:rPr lang="es-ES" sz="2400">
                <a:effectLst/>
                <a:latin typeface="+mj-lt"/>
                <a:ea typeface="Yu Mincho" panose="02020400000000000000" pitchFamily="18" charset="-128"/>
                <a:cs typeface="Arial" panose="020B0604020202020204" pitchFamily="34" charset="0"/>
              </a:rPr>
              <a:t>significa adaptar los principios tradicionales de la toma de decisiones financieras al entorno digital. Esto incluye evaluar la credibilidad de las instituciones financieras en línea, comparar productos y servicios financieros digitales y comprender las condiciones de los contratos digitales</a:t>
            </a:r>
          </a:p>
          <a:p>
            <a:pPr algn="just">
              <a:lnSpc>
                <a:spcPct val="107000"/>
              </a:lnSpc>
              <a:spcAft>
                <a:spcPts val="800"/>
              </a:spcAft>
            </a:pPr>
            <a:r>
              <a:rPr lang="en-GB" sz="2400">
                <a:effectLst/>
                <a:latin typeface="+mj-lt"/>
                <a:ea typeface="Yu Mincho" panose="02020400000000000000" pitchFamily="18" charset="-128"/>
                <a:cs typeface="Arial" panose="020B0604020202020204" pitchFamily="34" charset="0"/>
              </a:rPr>
              <a:t>.</a:t>
            </a:r>
            <a:endParaRPr lang="en-US" sz="2000" dirty="0">
              <a:effectLst/>
              <a:latin typeface="+mj-lt"/>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43057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956000"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a:solidFill>
                  <a:schemeClr val="tx1"/>
                </a:solidFill>
                <a:latin typeface="+mn-lt"/>
                <a:ea typeface="Helvetica Neue"/>
                <a:cs typeface="Helvetica Neue"/>
                <a:sym typeface="Helvetica Neue"/>
              </a:rPr>
              <a:t>1. La intersección de la alfabetización financiera y digital</a:t>
            </a:r>
            <a:endParaRPr lang="es-ES" sz="4800"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¿En qué se diferencia la educación financiera del entorno digital?</a:t>
            </a:r>
            <a:endParaRPr lang="en-US" dirty="0">
              <a:solidFill>
                <a:srgbClr val="00CCFF"/>
              </a:solidFill>
              <a:latin typeface="+mn-lt"/>
            </a:endParaRPr>
          </a:p>
        </p:txBody>
      </p:sp>
      <p:sp>
        <p:nvSpPr>
          <p:cNvPr id="2" name="Google Shape;120;p6">
            <a:extLst>
              <a:ext uri="{FF2B5EF4-FFF2-40B4-BE49-F238E27FC236}">
                <a16:creationId xmlns:a16="http://schemas.microsoft.com/office/drawing/2014/main" id="{D0CD93ED-BC14-4410-424C-2AC4B64AF0E4}"/>
              </a:ext>
            </a:extLst>
          </p:cNvPr>
          <p:cNvSpPr txBox="1"/>
          <p:nvPr/>
        </p:nvSpPr>
        <p:spPr>
          <a:xfrm>
            <a:off x="7726680" y="5772777"/>
            <a:ext cx="9265920" cy="1569620"/>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es-ES" sz="2400" i="1">
                <a:solidFill>
                  <a:schemeClr val="accent6"/>
                </a:solidFill>
                <a:latin typeface="+mn-lt"/>
                <a:ea typeface="Helvetica Neue"/>
                <a:cs typeface="Helvetica Neue"/>
                <a:sym typeface="Helvetica Neue"/>
              </a:rPr>
              <a:t>Contar con conocimientos financieros en el entorno digital te permitirá tomar decisiones con conocimiento de causa, protegerte en línea y utilizar herramientas digitales para mejorar tu bienestar financiero</a:t>
            </a:r>
            <a:r>
              <a:rPr lang="en-US" sz="2400" i="1">
                <a:solidFill>
                  <a:schemeClr val="accent6"/>
                </a:solidFill>
                <a:latin typeface="+mn-lt"/>
                <a:ea typeface="Helvetica Neue"/>
                <a:cs typeface="Helvetica Neue"/>
                <a:sym typeface="Helvetica Neue"/>
              </a:rPr>
              <a:t>.</a:t>
            </a:r>
            <a:endParaRPr lang="en-US" sz="2400" i="1" dirty="0">
              <a:solidFill>
                <a:schemeClr val="accent6"/>
              </a:solidFill>
              <a:latin typeface="+mn-lt"/>
              <a:ea typeface="Helvetica Neue"/>
              <a:cs typeface="Helvetica Neue"/>
              <a:sym typeface="Helvetica Neue"/>
            </a:endParaRPr>
          </a:p>
        </p:txBody>
      </p:sp>
      <p:pic>
        <p:nvPicPr>
          <p:cNvPr id="4" name="Imagen 3">
            <a:extLst>
              <a:ext uri="{FF2B5EF4-FFF2-40B4-BE49-F238E27FC236}">
                <a16:creationId xmlns:a16="http://schemas.microsoft.com/office/drawing/2014/main" id="{21D71FAF-056B-4D6F-9ECC-188BC6E0DEB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590"/>
          <a:stretch/>
        </p:blipFill>
        <p:spPr>
          <a:xfrm>
            <a:off x="2231966" y="4072713"/>
            <a:ext cx="4580313" cy="5056216"/>
          </a:xfrm>
          <a:prstGeom prst="rect">
            <a:avLst/>
          </a:prstGeom>
        </p:spPr>
      </p:pic>
    </p:spTree>
    <p:extLst>
      <p:ext uri="{BB962C8B-B14F-4D97-AF65-F5344CB8AC3E}">
        <p14:creationId xmlns:p14="http://schemas.microsoft.com/office/powerpoint/2010/main" val="301969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66EBD8D-71BA-4414-ECB0-05FADA11D7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think-cell data - do not delete" hidden="1">
                        <a:extLst>
                          <a:ext uri="{FF2B5EF4-FFF2-40B4-BE49-F238E27FC236}">
                            <a16:creationId xmlns:a16="http://schemas.microsoft.com/office/drawing/2014/main" id="{966EBD8D-71BA-4414-ECB0-05FADA11D7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050" name="Picture 2" descr="https://www.digital-boomer.eu/images/training.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4572000" y="3724674"/>
            <a:ext cx="914400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en-US" sz="4800" b="1">
                <a:solidFill>
                  <a:schemeClr val="tx1"/>
                </a:solidFill>
                <a:latin typeface="+mn-lt"/>
                <a:ea typeface="Helvetica Neue"/>
                <a:cs typeface="Helvetica Neue"/>
                <a:sym typeface="Helvetica Neue"/>
              </a:rPr>
              <a:t>Comprensión de los servicios financieros digitales</a:t>
            </a:r>
            <a:endParaRPr lang="en-US" sz="4800" b="1" dirty="0">
              <a:solidFill>
                <a:schemeClr val="tx1"/>
              </a:solidFill>
              <a:latin typeface="+mn-lt"/>
              <a:ea typeface="Helvetica Neue"/>
              <a:cs typeface="Helvetica Neue"/>
              <a:sym typeface="Helvetica Neue"/>
            </a:endParaRPr>
          </a:p>
        </p:txBody>
      </p:sp>
      <p:sp>
        <p:nvSpPr>
          <p:cNvPr id="113" name="Google Shape;113;p5"/>
          <p:cNvSpPr txBox="1"/>
          <p:nvPr/>
        </p:nvSpPr>
        <p:spPr>
          <a:xfrm>
            <a:off x="6967282" y="2709052"/>
            <a:ext cx="4353436"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a:solidFill>
                  <a:srgbClr val="00CCFF"/>
                </a:solidFill>
                <a:latin typeface="+mn-lt"/>
                <a:ea typeface="Helvetica Neue"/>
                <a:cs typeface="Helvetica Neue"/>
                <a:sym typeface="Helvetica Neue"/>
              </a:rPr>
              <a:t>Unidad </a:t>
            </a:r>
            <a:r>
              <a:rPr lang="hr-HR" sz="6000" b="1" dirty="0">
                <a:solidFill>
                  <a:srgbClr val="00CCFF"/>
                </a:solidFill>
                <a:latin typeface="+mn-lt"/>
                <a:ea typeface="Helvetica Neue"/>
                <a:cs typeface="Helvetica Neue"/>
                <a:sym typeface="Helvetica Neue"/>
              </a:rPr>
              <a:t>2</a:t>
            </a:r>
            <a:endParaRPr sz="6000" b="1" i="0" u="none" strike="noStrike" cap="none" dirty="0">
              <a:solidFill>
                <a:srgbClr val="00CCFF"/>
              </a:solidFill>
              <a:latin typeface="+mn-lt"/>
              <a:ea typeface="Helvetica Neue"/>
              <a:cs typeface="Helvetica Neue"/>
              <a:sym typeface="Helvetica Neue"/>
            </a:endParaRPr>
          </a:p>
        </p:txBody>
      </p:sp>
    </p:spTree>
    <p:extLst>
      <p:ext uri="{BB962C8B-B14F-4D97-AF65-F5344CB8AC3E}">
        <p14:creationId xmlns:p14="http://schemas.microsoft.com/office/powerpoint/2010/main" val="2751140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a:solidFill>
                  <a:schemeClr val="tx1"/>
                </a:solidFill>
                <a:latin typeface="+mn-lt"/>
                <a:ea typeface="Helvetica Neue"/>
                <a:cs typeface="Helvetica Neue"/>
                <a:sym typeface="Helvetica Neue"/>
              </a:rPr>
              <a:t>.</a:t>
            </a:r>
            <a:r>
              <a:rPr lang="hr-HR" sz="4800" b="1">
                <a:solidFill>
                  <a:schemeClr val="tx1"/>
                </a:solidFill>
                <a:latin typeface="+mn-lt"/>
                <a:ea typeface="Helvetica Neue"/>
                <a:cs typeface="Helvetica Neue"/>
                <a:sym typeface="Helvetica Neue"/>
              </a:rPr>
              <a:t> </a:t>
            </a:r>
            <a:r>
              <a:rPr lang="es-ES" sz="4800" b="1">
                <a:solidFill>
                  <a:schemeClr val="tx1"/>
                </a:solidFill>
                <a:latin typeface="+mn-lt"/>
                <a:ea typeface="Helvetica Neue"/>
                <a:cs typeface="Helvetica Neue"/>
                <a:sym typeface="Helvetica Neue"/>
              </a:rPr>
              <a:t>Comprensión de los servicios financieros digitales</a:t>
            </a:r>
            <a:endParaRPr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¿Qué son la banca electrónica y la banca móvil, y cómo utilizarlas?</a:t>
            </a:r>
            <a:endParaRPr lang="es-ES" dirty="0">
              <a:solidFill>
                <a:srgbClr val="00CCFF"/>
              </a:solidFill>
              <a:latin typeface="+mn-lt"/>
            </a:endParaRPr>
          </a:p>
        </p:txBody>
      </p:sp>
      <p:sp>
        <p:nvSpPr>
          <p:cNvPr id="120" name="Google Shape;120;p6"/>
          <p:cNvSpPr txBox="1"/>
          <p:nvPr/>
        </p:nvSpPr>
        <p:spPr>
          <a:xfrm>
            <a:off x="6505800" y="4072713"/>
            <a:ext cx="10486800" cy="4524275"/>
          </a:xfrm>
          <a:prstGeom prst="rect">
            <a:avLst/>
          </a:prstGeom>
          <a:noFill/>
          <a:ln>
            <a:noFill/>
          </a:ln>
        </p:spPr>
        <p:txBody>
          <a:bodyPr spcFirstLastPara="1" wrap="square" lIns="91425" tIns="45700" rIns="91425" bIns="45700" anchor="t" anchorCtr="0">
            <a:spAutoFit/>
          </a:bodyPr>
          <a:lstStyle/>
          <a:p>
            <a:pPr algn="just"/>
            <a:r>
              <a:rPr lang="es-ES" sz="2400">
                <a:effectLst/>
                <a:latin typeface="+mj-lt"/>
                <a:ea typeface="Yu Mincho" panose="02020400000000000000" pitchFamily="18" charset="-128"/>
                <a:cs typeface="Arial" panose="020B0604020202020204" pitchFamily="34" charset="0"/>
              </a:rPr>
              <a:t>La </a:t>
            </a:r>
            <a:r>
              <a:rPr lang="es-ES" sz="2400" b="1">
                <a:effectLst/>
                <a:latin typeface="+mj-lt"/>
                <a:ea typeface="Yu Mincho" panose="02020400000000000000" pitchFamily="18" charset="-128"/>
                <a:cs typeface="Arial" panose="020B0604020202020204" pitchFamily="34" charset="0"/>
              </a:rPr>
              <a:t>banca electrónica </a:t>
            </a:r>
            <a:r>
              <a:rPr lang="es-ES" sz="2400">
                <a:effectLst/>
                <a:latin typeface="+mj-lt"/>
                <a:ea typeface="Yu Mincho" panose="02020400000000000000" pitchFamily="18" charset="-128"/>
                <a:cs typeface="Arial" panose="020B0604020202020204" pitchFamily="34" charset="0"/>
              </a:rPr>
              <a:t>consiste en utilizar un ordenador o un dispositivo con conexión a Internet para acceder a tus cuentas bancarias y realizar transacciones financieras. Te permite consultar los saldos de tus cuentas, revisar el historial de transacciones, transferir fondos entre cuentas, pagar facturas en línea y establecer pagos automáticos. </a:t>
            </a:r>
          </a:p>
          <a:p>
            <a:pPr algn="just"/>
            <a:endParaRPr lang="es-ES" sz="2400">
              <a:latin typeface="+mj-lt"/>
              <a:ea typeface="Yu Mincho" panose="02020400000000000000" pitchFamily="18" charset="-128"/>
              <a:cs typeface="Arial" panose="020B0604020202020204" pitchFamily="34" charset="0"/>
            </a:endParaRPr>
          </a:p>
          <a:p>
            <a:pPr algn="just"/>
            <a:r>
              <a:rPr lang="es-ES" sz="2400" b="1">
                <a:effectLst/>
                <a:latin typeface="+mj-lt"/>
                <a:ea typeface="Yu Mincho" panose="02020400000000000000" pitchFamily="18" charset="-128"/>
                <a:cs typeface="Arial" panose="020B0604020202020204" pitchFamily="34" charset="0"/>
              </a:rPr>
              <a:t>Para utilizar la banca electrónica</a:t>
            </a:r>
            <a:r>
              <a:rPr lang="es-ES" sz="2400">
                <a:effectLst/>
                <a:latin typeface="+mj-lt"/>
                <a:ea typeface="Yu Mincho" panose="02020400000000000000" pitchFamily="18" charset="-128"/>
                <a:cs typeface="Arial" panose="020B0604020202020204" pitchFamily="34" charset="0"/>
              </a:rPr>
              <a:t>, necesitas una conexión a Internet y acceso a la plataforma segura de tu banco. Normalmente, tendrás que crear una cuenta de banca en línea con tu banco y configurar tus credenciales de acceso, como un nombre de usuario y una contraseña. Una vez conectado, puedes navegar por el portal de banca en línea para realizar diversas tareas financieras</a:t>
            </a:r>
            <a:r>
              <a:rPr lang="en-US" sz="2400">
                <a:effectLst/>
                <a:latin typeface="+mj-lt"/>
                <a:ea typeface="Yu Mincho" panose="02020400000000000000" pitchFamily="18" charset="-128"/>
                <a:cs typeface="Arial" panose="020B0604020202020204" pitchFamily="34" charset="0"/>
              </a:rPr>
              <a:t>.</a:t>
            </a:r>
            <a:endParaRPr lang="es-ES" dirty="0">
              <a:latin typeface="+mj-lt"/>
            </a:endParaRPr>
          </a:p>
        </p:txBody>
      </p:sp>
      <p:pic>
        <p:nvPicPr>
          <p:cNvPr id="5" name="Picture 4" descr="Close-up of credit card on keyboard">
            <a:extLst>
              <a:ext uri="{FF2B5EF4-FFF2-40B4-BE49-F238E27FC236}">
                <a16:creationId xmlns:a16="http://schemas.microsoft.com/office/drawing/2014/main" id="{0980B9A2-8421-F384-7666-1CA5A3C1384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14880" y="4446986"/>
            <a:ext cx="4581120" cy="3438703"/>
          </a:xfrm>
          <a:prstGeom prst="rect">
            <a:avLst/>
          </a:prstGeom>
        </p:spPr>
      </p:pic>
    </p:spTree>
    <p:extLst>
      <p:ext uri="{BB962C8B-B14F-4D97-AF65-F5344CB8AC3E}">
        <p14:creationId xmlns:p14="http://schemas.microsoft.com/office/powerpoint/2010/main" val="1003525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2. Comprensión de los servicios financieros digitales</a:t>
            </a:r>
            <a:endParaRPr lang="es-ES" sz="4800"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¿Qué son la banca electrónica y la banca móvil, y cómo utilizarlas?</a:t>
            </a:r>
            <a:endParaRPr lang="es-ES" sz="2800" dirty="0">
              <a:solidFill>
                <a:srgbClr val="00CCFF"/>
              </a:solidFill>
              <a:latin typeface="+mn-lt"/>
            </a:endParaRPr>
          </a:p>
        </p:txBody>
      </p:sp>
      <p:sp>
        <p:nvSpPr>
          <p:cNvPr id="120" name="Google Shape;120;p6"/>
          <p:cNvSpPr txBox="1"/>
          <p:nvPr/>
        </p:nvSpPr>
        <p:spPr>
          <a:xfrm>
            <a:off x="6477000" y="4024780"/>
            <a:ext cx="10959230" cy="5262939"/>
          </a:xfrm>
          <a:prstGeom prst="rect">
            <a:avLst/>
          </a:prstGeom>
          <a:noFill/>
          <a:ln>
            <a:noFill/>
          </a:ln>
        </p:spPr>
        <p:txBody>
          <a:bodyPr spcFirstLastPara="1" wrap="square" lIns="91425" tIns="45700" rIns="91425" bIns="45700" anchor="t" anchorCtr="0">
            <a:spAutoFit/>
          </a:bodyPr>
          <a:lstStyle/>
          <a:p>
            <a:pPr algn="just"/>
            <a:r>
              <a:rPr lang="es-ES" sz="2400">
                <a:effectLst/>
                <a:latin typeface="+mj-lt"/>
                <a:ea typeface="Yu Mincho" panose="02020400000000000000" pitchFamily="18" charset="-128"/>
                <a:cs typeface="Arial" panose="020B0604020202020204" pitchFamily="34" charset="0"/>
              </a:rPr>
              <a:t>La </a:t>
            </a:r>
            <a:r>
              <a:rPr lang="es-ES" sz="2400" b="1">
                <a:effectLst/>
                <a:latin typeface="+mj-lt"/>
                <a:ea typeface="Yu Mincho" panose="02020400000000000000" pitchFamily="18" charset="-128"/>
                <a:cs typeface="Arial" panose="020B0604020202020204" pitchFamily="34" charset="0"/>
              </a:rPr>
              <a:t>banca móvil</a:t>
            </a:r>
            <a:r>
              <a:rPr lang="es-ES" sz="2400">
                <a:effectLst/>
                <a:latin typeface="+mj-lt"/>
                <a:ea typeface="Yu Mincho" panose="02020400000000000000" pitchFamily="18" charset="-128"/>
                <a:cs typeface="Arial" panose="020B0604020202020204" pitchFamily="34" charset="0"/>
              </a:rPr>
              <a:t>, como su nombre indica, consiste en utilizar un dispositivo móvil, como un teléfono inteligente o una tableta, para acceder a tus cuentas bancarias y realizar transacciones financieras. Las aplicaciones de banca móvil que ofrecen los bancos permiten realizar funciones similares a las de la banca electrónica, pero de forma más cómoda y portátil. Con una aplicación de banca móvil instalada en tu dispositivo, puedes consultar el saldo de tus cuentas, transferir fondos, pagar facturas, ingresar cheques utilizando la cámara del dispositivo y recibir notificaciones sobre la actividad de tu cuenta. </a:t>
            </a:r>
          </a:p>
          <a:p>
            <a:pPr algn="just"/>
            <a:endParaRPr lang="es-ES" sz="2400">
              <a:latin typeface="+mj-lt"/>
              <a:ea typeface="Yu Mincho" panose="02020400000000000000" pitchFamily="18" charset="-128"/>
              <a:cs typeface="Arial" panose="020B0604020202020204" pitchFamily="34" charset="0"/>
            </a:endParaRPr>
          </a:p>
          <a:p>
            <a:pPr algn="just"/>
            <a:r>
              <a:rPr lang="es-ES" sz="2400" b="1">
                <a:effectLst/>
                <a:latin typeface="+mj-lt"/>
                <a:ea typeface="Yu Mincho" panose="02020400000000000000" pitchFamily="18" charset="-128"/>
                <a:cs typeface="Arial" panose="020B0604020202020204" pitchFamily="34" charset="0"/>
              </a:rPr>
              <a:t>Para utilizar la banca móvil</a:t>
            </a:r>
            <a:r>
              <a:rPr lang="es-ES" sz="2400">
                <a:effectLst/>
                <a:latin typeface="+mj-lt"/>
                <a:ea typeface="Yu Mincho" panose="02020400000000000000" pitchFamily="18" charset="-128"/>
                <a:cs typeface="Arial" panose="020B0604020202020204" pitchFamily="34" charset="0"/>
              </a:rPr>
              <a:t>, debes descargar e instalar la aplicación de banca móvil de tu banco desde la tienda de aplicaciones correspondiente al sistema operativo de tu dispositivo, como Apple App Store o Google Play Store. Una vez instalada, tendrás que iniciar sesión con tus credenciales de banca online o configurar un inicio de sesión de banca móvil independiente</a:t>
            </a:r>
            <a:r>
              <a:rPr lang="en-US" sz="2400">
                <a:effectLst/>
                <a:latin typeface="+mj-lt"/>
                <a:ea typeface="Yu Mincho" panose="02020400000000000000" pitchFamily="18" charset="-128"/>
                <a:cs typeface="Arial" panose="020B0604020202020204" pitchFamily="34" charset="0"/>
              </a:rPr>
              <a:t>.</a:t>
            </a:r>
            <a:endParaRPr lang="es-ES" dirty="0">
              <a:latin typeface="+mj-lt"/>
            </a:endParaRPr>
          </a:p>
        </p:txBody>
      </p:sp>
      <p:pic>
        <p:nvPicPr>
          <p:cNvPr id="2" name="Picture 1" descr="Close-up of credit card on keyboard">
            <a:extLst>
              <a:ext uri="{FF2B5EF4-FFF2-40B4-BE49-F238E27FC236}">
                <a16:creationId xmlns:a16="http://schemas.microsoft.com/office/drawing/2014/main" id="{87D6899B-F1CC-76C5-66C9-8A0C6E8FF0C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14880" y="4446986"/>
            <a:ext cx="4581120" cy="3438703"/>
          </a:xfrm>
          <a:prstGeom prst="rect">
            <a:avLst/>
          </a:prstGeom>
        </p:spPr>
      </p:pic>
    </p:spTree>
    <p:extLst>
      <p:ext uri="{BB962C8B-B14F-4D97-AF65-F5344CB8AC3E}">
        <p14:creationId xmlns:p14="http://schemas.microsoft.com/office/powerpoint/2010/main" val="228617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2. Comprensión de los servicios financieros digitales</a:t>
            </a:r>
            <a:endParaRPr lang="es-ES" sz="4800"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¿Qué son la banca electrónica y la banca móvil, y cómo utilizarlas?</a:t>
            </a:r>
            <a:endParaRPr lang="es-ES" sz="2800" dirty="0">
              <a:solidFill>
                <a:srgbClr val="00CCFF"/>
              </a:solidFill>
              <a:latin typeface="+mn-lt"/>
            </a:endParaRPr>
          </a:p>
        </p:txBody>
      </p:sp>
      <p:sp>
        <p:nvSpPr>
          <p:cNvPr id="120" name="Google Shape;120;p6"/>
          <p:cNvSpPr txBox="1"/>
          <p:nvPr/>
        </p:nvSpPr>
        <p:spPr>
          <a:xfrm>
            <a:off x="1332000" y="4072713"/>
            <a:ext cx="15966444" cy="4746965"/>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s-ES" sz="2400" b="1">
                <a:effectLst/>
                <a:latin typeface="+mj-lt"/>
                <a:ea typeface="Yu Mincho" panose="02020400000000000000" pitchFamily="18" charset="-128"/>
                <a:cs typeface="Arial" panose="020B0604020202020204" pitchFamily="34" charset="0"/>
              </a:rPr>
              <a:t>El uso de la banca electrónica y móvil ofrece varias ventajas. </a:t>
            </a:r>
            <a:r>
              <a:rPr lang="es-ES" sz="2400">
                <a:effectLst/>
                <a:latin typeface="+mj-lt"/>
                <a:ea typeface="Yu Mincho" panose="02020400000000000000" pitchFamily="18" charset="-128"/>
                <a:cs typeface="Arial" panose="020B0604020202020204" pitchFamily="34" charset="0"/>
              </a:rPr>
              <a:t>Te permite acceder cómodamente a tus cuentas y gestionarlas desde cualquier lugar y en cualquier momento, sin necesidad de acudir a una sucursal bancaria física. Puedes ahorrar tiempo realizando las transacciones electrónicamente y evitar la molestia de visitar varios centros de pago de facturas. También es una forma segura de gestionar tus finanzas, ya que los bancos de confianza emplean el cifrado y otras medidas de seguridad para proteger tu información confidencial durante las transacciones en línea.</a:t>
            </a:r>
          </a:p>
          <a:p>
            <a:pPr algn="just">
              <a:lnSpc>
                <a:spcPct val="107000"/>
              </a:lnSpc>
              <a:spcAft>
                <a:spcPts val="800"/>
              </a:spcAft>
            </a:pPr>
            <a:endParaRPr lang="es-ES" sz="240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s-ES" sz="2400">
                <a:effectLst/>
                <a:latin typeface="+mj-lt"/>
                <a:ea typeface="Yu Mincho" panose="02020400000000000000" pitchFamily="18" charset="-128"/>
                <a:cs typeface="Arial" panose="020B0604020202020204" pitchFamily="34" charset="0"/>
              </a:rPr>
              <a:t>Para utilizar eficazmente la banca electrónica y móvil, es importante </a:t>
            </a:r>
            <a:r>
              <a:rPr lang="es-ES" sz="2400" b="1">
                <a:effectLst/>
                <a:latin typeface="+mj-lt"/>
                <a:ea typeface="Yu Mincho" panose="02020400000000000000" pitchFamily="18" charset="-128"/>
                <a:cs typeface="Arial" panose="020B0604020202020204" pitchFamily="34" charset="0"/>
              </a:rPr>
              <a:t>seguir las buenas prácticas </a:t>
            </a:r>
            <a:r>
              <a:rPr lang="es-ES" sz="2400">
                <a:effectLst/>
                <a:latin typeface="+mj-lt"/>
                <a:ea typeface="Yu Mincho" panose="02020400000000000000" pitchFamily="18" charset="-128"/>
                <a:cs typeface="Arial" panose="020B0604020202020204" pitchFamily="34" charset="0"/>
              </a:rPr>
              <a:t>en materia de seguridad. Esto incluye mantener la confidencialidad de tus credenciales de acceso, revisar periódicamente la actividad de tu cuenta, utilizar conexiones seguras a Internet y ser precavido ante intentos de phishing o mensajes sospechosos que soliciten tu información personal. Si tienes algún problema o duda sobre el uso de la banca electrónica o móvil, te recomendamos que te pongas en contacto con el servicio de atención al cliente de tu banco</a:t>
            </a:r>
            <a:r>
              <a:rPr lang="en-US" sz="2400">
                <a:effectLst/>
                <a:latin typeface="+mj-lt"/>
                <a:ea typeface="Yu Mincho" panose="02020400000000000000" pitchFamily="18" charset="-128"/>
                <a:cs typeface="Arial" panose="020B0604020202020204" pitchFamily="34" charset="0"/>
              </a:rPr>
              <a:t>.</a:t>
            </a:r>
            <a:endParaRPr lang="en-US" sz="2400" dirty="0">
              <a:effectLst/>
              <a:latin typeface="+mj-lt"/>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882708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2. Comprensión de los servicios financieros digitales</a:t>
            </a:r>
            <a:endParaRPr lang="es-ES" sz="4800"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¿Qué son los sistemas de pago en línea?</a:t>
            </a:r>
            <a:endParaRPr lang="es-ES" dirty="0">
              <a:solidFill>
                <a:srgbClr val="00CCFF"/>
              </a:solidFill>
              <a:latin typeface="+mn-lt"/>
            </a:endParaRPr>
          </a:p>
        </p:txBody>
      </p:sp>
      <p:sp>
        <p:nvSpPr>
          <p:cNvPr id="120" name="Google Shape;120;p6"/>
          <p:cNvSpPr txBox="1"/>
          <p:nvPr/>
        </p:nvSpPr>
        <p:spPr>
          <a:xfrm>
            <a:off x="1295400" y="4024780"/>
            <a:ext cx="8991600" cy="415494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a:solidFill>
                  <a:schemeClr val="dk1"/>
                </a:solidFill>
                <a:latin typeface="+mn-lt"/>
                <a:ea typeface="Helvetica Neue"/>
                <a:cs typeface="Helvetica Neue"/>
                <a:sym typeface="Helvetica Neue"/>
              </a:rPr>
              <a:t>Los sistemas de pago en línea han revolucionado la forma de realizar pagos y transacciones en la era digital. Estos sistemas ofrecen métodos cómodos y seguros para pagar bienes y servicios en línea sin necesidad de efectivo o cheques.</a:t>
            </a:r>
          </a:p>
          <a:p>
            <a:pPr marL="0" marR="0" lvl="0" indent="0" algn="just" rtl="0">
              <a:spcBef>
                <a:spcPts val="0"/>
              </a:spcBef>
              <a:spcAft>
                <a:spcPts val="0"/>
              </a:spcAft>
              <a:buNone/>
            </a:pPr>
            <a:endParaRPr lang="es-ES" sz="240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s-ES" sz="2400">
                <a:solidFill>
                  <a:schemeClr val="dk1"/>
                </a:solidFill>
                <a:latin typeface="+mn-lt"/>
                <a:ea typeface="Helvetica Neue"/>
                <a:cs typeface="Helvetica Neue"/>
                <a:sym typeface="Helvetica Neue"/>
              </a:rPr>
              <a:t>Los sistemas de pago en línea, también conocidos como </a:t>
            </a:r>
            <a:r>
              <a:rPr lang="es-ES" sz="2400" b="1">
                <a:solidFill>
                  <a:schemeClr val="dk1"/>
                </a:solidFill>
                <a:latin typeface="+mn-lt"/>
                <a:ea typeface="Helvetica Neue"/>
                <a:cs typeface="Helvetica Neue"/>
                <a:sym typeface="Helvetica Neue"/>
              </a:rPr>
              <a:t>sistemas de pago digital o sistemas de pago electrónico</a:t>
            </a:r>
            <a:r>
              <a:rPr lang="es-ES" sz="2400">
                <a:solidFill>
                  <a:schemeClr val="dk1"/>
                </a:solidFill>
                <a:latin typeface="+mn-lt"/>
                <a:ea typeface="Helvetica Neue"/>
                <a:cs typeface="Helvetica Neue"/>
                <a:sym typeface="Helvetica Neue"/>
              </a:rPr>
              <a:t>, son plataformas que permiten realizar transacciones electrónicas y facilitan la transferencia de fondos entre particulares o empresas. Actúan como intermediarios, transfiriendo dinero de forma segura del ordenante al beneficiario en un entorno virtual</a:t>
            </a:r>
            <a:r>
              <a:rPr lang="en-US" sz="2400">
                <a:solidFill>
                  <a:schemeClr val="dk1"/>
                </a:solidFill>
                <a:latin typeface="+mn-lt"/>
                <a:ea typeface="Helvetica Neue"/>
                <a:cs typeface="Helvetica Neue"/>
                <a:sym typeface="Helvetica Neue"/>
              </a:rPr>
              <a:t>.</a:t>
            </a:r>
            <a:endParaRPr lang="es-ES" dirty="0">
              <a:latin typeface="+mn-lt"/>
            </a:endParaRPr>
          </a:p>
        </p:txBody>
      </p:sp>
      <p:pic>
        <p:nvPicPr>
          <p:cNvPr id="2" name="Picture 1" descr="Hands of person using credit card reader">
            <a:extLst>
              <a:ext uri="{FF2B5EF4-FFF2-40B4-BE49-F238E27FC236}">
                <a16:creationId xmlns:a16="http://schemas.microsoft.com/office/drawing/2014/main" id="{FD47D357-3A6C-DB56-0AC8-752C563C21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0" y="4197609"/>
            <a:ext cx="5532120" cy="3688080"/>
          </a:xfrm>
          <a:prstGeom prst="rect">
            <a:avLst/>
          </a:prstGeom>
        </p:spPr>
      </p:pic>
    </p:spTree>
    <p:extLst>
      <p:ext uri="{BB962C8B-B14F-4D97-AF65-F5344CB8AC3E}">
        <p14:creationId xmlns:p14="http://schemas.microsoft.com/office/powerpoint/2010/main" val="2922381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34E1047-B627-FB99-EEA5-EA37C725B11A}"/>
              </a:ext>
            </a:extLst>
          </p:cNvPr>
          <p:cNvGraphicFramePr>
            <a:graphicFrameLocks noChangeAspect="1"/>
          </p:cNvGraphicFramePr>
          <p:nvPr>
            <p:custDataLst>
              <p:tags r:id="rId1"/>
            </p:custDataLst>
            <p:extLst>
              <p:ext uri="{D42A27DB-BD31-4B8C-83A1-F6EECF244321}">
                <p14:modId xmlns:p14="http://schemas.microsoft.com/office/powerpoint/2010/main" val="42268175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098" name="Picture 2" descr="https://www.digital-boomer.eu/images/suit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052537" y="4588038"/>
            <a:ext cx="3758038" cy="4340835"/>
          </a:xfrm>
          <a:prstGeom prst="rect">
            <a:avLst/>
          </a:prstGeom>
          <a:noFill/>
          <a:extLst>
            <a:ext uri="{909E8E84-426E-40DD-AFC4-6F175D3DCCD1}">
              <a14:hiddenFill xmlns:a14="http://schemas.microsoft.com/office/drawing/2010/main">
                <a:solidFill>
                  <a:srgbClr val="FFFFFF"/>
                </a:solidFill>
              </a14:hiddenFill>
            </a:ext>
          </a:extLst>
        </p:spPr>
      </p:pic>
      <p:sp>
        <p:nvSpPr>
          <p:cNvPr id="57" name="Google Shape;57;p2"/>
          <p:cNvSpPr txBox="1"/>
          <p:nvPr/>
        </p:nvSpPr>
        <p:spPr>
          <a:xfrm>
            <a:off x="1219200" y="2400055"/>
            <a:ext cx="3361031"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a:solidFill>
                  <a:srgbClr val="00CCFF"/>
                </a:solidFill>
                <a:latin typeface="+mn-lt"/>
                <a:ea typeface="Helvetica Neue"/>
                <a:cs typeface="Helvetica Neue"/>
                <a:sym typeface="Helvetica Neue"/>
              </a:rPr>
              <a:t>Índice</a:t>
            </a:r>
            <a:endParaRPr dirty="0">
              <a:solidFill>
                <a:srgbClr val="00CCFF"/>
              </a:solidFill>
              <a:latin typeface="+mn-lt"/>
            </a:endParaRPr>
          </a:p>
        </p:txBody>
      </p:sp>
      <p:sp>
        <p:nvSpPr>
          <p:cNvPr id="58" name="Google Shape;58;p2"/>
          <p:cNvSpPr txBox="1"/>
          <p:nvPr/>
        </p:nvSpPr>
        <p:spPr>
          <a:xfrm>
            <a:off x="1953510" y="3703666"/>
            <a:ext cx="1544782"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rgbClr val="33CCFF"/>
                </a:solidFill>
                <a:latin typeface="+mn-lt"/>
                <a:ea typeface="Helvetica Neue"/>
                <a:cs typeface="Helvetica Neue"/>
                <a:sym typeface="Helvetica Neue"/>
              </a:rPr>
              <a:t>1</a:t>
            </a:r>
            <a:endParaRPr dirty="0">
              <a:solidFill>
                <a:srgbClr val="33CCFF"/>
              </a:solidFill>
              <a:latin typeface="+mn-lt"/>
            </a:endParaRPr>
          </a:p>
        </p:txBody>
      </p:sp>
      <p:sp>
        <p:nvSpPr>
          <p:cNvPr id="59" name="Google Shape;59;p2"/>
          <p:cNvSpPr txBox="1"/>
          <p:nvPr/>
        </p:nvSpPr>
        <p:spPr>
          <a:xfrm>
            <a:off x="1953510" y="5786894"/>
            <a:ext cx="1544782"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rgbClr val="33CCFF"/>
                </a:solidFill>
                <a:latin typeface="+mn-lt"/>
                <a:ea typeface="Helvetica Neue"/>
                <a:cs typeface="Helvetica Neue"/>
                <a:sym typeface="Helvetica Neue"/>
              </a:rPr>
              <a:t>2</a:t>
            </a:r>
            <a:endParaRPr dirty="0">
              <a:solidFill>
                <a:srgbClr val="33CCFF"/>
              </a:solidFill>
              <a:latin typeface="+mn-lt"/>
            </a:endParaRPr>
          </a:p>
        </p:txBody>
      </p:sp>
      <p:sp>
        <p:nvSpPr>
          <p:cNvPr id="60" name="Google Shape;60;p2"/>
          <p:cNvSpPr txBox="1"/>
          <p:nvPr/>
        </p:nvSpPr>
        <p:spPr>
          <a:xfrm>
            <a:off x="1946583" y="7703683"/>
            <a:ext cx="1544782"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a:solidFill>
                  <a:srgbClr val="33CCFF"/>
                </a:solidFill>
                <a:latin typeface="+mn-lt"/>
                <a:ea typeface="Helvetica Neue"/>
                <a:cs typeface="Helvetica Neue"/>
                <a:sym typeface="Helvetica Neue"/>
              </a:rPr>
              <a:t>3</a:t>
            </a:r>
            <a:endParaRPr>
              <a:solidFill>
                <a:srgbClr val="33CCFF"/>
              </a:solidFill>
              <a:latin typeface="+mn-lt"/>
            </a:endParaRPr>
          </a:p>
        </p:txBody>
      </p:sp>
      <p:sp>
        <p:nvSpPr>
          <p:cNvPr id="61" name="Google Shape;61;p2"/>
          <p:cNvSpPr txBox="1"/>
          <p:nvPr/>
        </p:nvSpPr>
        <p:spPr>
          <a:xfrm>
            <a:off x="2613798" y="3553272"/>
            <a:ext cx="2935381"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a:solidFill>
                  <a:schemeClr val="dk1"/>
                </a:solidFill>
                <a:latin typeface="+mn-lt"/>
                <a:ea typeface="Helvetica Neue"/>
                <a:cs typeface="Helvetica Neue"/>
                <a:sym typeface="Helvetica Neue"/>
              </a:rPr>
              <a:t>La intersección de la alfabetización financiera y digital</a:t>
            </a:r>
            <a:endParaRPr lang="es-ES" dirty="0">
              <a:latin typeface="+mn-lt"/>
            </a:endParaRPr>
          </a:p>
        </p:txBody>
      </p:sp>
      <p:sp>
        <p:nvSpPr>
          <p:cNvPr id="62" name="Google Shape;62;p2"/>
          <p:cNvSpPr txBox="1"/>
          <p:nvPr/>
        </p:nvSpPr>
        <p:spPr>
          <a:xfrm>
            <a:off x="2613798" y="5558168"/>
            <a:ext cx="2935381"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a:solidFill>
                  <a:schemeClr val="dk1"/>
                </a:solidFill>
                <a:latin typeface="+mn-lt"/>
                <a:ea typeface="Helvetica Neue"/>
                <a:cs typeface="Helvetica Neue"/>
                <a:sym typeface="Helvetica Neue"/>
              </a:rPr>
              <a:t>Comprensión de los servicios financieros digitales</a:t>
            </a:r>
            <a:endParaRPr dirty="0">
              <a:latin typeface="+mn-lt"/>
            </a:endParaRPr>
          </a:p>
        </p:txBody>
      </p:sp>
      <p:sp>
        <p:nvSpPr>
          <p:cNvPr id="63" name="Google Shape;63;p2"/>
          <p:cNvSpPr txBox="1"/>
          <p:nvPr/>
        </p:nvSpPr>
        <p:spPr>
          <a:xfrm>
            <a:off x="2613798" y="7670754"/>
            <a:ext cx="2935381"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a:solidFill>
                  <a:schemeClr val="dk1"/>
                </a:solidFill>
                <a:latin typeface="+mn-lt"/>
                <a:ea typeface="Helvetica Neue"/>
                <a:cs typeface="Helvetica Neue"/>
                <a:sym typeface="Helvetica Neue"/>
              </a:rPr>
              <a:t>Gestión de los riesgos financieros digitales</a:t>
            </a:r>
            <a:endParaRPr dirty="0">
              <a:latin typeface="+mn-lt"/>
            </a:endParaRPr>
          </a:p>
        </p:txBody>
      </p:sp>
      <p:sp>
        <p:nvSpPr>
          <p:cNvPr id="67" name="Google Shape;67;p2"/>
          <p:cNvSpPr txBox="1"/>
          <p:nvPr/>
        </p:nvSpPr>
        <p:spPr>
          <a:xfrm>
            <a:off x="6137615" y="3380116"/>
            <a:ext cx="6972935"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000">
                <a:solidFill>
                  <a:schemeClr val="dk1"/>
                </a:solidFill>
                <a:latin typeface="+mn-lt"/>
                <a:ea typeface="Helvetica Neue"/>
                <a:cs typeface="Helvetica Neue"/>
                <a:sym typeface="Helvetica Neue"/>
              </a:rPr>
              <a:t>¿Qué significa tener conocimientos financieros?</a:t>
            </a:r>
            <a:endParaRPr lang="es-ES" sz="1200" dirty="0">
              <a:latin typeface="+mn-lt"/>
            </a:endParaRPr>
          </a:p>
        </p:txBody>
      </p:sp>
      <p:sp>
        <p:nvSpPr>
          <p:cNvPr id="68" name="Google Shape;68;p2"/>
          <p:cNvSpPr txBox="1"/>
          <p:nvPr/>
        </p:nvSpPr>
        <p:spPr>
          <a:xfrm>
            <a:off x="6137614" y="3917352"/>
            <a:ext cx="7794953"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000">
                <a:solidFill>
                  <a:schemeClr val="dk1"/>
                </a:solidFill>
                <a:latin typeface="+mn-lt"/>
                <a:ea typeface="Helvetica Neue"/>
                <a:cs typeface="Helvetica Neue"/>
                <a:sym typeface="Helvetica Neue"/>
              </a:rPr>
              <a:t>¿Por qué son importantes los conocimientos financieros?</a:t>
            </a:r>
            <a:endParaRPr lang="es-ES" sz="1200" dirty="0">
              <a:latin typeface="+mn-lt"/>
            </a:endParaRPr>
          </a:p>
        </p:txBody>
      </p:sp>
      <p:sp>
        <p:nvSpPr>
          <p:cNvPr id="69" name="Google Shape;69;p2"/>
          <p:cNvSpPr txBox="1"/>
          <p:nvPr/>
        </p:nvSpPr>
        <p:spPr>
          <a:xfrm>
            <a:off x="6137473" y="4491394"/>
            <a:ext cx="8131980"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000">
                <a:solidFill>
                  <a:schemeClr val="dk1"/>
                </a:solidFill>
                <a:latin typeface="+mn-lt"/>
                <a:ea typeface="Helvetica Neue"/>
                <a:cs typeface="Helvetica Neue"/>
                <a:sym typeface="Helvetica Neue"/>
              </a:rPr>
              <a:t>¿En qué se diferencia la educación financiera del entorno digital?</a:t>
            </a:r>
            <a:endParaRPr sz="1200" dirty="0">
              <a:latin typeface="+mn-lt"/>
            </a:endParaRPr>
          </a:p>
        </p:txBody>
      </p:sp>
      <p:sp>
        <p:nvSpPr>
          <p:cNvPr id="70" name="Google Shape;70;p2"/>
          <p:cNvSpPr/>
          <p:nvPr/>
        </p:nvSpPr>
        <p:spPr>
          <a:xfrm>
            <a:off x="5832440" y="3382940"/>
            <a:ext cx="17560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endParaRPr sz="1600">
              <a:solidFill>
                <a:schemeClr val="dk1"/>
              </a:solidFill>
              <a:latin typeface="+mn-lt"/>
              <a:ea typeface="Calibri"/>
              <a:cs typeface="Calibri"/>
              <a:sym typeface="Calibri"/>
            </a:endParaRPr>
          </a:p>
        </p:txBody>
      </p:sp>
      <p:sp>
        <p:nvSpPr>
          <p:cNvPr id="71" name="Google Shape;71;p2"/>
          <p:cNvSpPr/>
          <p:nvPr/>
        </p:nvSpPr>
        <p:spPr>
          <a:xfrm>
            <a:off x="5801345" y="7315756"/>
            <a:ext cx="23779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endParaRPr sz="1600">
              <a:solidFill>
                <a:schemeClr val="dk1"/>
              </a:solidFill>
              <a:latin typeface="+mn-lt"/>
              <a:ea typeface="Calibri"/>
              <a:cs typeface="Calibri"/>
              <a:sym typeface="Calibri"/>
            </a:endParaRPr>
          </a:p>
        </p:txBody>
      </p:sp>
      <p:sp>
        <p:nvSpPr>
          <p:cNvPr id="72" name="Google Shape;72;p2"/>
          <p:cNvSpPr/>
          <p:nvPr/>
        </p:nvSpPr>
        <p:spPr>
          <a:xfrm>
            <a:off x="5801345" y="5387836"/>
            <a:ext cx="23779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endParaRPr sz="1600">
              <a:solidFill>
                <a:schemeClr val="dk1"/>
              </a:solidFill>
              <a:latin typeface="+mn-lt"/>
              <a:ea typeface="Calibri"/>
              <a:cs typeface="Calibri"/>
              <a:sym typeface="Calibri"/>
            </a:endParaRPr>
          </a:p>
        </p:txBody>
      </p:sp>
      <p:sp>
        <p:nvSpPr>
          <p:cNvPr id="73" name="Google Shape;73;p2"/>
          <p:cNvSpPr txBox="1"/>
          <p:nvPr/>
        </p:nvSpPr>
        <p:spPr>
          <a:xfrm>
            <a:off x="6137473" y="5351415"/>
            <a:ext cx="6972935"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000">
                <a:solidFill>
                  <a:schemeClr val="dk1"/>
                </a:solidFill>
                <a:latin typeface="+mn-lt"/>
                <a:ea typeface="Helvetica Neue"/>
                <a:cs typeface="Helvetica Neue"/>
                <a:sym typeface="Helvetica Neue"/>
              </a:rPr>
              <a:t>¿Qué son la banca electrónica y la banca móvil, y cómo utilizarlas?</a:t>
            </a:r>
            <a:endParaRPr lang="es-ES" sz="1200" dirty="0">
              <a:latin typeface="+mn-lt"/>
            </a:endParaRPr>
          </a:p>
        </p:txBody>
      </p:sp>
      <p:sp>
        <p:nvSpPr>
          <p:cNvPr id="74" name="Google Shape;74;p2"/>
          <p:cNvSpPr txBox="1"/>
          <p:nvPr/>
        </p:nvSpPr>
        <p:spPr>
          <a:xfrm>
            <a:off x="6137473" y="6110153"/>
            <a:ext cx="6965160"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000">
                <a:solidFill>
                  <a:schemeClr val="dk1"/>
                </a:solidFill>
                <a:latin typeface="+mn-lt"/>
                <a:ea typeface="Helvetica Neue"/>
                <a:cs typeface="Helvetica Neue"/>
                <a:sym typeface="Helvetica Neue"/>
              </a:rPr>
              <a:t>¿Qué son los sistemas de pago en línea?</a:t>
            </a:r>
            <a:endParaRPr lang="es-ES" sz="1200" dirty="0">
              <a:latin typeface="+mn-lt"/>
            </a:endParaRPr>
          </a:p>
        </p:txBody>
      </p:sp>
      <p:sp>
        <p:nvSpPr>
          <p:cNvPr id="75" name="Google Shape;75;p2"/>
          <p:cNvSpPr txBox="1"/>
          <p:nvPr/>
        </p:nvSpPr>
        <p:spPr>
          <a:xfrm>
            <a:off x="6137473" y="6561114"/>
            <a:ext cx="7432665"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000">
                <a:solidFill>
                  <a:schemeClr val="dk1"/>
                </a:solidFill>
                <a:latin typeface="+mn-lt"/>
                <a:ea typeface="Helvetica Neue"/>
                <a:cs typeface="Helvetica Neue"/>
                <a:sym typeface="Helvetica Neue"/>
              </a:rPr>
              <a:t>¿Qué otros servicios financieros digitales deberías conocer?</a:t>
            </a:r>
            <a:endParaRPr lang="es-ES" sz="1200" dirty="0">
              <a:latin typeface="+mn-lt"/>
            </a:endParaRPr>
          </a:p>
        </p:txBody>
      </p:sp>
      <p:sp>
        <p:nvSpPr>
          <p:cNvPr id="76" name="Google Shape;76;p2"/>
          <p:cNvSpPr txBox="1"/>
          <p:nvPr/>
        </p:nvSpPr>
        <p:spPr>
          <a:xfrm>
            <a:off x="6137473" y="7238090"/>
            <a:ext cx="7432665"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000">
                <a:solidFill>
                  <a:schemeClr val="dk1"/>
                </a:solidFill>
                <a:latin typeface="+mn-lt"/>
                <a:ea typeface="Helvetica Neue"/>
                <a:cs typeface="Helvetica Neue"/>
                <a:sym typeface="Helvetica Neue"/>
              </a:rPr>
              <a:t>¿Qué riesgos conlleva el uso de servicios financieros digitales?</a:t>
            </a:r>
            <a:endParaRPr lang="es-ES" sz="1200" dirty="0">
              <a:latin typeface="+mn-lt"/>
            </a:endParaRPr>
          </a:p>
        </p:txBody>
      </p:sp>
      <p:sp>
        <p:nvSpPr>
          <p:cNvPr id="77" name="Google Shape;77;p2"/>
          <p:cNvSpPr txBox="1"/>
          <p:nvPr/>
        </p:nvSpPr>
        <p:spPr>
          <a:xfrm>
            <a:off x="6137473" y="7608005"/>
            <a:ext cx="7413936"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000">
                <a:solidFill>
                  <a:schemeClr val="dk1"/>
                </a:solidFill>
                <a:latin typeface="+mn-lt"/>
                <a:ea typeface="Helvetica Neue"/>
                <a:cs typeface="Helvetica Neue"/>
                <a:sym typeface="Helvetica Neue"/>
              </a:rPr>
              <a:t>¿Cómo puedes protegerte al utilizar servicios financieros digitales?</a:t>
            </a:r>
            <a:endParaRPr lang="es-ES" sz="1200" dirty="0">
              <a:latin typeface="+mn-lt"/>
            </a:endParaRPr>
          </a:p>
        </p:txBody>
      </p:sp>
      <p:sp>
        <p:nvSpPr>
          <p:cNvPr id="78" name="Google Shape;78;p2"/>
          <p:cNvSpPr txBox="1"/>
          <p:nvPr/>
        </p:nvSpPr>
        <p:spPr>
          <a:xfrm>
            <a:off x="6137473" y="8285697"/>
            <a:ext cx="7413936"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000">
                <a:solidFill>
                  <a:schemeClr val="dk1"/>
                </a:solidFill>
                <a:latin typeface="+mn-lt"/>
                <a:ea typeface="Helvetica Neue"/>
                <a:cs typeface="Helvetica Neue"/>
                <a:sym typeface="Helvetica Neue"/>
              </a:rPr>
              <a:t>¿Qué debes saber sobre tus derechos al utilizar servicios financieros digitales?</a:t>
            </a:r>
            <a:endParaRPr lang="es-ES" sz="120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2. Comprensión de los servicios financieros digitales</a:t>
            </a:r>
            <a:endParaRPr lang="es-ES" sz="4800"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¿Qué son los sistemas de pago en línea?</a:t>
            </a:r>
            <a:endParaRPr lang="es-ES" dirty="0">
              <a:solidFill>
                <a:srgbClr val="00CCFF"/>
              </a:solidFill>
              <a:latin typeface="+mn-lt"/>
            </a:endParaRPr>
          </a:p>
        </p:txBody>
      </p:sp>
      <p:sp>
        <p:nvSpPr>
          <p:cNvPr id="6" name="TextBox 5">
            <a:extLst>
              <a:ext uri="{FF2B5EF4-FFF2-40B4-BE49-F238E27FC236}">
                <a16:creationId xmlns:a16="http://schemas.microsoft.com/office/drawing/2014/main" id="{9F924169-D181-1627-B8FC-73FA8DA345C1}"/>
              </a:ext>
            </a:extLst>
          </p:cNvPr>
          <p:cNvSpPr txBox="1"/>
          <p:nvPr/>
        </p:nvSpPr>
        <p:spPr>
          <a:xfrm>
            <a:off x="1332000" y="5109292"/>
            <a:ext cx="5040000" cy="3690947"/>
          </a:xfrm>
          <a:prstGeom prst="rect">
            <a:avLst/>
          </a:prstGeom>
          <a:noFill/>
        </p:spPr>
        <p:txBody>
          <a:bodyPr wrap="square">
            <a:spAutoFit/>
          </a:bodyPr>
          <a:lstStyle/>
          <a:p>
            <a:pPr lvl="0" algn="just">
              <a:lnSpc>
                <a:spcPct val="107000"/>
              </a:lnSpc>
              <a:spcAft>
                <a:spcPts val="800"/>
              </a:spcAft>
              <a:tabLst>
                <a:tab pos="457200" algn="l"/>
              </a:tabLst>
            </a:pPr>
            <a:r>
              <a:rPr lang="en-US" sz="2000" b="1">
                <a:latin typeface="+mj-lt"/>
                <a:ea typeface="Yu Mincho" panose="02020400000000000000" pitchFamily="18" charset="-128"/>
                <a:cs typeface="Arial" panose="020B0604020202020204" pitchFamily="34" charset="0"/>
              </a:rPr>
              <a:t>Transferencias bancarias</a:t>
            </a:r>
            <a:r>
              <a:rPr lang="en-US" sz="2000" b="1">
                <a:effectLst/>
                <a:latin typeface="+mj-lt"/>
                <a:ea typeface="Yu Mincho" panose="02020400000000000000" pitchFamily="18" charset="-128"/>
                <a:cs typeface="Arial" panose="020B0604020202020204" pitchFamily="34" charset="0"/>
              </a:rPr>
              <a:t>:</a:t>
            </a:r>
            <a:r>
              <a:rPr lang="en-US" sz="2000">
                <a:effectLst/>
                <a:latin typeface="+mj-lt"/>
                <a:ea typeface="Yu Mincho" panose="02020400000000000000" pitchFamily="18" charset="-128"/>
                <a:cs typeface="Arial" panose="020B0604020202020204" pitchFamily="34" charset="0"/>
              </a:rPr>
              <a:t> </a:t>
            </a:r>
            <a:r>
              <a:rPr lang="es-ES" sz="2000">
                <a:effectLst/>
                <a:latin typeface="+mj-lt"/>
                <a:ea typeface="Yu Mincho" panose="02020400000000000000" pitchFamily="18" charset="-128"/>
                <a:cs typeface="Arial" panose="020B0604020202020204" pitchFamily="34" charset="0"/>
              </a:rPr>
              <a:t>Las transferencias bancarias te permiten transferir fondos directamente desde tu cuenta bancaria a otro particular o empresa. Esto puede hacerse a través de las ya mencionadas plataformas de banca online o aplicaciones de banca móvil. Las transferencias bancarias se suelen utilizar para transacciones de mayor cuantía o cuando se realizan pagos a entidades de confianza</a:t>
            </a:r>
            <a:r>
              <a:rPr lang="en-US" sz="2000">
                <a:effectLst/>
                <a:latin typeface="+mj-lt"/>
                <a:ea typeface="Yu Mincho" panose="02020400000000000000" pitchFamily="18" charset="-128"/>
                <a:cs typeface="Arial" panose="020B0604020202020204" pitchFamily="34" charset="0"/>
              </a:rPr>
              <a:t>.</a:t>
            </a:r>
            <a:endParaRPr lang="en-US" sz="2000" dirty="0">
              <a:effectLst/>
              <a:latin typeface="+mj-lt"/>
              <a:ea typeface="Yu Mincho" panose="02020400000000000000" pitchFamily="18" charset="-128"/>
              <a:cs typeface="Arial" panose="020B0604020202020204" pitchFamily="34" charset="0"/>
            </a:endParaRPr>
          </a:p>
        </p:txBody>
      </p:sp>
      <p:sp>
        <p:nvSpPr>
          <p:cNvPr id="8" name="TextBox 7">
            <a:extLst>
              <a:ext uri="{FF2B5EF4-FFF2-40B4-BE49-F238E27FC236}">
                <a16:creationId xmlns:a16="http://schemas.microsoft.com/office/drawing/2014/main" id="{F668F10C-FCA9-1039-8707-149E5D55E59B}"/>
              </a:ext>
            </a:extLst>
          </p:cNvPr>
          <p:cNvSpPr txBox="1"/>
          <p:nvPr/>
        </p:nvSpPr>
        <p:spPr>
          <a:xfrm>
            <a:off x="6624000" y="5109292"/>
            <a:ext cx="5040000" cy="4349589"/>
          </a:xfrm>
          <a:prstGeom prst="rect">
            <a:avLst/>
          </a:prstGeom>
          <a:noFill/>
        </p:spPr>
        <p:txBody>
          <a:bodyPr wrap="square">
            <a:spAutoFit/>
          </a:bodyPr>
          <a:lstStyle/>
          <a:p>
            <a:pPr lvl="0" algn="just">
              <a:lnSpc>
                <a:spcPct val="107000"/>
              </a:lnSpc>
              <a:spcAft>
                <a:spcPts val="800"/>
              </a:spcAft>
              <a:tabLst>
                <a:tab pos="457200" algn="l"/>
              </a:tabLst>
            </a:pPr>
            <a:r>
              <a:rPr lang="en-US" sz="2000" b="1">
                <a:effectLst/>
                <a:latin typeface="+mj-lt"/>
                <a:ea typeface="Yu Mincho" panose="02020400000000000000" pitchFamily="18" charset="-128"/>
                <a:cs typeface="Arial" panose="020B0604020202020204" pitchFamily="34" charset="0"/>
              </a:rPr>
              <a:t>Tarjetas de crédito/débito:</a:t>
            </a:r>
            <a:r>
              <a:rPr lang="en-US" sz="2000">
                <a:effectLst/>
                <a:latin typeface="+mj-lt"/>
                <a:ea typeface="Yu Mincho" panose="02020400000000000000" pitchFamily="18" charset="-128"/>
                <a:cs typeface="Arial" panose="020B0604020202020204" pitchFamily="34" charset="0"/>
              </a:rPr>
              <a:t> </a:t>
            </a:r>
            <a:r>
              <a:rPr lang="es-ES" sz="2000">
                <a:effectLst/>
                <a:latin typeface="+mj-lt"/>
                <a:ea typeface="Yu Mincho" panose="02020400000000000000" pitchFamily="18" charset="-128"/>
                <a:cs typeface="Arial" panose="020B0604020202020204" pitchFamily="34" charset="0"/>
              </a:rPr>
              <a:t>Las tarjetas de crédito y débito se utilizan mucho para los pagos en línea. Están vinculadas a tu cuenta bancaria y pueden utilizarse para hacer compras en sitios web de comercio electrónico o a través de pasarelas de pago. Al realizar un pago, introduces los datos de tu tarjeta, incluidos el número, la fecha de caducidad y el código CVV, para autorizar la transacción. El pago se procesa y el importe se deduce del saldo de tu tarjeta o se carga a tu línea de crédito</a:t>
            </a:r>
            <a:r>
              <a:rPr lang="en-US" sz="2000">
                <a:effectLst/>
                <a:latin typeface="+mj-lt"/>
                <a:ea typeface="Yu Mincho" panose="02020400000000000000" pitchFamily="18" charset="-128"/>
                <a:cs typeface="Arial" panose="020B0604020202020204" pitchFamily="34" charset="0"/>
              </a:rPr>
              <a:t>.</a:t>
            </a:r>
            <a:endParaRPr lang="en-US" sz="2000" dirty="0">
              <a:effectLst/>
              <a:latin typeface="+mj-lt"/>
              <a:ea typeface="Yu Mincho" panose="02020400000000000000" pitchFamily="18" charset="-128"/>
              <a:cs typeface="Arial" panose="020B0604020202020204" pitchFamily="34" charset="0"/>
            </a:endParaRPr>
          </a:p>
        </p:txBody>
      </p:sp>
      <p:sp>
        <p:nvSpPr>
          <p:cNvPr id="9" name="TextBox 8">
            <a:extLst>
              <a:ext uri="{FF2B5EF4-FFF2-40B4-BE49-F238E27FC236}">
                <a16:creationId xmlns:a16="http://schemas.microsoft.com/office/drawing/2014/main" id="{5B3342A4-D4D5-F22C-3B0B-A27EF6C3100F}"/>
              </a:ext>
            </a:extLst>
          </p:cNvPr>
          <p:cNvSpPr txBox="1"/>
          <p:nvPr/>
        </p:nvSpPr>
        <p:spPr>
          <a:xfrm>
            <a:off x="11916000" y="5109292"/>
            <a:ext cx="5040000" cy="4349589"/>
          </a:xfrm>
          <a:prstGeom prst="rect">
            <a:avLst/>
          </a:prstGeom>
          <a:noFill/>
        </p:spPr>
        <p:txBody>
          <a:bodyPr wrap="square">
            <a:spAutoFit/>
          </a:bodyPr>
          <a:lstStyle/>
          <a:p>
            <a:pPr lvl="0" algn="just">
              <a:lnSpc>
                <a:spcPct val="107000"/>
              </a:lnSpc>
              <a:spcAft>
                <a:spcPts val="800"/>
              </a:spcAft>
              <a:tabLst>
                <a:tab pos="457200" algn="l"/>
              </a:tabLst>
            </a:pPr>
            <a:r>
              <a:rPr lang="en-US" sz="2000" b="1">
                <a:effectLst/>
                <a:latin typeface="+mj-lt"/>
                <a:ea typeface="Yu Mincho" panose="02020400000000000000" pitchFamily="18" charset="-128"/>
                <a:cs typeface="Arial" panose="020B0604020202020204" pitchFamily="34" charset="0"/>
              </a:rPr>
              <a:t>Monederos digitales:</a:t>
            </a:r>
            <a:r>
              <a:rPr lang="en-US" sz="2000">
                <a:effectLst/>
                <a:latin typeface="+mj-lt"/>
                <a:ea typeface="Yu Mincho" panose="02020400000000000000" pitchFamily="18" charset="-128"/>
                <a:cs typeface="Arial" panose="020B0604020202020204" pitchFamily="34" charset="0"/>
              </a:rPr>
              <a:t> </a:t>
            </a:r>
            <a:r>
              <a:rPr lang="es-ES" sz="2000">
                <a:effectLst/>
                <a:latin typeface="+mj-lt"/>
                <a:ea typeface="Yu Mincho" panose="02020400000000000000" pitchFamily="18" charset="-128"/>
                <a:cs typeface="Arial" panose="020B0604020202020204" pitchFamily="34" charset="0"/>
              </a:rPr>
              <a:t>Los monederos digitales, también conocidos como e-wallets, son aplicaciones que almacenan de forma segura la información de pago y permiten realizar compras electrónicamente. Algunos ejemplos populares son PayPal, Apple Pay, Google Pay y Samsung Pay. Estos monederos pueden vincularse a cuentas bancarias, tarjetas de crédito o tarjetas de prepago, lo que permite realizar pagos rápidos y sencillos con solo unos toques en un dispositivo móvil</a:t>
            </a:r>
            <a:r>
              <a:rPr lang="en-GB" sz="2000">
                <a:effectLst/>
                <a:latin typeface="+mj-lt"/>
                <a:ea typeface="Yu Mincho" panose="02020400000000000000" pitchFamily="18" charset="-128"/>
                <a:cs typeface="Arial" panose="020B0604020202020204" pitchFamily="34" charset="0"/>
              </a:rPr>
              <a:t>.</a:t>
            </a:r>
            <a:endParaRPr lang="en-US" sz="2000" dirty="0">
              <a:effectLst/>
              <a:latin typeface="+mj-lt"/>
              <a:ea typeface="Yu Mincho" panose="02020400000000000000" pitchFamily="18" charset="-128"/>
              <a:cs typeface="Arial" panose="020B0604020202020204" pitchFamily="34" charset="0"/>
            </a:endParaRPr>
          </a:p>
        </p:txBody>
      </p:sp>
      <p:pic>
        <p:nvPicPr>
          <p:cNvPr id="11" name="Picture 10" descr="Person holding a credit card and cell phone">
            <a:extLst>
              <a:ext uri="{FF2B5EF4-FFF2-40B4-BE49-F238E27FC236}">
                <a16:creationId xmlns:a16="http://schemas.microsoft.com/office/drawing/2014/main" id="{E4DF354E-3B2D-2E28-4FCF-B051130F7D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24000" y="3996219"/>
            <a:ext cx="5040000" cy="1030935"/>
          </a:xfrm>
          <a:prstGeom prst="rect">
            <a:avLst/>
          </a:prstGeom>
        </p:spPr>
      </p:pic>
      <p:pic>
        <p:nvPicPr>
          <p:cNvPr id="13" name="Picture 12" descr="Coin purse full of credit cards">
            <a:extLst>
              <a:ext uri="{FF2B5EF4-FFF2-40B4-BE49-F238E27FC236}">
                <a16:creationId xmlns:a16="http://schemas.microsoft.com/office/drawing/2014/main" id="{3C93B8F8-BE8B-C581-193A-D23A53BE508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916000" y="3996219"/>
            <a:ext cx="5040000" cy="1030935"/>
          </a:xfrm>
          <a:prstGeom prst="rect">
            <a:avLst/>
          </a:prstGeom>
        </p:spPr>
      </p:pic>
      <p:pic>
        <p:nvPicPr>
          <p:cNvPr id="15" name="Picture 14" descr="Digital numbers art">
            <a:extLst>
              <a:ext uri="{FF2B5EF4-FFF2-40B4-BE49-F238E27FC236}">
                <a16:creationId xmlns:a16="http://schemas.microsoft.com/office/drawing/2014/main" id="{9A3861B4-B022-79F0-E023-D5E63919E81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32000" y="3996218"/>
            <a:ext cx="5040000" cy="1030936"/>
          </a:xfrm>
          <a:prstGeom prst="rect">
            <a:avLst/>
          </a:prstGeom>
        </p:spPr>
      </p:pic>
    </p:spTree>
    <p:extLst>
      <p:ext uri="{BB962C8B-B14F-4D97-AF65-F5344CB8AC3E}">
        <p14:creationId xmlns:p14="http://schemas.microsoft.com/office/powerpoint/2010/main" val="1648674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022091F2-46B5-8A0C-64A7-A128E84A2F6F}"/>
              </a:ext>
            </a:extLst>
          </p:cNvPr>
          <p:cNvGraphicFramePr>
            <a:graphicFrameLocks noChangeAspect="1"/>
          </p:cNvGraphicFramePr>
          <p:nvPr>
            <p:custDataLst>
              <p:tags r:id="rId1"/>
            </p:custDataLst>
            <p:extLst>
              <p:ext uri="{D42A27DB-BD31-4B8C-83A1-F6EECF244321}">
                <p14:modId xmlns:p14="http://schemas.microsoft.com/office/powerpoint/2010/main" val="280823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Picture 14" descr="Boys sitting with smartphones">
            <a:extLst>
              <a:ext uri="{FF2B5EF4-FFF2-40B4-BE49-F238E27FC236}">
                <a16:creationId xmlns:a16="http://schemas.microsoft.com/office/drawing/2014/main" id="{90D33F65-FEB8-CF5A-B073-FEDE46CD940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624000" y="3996218"/>
            <a:ext cx="5040000" cy="1030936"/>
          </a:xfrm>
          <a:prstGeom prst="rect">
            <a:avLst/>
          </a:prstGeom>
        </p:spPr>
      </p:pic>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2. Comprensión de los servicios financieros digitales</a:t>
            </a:r>
            <a:endParaRPr lang="es-ES" sz="4800"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¿Qué son los sistemas de pago en línea?</a:t>
            </a:r>
            <a:endParaRPr lang="es-ES" dirty="0">
              <a:solidFill>
                <a:srgbClr val="00CCFF"/>
              </a:solidFill>
              <a:latin typeface="+mn-lt"/>
            </a:endParaRPr>
          </a:p>
        </p:txBody>
      </p:sp>
      <p:sp>
        <p:nvSpPr>
          <p:cNvPr id="7" name="TextBox 6">
            <a:extLst>
              <a:ext uri="{FF2B5EF4-FFF2-40B4-BE49-F238E27FC236}">
                <a16:creationId xmlns:a16="http://schemas.microsoft.com/office/drawing/2014/main" id="{D66F7B36-15AB-22B1-A79E-2CD32F649059}"/>
              </a:ext>
            </a:extLst>
          </p:cNvPr>
          <p:cNvSpPr txBox="1"/>
          <p:nvPr/>
        </p:nvSpPr>
        <p:spPr>
          <a:xfrm>
            <a:off x="6624000" y="5109292"/>
            <a:ext cx="5040000" cy="3785652"/>
          </a:xfrm>
          <a:prstGeom prst="rect">
            <a:avLst/>
          </a:prstGeom>
          <a:noFill/>
        </p:spPr>
        <p:txBody>
          <a:bodyPr wrap="square">
            <a:spAutoFit/>
          </a:bodyPr>
          <a:lstStyle/>
          <a:p>
            <a:pPr algn="just"/>
            <a:r>
              <a:rPr lang="en-GB" sz="2000" b="1">
                <a:effectLst/>
                <a:latin typeface="+mj-lt"/>
                <a:ea typeface="Yu Mincho" panose="02020400000000000000" pitchFamily="18" charset="-128"/>
                <a:cs typeface="Arial" panose="020B0604020202020204" pitchFamily="34" charset="0"/>
              </a:rPr>
              <a:t>Aplicaciones de pago entre pares:</a:t>
            </a:r>
            <a:r>
              <a:rPr lang="en-GB" sz="2000">
                <a:effectLst/>
                <a:latin typeface="+mj-lt"/>
                <a:ea typeface="Yu Mincho" panose="02020400000000000000" pitchFamily="18" charset="-128"/>
                <a:cs typeface="Arial" panose="020B0604020202020204" pitchFamily="34" charset="0"/>
              </a:rPr>
              <a:t> </a:t>
            </a:r>
            <a:r>
              <a:rPr lang="es-ES" sz="2000">
                <a:effectLst/>
                <a:latin typeface="+mj-lt"/>
                <a:ea typeface="Yu Mincho" panose="02020400000000000000" pitchFamily="18" charset="-128"/>
                <a:cs typeface="Arial" panose="020B0604020202020204" pitchFamily="34" charset="0"/>
              </a:rPr>
              <a:t>Las aplicaciones de pago entre pares (P2P, o peer-to-peer en inglés) permiten enviarse dinero directamente unos a otros utilizando los dispositivos móviles. Estas aplicaciones eliminan la necesidad de efectivo o cheques a la hora de dividir facturas, pagar a amigos o familiares, o realizar transacciones a pequeña escala. Entre las aplicaciones de pago P2P más populares están Zelle, Cash App y Revolut</a:t>
            </a:r>
            <a:r>
              <a:rPr lang="en-GB" sz="2000">
                <a:effectLst/>
                <a:latin typeface="+mj-lt"/>
                <a:ea typeface="Yu Mincho" panose="02020400000000000000" pitchFamily="18" charset="-128"/>
                <a:cs typeface="Arial" panose="020B0604020202020204" pitchFamily="34" charset="0"/>
              </a:rPr>
              <a:t>.</a:t>
            </a:r>
            <a:endParaRPr lang="en-US" sz="2000" dirty="0">
              <a:latin typeface="+mj-lt"/>
            </a:endParaRPr>
          </a:p>
        </p:txBody>
      </p:sp>
      <p:sp>
        <p:nvSpPr>
          <p:cNvPr id="5" name="TextBox 4">
            <a:extLst>
              <a:ext uri="{FF2B5EF4-FFF2-40B4-BE49-F238E27FC236}">
                <a16:creationId xmlns:a16="http://schemas.microsoft.com/office/drawing/2014/main" id="{5D51DE25-F85D-39EB-9EBC-AEB245A70592}"/>
              </a:ext>
            </a:extLst>
          </p:cNvPr>
          <p:cNvSpPr txBox="1"/>
          <p:nvPr/>
        </p:nvSpPr>
        <p:spPr>
          <a:xfrm>
            <a:off x="1332000" y="5109292"/>
            <a:ext cx="5040000" cy="4020268"/>
          </a:xfrm>
          <a:prstGeom prst="rect">
            <a:avLst/>
          </a:prstGeom>
          <a:noFill/>
        </p:spPr>
        <p:txBody>
          <a:bodyPr wrap="square">
            <a:spAutoFit/>
          </a:bodyPr>
          <a:lstStyle/>
          <a:p>
            <a:pPr lvl="0" algn="just">
              <a:lnSpc>
                <a:spcPct val="107000"/>
              </a:lnSpc>
              <a:spcAft>
                <a:spcPts val="800"/>
              </a:spcAft>
              <a:tabLst>
                <a:tab pos="457200" algn="l"/>
              </a:tabLst>
            </a:pPr>
            <a:r>
              <a:rPr lang="en-US" sz="2000" b="1">
                <a:effectLst/>
                <a:latin typeface="+mj-lt"/>
                <a:ea typeface="Yu Mincho" panose="02020400000000000000" pitchFamily="18" charset="-128"/>
                <a:cs typeface="Arial" panose="020B0604020202020204" pitchFamily="34" charset="0"/>
              </a:rPr>
              <a:t>Pasarelas de pago </a:t>
            </a:r>
            <a:r>
              <a:rPr lang="en-US" sz="2000" b="1" i="1">
                <a:effectLst/>
                <a:latin typeface="+mj-lt"/>
                <a:ea typeface="Yu Mincho" panose="02020400000000000000" pitchFamily="18" charset="-128"/>
                <a:cs typeface="Arial" panose="020B0604020202020204" pitchFamily="34" charset="0"/>
              </a:rPr>
              <a:t>online</a:t>
            </a:r>
            <a:r>
              <a:rPr lang="en-US" sz="2000" b="1">
                <a:effectLst/>
                <a:latin typeface="+mj-lt"/>
                <a:ea typeface="Yu Mincho" panose="02020400000000000000" pitchFamily="18" charset="-128"/>
                <a:cs typeface="Arial" panose="020B0604020202020204" pitchFamily="34" charset="0"/>
              </a:rPr>
              <a:t>:</a:t>
            </a:r>
            <a:r>
              <a:rPr lang="en-US" sz="2000">
                <a:effectLst/>
                <a:latin typeface="+mj-lt"/>
                <a:ea typeface="Yu Mincho" panose="02020400000000000000" pitchFamily="18" charset="-128"/>
                <a:cs typeface="Arial" panose="020B0604020202020204" pitchFamily="34" charset="0"/>
              </a:rPr>
              <a:t> </a:t>
            </a:r>
            <a:r>
              <a:rPr lang="es-ES" sz="2000">
                <a:effectLst/>
                <a:latin typeface="+mj-lt"/>
                <a:ea typeface="Yu Mincho" panose="02020400000000000000" pitchFamily="18" charset="-128"/>
                <a:cs typeface="Arial" panose="020B0604020202020204" pitchFamily="34" charset="0"/>
              </a:rPr>
              <a:t>Las pasarelas de pago en línea son plataformas que facilitan las transacciones seguras en línea entre compradores y vendedores. Al realizar una compra en un sitio web de comercio electrónico, la pasarela de pago procesa la transacción transmitiendo de forma segura la información de pago entre el comprador, el vendedor y las entidades financieras implicadas. Entre las pasarelas de pago más conocidas se encuentran Stripe, PayPal y Square</a:t>
            </a:r>
            <a:r>
              <a:rPr lang="en-US" sz="2000">
                <a:effectLst/>
                <a:latin typeface="+mj-lt"/>
                <a:ea typeface="Yu Mincho" panose="02020400000000000000" pitchFamily="18" charset="-128"/>
                <a:cs typeface="Arial" panose="020B0604020202020204" pitchFamily="34" charset="0"/>
              </a:rPr>
              <a:t>.</a:t>
            </a:r>
            <a:endParaRPr lang="en-US" sz="2000" dirty="0">
              <a:effectLst/>
              <a:latin typeface="+mj-lt"/>
              <a:ea typeface="Yu Mincho" panose="02020400000000000000" pitchFamily="18" charset="-128"/>
              <a:cs typeface="Arial" panose="020B0604020202020204" pitchFamily="34" charset="0"/>
            </a:endParaRPr>
          </a:p>
        </p:txBody>
      </p:sp>
      <p:pic>
        <p:nvPicPr>
          <p:cNvPr id="12" name="Picture 11" descr="Person checking phone at desk">
            <a:extLst>
              <a:ext uri="{FF2B5EF4-FFF2-40B4-BE49-F238E27FC236}">
                <a16:creationId xmlns:a16="http://schemas.microsoft.com/office/drawing/2014/main" id="{66D08F8A-E84D-9DA9-F82F-0D57F2E5D17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332000" y="3996219"/>
            <a:ext cx="5040000" cy="1030935"/>
          </a:xfrm>
          <a:prstGeom prst="rect">
            <a:avLst/>
          </a:prstGeom>
        </p:spPr>
      </p:pic>
      <p:sp>
        <p:nvSpPr>
          <p:cNvPr id="16" name="Google Shape;120;p6">
            <a:extLst>
              <a:ext uri="{FF2B5EF4-FFF2-40B4-BE49-F238E27FC236}">
                <a16:creationId xmlns:a16="http://schemas.microsoft.com/office/drawing/2014/main" id="{51010374-32F7-AC1F-1649-87DCCD2CF277}"/>
              </a:ext>
            </a:extLst>
          </p:cNvPr>
          <p:cNvSpPr txBox="1"/>
          <p:nvPr/>
        </p:nvSpPr>
        <p:spPr>
          <a:xfrm>
            <a:off x="11916000" y="3996218"/>
            <a:ext cx="5794484" cy="4893607"/>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es-ES" sz="2400" i="1">
                <a:solidFill>
                  <a:schemeClr val="accent6"/>
                </a:solidFill>
                <a:latin typeface="+mn-lt"/>
                <a:ea typeface="Helvetica Neue"/>
                <a:cs typeface="Helvetica Neue"/>
                <a:sym typeface="Helvetica Neue"/>
              </a:rPr>
              <a:t>Los sistemas de pago en línea ofrecen varias ventajas. Proporcionan comodidad al eliminar la necesidad de efectivo o cheques físicos y permiten transacciones rápidas y eficientes. También ofrecen medidas de seguridad mejoradas, como cifrado y protección contra el fraude, para salvaguardar tu información financiera. Además, los sistemas de pago en línea permiten realizar transacciones internacionales sin problemas, lo que facilita la compra de productos o servicios en todo el mundo</a:t>
            </a:r>
            <a:r>
              <a:rPr lang="en-US" sz="2400" i="1">
                <a:solidFill>
                  <a:schemeClr val="accent6"/>
                </a:solidFill>
                <a:latin typeface="+mn-lt"/>
                <a:ea typeface="Helvetica Neue"/>
                <a:cs typeface="Helvetica Neue"/>
                <a:sym typeface="Helvetica Neue"/>
              </a:rPr>
              <a:t>.</a:t>
            </a:r>
            <a:endParaRPr lang="en-US" sz="2400" i="1" dirty="0">
              <a:solidFill>
                <a:schemeClr val="accent6"/>
              </a:solidFill>
              <a:latin typeface="+mn-lt"/>
              <a:ea typeface="Helvetica Neue"/>
              <a:cs typeface="Helvetica Neue"/>
              <a:sym typeface="Helvetica Neue"/>
            </a:endParaRPr>
          </a:p>
        </p:txBody>
      </p:sp>
    </p:spTree>
    <p:extLst>
      <p:ext uri="{BB962C8B-B14F-4D97-AF65-F5344CB8AC3E}">
        <p14:creationId xmlns:p14="http://schemas.microsoft.com/office/powerpoint/2010/main" val="3727258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022091F2-46B5-8A0C-64A7-A128E84A2F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0" name="think-cell data - do not delete" hidden="1">
                        <a:extLst>
                          <a:ext uri="{FF2B5EF4-FFF2-40B4-BE49-F238E27FC236}">
                            <a16:creationId xmlns:a16="http://schemas.microsoft.com/office/drawing/2014/main" id="{022091F2-46B5-8A0C-64A7-A128E84A2F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2. Comprensión de los servicios financieros digitales</a:t>
            </a:r>
            <a:endParaRPr lang="es-ES" sz="4800"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¿Qué son los sistemas de pago en línea?</a:t>
            </a:r>
            <a:endParaRPr lang="es-ES" dirty="0">
              <a:solidFill>
                <a:srgbClr val="00CCFF"/>
              </a:solidFill>
              <a:latin typeface="+mn-lt"/>
            </a:endParaRPr>
          </a:p>
        </p:txBody>
      </p:sp>
      <p:sp>
        <p:nvSpPr>
          <p:cNvPr id="16" name="Google Shape;120;p6">
            <a:extLst>
              <a:ext uri="{FF2B5EF4-FFF2-40B4-BE49-F238E27FC236}">
                <a16:creationId xmlns:a16="http://schemas.microsoft.com/office/drawing/2014/main" id="{51010374-32F7-AC1F-1649-87DCCD2CF277}"/>
              </a:ext>
            </a:extLst>
          </p:cNvPr>
          <p:cNvSpPr txBox="1"/>
          <p:nvPr/>
        </p:nvSpPr>
        <p:spPr>
          <a:xfrm>
            <a:off x="1985010" y="4110783"/>
            <a:ext cx="9806940" cy="4893607"/>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es-ES" sz="2400" i="1">
                <a:solidFill>
                  <a:schemeClr val="accent6"/>
                </a:solidFill>
                <a:latin typeface="+mn-lt"/>
                <a:ea typeface="Helvetica Neue"/>
                <a:cs typeface="Helvetica Neue"/>
                <a:sym typeface="Helvetica Neue"/>
              </a:rPr>
              <a:t>Para utilizar los sistemas de pago en línea, normalmente hay que crear una cuenta en el sistema elegido y vincularla a tu cuenta bancaria o tarjeta de crédito. Durante el proceso de pago, facilitas la información de pago necesaria y autorizas la transacción. Es importante asegurarse de que utiliza sistemas de pago en línea seguros y de confianza para proteger tu información financiera y minimizar el riesgo de fraude.</a:t>
            </a:r>
          </a:p>
          <a:p>
            <a:pPr algn="just"/>
            <a:endParaRPr lang="es-ES" sz="2400" i="1">
              <a:solidFill>
                <a:schemeClr val="accent6"/>
              </a:solidFill>
              <a:latin typeface="+mn-lt"/>
              <a:ea typeface="Helvetica Neue"/>
              <a:cs typeface="Helvetica Neue"/>
              <a:sym typeface="Helvetica Neue"/>
            </a:endParaRPr>
          </a:p>
          <a:p>
            <a:pPr algn="just"/>
            <a:r>
              <a:rPr lang="es-ES" sz="2400" i="1">
                <a:solidFill>
                  <a:schemeClr val="accent6"/>
                </a:solidFill>
                <a:latin typeface="+mn-lt"/>
                <a:ea typeface="Helvetica Neue"/>
                <a:cs typeface="Helvetica Neue"/>
                <a:sym typeface="Helvetica Neue"/>
              </a:rPr>
              <a:t>Si te familiarizas con los sistemas de pago en línea, podrás disfrutar de la comodidad y seguridad de realizar pagos digitales. Es importante ser precavido al proporcionar información de pago en línea y supervisar periódicamente la actividad de la cuenta para detectar cualquier transacción no autorizada</a:t>
            </a:r>
            <a:r>
              <a:rPr lang="en-US" sz="2400" i="1">
                <a:solidFill>
                  <a:schemeClr val="accent6"/>
                </a:solidFill>
                <a:latin typeface="+mn-lt"/>
                <a:ea typeface="Helvetica Neue"/>
                <a:cs typeface="Helvetica Neue"/>
                <a:sym typeface="Helvetica Neue"/>
              </a:rPr>
              <a:t>.</a:t>
            </a:r>
            <a:endParaRPr lang="en-US" sz="2400" i="1" dirty="0">
              <a:solidFill>
                <a:schemeClr val="accent6"/>
              </a:solidFill>
              <a:latin typeface="+mn-lt"/>
              <a:ea typeface="Helvetica Neue"/>
              <a:cs typeface="Helvetica Neue"/>
              <a:sym typeface="Helvetica Neue"/>
            </a:endParaRPr>
          </a:p>
        </p:txBody>
      </p:sp>
      <p:pic>
        <p:nvPicPr>
          <p:cNvPr id="2" name="Imagen 8">
            <a:extLst>
              <a:ext uri="{FF2B5EF4-FFF2-40B4-BE49-F238E27FC236}">
                <a16:creationId xmlns:a16="http://schemas.microsoft.com/office/drawing/2014/main" id="{D06BCD79-4CF2-DB89-2954-9C6A36CF56DD}"/>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2151611" y="4235836"/>
            <a:ext cx="4810509" cy="4274167"/>
          </a:xfrm>
          <a:prstGeom prst="rect">
            <a:avLst/>
          </a:prstGeom>
        </p:spPr>
      </p:pic>
    </p:spTree>
    <p:extLst>
      <p:ext uri="{BB962C8B-B14F-4D97-AF65-F5344CB8AC3E}">
        <p14:creationId xmlns:p14="http://schemas.microsoft.com/office/powerpoint/2010/main" val="1998718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2. Comprensión de los servicios financieros digitales</a:t>
            </a:r>
            <a:endParaRPr lang="es-ES" sz="4800"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¿Qué otros servicios financieros digitales deberías conocer?</a:t>
            </a:r>
            <a:endParaRPr lang="es-ES" dirty="0">
              <a:solidFill>
                <a:srgbClr val="00CCFF"/>
              </a:solidFill>
              <a:latin typeface="+mn-lt"/>
            </a:endParaRPr>
          </a:p>
        </p:txBody>
      </p:sp>
      <p:sp>
        <p:nvSpPr>
          <p:cNvPr id="2" name="TextBox 1">
            <a:extLst>
              <a:ext uri="{FF2B5EF4-FFF2-40B4-BE49-F238E27FC236}">
                <a16:creationId xmlns:a16="http://schemas.microsoft.com/office/drawing/2014/main" id="{9A88CF4D-6627-B8DB-7DF2-34990B9EC2CA}"/>
              </a:ext>
            </a:extLst>
          </p:cNvPr>
          <p:cNvSpPr txBox="1"/>
          <p:nvPr/>
        </p:nvSpPr>
        <p:spPr>
          <a:xfrm>
            <a:off x="1295400" y="6190041"/>
            <a:ext cx="7740000" cy="3170099"/>
          </a:xfrm>
          <a:prstGeom prst="rect">
            <a:avLst/>
          </a:prstGeom>
          <a:noFill/>
        </p:spPr>
        <p:txBody>
          <a:bodyPr wrap="square">
            <a:spAutoFit/>
          </a:bodyPr>
          <a:lstStyle/>
          <a:p>
            <a:pPr algn="just"/>
            <a:r>
              <a:rPr lang="en-US" sz="2000" b="1"/>
              <a:t>Aplicaciones de finanzas personales:</a:t>
            </a:r>
            <a:r>
              <a:rPr lang="en-US" sz="2000"/>
              <a:t> </a:t>
            </a:r>
            <a:r>
              <a:rPr lang="es-ES" sz="2000"/>
              <a:t>Las aplicaciones de finanzas personales abarcan una amplia gama de aplicaciones que ofrecen herramientas, consejos y recursos de gestión financiera. Estas aplicaciones pueden incluir funciones como seguimiento de gastos, recordatorios de facturas, establecimiento de objetivos financieros y control de la puntuación crediticia. Entre las aplicaciones de finanzas personales más populares se encuentran Wally, You Need A Budget (YNAB) y Fintonic. Explorar estas aplicaciones puede proporcionarte herramientas para mantenerte organizado y tomar decisiones financieras informadas</a:t>
            </a:r>
            <a:r>
              <a:rPr lang="en-US" sz="2000"/>
              <a:t>.</a:t>
            </a:r>
            <a:endParaRPr lang="en-US" sz="2000" dirty="0"/>
          </a:p>
        </p:txBody>
      </p:sp>
      <p:sp>
        <p:nvSpPr>
          <p:cNvPr id="3" name="TextBox 2">
            <a:extLst>
              <a:ext uri="{FF2B5EF4-FFF2-40B4-BE49-F238E27FC236}">
                <a16:creationId xmlns:a16="http://schemas.microsoft.com/office/drawing/2014/main" id="{DD26B37B-AB6F-9340-D1D3-927F8F102639}"/>
              </a:ext>
            </a:extLst>
          </p:cNvPr>
          <p:cNvSpPr txBox="1"/>
          <p:nvPr/>
        </p:nvSpPr>
        <p:spPr>
          <a:xfrm>
            <a:off x="9222120" y="6190041"/>
            <a:ext cx="7740000" cy="2862322"/>
          </a:xfrm>
          <a:prstGeom prst="rect">
            <a:avLst/>
          </a:prstGeom>
          <a:noFill/>
        </p:spPr>
        <p:txBody>
          <a:bodyPr wrap="square">
            <a:spAutoFit/>
          </a:bodyPr>
          <a:lstStyle/>
          <a:p>
            <a:pPr algn="just"/>
            <a:r>
              <a:rPr lang="en-US" sz="2000" b="1"/>
              <a:t>Herramientas digitales de presupuestación:</a:t>
            </a:r>
            <a:r>
              <a:rPr lang="en-US" sz="2000"/>
              <a:t> </a:t>
            </a:r>
            <a:r>
              <a:rPr lang="es-ES" sz="2000"/>
              <a:t>Las herramientas digitales de elaboración de presupuestos son aplicaciones y programas informáticos que te ayudan a controlar y gestionar tus gastos, ingresos y ahorros. Estas herramientas ofrecen funciones como la categorización de gastos, el establecimiento de objetivos y la información sobre gastos en tiempo real. Algunos ejemplos populares son Monzo, Revolut, Emma y Money Dashboard. El uso de estas herramientas puede ayudarte a crear y mantener un presupuesto para alcanzar tus objetivos financieros</a:t>
            </a:r>
            <a:r>
              <a:rPr lang="en-US" sz="2000"/>
              <a:t>.</a:t>
            </a:r>
            <a:endParaRPr lang="en-US" sz="2000" dirty="0"/>
          </a:p>
        </p:txBody>
      </p:sp>
      <p:pic>
        <p:nvPicPr>
          <p:cNvPr id="7" name="Picture 6" descr="Person holding paper">
            <a:extLst>
              <a:ext uri="{FF2B5EF4-FFF2-40B4-BE49-F238E27FC236}">
                <a16:creationId xmlns:a16="http://schemas.microsoft.com/office/drawing/2014/main" id="{5ACD9D0D-5745-BFC6-AEC7-809DBFBCE6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95400" y="4072713"/>
            <a:ext cx="7740000" cy="1992808"/>
          </a:xfrm>
          <a:prstGeom prst="rect">
            <a:avLst/>
          </a:prstGeom>
        </p:spPr>
      </p:pic>
      <p:pic>
        <p:nvPicPr>
          <p:cNvPr id="9" name="Picture 8" descr="Money and passport">
            <a:extLst>
              <a:ext uri="{FF2B5EF4-FFF2-40B4-BE49-F238E27FC236}">
                <a16:creationId xmlns:a16="http://schemas.microsoft.com/office/drawing/2014/main" id="{BE4AA1B9-7745-EA93-0B2F-E9956BCBA7C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16000" y="4072712"/>
            <a:ext cx="7740000" cy="1992808"/>
          </a:xfrm>
          <a:prstGeom prst="rect">
            <a:avLst/>
          </a:prstGeom>
        </p:spPr>
      </p:pic>
    </p:spTree>
    <p:extLst>
      <p:ext uri="{BB962C8B-B14F-4D97-AF65-F5344CB8AC3E}">
        <p14:creationId xmlns:p14="http://schemas.microsoft.com/office/powerpoint/2010/main" val="370324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2. Comprensión de los servicios financieros digitales</a:t>
            </a:r>
            <a:endParaRPr lang="es-ES" sz="4800"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¿Qué otros servicios financieros digitales deberías conocer?</a:t>
            </a:r>
            <a:endParaRPr lang="es-ES" sz="2800" dirty="0">
              <a:solidFill>
                <a:srgbClr val="00CCFF"/>
              </a:solidFill>
              <a:latin typeface="+mn-lt"/>
            </a:endParaRPr>
          </a:p>
        </p:txBody>
      </p:sp>
      <p:sp>
        <p:nvSpPr>
          <p:cNvPr id="9" name="TextBox 8">
            <a:extLst>
              <a:ext uri="{FF2B5EF4-FFF2-40B4-BE49-F238E27FC236}">
                <a16:creationId xmlns:a16="http://schemas.microsoft.com/office/drawing/2014/main" id="{E0232B5D-713A-8E73-1742-1C35E7799B6B}"/>
              </a:ext>
            </a:extLst>
          </p:cNvPr>
          <p:cNvSpPr txBox="1"/>
          <p:nvPr/>
        </p:nvSpPr>
        <p:spPr>
          <a:xfrm>
            <a:off x="1295400" y="6190041"/>
            <a:ext cx="7740000" cy="2554545"/>
          </a:xfrm>
          <a:prstGeom prst="rect">
            <a:avLst/>
          </a:prstGeom>
          <a:noFill/>
        </p:spPr>
        <p:txBody>
          <a:bodyPr wrap="square">
            <a:spAutoFit/>
          </a:bodyPr>
          <a:lstStyle/>
          <a:p>
            <a:pPr algn="just"/>
            <a:r>
              <a:rPr lang="en-US" sz="2000" b="1"/>
              <a:t>Servicios digitales de seguros:</a:t>
            </a:r>
            <a:r>
              <a:rPr lang="en-US" sz="2000"/>
              <a:t> </a:t>
            </a:r>
            <a:r>
              <a:rPr lang="es-ES" sz="2000"/>
              <a:t>Los servicios digitales de seguros ofrecen una forma cómoda de adquirir y gestionar pólizas de seguros en línea. Estas plataformas ofrecen varios tipos de seguros, como los de automóvil, hogar, salud y vida. Algunos ejemplos son Thinksurance, Shift Technology y Getsafe. Utilizar servicios de seguros digitales puede ayudarte a comparar opciones de cobertura, obtener presupuestos y gestionar tus pólizas de seguros con facilidad</a:t>
            </a:r>
            <a:r>
              <a:rPr lang="en-US" sz="2000"/>
              <a:t>.</a:t>
            </a:r>
            <a:endParaRPr lang="en-US" sz="2000" dirty="0"/>
          </a:p>
        </p:txBody>
      </p:sp>
      <p:sp>
        <p:nvSpPr>
          <p:cNvPr id="10" name="TextBox 9">
            <a:extLst>
              <a:ext uri="{FF2B5EF4-FFF2-40B4-BE49-F238E27FC236}">
                <a16:creationId xmlns:a16="http://schemas.microsoft.com/office/drawing/2014/main" id="{DBA85F3E-2D5B-9313-9FC1-FF4DF23784C7}"/>
              </a:ext>
            </a:extLst>
          </p:cNvPr>
          <p:cNvSpPr txBox="1"/>
          <p:nvPr/>
        </p:nvSpPr>
        <p:spPr>
          <a:xfrm>
            <a:off x="9222120" y="6190041"/>
            <a:ext cx="8226636" cy="3170099"/>
          </a:xfrm>
          <a:prstGeom prst="rect">
            <a:avLst/>
          </a:prstGeom>
          <a:noFill/>
        </p:spPr>
        <p:txBody>
          <a:bodyPr wrap="square">
            <a:spAutoFit/>
          </a:bodyPr>
          <a:lstStyle/>
          <a:p>
            <a:pPr algn="just"/>
            <a:r>
              <a:rPr lang="en-US" sz="2000" b="1"/>
              <a:t>Plataformas de inversión:</a:t>
            </a:r>
            <a:r>
              <a:rPr lang="en-US" sz="2000"/>
              <a:t> </a:t>
            </a:r>
            <a:r>
              <a:rPr lang="es-ES" sz="2000"/>
              <a:t>Si te sientes más seguro de tus conocimientos financieros, las plataformas digitales de inversión te permiten invertir en diversos instrumentos financieros, como acciones, bonos, fondos de inversión y fondos cotizados (ETF, o </a:t>
            </a:r>
            <a:r>
              <a:rPr lang="es-ES" sz="2000" i="1"/>
              <a:t>Exchange Traded Funds</a:t>
            </a:r>
            <a:r>
              <a:rPr lang="es-ES" sz="2000"/>
              <a:t> en inglés), a través de portales en línea o aplicaciones móviles. Estas plataformas suelen ofrecer recursos educativos, recomendaciones de inversión y funciones de seguimiento de carteras. Algunos ejemplos son Investing.com y Binance. Explorar las plataformas de inversión puede ayudarte a aumentar tu patrimonio y alcanzar tus objetivos financieros a largo plazo</a:t>
            </a:r>
            <a:r>
              <a:rPr lang="en-US" sz="2000"/>
              <a:t>.</a:t>
            </a:r>
            <a:endParaRPr lang="en-US" sz="2000" dirty="0"/>
          </a:p>
        </p:txBody>
      </p:sp>
      <p:pic>
        <p:nvPicPr>
          <p:cNvPr id="12" name="Picture 11" descr="Closeup of a hand holding a key with a house dongle">
            <a:extLst>
              <a:ext uri="{FF2B5EF4-FFF2-40B4-BE49-F238E27FC236}">
                <a16:creationId xmlns:a16="http://schemas.microsoft.com/office/drawing/2014/main" id="{192F8CE9-2A2E-AC5D-78C9-86C476B700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25881" y="4072712"/>
            <a:ext cx="7740000" cy="1992808"/>
          </a:xfrm>
          <a:prstGeom prst="rect">
            <a:avLst/>
          </a:prstGeom>
        </p:spPr>
      </p:pic>
      <p:pic>
        <p:nvPicPr>
          <p:cNvPr id="13" name="Picture 12" descr="Blue candlestick chart">
            <a:extLst>
              <a:ext uri="{FF2B5EF4-FFF2-40B4-BE49-F238E27FC236}">
                <a16:creationId xmlns:a16="http://schemas.microsoft.com/office/drawing/2014/main" id="{F995794E-9E19-C60E-55FC-2F6A0A4235D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15999" y="4072712"/>
            <a:ext cx="8226636" cy="1992808"/>
          </a:xfrm>
          <a:prstGeom prst="rect">
            <a:avLst/>
          </a:prstGeom>
        </p:spPr>
      </p:pic>
    </p:spTree>
    <p:extLst>
      <p:ext uri="{BB962C8B-B14F-4D97-AF65-F5344CB8AC3E}">
        <p14:creationId xmlns:p14="http://schemas.microsoft.com/office/powerpoint/2010/main" val="124703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2. Comprensión de los servicios financieros digitales</a:t>
            </a:r>
            <a:endParaRPr lang="es-ES" sz="4800"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¿Qué otros servicios financieros digitales deberías conocer?</a:t>
            </a:r>
            <a:endParaRPr lang="es-ES" sz="2800" dirty="0">
              <a:solidFill>
                <a:srgbClr val="00CCFF"/>
              </a:solidFill>
              <a:latin typeface="+mn-lt"/>
            </a:endParaRPr>
          </a:p>
        </p:txBody>
      </p:sp>
      <p:sp>
        <p:nvSpPr>
          <p:cNvPr id="2" name="Google Shape;120;p6">
            <a:extLst>
              <a:ext uri="{FF2B5EF4-FFF2-40B4-BE49-F238E27FC236}">
                <a16:creationId xmlns:a16="http://schemas.microsoft.com/office/drawing/2014/main" id="{C096BECE-D2BC-60DE-8268-1B756896D139}"/>
              </a:ext>
            </a:extLst>
          </p:cNvPr>
          <p:cNvSpPr txBox="1"/>
          <p:nvPr/>
        </p:nvSpPr>
        <p:spPr>
          <a:xfrm>
            <a:off x="7155180" y="5143500"/>
            <a:ext cx="9806940" cy="2308284"/>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es-ES" sz="2400" i="1">
                <a:solidFill>
                  <a:schemeClr val="accent6"/>
                </a:solidFill>
                <a:latin typeface="+mn-lt"/>
                <a:ea typeface="Helvetica Neue"/>
                <a:cs typeface="Helvetica Neue"/>
                <a:sym typeface="Helvetica Neue"/>
              </a:rPr>
              <a:t>Al familiarizarte con estos servicios financieros digitales, puedes aprovechar la tecnología para simplificar tu gestión financiera, mejorar tu bienestar económico y controlar mejor tus finanzas. Sin embargo, es importante evaluar las medidas de seguridad, las políticas de privacidad y las condiciones de servicio de estas plataformas para garantizar la protección de tu información personal y financiera</a:t>
            </a:r>
            <a:r>
              <a:rPr lang="en-US" sz="2400" i="1">
                <a:solidFill>
                  <a:schemeClr val="accent6"/>
                </a:solidFill>
                <a:latin typeface="+mn-lt"/>
                <a:ea typeface="Helvetica Neue"/>
                <a:cs typeface="Helvetica Neue"/>
                <a:sym typeface="Helvetica Neue"/>
              </a:rPr>
              <a:t>.</a:t>
            </a:r>
            <a:endParaRPr lang="en-US" sz="2400" i="1" dirty="0">
              <a:solidFill>
                <a:schemeClr val="accent6"/>
              </a:solidFill>
              <a:latin typeface="+mn-lt"/>
              <a:ea typeface="Helvetica Neue"/>
              <a:cs typeface="Helvetica Neue"/>
              <a:sym typeface="Helvetica Neue"/>
            </a:endParaRPr>
          </a:p>
        </p:txBody>
      </p:sp>
      <p:pic>
        <p:nvPicPr>
          <p:cNvPr id="3" name="Imagen 9">
            <a:extLst>
              <a:ext uri="{FF2B5EF4-FFF2-40B4-BE49-F238E27FC236}">
                <a16:creationId xmlns:a16="http://schemas.microsoft.com/office/drawing/2014/main" id="{1E73CBF4-3724-E460-F16F-A5E8F079C3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
          <a:stretch/>
        </p:blipFill>
        <p:spPr>
          <a:xfrm>
            <a:off x="1325880" y="4072713"/>
            <a:ext cx="4939189" cy="4899020"/>
          </a:xfrm>
          <a:prstGeom prst="rect">
            <a:avLst/>
          </a:prstGeom>
        </p:spPr>
      </p:pic>
    </p:spTree>
    <p:extLst>
      <p:ext uri="{BB962C8B-B14F-4D97-AF65-F5344CB8AC3E}">
        <p14:creationId xmlns:p14="http://schemas.microsoft.com/office/powerpoint/2010/main" val="609606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66EBD8D-71BA-4414-ECB0-05FADA11D7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think-cell data - do not delete" hidden="1">
                        <a:extLst>
                          <a:ext uri="{FF2B5EF4-FFF2-40B4-BE49-F238E27FC236}">
                            <a16:creationId xmlns:a16="http://schemas.microsoft.com/office/drawing/2014/main" id="{966EBD8D-71BA-4414-ECB0-05FADA11D7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050" name="Picture 2" descr="https://www.digital-boomer.eu/images/training.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4572000" y="3855303"/>
            <a:ext cx="914400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en-US" sz="4800" b="1">
                <a:solidFill>
                  <a:schemeClr val="tx1"/>
                </a:solidFill>
                <a:latin typeface="+mn-lt"/>
                <a:ea typeface="Helvetica Neue"/>
                <a:cs typeface="Helvetica Neue"/>
                <a:sym typeface="Helvetica Neue"/>
              </a:rPr>
              <a:t>Gestión de los riesgos financieros digitales</a:t>
            </a:r>
            <a:endParaRPr lang="en-US" sz="4800" b="1" dirty="0">
              <a:solidFill>
                <a:schemeClr val="tx1"/>
              </a:solidFill>
              <a:latin typeface="+mn-lt"/>
              <a:ea typeface="Helvetica Neue"/>
              <a:cs typeface="Helvetica Neue"/>
              <a:sym typeface="Helvetica Neue"/>
            </a:endParaRPr>
          </a:p>
        </p:txBody>
      </p:sp>
      <p:sp>
        <p:nvSpPr>
          <p:cNvPr id="113" name="Google Shape;113;p5"/>
          <p:cNvSpPr txBox="1"/>
          <p:nvPr/>
        </p:nvSpPr>
        <p:spPr>
          <a:xfrm>
            <a:off x="7388387" y="2709052"/>
            <a:ext cx="3511225"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a:solidFill>
                  <a:srgbClr val="00CCFF"/>
                </a:solidFill>
                <a:latin typeface="+mn-lt"/>
                <a:ea typeface="Helvetica Neue"/>
                <a:cs typeface="Helvetica Neue"/>
                <a:sym typeface="Helvetica Neue"/>
              </a:rPr>
              <a:t>Unidad </a:t>
            </a:r>
            <a:r>
              <a:rPr lang="hr-HR" sz="6000" b="1" dirty="0">
                <a:solidFill>
                  <a:srgbClr val="00CCFF"/>
                </a:solidFill>
                <a:latin typeface="+mn-lt"/>
                <a:ea typeface="Helvetica Neue"/>
                <a:cs typeface="Helvetica Neue"/>
                <a:sym typeface="Helvetica Neue"/>
              </a:rPr>
              <a:t>3</a:t>
            </a:r>
            <a:endParaRPr sz="6000" b="1" i="0" u="none" strike="noStrike" cap="none" dirty="0">
              <a:solidFill>
                <a:srgbClr val="00CCFF"/>
              </a:solidFill>
              <a:latin typeface="+mn-lt"/>
              <a:ea typeface="Helvetica Neue"/>
              <a:cs typeface="Helvetica Neue"/>
              <a:sym typeface="Helvetica Neue"/>
            </a:endParaRPr>
          </a:p>
        </p:txBody>
      </p:sp>
    </p:spTree>
    <p:extLst>
      <p:ext uri="{BB962C8B-B14F-4D97-AF65-F5344CB8AC3E}">
        <p14:creationId xmlns:p14="http://schemas.microsoft.com/office/powerpoint/2010/main" val="3871517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5EAB73A-C79D-948A-64C1-9DE5D8A9877F}"/>
              </a:ext>
            </a:extLst>
          </p:cNvPr>
          <p:cNvGraphicFramePr>
            <a:graphicFrameLocks noChangeAspect="1"/>
          </p:cNvGraphicFramePr>
          <p:nvPr>
            <p:custDataLst>
              <p:tags r:id="rId1"/>
            </p:custDataLst>
            <p:extLst>
              <p:ext uri="{D42A27DB-BD31-4B8C-83A1-F6EECF244321}">
                <p14:modId xmlns:p14="http://schemas.microsoft.com/office/powerpoint/2010/main" val="2872162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descr="Computer script on a screen">
            <a:extLst>
              <a:ext uri="{FF2B5EF4-FFF2-40B4-BE49-F238E27FC236}">
                <a16:creationId xmlns:a16="http://schemas.microsoft.com/office/drawing/2014/main" id="{AAEBED45-CFB6-C906-4713-61C41DDD7A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332000" y="4878306"/>
            <a:ext cx="15764400" cy="4189493"/>
          </a:xfrm>
          <a:prstGeom prst="rect">
            <a:avLst/>
          </a:prstGeom>
        </p:spPr>
      </p:pic>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a:t>
            </a:r>
            <a:r>
              <a:rPr lang="es-ES" sz="4800" b="1">
                <a:solidFill>
                  <a:schemeClr val="tx1"/>
                </a:solidFill>
                <a:latin typeface="+mn-lt"/>
                <a:ea typeface="Helvetica Neue"/>
                <a:cs typeface="Helvetica Neue"/>
                <a:sym typeface="Helvetica Neue"/>
              </a:rPr>
              <a:t>.</a:t>
            </a:r>
            <a:r>
              <a:rPr lang="hr-HR" sz="4800" b="1">
                <a:solidFill>
                  <a:schemeClr val="tx1"/>
                </a:solidFill>
                <a:latin typeface="+mn-lt"/>
                <a:ea typeface="Helvetica Neue"/>
                <a:cs typeface="Helvetica Neue"/>
                <a:sym typeface="Helvetica Neue"/>
              </a:rPr>
              <a:t> </a:t>
            </a:r>
            <a:r>
              <a:rPr lang="es-ES" sz="4800" b="1">
                <a:solidFill>
                  <a:schemeClr val="tx1"/>
                </a:solidFill>
                <a:latin typeface="+mn-lt"/>
                <a:ea typeface="Helvetica Neue"/>
                <a:cs typeface="Helvetica Neue"/>
                <a:sym typeface="Helvetica Neue"/>
              </a:rPr>
              <a:t>Gestión de los riesgos financieros digitales</a:t>
            </a:r>
            <a:endParaRPr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¿Qué riesgos conlleva el uso de servicios financieros digitales?</a:t>
            </a:r>
            <a:endParaRPr lang="es-ES" dirty="0">
              <a:solidFill>
                <a:srgbClr val="00CCFF"/>
              </a:solidFill>
              <a:latin typeface="+mn-lt"/>
            </a:endParaRPr>
          </a:p>
        </p:txBody>
      </p:sp>
      <p:sp>
        <p:nvSpPr>
          <p:cNvPr id="120" name="Google Shape;120;p6"/>
          <p:cNvSpPr txBox="1"/>
          <p:nvPr/>
        </p:nvSpPr>
        <p:spPr>
          <a:xfrm>
            <a:off x="1295400" y="4024780"/>
            <a:ext cx="15621000" cy="853527"/>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s-ES" sz="2000">
                <a:effectLst/>
                <a:latin typeface="+mj-lt"/>
                <a:ea typeface="Yu Mincho" panose="02020400000000000000" pitchFamily="18" charset="-128"/>
                <a:cs typeface="Arial" panose="020B0604020202020204" pitchFamily="34" charset="0"/>
              </a:rPr>
              <a:t>Aunque los servicios financieros digitales ofrecen comodidad y accesibilidad, es fundamental ser consciente de los riesgos potenciales que conllevan. Estos son algunos de los riesgos y retos más comunes asociados al uso de servicios financieros digitales</a:t>
            </a:r>
            <a:r>
              <a:rPr lang="en-US" sz="2000">
                <a:effectLst/>
                <a:latin typeface="+mj-lt"/>
                <a:ea typeface="Yu Mincho" panose="02020400000000000000" pitchFamily="18" charset="-128"/>
                <a:cs typeface="Arial" panose="020B0604020202020204" pitchFamily="34" charset="0"/>
              </a:rPr>
              <a:t>:</a:t>
            </a:r>
            <a:endParaRPr lang="en-US" sz="1800" dirty="0">
              <a:effectLst/>
              <a:latin typeface="+mj-lt"/>
              <a:ea typeface="Yu Mincho" panose="02020400000000000000" pitchFamily="18" charset="-128"/>
              <a:cs typeface="Arial" panose="020B0604020202020204" pitchFamily="34" charset="0"/>
            </a:endParaRPr>
          </a:p>
        </p:txBody>
      </p:sp>
      <p:sp>
        <p:nvSpPr>
          <p:cNvPr id="3" name="TextBox 2">
            <a:extLst>
              <a:ext uri="{FF2B5EF4-FFF2-40B4-BE49-F238E27FC236}">
                <a16:creationId xmlns:a16="http://schemas.microsoft.com/office/drawing/2014/main" id="{D0C206E8-92B7-9B9D-C70F-4D7BBEB5D363}"/>
              </a:ext>
            </a:extLst>
          </p:cNvPr>
          <p:cNvSpPr txBox="1"/>
          <p:nvPr/>
        </p:nvSpPr>
        <p:spPr>
          <a:xfrm>
            <a:off x="1295400" y="4944940"/>
            <a:ext cx="5220000" cy="4349589"/>
          </a:xfrm>
          <a:prstGeom prst="rect">
            <a:avLst/>
          </a:prstGeom>
          <a:solidFill>
            <a:schemeClr val="bg1"/>
          </a:solidFill>
        </p:spPr>
        <p:txBody>
          <a:bodyPr wrap="square">
            <a:spAutoFit/>
          </a:bodyPr>
          <a:lstStyle/>
          <a:p>
            <a:pPr lvl="0" algn="just">
              <a:lnSpc>
                <a:spcPct val="107000"/>
              </a:lnSpc>
              <a:spcAft>
                <a:spcPts val="800"/>
              </a:spcAft>
              <a:tabLst>
                <a:tab pos="457200" algn="l"/>
              </a:tabLst>
            </a:pPr>
            <a:r>
              <a:rPr lang="en-US" sz="2000" b="1">
                <a:effectLst/>
                <a:latin typeface="+mj-lt"/>
                <a:ea typeface="Yu Mincho" panose="02020400000000000000" pitchFamily="18" charset="-128"/>
                <a:cs typeface="Arial" panose="020B0604020202020204" pitchFamily="34" charset="0"/>
              </a:rPr>
              <a:t>Riesgos de seguridad:</a:t>
            </a:r>
            <a:r>
              <a:rPr lang="en-US" sz="2000">
                <a:effectLst/>
                <a:latin typeface="+mj-lt"/>
                <a:ea typeface="Yu Mincho" panose="02020400000000000000" pitchFamily="18" charset="-128"/>
                <a:cs typeface="Arial" panose="020B0604020202020204" pitchFamily="34" charset="0"/>
              </a:rPr>
              <a:t> </a:t>
            </a:r>
            <a:r>
              <a:rPr lang="es-ES" sz="2000">
                <a:effectLst/>
                <a:latin typeface="+mj-lt"/>
                <a:ea typeface="Yu Mincho" panose="02020400000000000000" pitchFamily="18" charset="-128"/>
                <a:cs typeface="Arial" panose="020B0604020202020204" pitchFamily="34" charset="0"/>
              </a:rPr>
              <a:t>Una de las principales preocupaciones es la seguridad de tu información personal y financiera. Los ciberdelincuentes pueden intentar acceder sin autorización a tus cuentas, robar tu identidad o realizar actividades fraudulentas. Esto incluye ataques de phishing, malware y violaciones de datos. Es importante utilizar plataformas seguras y de confianza, emplear contraseñas seguras, activar la autenticación de dos factores y ser cauteloso a la hora de compartir información sensible en línea</a:t>
            </a:r>
            <a:r>
              <a:rPr lang="en-US" sz="2000">
                <a:effectLst/>
                <a:latin typeface="+mj-lt"/>
                <a:ea typeface="Yu Mincho" panose="02020400000000000000" pitchFamily="18" charset="-128"/>
                <a:cs typeface="Arial" panose="020B0604020202020204" pitchFamily="34" charset="0"/>
              </a:rPr>
              <a:t>.</a:t>
            </a:r>
            <a:endParaRPr lang="en-US" sz="2000" dirty="0">
              <a:effectLst/>
              <a:latin typeface="+mj-lt"/>
              <a:ea typeface="Yu Mincho" panose="02020400000000000000" pitchFamily="18" charset="-128"/>
              <a:cs typeface="Arial" panose="020B0604020202020204" pitchFamily="34" charset="0"/>
            </a:endParaRPr>
          </a:p>
        </p:txBody>
      </p:sp>
      <p:sp>
        <p:nvSpPr>
          <p:cNvPr id="4" name="TextBox 3">
            <a:extLst>
              <a:ext uri="{FF2B5EF4-FFF2-40B4-BE49-F238E27FC236}">
                <a16:creationId xmlns:a16="http://schemas.microsoft.com/office/drawing/2014/main" id="{FDEEDB5F-D06E-D2C6-F63C-1AFE9A84C8EE}"/>
              </a:ext>
            </a:extLst>
          </p:cNvPr>
          <p:cNvSpPr txBox="1"/>
          <p:nvPr/>
        </p:nvSpPr>
        <p:spPr>
          <a:xfrm>
            <a:off x="11876400" y="4944939"/>
            <a:ext cx="5220000" cy="4020268"/>
          </a:xfrm>
          <a:prstGeom prst="rect">
            <a:avLst/>
          </a:prstGeom>
          <a:solidFill>
            <a:schemeClr val="bg1"/>
          </a:solidFill>
        </p:spPr>
        <p:txBody>
          <a:bodyPr wrap="square">
            <a:spAutoFit/>
          </a:bodyPr>
          <a:lstStyle/>
          <a:p>
            <a:pPr lvl="0" algn="just">
              <a:lnSpc>
                <a:spcPct val="107000"/>
              </a:lnSpc>
              <a:spcAft>
                <a:spcPts val="800"/>
              </a:spcAft>
              <a:tabLst>
                <a:tab pos="457200" algn="l"/>
              </a:tabLst>
            </a:pPr>
            <a:r>
              <a:rPr lang="en-US" sz="2000" b="1">
                <a:effectLst/>
                <a:latin typeface="+mj-lt"/>
                <a:ea typeface="Yu Mincho" panose="02020400000000000000" pitchFamily="18" charset="-128"/>
                <a:cs typeface="Arial" panose="020B0604020202020204" pitchFamily="34" charset="0"/>
              </a:rPr>
              <a:t>Estafas financieras:</a:t>
            </a:r>
            <a:r>
              <a:rPr lang="en-US" sz="2000">
                <a:effectLst/>
                <a:latin typeface="+mj-lt"/>
                <a:ea typeface="Yu Mincho" panose="02020400000000000000" pitchFamily="18" charset="-128"/>
                <a:cs typeface="Arial" panose="020B0604020202020204" pitchFamily="34" charset="0"/>
              </a:rPr>
              <a:t> </a:t>
            </a:r>
            <a:r>
              <a:rPr lang="es-ES" sz="2000">
                <a:effectLst/>
                <a:latin typeface="+mj-lt"/>
                <a:ea typeface="Yu Mincho" panose="02020400000000000000" pitchFamily="18" charset="-128"/>
                <a:cs typeface="Arial" panose="020B0604020202020204" pitchFamily="34" charset="0"/>
              </a:rPr>
              <a:t>El entorno digital ofrece un terreno fértil para diversas estafas financieras. Estas estafas pueden incluir fraudes de inversión, correos electrónicos de phishing, estafas piramidales y sitios web falsos que se hacen pasar por instituciones financieras legítimas. Mantenerse alerta y escéptico ante mensajes no solicitados, verificar la autenticidad de sitios web y enlaces, y evitar ofertas sospechosas pueden protegerte de ser víctima de estas estafas</a:t>
            </a:r>
            <a:r>
              <a:rPr lang="en-US" sz="2000">
                <a:effectLst/>
                <a:latin typeface="+mj-lt"/>
                <a:ea typeface="Yu Mincho" panose="02020400000000000000" pitchFamily="18" charset="-128"/>
                <a:cs typeface="Arial" panose="020B0604020202020204" pitchFamily="34" charset="0"/>
              </a:rPr>
              <a:t>.</a:t>
            </a:r>
            <a:endParaRPr lang="en-US" sz="2000" dirty="0">
              <a:effectLst/>
              <a:latin typeface="+mj-lt"/>
              <a:ea typeface="Yu Mincho" panose="02020400000000000000" pitchFamily="18" charset="-128"/>
              <a:cs typeface="Arial" panose="020B0604020202020204" pitchFamily="34" charset="0"/>
            </a:endParaRPr>
          </a:p>
        </p:txBody>
      </p:sp>
      <p:sp>
        <p:nvSpPr>
          <p:cNvPr id="5" name="TextBox 4">
            <a:extLst>
              <a:ext uri="{FF2B5EF4-FFF2-40B4-BE49-F238E27FC236}">
                <a16:creationId xmlns:a16="http://schemas.microsoft.com/office/drawing/2014/main" id="{002479A1-65A1-EF64-5753-AC80DB04CF49}"/>
              </a:ext>
            </a:extLst>
          </p:cNvPr>
          <p:cNvSpPr txBox="1"/>
          <p:nvPr/>
        </p:nvSpPr>
        <p:spPr>
          <a:xfrm>
            <a:off x="6585900" y="4944940"/>
            <a:ext cx="5220000" cy="3690947"/>
          </a:xfrm>
          <a:prstGeom prst="rect">
            <a:avLst/>
          </a:prstGeom>
          <a:solidFill>
            <a:schemeClr val="bg1"/>
          </a:solidFill>
        </p:spPr>
        <p:txBody>
          <a:bodyPr wrap="square">
            <a:spAutoFit/>
          </a:bodyPr>
          <a:lstStyle/>
          <a:p>
            <a:pPr lvl="0" algn="just">
              <a:lnSpc>
                <a:spcPct val="107000"/>
              </a:lnSpc>
              <a:spcAft>
                <a:spcPts val="800"/>
              </a:spcAft>
              <a:tabLst>
                <a:tab pos="457200" algn="l"/>
              </a:tabLst>
            </a:pPr>
            <a:r>
              <a:rPr lang="en-US" sz="2000" b="1">
                <a:effectLst/>
                <a:latin typeface="+mj-lt"/>
                <a:ea typeface="Yu Mincho" panose="02020400000000000000" pitchFamily="18" charset="-128"/>
                <a:cs typeface="Arial" panose="020B0604020202020204" pitchFamily="34" charset="0"/>
              </a:rPr>
              <a:t>Riesgos de privacidad:</a:t>
            </a:r>
            <a:r>
              <a:rPr lang="en-US" sz="2000">
                <a:effectLst/>
                <a:latin typeface="+mj-lt"/>
                <a:ea typeface="Yu Mincho" panose="02020400000000000000" pitchFamily="18" charset="-128"/>
                <a:cs typeface="Arial" panose="020B0604020202020204" pitchFamily="34" charset="0"/>
              </a:rPr>
              <a:t> </a:t>
            </a:r>
            <a:r>
              <a:rPr lang="es-ES" sz="2000">
                <a:effectLst/>
                <a:latin typeface="+mj-lt"/>
                <a:ea typeface="Yu Mincho" panose="02020400000000000000" pitchFamily="18" charset="-128"/>
                <a:cs typeface="Arial" panose="020B0604020202020204" pitchFamily="34" charset="0"/>
              </a:rPr>
              <a:t>Los servicios financieros digitales requieren a menudo la recogida y almacenamiento de datos personales. Existe el riesgo de que tu información se comparta o venda sin tu consentimiento, lo que puede dar lugar a violaciones de la privacidad. Comprender las políticas de privacidad de los servicios que utilizas y ser cauteloso a la hora de compartir información personal innecesaria puede ayudar a mitigar estos riesgos</a:t>
            </a:r>
            <a:r>
              <a:rPr lang="en-US" sz="2000">
                <a:effectLst/>
                <a:latin typeface="+mj-lt"/>
                <a:ea typeface="Yu Mincho" panose="02020400000000000000" pitchFamily="18" charset="-128"/>
                <a:cs typeface="Arial" panose="020B0604020202020204" pitchFamily="34" charset="0"/>
              </a:rPr>
              <a:t>.</a:t>
            </a:r>
            <a:endParaRPr lang="en-US" sz="2000" dirty="0">
              <a:effectLst/>
              <a:latin typeface="+mj-lt"/>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2155055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5EAB73A-C79D-948A-64C1-9DE5D8A9877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think-cell data - do not delete" hidden="1">
                        <a:extLst>
                          <a:ext uri="{FF2B5EF4-FFF2-40B4-BE49-F238E27FC236}">
                            <a16:creationId xmlns:a16="http://schemas.microsoft.com/office/drawing/2014/main" id="{65EAB73A-C79D-948A-64C1-9DE5D8A987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descr="Computer script on a screen">
            <a:extLst>
              <a:ext uri="{FF2B5EF4-FFF2-40B4-BE49-F238E27FC236}">
                <a16:creationId xmlns:a16="http://schemas.microsoft.com/office/drawing/2014/main" id="{AAEBED45-CFB6-C906-4713-61C41DDD7A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332000" y="4878306"/>
            <a:ext cx="10548000" cy="4174580"/>
          </a:xfrm>
          <a:prstGeom prst="rect">
            <a:avLst/>
          </a:prstGeom>
        </p:spPr>
      </p:pic>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3. Gestión de los riesgos financieros digitales</a:t>
            </a:r>
            <a:endParaRPr lang="es-ES" sz="4800"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¿Qué riesgos conlleva el uso de servicios financieros digitales?</a:t>
            </a:r>
            <a:endParaRPr lang="es-ES" sz="2800" dirty="0">
              <a:solidFill>
                <a:srgbClr val="00CCFF"/>
              </a:solidFill>
              <a:latin typeface="+mn-lt"/>
            </a:endParaRPr>
          </a:p>
        </p:txBody>
      </p:sp>
      <p:sp>
        <p:nvSpPr>
          <p:cNvPr id="120" name="Google Shape;120;p6"/>
          <p:cNvSpPr txBox="1"/>
          <p:nvPr/>
        </p:nvSpPr>
        <p:spPr>
          <a:xfrm>
            <a:off x="1295400" y="4024780"/>
            <a:ext cx="15621000" cy="853527"/>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s-ES" sz="2000">
                <a:effectLst/>
                <a:latin typeface="+mj-lt"/>
                <a:ea typeface="Yu Mincho" panose="02020400000000000000" pitchFamily="18" charset="-128"/>
                <a:cs typeface="Arial" panose="020B0604020202020204" pitchFamily="34" charset="0"/>
              </a:rPr>
              <a:t>Aunque los servicios financieros digitales ofrecen comodidad y accesibilidad, es fundamental ser consciente de los riesgos potenciales que conllevan. Estos son algunos de los riesgos y retos más comunes asociados al uso de servicios financieros digitales</a:t>
            </a:r>
            <a:r>
              <a:rPr lang="en-US" sz="2000">
                <a:effectLst/>
                <a:latin typeface="+mj-lt"/>
                <a:ea typeface="Yu Mincho" panose="02020400000000000000" pitchFamily="18" charset="-128"/>
                <a:cs typeface="Arial" panose="020B0604020202020204" pitchFamily="34" charset="0"/>
              </a:rPr>
              <a:t>:</a:t>
            </a:r>
            <a:endParaRPr lang="en-US" sz="1800" dirty="0">
              <a:effectLst/>
              <a:latin typeface="+mj-lt"/>
              <a:ea typeface="Yu Mincho" panose="02020400000000000000" pitchFamily="18" charset="-128"/>
              <a:cs typeface="Arial" panose="020B0604020202020204" pitchFamily="34" charset="0"/>
            </a:endParaRPr>
          </a:p>
        </p:txBody>
      </p:sp>
      <p:sp>
        <p:nvSpPr>
          <p:cNvPr id="3" name="TextBox 2">
            <a:extLst>
              <a:ext uri="{FF2B5EF4-FFF2-40B4-BE49-F238E27FC236}">
                <a16:creationId xmlns:a16="http://schemas.microsoft.com/office/drawing/2014/main" id="{D0C206E8-92B7-9B9D-C70F-4D7BBEB5D363}"/>
              </a:ext>
            </a:extLst>
          </p:cNvPr>
          <p:cNvSpPr txBox="1"/>
          <p:nvPr/>
        </p:nvSpPr>
        <p:spPr>
          <a:xfrm>
            <a:off x="1295400" y="4944940"/>
            <a:ext cx="5220000" cy="3690947"/>
          </a:xfrm>
          <a:prstGeom prst="rect">
            <a:avLst/>
          </a:prstGeom>
          <a:solidFill>
            <a:schemeClr val="bg1"/>
          </a:solidFill>
        </p:spPr>
        <p:txBody>
          <a:bodyPr wrap="square">
            <a:spAutoFit/>
          </a:bodyPr>
          <a:lstStyle/>
          <a:p>
            <a:pPr lvl="0" algn="just">
              <a:lnSpc>
                <a:spcPct val="107000"/>
              </a:lnSpc>
              <a:spcAft>
                <a:spcPts val="800"/>
              </a:spcAft>
              <a:tabLst>
                <a:tab pos="457200" algn="l"/>
              </a:tabLst>
            </a:pPr>
            <a:r>
              <a:rPr lang="en-US" sz="2000" b="1">
                <a:effectLst/>
                <a:latin typeface="+mj-lt"/>
                <a:ea typeface="Yu Mincho" panose="02020400000000000000" pitchFamily="18" charset="-128"/>
                <a:cs typeface="Arial" panose="020B0604020202020204" pitchFamily="34" charset="0"/>
              </a:rPr>
              <a:t>Problemas técnicos:</a:t>
            </a:r>
            <a:r>
              <a:rPr lang="en-US" sz="2000">
                <a:effectLst/>
                <a:latin typeface="+mj-lt"/>
                <a:ea typeface="Yu Mincho" panose="02020400000000000000" pitchFamily="18" charset="-128"/>
                <a:cs typeface="Arial" panose="020B0604020202020204" pitchFamily="34" charset="0"/>
              </a:rPr>
              <a:t> </a:t>
            </a:r>
            <a:r>
              <a:rPr lang="es-ES" sz="2000">
                <a:effectLst/>
                <a:latin typeface="+mj-lt"/>
                <a:ea typeface="Yu Mincho" panose="02020400000000000000" pitchFamily="18" charset="-128"/>
                <a:cs typeface="Arial" panose="020B0604020202020204" pitchFamily="34" charset="0"/>
              </a:rPr>
              <a:t>Los servicios financieros digitales dependen de la tecnología, y pueden producirse fallos técnicos o fallos del sistema. Estos problemas pueden dar lugar a errores en las transacciones, retrasos o indisponibilidad temporal de los servicios. Es importante tener planes de seguridad, conservar copias de los documentos financieros importantes e informar rápidamente de cualquier problema técnico al proveedor de servicios</a:t>
            </a:r>
            <a:r>
              <a:rPr lang="en-US" sz="2000">
                <a:effectLst/>
                <a:latin typeface="+mj-lt"/>
                <a:ea typeface="Yu Mincho" panose="02020400000000000000" pitchFamily="18" charset="-128"/>
                <a:cs typeface="Arial" panose="020B0604020202020204" pitchFamily="34" charset="0"/>
              </a:rPr>
              <a:t>.</a:t>
            </a:r>
            <a:endParaRPr lang="en-US" sz="2000" dirty="0">
              <a:effectLst/>
              <a:latin typeface="+mj-lt"/>
              <a:ea typeface="Yu Mincho" panose="02020400000000000000" pitchFamily="18" charset="-128"/>
              <a:cs typeface="Arial" panose="020B0604020202020204" pitchFamily="34" charset="0"/>
            </a:endParaRPr>
          </a:p>
        </p:txBody>
      </p:sp>
      <p:sp>
        <p:nvSpPr>
          <p:cNvPr id="5" name="TextBox 4">
            <a:extLst>
              <a:ext uri="{FF2B5EF4-FFF2-40B4-BE49-F238E27FC236}">
                <a16:creationId xmlns:a16="http://schemas.microsoft.com/office/drawing/2014/main" id="{002479A1-65A1-EF64-5753-AC80DB04CF49}"/>
              </a:ext>
            </a:extLst>
          </p:cNvPr>
          <p:cNvSpPr txBox="1"/>
          <p:nvPr/>
        </p:nvSpPr>
        <p:spPr>
          <a:xfrm>
            <a:off x="6585900" y="4944940"/>
            <a:ext cx="5220000" cy="4093428"/>
          </a:xfrm>
          <a:prstGeom prst="rect">
            <a:avLst/>
          </a:prstGeom>
          <a:solidFill>
            <a:schemeClr val="bg1"/>
          </a:solidFill>
        </p:spPr>
        <p:txBody>
          <a:bodyPr wrap="square">
            <a:spAutoFit/>
          </a:bodyPr>
          <a:lstStyle/>
          <a:p>
            <a:pPr algn="just"/>
            <a:r>
              <a:rPr lang="en-US" sz="2000" b="1">
                <a:effectLst/>
                <a:latin typeface="+mj-lt"/>
                <a:ea typeface="Yu Mincho" panose="02020400000000000000" pitchFamily="18" charset="-128"/>
                <a:cs typeface="Arial" panose="020B0604020202020204" pitchFamily="34" charset="0"/>
              </a:rPr>
              <a:t>Falta de interacción humana:</a:t>
            </a:r>
            <a:r>
              <a:rPr lang="en-US" sz="2000">
                <a:effectLst/>
                <a:latin typeface="+mj-lt"/>
                <a:ea typeface="Yu Mincho" panose="02020400000000000000" pitchFamily="18" charset="-128"/>
                <a:cs typeface="Arial" panose="020B0604020202020204" pitchFamily="34" charset="0"/>
              </a:rPr>
              <a:t> </a:t>
            </a:r>
            <a:r>
              <a:rPr lang="es-ES" sz="2000">
                <a:effectLst/>
                <a:latin typeface="+mj-lt"/>
                <a:ea typeface="Yu Mincho" panose="02020400000000000000" pitchFamily="18" charset="-128"/>
                <a:cs typeface="Arial" panose="020B0604020202020204" pitchFamily="34" charset="0"/>
              </a:rPr>
              <a:t>Los servicios financieros digitales carecen a menudo de la interacción humana de la banca tradicional. Aunque esto puede resultar cómodo, también puede dar lugar a dificultades a la hora de buscar asistencia personalizada, resolver conflictos u obtener aclaraciones sobre asuntos financieros complejos. Conocer los canales de asistencia disponibles y saber cómo ponerse en contacto con el servicio de atención al cliente puede ayudar a resolver estos problemas</a:t>
            </a:r>
            <a:r>
              <a:rPr lang="en-US" sz="2000">
                <a:effectLst/>
                <a:latin typeface="+mj-lt"/>
                <a:ea typeface="Yu Mincho" panose="02020400000000000000" pitchFamily="18" charset="-128"/>
                <a:cs typeface="Arial" panose="020B0604020202020204" pitchFamily="34" charset="0"/>
              </a:rPr>
              <a:t>.</a:t>
            </a:r>
            <a:endParaRPr lang="en-US" sz="2000" dirty="0">
              <a:latin typeface="+mj-lt"/>
            </a:endParaRPr>
          </a:p>
        </p:txBody>
      </p:sp>
      <p:sp>
        <p:nvSpPr>
          <p:cNvPr id="2" name="Google Shape;120;p6">
            <a:extLst>
              <a:ext uri="{FF2B5EF4-FFF2-40B4-BE49-F238E27FC236}">
                <a16:creationId xmlns:a16="http://schemas.microsoft.com/office/drawing/2014/main" id="{26BF6EE3-22BA-58EA-71B1-5083057A8997}"/>
              </a:ext>
            </a:extLst>
          </p:cNvPr>
          <p:cNvSpPr txBox="1"/>
          <p:nvPr/>
        </p:nvSpPr>
        <p:spPr>
          <a:xfrm>
            <a:off x="12070080" y="4878306"/>
            <a:ext cx="5341098" cy="4508886"/>
          </a:xfrm>
          <a:prstGeom prst="rect">
            <a:avLst/>
          </a:prstGeom>
          <a:noFill/>
          <a:ln w="38100">
            <a:solidFill>
              <a:srgbClr val="466790"/>
            </a:solidFill>
            <a:prstDash val="sysDash"/>
          </a:ln>
        </p:spPr>
        <p:txBody>
          <a:bodyPr spcFirstLastPara="1" wrap="square" lIns="91425" tIns="45700" rIns="91425" bIns="45700" anchor="t" anchorCtr="0">
            <a:spAutoFit/>
          </a:bodyPr>
          <a:lstStyle/>
          <a:p>
            <a:pPr algn="just"/>
            <a:endParaRPr lang="hr-HR" sz="1600" i="1" dirty="0">
              <a:solidFill>
                <a:schemeClr val="accent6"/>
              </a:solidFill>
              <a:latin typeface="+mn-lt"/>
              <a:ea typeface="Helvetica Neue"/>
              <a:cs typeface="Helvetica Neue"/>
              <a:sym typeface="Helvetica Neue"/>
            </a:endParaRPr>
          </a:p>
          <a:p>
            <a:pPr algn="just"/>
            <a:r>
              <a:rPr lang="es-ES" sz="2000" i="1">
                <a:solidFill>
                  <a:schemeClr val="accent6"/>
                </a:solidFill>
                <a:latin typeface="+mn-lt"/>
                <a:ea typeface="Helvetica Neue"/>
                <a:cs typeface="Helvetica Neue"/>
                <a:sym typeface="Helvetica Neue"/>
              </a:rPr>
              <a:t>Si eres consciente de estos riesgos, puedes tomar medidas proactivas para salvaguardar tu bienestar financiero en el ámbito digital. Es fundamental mantenerse informado, supervisar periódicamente tus cuentas, revisar las transacciones y notificar rápidamente cualquier actividad sospechosa a tu entidad financiera. Además, mantener actualizados los dispositivos y el software, utilizar programas antivirus fiables y adoptar hábitos de navegación seguros puede contribuir a una experiencia financiera digital más segura</a:t>
            </a:r>
            <a:r>
              <a:rPr lang="en-US" sz="2000" i="1">
                <a:solidFill>
                  <a:schemeClr val="accent6"/>
                </a:solidFill>
                <a:latin typeface="+mn-lt"/>
                <a:ea typeface="Helvetica Neue"/>
                <a:cs typeface="Helvetica Neue"/>
                <a:sym typeface="Helvetica Neue"/>
              </a:rPr>
              <a:t>.</a:t>
            </a:r>
            <a:endParaRPr lang="hr-HR" sz="2000" i="1" dirty="0">
              <a:solidFill>
                <a:schemeClr val="accent6"/>
              </a:solidFill>
              <a:latin typeface="+mn-lt"/>
              <a:ea typeface="Helvetica Neue"/>
              <a:cs typeface="Helvetica Neue"/>
              <a:sym typeface="Helvetica Neue"/>
            </a:endParaRPr>
          </a:p>
          <a:p>
            <a:pPr algn="just"/>
            <a:endParaRPr lang="en-US" sz="1100" i="1" dirty="0">
              <a:solidFill>
                <a:schemeClr val="accent6"/>
              </a:solidFill>
              <a:latin typeface="+mn-lt"/>
              <a:ea typeface="Helvetica Neue"/>
              <a:cs typeface="Helvetica Neue"/>
              <a:sym typeface="Helvetica Neue"/>
            </a:endParaRPr>
          </a:p>
        </p:txBody>
      </p:sp>
    </p:spTree>
    <p:extLst>
      <p:ext uri="{BB962C8B-B14F-4D97-AF65-F5344CB8AC3E}">
        <p14:creationId xmlns:p14="http://schemas.microsoft.com/office/powerpoint/2010/main" val="3066867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3. Gestión de los riesgos financieros digitales</a:t>
            </a:r>
            <a:endParaRPr lang="es-ES" sz="4800"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¿Cómo puedes protegerte al utilizar servicios financieros digitales?</a:t>
            </a:r>
            <a:endParaRPr lang="es-ES" dirty="0">
              <a:solidFill>
                <a:srgbClr val="00CCFF"/>
              </a:solidFill>
              <a:latin typeface="+mn-lt"/>
            </a:endParaRPr>
          </a:p>
        </p:txBody>
      </p:sp>
      <p:sp>
        <p:nvSpPr>
          <p:cNvPr id="2" name="TextBox 1">
            <a:extLst>
              <a:ext uri="{FF2B5EF4-FFF2-40B4-BE49-F238E27FC236}">
                <a16:creationId xmlns:a16="http://schemas.microsoft.com/office/drawing/2014/main" id="{F753751A-5A87-F0D0-6D2E-316A0F1B928A}"/>
              </a:ext>
            </a:extLst>
          </p:cNvPr>
          <p:cNvSpPr txBox="1"/>
          <p:nvPr/>
        </p:nvSpPr>
        <p:spPr>
          <a:xfrm>
            <a:off x="1332000" y="5109292"/>
            <a:ext cx="5040000" cy="3690947"/>
          </a:xfrm>
          <a:prstGeom prst="rect">
            <a:avLst/>
          </a:prstGeom>
          <a:noFill/>
        </p:spPr>
        <p:txBody>
          <a:bodyPr wrap="square">
            <a:spAutoFit/>
          </a:bodyPr>
          <a:lstStyle/>
          <a:p>
            <a:pPr lvl="0" algn="just">
              <a:lnSpc>
                <a:spcPct val="107000"/>
              </a:lnSpc>
              <a:spcAft>
                <a:spcPts val="800"/>
              </a:spcAft>
              <a:tabLst>
                <a:tab pos="457200" algn="l"/>
              </a:tabLst>
            </a:pPr>
            <a:r>
              <a:rPr lang="en-US" sz="2000" b="1">
                <a:effectLst/>
                <a:latin typeface="+mj-lt"/>
                <a:ea typeface="Yu Mincho" panose="02020400000000000000" pitchFamily="18" charset="-128"/>
                <a:cs typeface="Arial" panose="020B0604020202020204" pitchFamily="34" charset="0"/>
              </a:rPr>
              <a:t>Utilizar contraseñas fuertes y únicas:</a:t>
            </a:r>
            <a:r>
              <a:rPr lang="en-US" sz="2000">
                <a:effectLst/>
                <a:latin typeface="+mj-lt"/>
                <a:ea typeface="Yu Mincho" panose="02020400000000000000" pitchFamily="18" charset="-128"/>
                <a:cs typeface="Arial" panose="020B0604020202020204" pitchFamily="34" charset="0"/>
              </a:rPr>
              <a:t> </a:t>
            </a:r>
            <a:r>
              <a:rPr lang="es-ES" sz="2000">
                <a:effectLst/>
                <a:latin typeface="+mj-lt"/>
                <a:ea typeface="Yu Mincho" panose="02020400000000000000" pitchFamily="18" charset="-128"/>
                <a:cs typeface="Arial" panose="020B0604020202020204" pitchFamily="34" charset="0"/>
              </a:rPr>
              <a:t>Crea contraseñas seguras para tus cuentas en línea y evita utilizar la misma contraseña en varias plataformas. Incluye una combinación de letras mayúsculas y minúsculas, números y caracteres especiales. Actualiza regularmente tus contraseñas y considera la posibilidad de utilizar un gestor de contraseñas de confianza para almacenarlas y gestionarlas de forma segura</a:t>
            </a:r>
            <a:r>
              <a:rPr lang="en-US" sz="2000">
                <a:effectLst/>
                <a:latin typeface="+mj-lt"/>
                <a:ea typeface="Yu Mincho" panose="02020400000000000000" pitchFamily="18" charset="-128"/>
                <a:cs typeface="Arial" panose="020B0604020202020204" pitchFamily="34" charset="0"/>
              </a:rPr>
              <a:t>.</a:t>
            </a:r>
            <a:endParaRPr lang="en-US" sz="2000" dirty="0">
              <a:effectLst/>
              <a:latin typeface="+mj-lt"/>
              <a:ea typeface="Yu Mincho" panose="02020400000000000000" pitchFamily="18" charset="-128"/>
              <a:cs typeface="Arial" panose="020B0604020202020204" pitchFamily="34" charset="0"/>
            </a:endParaRPr>
          </a:p>
        </p:txBody>
      </p:sp>
      <p:sp>
        <p:nvSpPr>
          <p:cNvPr id="3" name="TextBox 2">
            <a:extLst>
              <a:ext uri="{FF2B5EF4-FFF2-40B4-BE49-F238E27FC236}">
                <a16:creationId xmlns:a16="http://schemas.microsoft.com/office/drawing/2014/main" id="{8C08CEB3-371B-2194-F121-7CDF357FDC3C}"/>
              </a:ext>
            </a:extLst>
          </p:cNvPr>
          <p:cNvSpPr txBox="1"/>
          <p:nvPr/>
        </p:nvSpPr>
        <p:spPr>
          <a:xfrm>
            <a:off x="6624000" y="5109292"/>
            <a:ext cx="5040000" cy="3361626"/>
          </a:xfrm>
          <a:prstGeom prst="rect">
            <a:avLst/>
          </a:prstGeom>
          <a:noFill/>
        </p:spPr>
        <p:txBody>
          <a:bodyPr wrap="square">
            <a:spAutoFit/>
          </a:bodyPr>
          <a:lstStyle/>
          <a:p>
            <a:pPr lvl="0" algn="just">
              <a:lnSpc>
                <a:spcPct val="107000"/>
              </a:lnSpc>
              <a:spcAft>
                <a:spcPts val="800"/>
              </a:spcAft>
              <a:tabLst>
                <a:tab pos="457200" algn="l"/>
              </a:tabLst>
            </a:pPr>
            <a:r>
              <a:rPr lang="en-US" sz="2000" b="1">
                <a:effectLst/>
                <a:latin typeface="+mj-lt"/>
                <a:ea typeface="Yu Mincho" panose="02020400000000000000" pitchFamily="18" charset="-128"/>
                <a:cs typeface="Arial" panose="020B0604020202020204" pitchFamily="34" charset="0"/>
              </a:rPr>
              <a:t>Activar la autenticación de dos factores (</a:t>
            </a:r>
            <a:r>
              <a:rPr lang="en-US" sz="2000" b="1" dirty="0">
                <a:effectLst/>
                <a:latin typeface="+mj-lt"/>
                <a:ea typeface="Yu Mincho" panose="02020400000000000000" pitchFamily="18" charset="-128"/>
                <a:cs typeface="Arial" panose="020B0604020202020204" pitchFamily="34" charset="0"/>
              </a:rPr>
              <a:t>2FA</a:t>
            </a:r>
            <a:r>
              <a:rPr lang="en-US" sz="2000" b="1">
                <a:effectLst/>
                <a:latin typeface="+mj-lt"/>
                <a:ea typeface="Yu Mincho" panose="02020400000000000000" pitchFamily="18" charset="-128"/>
                <a:cs typeface="Arial" panose="020B0604020202020204" pitchFamily="34" charset="0"/>
              </a:rPr>
              <a:t>):</a:t>
            </a:r>
            <a:r>
              <a:rPr lang="en-US" sz="2000">
                <a:effectLst/>
                <a:latin typeface="+mj-lt"/>
                <a:ea typeface="Yu Mincho" panose="02020400000000000000" pitchFamily="18" charset="-128"/>
                <a:cs typeface="Arial" panose="020B0604020202020204" pitchFamily="34" charset="0"/>
              </a:rPr>
              <a:t> </a:t>
            </a:r>
            <a:r>
              <a:rPr lang="es-ES" sz="2000">
                <a:effectLst/>
                <a:latin typeface="+mj-lt"/>
                <a:ea typeface="Yu Mincho" panose="02020400000000000000" pitchFamily="18" charset="-128"/>
                <a:cs typeface="Arial" panose="020B0604020202020204" pitchFamily="34" charset="0"/>
              </a:rPr>
              <a:t>Activa la autenticación de dos factores siempre que sea posible. Esto añade una capa extra de seguridad al requerir un paso adicional de verificación, como un código único enviado a tu dispositivo móvil, además de tu contraseña. 2FA ayuda a evitar el acceso no autorizado, incluso si tu contraseña se ve comprometida</a:t>
            </a:r>
            <a:r>
              <a:rPr lang="en-US" sz="2000">
                <a:effectLst/>
                <a:latin typeface="+mj-lt"/>
                <a:ea typeface="Yu Mincho" panose="02020400000000000000" pitchFamily="18" charset="-128"/>
                <a:cs typeface="Arial" panose="020B0604020202020204" pitchFamily="34" charset="0"/>
              </a:rPr>
              <a:t>.</a:t>
            </a:r>
            <a:endParaRPr lang="en-US" sz="2000" dirty="0">
              <a:effectLst/>
              <a:latin typeface="+mj-lt"/>
              <a:ea typeface="Yu Mincho" panose="02020400000000000000" pitchFamily="18" charset="-128"/>
              <a:cs typeface="Arial" panose="020B0604020202020204" pitchFamily="34" charset="0"/>
            </a:endParaRPr>
          </a:p>
        </p:txBody>
      </p:sp>
      <p:sp>
        <p:nvSpPr>
          <p:cNvPr id="4" name="TextBox 3">
            <a:extLst>
              <a:ext uri="{FF2B5EF4-FFF2-40B4-BE49-F238E27FC236}">
                <a16:creationId xmlns:a16="http://schemas.microsoft.com/office/drawing/2014/main" id="{C132AEFF-2CFF-106A-9266-638755567C8C}"/>
              </a:ext>
            </a:extLst>
          </p:cNvPr>
          <p:cNvSpPr txBox="1"/>
          <p:nvPr/>
        </p:nvSpPr>
        <p:spPr>
          <a:xfrm>
            <a:off x="11916000" y="5109292"/>
            <a:ext cx="5040000" cy="4020268"/>
          </a:xfrm>
          <a:prstGeom prst="rect">
            <a:avLst/>
          </a:prstGeom>
          <a:noFill/>
        </p:spPr>
        <p:txBody>
          <a:bodyPr wrap="square">
            <a:spAutoFit/>
          </a:bodyPr>
          <a:lstStyle/>
          <a:p>
            <a:pPr lvl="0" algn="just">
              <a:lnSpc>
                <a:spcPct val="107000"/>
              </a:lnSpc>
              <a:spcAft>
                <a:spcPts val="800"/>
              </a:spcAft>
              <a:tabLst>
                <a:tab pos="457200" algn="l"/>
              </a:tabLst>
            </a:pPr>
            <a:r>
              <a:rPr lang="en-US" sz="2000" b="1">
                <a:effectLst/>
                <a:latin typeface="+mj-lt"/>
                <a:ea typeface="Yu Mincho" panose="02020400000000000000" pitchFamily="18" charset="-128"/>
                <a:cs typeface="Arial" panose="020B0604020202020204" pitchFamily="34" charset="0"/>
              </a:rPr>
              <a:t>Tener cuidado con los intentos de phishing:</a:t>
            </a:r>
            <a:r>
              <a:rPr lang="en-US" sz="2000">
                <a:effectLst/>
                <a:latin typeface="+mj-lt"/>
                <a:ea typeface="Yu Mincho" panose="02020400000000000000" pitchFamily="18" charset="-128"/>
                <a:cs typeface="Arial" panose="020B0604020202020204" pitchFamily="34" charset="0"/>
              </a:rPr>
              <a:t> </a:t>
            </a:r>
            <a:r>
              <a:rPr lang="es-ES" sz="2000">
                <a:effectLst/>
                <a:latin typeface="+mj-lt"/>
                <a:ea typeface="Yu Mincho" panose="02020400000000000000" pitchFamily="18" charset="-128"/>
                <a:cs typeface="Arial" panose="020B0604020202020204" pitchFamily="34" charset="0"/>
              </a:rPr>
              <a:t>Mantente alerta ante los intentos de phishing, que son intentos fraudulentos de obtener tu información sensible a través de correos electrónicos, mensajes o sitios web engañosos. Evita hacer clic en enlaces sospechosos o proporcionar información personal en respuesta a solicitudes no solicitadas. Verifica la legitimidad de cualquier comunicación antes de compartir datos sensibles</a:t>
            </a:r>
            <a:r>
              <a:rPr lang="en-US" sz="2000">
                <a:effectLst/>
                <a:latin typeface="+mj-lt"/>
                <a:ea typeface="Yu Mincho" panose="02020400000000000000" pitchFamily="18" charset="-128"/>
                <a:cs typeface="Arial" panose="020B0604020202020204" pitchFamily="34" charset="0"/>
              </a:rPr>
              <a:t>.</a:t>
            </a:r>
            <a:endParaRPr lang="en-US" sz="2000" dirty="0">
              <a:effectLst/>
              <a:latin typeface="+mj-lt"/>
              <a:ea typeface="Yu Mincho" panose="02020400000000000000" pitchFamily="18" charset="-128"/>
              <a:cs typeface="Arial" panose="020B0604020202020204" pitchFamily="34" charset="0"/>
            </a:endParaRPr>
          </a:p>
        </p:txBody>
      </p:sp>
      <p:pic>
        <p:nvPicPr>
          <p:cNvPr id="5" name="Picture 4" descr="Person holding smartphone">
            <a:extLst>
              <a:ext uri="{FF2B5EF4-FFF2-40B4-BE49-F238E27FC236}">
                <a16:creationId xmlns:a16="http://schemas.microsoft.com/office/drawing/2014/main" id="{BDC99C26-55B4-FCF8-8080-D9280405787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624000" y="3996219"/>
            <a:ext cx="5040000" cy="1030935"/>
          </a:xfrm>
          <a:prstGeom prst="rect">
            <a:avLst/>
          </a:prstGeom>
        </p:spPr>
      </p:pic>
      <p:pic>
        <p:nvPicPr>
          <p:cNvPr id="6" name="Picture 5" descr="A stack of bank cards">
            <a:extLst>
              <a:ext uri="{FF2B5EF4-FFF2-40B4-BE49-F238E27FC236}">
                <a16:creationId xmlns:a16="http://schemas.microsoft.com/office/drawing/2014/main" id="{162ED6A1-14C7-2D5A-86C5-3AB20A97031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916000" y="3996219"/>
            <a:ext cx="5040000" cy="1030935"/>
          </a:xfrm>
          <a:prstGeom prst="rect">
            <a:avLst/>
          </a:prstGeom>
        </p:spPr>
      </p:pic>
      <p:pic>
        <p:nvPicPr>
          <p:cNvPr id="7" name="Picture 6" descr="Padlock on computer motherboard">
            <a:extLst>
              <a:ext uri="{FF2B5EF4-FFF2-40B4-BE49-F238E27FC236}">
                <a16:creationId xmlns:a16="http://schemas.microsoft.com/office/drawing/2014/main" id="{09760D26-018A-8D72-B957-38049A65C69D}"/>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332000" y="3996218"/>
            <a:ext cx="5040000" cy="1030936"/>
          </a:xfrm>
          <a:prstGeom prst="rect">
            <a:avLst/>
          </a:prstGeom>
        </p:spPr>
      </p:pic>
    </p:spTree>
    <p:extLst>
      <p:ext uri="{BB962C8B-B14F-4D97-AF65-F5344CB8AC3E}">
        <p14:creationId xmlns:p14="http://schemas.microsoft.com/office/powerpoint/2010/main" val="4099627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B87AD9D-BD09-331A-C468-9830CBDB641B}"/>
              </a:ext>
            </a:extLst>
          </p:cNvPr>
          <p:cNvGraphicFramePr>
            <a:graphicFrameLocks noChangeAspect="1"/>
          </p:cNvGraphicFramePr>
          <p:nvPr>
            <p:custDataLst>
              <p:tags r:id="rId1"/>
            </p:custDataLst>
            <p:extLst>
              <p:ext uri="{D42A27DB-BD31-4B8C-83A1-F6EECF244321}">
                <p14:modId xmlns:p14="http://schemas.microsoft.com/office/powerpoint/2010/main" val="4110959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26"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216161" y="3017913"/>
            <a:ext cx="62960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Google Shape;98;p4"/>
          <p:cNvSpPr txBox="1"/>
          <p:nvPr/>
        </p:nvSpPr>
        <p:spPr>
          <a:xfrm>
            <a:off x="1295400" y="2525000"/>
            <a:ext cx="3696000" cy="831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a:solidFill>
                  <a:schemeClr val="tx1"/>
                </a:solidFill>
                <a:latin typeface="+mn-lt"/>
                <a:ea typeface="Helvetica Neue"/>
                <a:cs typeface="Helvetica Neue"/>
                <a:sym typeface="Helvetica Neue"/>
              </a:rPr>
              <a:t>Objetivos</a:t>
            </a:r>
            <a:endParaRPr sz="4800" b="1" dirty="0">
              <a:solidFill>
                <a:schemeClr val="tx1"/>
              </a:solidFill>
              <a:latin typeface="+mn-lt"/>
              <a:ea typeface="Helvetica Neue"/>
              <a:cs typeface="Helvetica Neue"/>
              <a:sym typeface="Helvetica Neue"/>
            </a:endParaRPr>
          </a:p>
        </p:txBody>
      </p:sp>
      <p:sp>
        <p:nvSpPr>
          <p:cNvPr id="99" name="Google Shape;99;p4"/>
          <p:cNvSpPr txBox="1"/>
          <p:nvPr/>
        </p:nvSpPr>
        <p:spPr>
          <a:xfrm>
            <a:off x="8863105" y="1571936"/>
            <a:ext cx="8277667" cy="1938952"/>
          </a:xfrm>
          <a:prstGeom prst="rect">
            <a:avLst/>
          </a:prstGeom>
          <a:noFill/>
          <a:ln>
            <a:noFill/>
          </a:ln>
        </p:spPr>
        <p:txBody>
          <a:bodyPr spcFirstLastPara="1" wrap="square" lIns="91425" tIns="45700" rIns="91425" bIns="45700" anchor="t" anchorCtr="0">
            <a:spAutoFit/>
          </a:bodyPr>
          <a:lstStyle/>
          <a:p>
            <a:pPr marR="0" lvl="0" algn="just" rtl="0">
              <a:spcBef>
                <a:spcPts val="0"/>
              </a:spcBef>
              <a:spcAft>
                <a:spcPts val="0"/>
              </a:spcAft>
            </a:pPr>
            <a:endParaRPr lang="en-US" sz="2400" dirty="0">
              <a:solidFill>
                <a:schemeClr val="dk1"/>
              </a:solidFill>
              <a:latin typeface="+mn-lt"/>
              <a:ea typeface="Helvetica Neue"/>
              <a:cs typeface="Helvetica Neue"/>
              <a:sym typeface="Helvetica Neue"/>
            </a:endParaRPr>
          </a:p>
          <a:p>
            <a:pPr marR="0" lvl="0" algn="just" rtl="0">
              <a:spcBef>
                <a:spcPts val="0"/>
              </a:spcBef>
              <a:spcAft>
                <a:spcPts val="0"/>
              </a:spcAft>
            </a:pPr>
            <a:endParaRPr lang="en-US" sz="2400" dirty="0">
              <a:solidFill>
                <a:schemeClr val="dk1"/>
              </a:solidFill>
              <a:latin typeface="+mn-lt"/>
              <a:ea typeface="Helvetica Neue"/>
              <a:cs typeface="Helvetica Neue"/>
              <a:sym typeface="Helvetica Neue"/>
            </a:endParaRPr>
          </a:p>
          <a:p>
            <a:pPr marR="0" lvl="0" algn="just" rtl="0">
              <a:spcBef>
                <a:spcPts val="0"/>
              </a:spcBef>
              <a:spcAft>
                <a:spcPts val="0"/>
              </a:spcAft>
            </a:pPr>
            <a:endParaRPr lang="en-US" sz="2400" dirty="0">
              <a:solidFill>
                <a:schemeClr val="dk1"/>
              </a:solidFill>
              <a:latin typeface="+mn-lt"/>
              <a:ea typeface="Helvetica Neue"/>
              <a:cs typeface="Helvetica Neue"/>
              <a:sym typeface="Helvetica Neue"/>
            </a:endParaRPr>
          </a:p>
          <a:p>
            <a:pPr marR="0" lvl="0" algn="just" rtl="0">
              <a:spcBef>
                <a:spcPts val="0"/>
              </a:spcBef>
              <a:spcAft>
                <a:spcPts val="0"/>
              </a:spcAft>
            </a:pPr>
            <a:endParaRPr lang="en-US" sz="2400" dirty="0">
              <a:solidFill>
                <a:schemeClr val="dk1"/>
              </a:solidFill>
              <a:latin typeface="+mn-lt"/>
              <a:ea typeface="Helvetica Neue"/>
              <a:cs typeface="Helvetica Neue"/>
              <a:sym typeface="Helvetica Neue"/>
            </a:endParaRPr>
          </a:p>
          <a:p>
            <a:pPr marR="0" lvl="0" algn="just" rtl="0">
              <a:spcBef>
                <a:spcPts val="0"/>
              </a:spcBef>
              <a:spcAft>
                <a:spcPts val="0"/>
              </a:spcAft>
            </a:pPr>
            <a:endParaRPr lang="en-US" sz="2400" dirty="0">
              <a:solidFill>
                <a:schemeClr val="dk1"/>
              </a:solidFill>
              <a:latin typeface="+mn-lt"/>
              <a:ea typeface="Helvetica Neue"/>
              <a:cs typeface="Helvetica Neue"/>
              <a:sym typeface="Helvetica Neue"/>
            </a:endParaRPr>
          </a:p>
        </p:txBody>
      </p:sp>
      <p:sp>
        <p:nvSpPr>
          <p:cNvPr id="105" name="Google Shape;105;p4"/>
          <p:cNvSpPr txBox="1"/>
          <p:nvPr/>
        </p:nvSpPr>
        <p:spPr>
          <a:xfrm>
            <a:off x="1348469" y="3590781"/>
            <a:ext cx="91440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a:solidFill>
                  <a:schemeClr val="dk1"/>
                </a:solidFill>
                <a:latin typeface="+mn-lt"/>
                <a:ea typeface="Helvetica Neue"/>
                <a:cs typeface="Helvetica Neue"/>
                <a:sym typeface="Helvetica Neue"/>
              </a:rPr>
              <a:t>Al finalizar este módulo, podrás:</a:t>
            </a:r>
            <a:endParaRPr dirty="0">
              <a:latin typeface="+mn-lt"/>
              <a:ea typeface="Helvetica Neue"/>
              <a:cs typeface="Helvetica Neue"/>
              <a:sym typeface="Helvetica Neue"/>
            </a:endParaRPr>
          </a:p>
        </p:txBody>
      </p:sp>
      <p:grpSp>
        <p:nvGrpSpPr>
          <p:cNvPr id="37" name="Group 36">
            <a:extLst>
              <a:ext uri="{FF2B5EF4-FFF2-40B4-BE49-F238E27FC236}">
                <a16:creationId xmlns:a16="http://schemas.microsoft.com/office/drawing/2014/main" id="{BC5EDD9A-03F2-FB4C-0656-2174E175CC1F}"/>
              </a:ext>
            </a:extLst>
          </p:cNvPr>
          <p:cNvGrpSpPr/>
          <p:nvPr/>
        </p:nvGrpSpPr>
        <p:grpSpPr>
          <a:xfrm>
            <a:off x="1526671" y="5907081"/>
            <a:ext cx="8483755" cy="707846"/>
            <a:chOff x="1526671" y="5701897"/>
            <a:chExt cx="8483755" cy="707846"/>
          </a:xfrm>
        </p:grpSpPr>
        <p:sp>
          <p:nvSpPr>
            <p:cNvPr id="100" name="Google Shape;100;p4"/>
            <p:cNvSpPr txBox="1"/>
            <p:nvPr/>
          </p:nvSpPr>
          <p:spPr>
            <a:xfrm>
              <a:off x="2056019" y="5701897"/>
              <a:ext cx="7954407"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000">
                  <a:solidFill>
                    <a:schemeClr val="dk1"/>
                  </a:solidFill>
                  <a:latin typeface="+mn-lt"/>
                  <a:ea typeface="Helvetica Neue"/>
                  <a:cs typeface="Helvetica Neue"/>
                  <a:sym typeface="Helvetica Neue"/>
                </a:rPr>
                <a:t>Adquirir conocimientos sobre los distintos productos y servicios financieros digitales disponibles,</a:t>
              </a:r>
              <a:endParaRPr sz="1200" dirty="0">
                <a:latin typeface="+mn-lt"/>
              </a:endParaRPr>
            </a:p>
          </p:txBody>
        </p:sp>
        <p:sp>
          <p:nvSpPr>
            <p:cNvPr id="14" name="Hexagon 13"/>
            <p:cNvSpPr/>
            <p:nvPr/>
          </p:nvSpPr>
          <p:spPr>
            <a:xfrm>
              <a:off x="1526671" y="5860729"/>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hr-HR" sz="1200"/>
            </a:p>
          </p:txBody>
        </p:sp>
      </p:grpSp>
      <p:grpSp>
        <p:nvGrpSpPr>
          <p:cNvPr id="36" name="Group 35">
            <a:extLst>
              <a:ext uri="{FF2B5EF4-FFF2-40B4-BE49-F238E27FC236}">
                <a16:creationId xmlns:a16="http://schemas.microsoft.com/office/drawing/2014/main" id="{0416DE57-AAD2-2199-2985-0D835242BE47}"/>
              </a:ext>
            </a:extLst>
          </p:cNvPr>
          <p:cNvGrpSpPr/>
          <p:nvPr/>
        </p:nvGrpSpPr>
        <p:grpSpPr>
          <a:xfrm>
            <a:off x="1526671" y="6704712"/>
            <a:ext cx="8483755" cy="707846"/>
            <a:chOff x="1526671" y="6441840"/>
            <a:chExt cx="8483755" cy="707846"/>
          </a:xfrm>
        </p:grpSpPr>
        <p:sp>
          <p:nvSpPr>
            <p:cNvPr id="101" name="Google Shape;101;p4"/>
            <p:cNvSpPr txBox="1"/>
            <p:nvPr/>
          </p:nvSpPr>
          <p:spPr>
            <a:xfrm>
              <a:off x="2056019" y="6441840"/>
              <a:ext cx="7954407"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000">
                  <a:solidFill>
                    <a:schemeClr val="dk1"/>
                  </a:solidFill>
                  <a:latin typeface="+mn-lt"/>
                  <a:ea typeface="Helvetica Neue"/>
                  <a:cs typeface="Helvetica Neue"/>
                  <a:sym typeface="Helvetica Neue"/>
                </a:rPr>
                <a:t>Comprender las características, ventajas y riesgos asociados a las herramientas financieras digitales,</a:t>
              </a:r>
              <a:endParaRPr sz="1200" dirty="0">
                <a:latin typeface="+mn-lt"/>
              </a:endParaRPr>
            </a:p>
          </p:txBody>
        </p:sp>
        <p:sp>
          <p:nvSpPr>
            <p:cNvPr id="15" name="Hexagon 14"/>
            <p:cNvSpPr/>
            <p:nvPr/>
          </p:nvSpPr>
          <p:spPr>
            <a:xfrm>
              <a:off x="1526671" y="6600672"/>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hr-HR" sz="1200"/>
            </a:p>
          </p:txBody>
        </p:sp>
      </p:grpSp>
      <p:grpSp>
        <p:nvGrpSpPr>
          <p:cNvPr id="13" name="Group 12">
            <a:extLst>
              <a:ext uri="{FF2B5EF4-FFF2-40B4-BE49-F238E27FC236}">
                <a16:creationId xmlns:a16="http://schemas.microsoft.com/office/drawing/2014/main" id="{4E481C12-F906-DC5B-8D7D-5F8B004F4ABA}"/>
              </a:ext>
            </a:extLst>
          </p:cNvPr>
          <p:cNvGrpSpPr/>
          <p:nvPr/>
        </p:nvGrpSpPr>
        <p:grpSpPr>
          <a:xfrm>
            <a:off x="1526671" y="4222011"/>
            <a:ext cx="8965798" cy="707846"/>
            <a:chOff x="1526715" y="4876993"/>
            <a:chExt cx="8965798" cy="707846"/>
          </a:xfrm>
        </p:grpSpPr>
        <p:sp>
          <p:nvSpPr>
            <p:cNvPr id="2" name="Hexagon 1"/>
            <p:cNvSpPr/>
            <p:nvPr/>
          </p:nvSpPr>
          <p:spPr>
            <a:xfrm>
              <a:off x="1526715" y="5035825"/>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hr-HR" sz="1200"/>
            </a:p>
          </p:txBody>
        </p:sp>
        <p:sp>
          <p:nvSpPr>
            <p:cNvPr id="4" name="Google Shape;100;p4">
              <a:extLst>
                <a:ext uri="{FF2B5EF4-FFF2-40B4-BE49-F238E27FC236}">
                  <a16:creationId xmlns:a16="http://schemas.microsoft.com/office/drawing/2014/main" id="{FAF03904-7FF5-531B-AB34-DAE3DD5E056D}"/>
                </a:ext>
              </a:extLst>
            </p:cNvPr>
            <p:cNvSpPr txBox="1"/>
            <p:nvPr/>
          </p:nvSpPr>
          <p:spPr>
            <a:xfrm>
              <a:off x="2056063" y="4876993"/>
              <a:ext cx="8436450" cy="707846"/>
            </a:xfrm>
            <a:prstGeom prst="rect">
              <a:avLst/>
            </a:prstGeom>
            <a:noFill/>
            <a:ln>
              <a:noFill/>
            </a:ln>
          </p:spPr>
          <p:txBody>
            <a:bodyPr spcFirstLastPara="1" wrap="square" lIns="91425" tIns="45700" rIns="91425" bIns="45700" anchor="t" anchorCtr="0">
              <a:spAutoFit/>
            </a:bodyPr>
            <a:lstStyle/>
            <a:p>
              <a:pPr algn="just"/>
              <a:r>
                <a:rPr lang="es-ES" sz="2000">
                  <a:solidFill>
                    <a:schemeClr val="dk1"/>
                  </a:solidFill>
                  <a:latin typeface="+mn-lt"/>
                  <a:ea typeface="Helvetica Neue"/>
                  <a:cs typeface="Helvetica Neue"/>
                  <a:sym typeface="Helvetica Neue"/>
                </a:rPr>
                <a:t>Comprender el concepto de cultura financiera y su relevancia en el entorno digital,</a:t>
              </a:r>
              <a:endParaRPr lang="en-US" sz="2000" dirty="0">
                <a:solidFill>
                  <a:schemeClr val="dk1"/>
                </a:solidFill>
                <a:latin typeface="+mn-lt"/>
                <a:ea typeface="Helvetica Neue"/>
                <a:cs typeface="Helvetica Neue"/>
                <a:sym typeface="Helvetica Neue"/>
              </a:endParaRPr>
            </a:p>
          </p:txBody>
        </p:sp>
      </p:grpSp>
      <p:grpSp>
        <p:nvGrpSpPr>
          <p:cNvPr id="34" name="Group 33">
            <a:extLst>
              <a:ext uri="{FF2B5EF4-FFF2-40B4-BE49-F238E27FC236}">
                <a16:creationId xmlns:a16="http://schemas.microsoft.com/office/drawing/2014/main" id="{778139F3-7449-23FC-0CAA-887A8B1CED8F}"/>
              </a:ext>
            </a:extLst>
          </p:cNvPr>
          <p:cNvGrpSpPr/>
          <p:nvPr/>
        </p:nvGrpSpPr>
        <p:grpSpPr>
          <a:xfrm>
            <a:off x="1526671" y="7992197"/>
            <a:ext cx="9905001" cy="400069"/>
            <a:chOff x="1526671" y="7921726"/>
            <a:chExt cx="9905001" cy="400069"/>
          </a:xfrm>
        </p:grpSpPr>
        <p:sp>
          <p:nvSpPr>
            <p:cNvPr id="17" name="Google Shape;100;p4">
              <a:extLst>
                <a:ext uri="{FF2B5EF4-FFF2-40B4-BE49-F238E27FC236}">
                  <a16:creationId xmlns:a16="http://schemas.microsoft.com/office/drawing/2014/main" id="{7C248718-A1CB-2F80-B4C5-4F3156EB3F91}"/>
                </a:ext>
              </a:extLst>
            </p:cNvPr>
            <p:cNvSpPr txBox="1"/>
            <p:nvPr/>
          </p:nvSpPr>
          <p:spPr>
            <a:xfrm>
              <a:off x="2056019" y="7921726"/>
              <a:ext cx="9375653"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000">
                  <a:solidFill>
                    <a:schemeClr val="dk1"/>
                  </a:solidFill>
                  <a:latin typeface="+mn-lt"/>
                  <a:ea typeface="Helvetica Neue"/>
                  <a:cs typeface="Helvetica Neue"/>
                  <a:sym typeface="Helvetica Neue"/>
                </a:rPr>
                <a:t>Aprender estrategias para mitigar y controlar los riesgos financieros digitales,</a:t>
              </a:r>
              <a:endParaRPr lang="en-GB" sz="1200" dirty="0">
                <a:latin typeface="+mn-lt"/>
              </a:endParaRPr>
            </a:p>
          </p:txBody>
        </p:sp>
        <p:sp>
          <p:nvSpPr>
            <p:cNvPr id="18" name="Hexagon 17">
              <a:extLst>
                <a:ext uri="{FF2B5EF4-FFF2-40B4-BE49-F238E27FC236}">
                  <a16:creationId xmlns:a16="http://schemas.microsoft.com/office/drawing/2014/main" id="{7E9DC82D-ECCB-0F29-2418-7185DA152F62}"/>
                </a:ext>
              </a:extLst>
            </p:cNvPr>
            <p:cNvSpPr/>
            <p:nvPr/>
          </p:nvSpPr>
          <p:spPr>
            <a:xfrm>
              <a:off x="1526671" y="8080558"/>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hr-HR" sz="1200"/>
            </a:p>
          </p:txBody>
        </p:sp>
      </p:grpSp>
      <p:grpSp>
        <p:nvGrpSpPr>
          <p:cNvPr id="33" name="Group 32">
            <a:extLst>
              <a:ext uri="{FF2B5EF4-FFF2-40B4-BE49-F238E27FC236}">
                <a16:creationId xmlns:a16="http://schemas.microsoft.com/office/drawing/2014/main" id="{F1A23E72-C819-F6DA-15FC-928B3EF9F624}"/>
              </a:ext>
            </a:extLst>
          </p:cNvPr>
          <p:cNvGrpSpPr/>
          <p:nvPr/>
        </p:nvGrpSpPr>
        <p:grpSpPr>
          <a:xfrm>
            <a:off x="1526671" y="8482051"/>
            <a:ext cx="8841957" cy="707846"/>
            <a:chOff x="1526671" y="8661669"/>
            <a:chExt cx="8841957" cy="707846"/>
          </a:xfrm>
        </p:grpSpPr>
        <p:sp>
          <p:nvSpPr>
            <p:cNvPr id="20" name="Google Shape;101;p4">
              <a:extLst>
                <a:ext uri="{FF2B5EF4-FFF2-40B4-BE49-F238E27FC236}">
                  <a16:creationId xmlns:a16="http://schemas.microsoft.com/office/drawing/2014/main" id="{34AAC822-03E8-0224-1050-D3895F928091}"/>
                </a:ext>
              </a:extLst>
            </p:cNvPr>
            <p:cNvSpPr txBox="1"/>
            <p:nvPr/>
          </p:nvSpPr>
          <p:spPr>
            <a:xfrm>
              <a:off x="2056019" y="8661669"/>
              <a:ext cx="8312609"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000">
                  <a:solidFill>
                    <a:schemeClr val="dk1"/>
                  </a:solidFill>
                  <a:latin typeface="+mn-lt"/>
                  <a:ea typeface="Helvetica Neue"/>
                  <a:cs typeface="Helvetica Neue"/>
                  <a:sym typeface="Helvetica Neue"/>
                </a:rPr>
                <a:t>Comprender los derechos de los consumidores y los procedimientos para obtener compensación en las transacciones financieras digitales.</a:t>
              </a:r>
              <a:endParaRPr sz="1200" dirty="0">
                <a:latin typeface="+mn-lt"/>
              </a:endParaRPr>
            </a:p>
          </p:txBody>
        </p:sp>
        <p:sp>
          <p:nvSpPr>
            <p:cNvPr id="21" name="Hexagon 20">
              <a:extLst>
                <a:ext uri="{FF2B5EF4-FFF2-40B4-BE49-F238E27FC236}">
                  <a16:creationId xmlns:a16="http://schemas.microsoft.com/office/drawing/2014/main" id="{8BAA2A6F-8E47-1673-02CF-4A57EDBC34D5}"/>
                </a:ext>
              </a:extLst>
            </p:cNvPr>
            <p:cNvSpPr/>
            <p:nvPr/>
          </p:nvSpPr>
          <p:spPr>
            <a:xfrm>
              <a:off x="1526671" y="8820501"/>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hr-HR" sz="1200"/>
            </a:p>
          </p:txBody>
        </p:sp>
      </p:grpSp>
      <p:grpSp>
        <p:nvGrpSpPr>
          <p:cNvPr id="35" name="Group 34">
            <a:extLst>
              <a:ext uri="{FF2B5EF4-FFF2-40B4-BE49-F238E27FC236}">
                <a16:creationId xmlns:a16="http://schemas.microsoft.com/office/drawing/2014/main" id="{5AB7EA64-AB1D-EBDA-3DD5-34EC9E12716E}"/>
              </a:ext>
            </a:extLst>
          </p:cNvPr>
          <p:cNvGrpSpPr/>
          <p:nvPr/>
        </p:nvGrpSpPr>
        <p:grpSpPr>
          <a:xfrm>
            <a:off x="1526671" y="7544962"/>
            <a:ext cx="9925587" cy="707846"/>
            <a:chOff x="1526671" y="7224402"/>
            <a:chExt cx="8420977" cy="707846"/>
          </a:xfrm>
        </p:grpSpPr>
        <p:sp>
          <p:nvSpPr>
            <p:cNvPr id="23" name="Hexagon 22">
              <a:extLst>
                <a:ext uri="{FF2B5EF4-FFF2-40B4-BE49-F238E27FC236}">
                  <a16:creationId xmlns:a16="http://schemas.microsoft.com/office/drawing/2014/main" id="{1D8A0B5D-DD7E-3C6C-3693-B4334A2780BE}"/>
                </a:ext>
              </a:extLst>
            </p:cNvPr>
            <p:cNvSpPr/>
            <p:nvPr/>
          </p:nvSpPr>
          <p:spPr>
            <a:xfrm>
              <a:off x="1526671" y="7340615"/>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hr-HR" sz="1200"/>
            </a:p>
          </p:txBody>
        </p:sp>
        <p:sp>
          <p:nvSpPr>
            <p:cNvPr id="24" name="Google Shape;100;p4">
              <a:extLst>
                <a:ext uri="{FF2B5EF4-FFF2-40B4-BE49-F238E27FC236}">
                  <a16:creationId xmlns:a16="http://schemas.microsoft.com/office/drawing/2014/main" id="{26A8D34A-838B-DCEF-5CA3-0D4E04338FC0}"/>
                </a:ext>
              </a:extLst>
            </p:cNvPr>
            <p:cNvSpPr txBox="1"/>
            <p:nvPr/>
          </p:nvSpPr>
          <p:spPr>
            <a:xfrm>
              <a:off x="1993241" y="7224402"/>
              <a:ext cx="7954407"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000">
                  <a:solidFill>
                    <a:schemeClr val="dk1"/>
                  </a:solidFill>
                  <a:latin typeface="+mn-lt"/>
                  <a:ea typeface="Helvetica Neue"/>
                  <a:cs typeface="Helvetica Neue"/>
                  <a:sym typeface="Helvetica Neue"/>
                </a:rPr>
                <a:t>Identificar los riesgos y amenazas potenciales en el panorama financiero digital,</a:t>
              </a:r>
              <a:endParaRPr sz="1200" dirty="0">
                <a:latin typeface="+mn-lt"/>
              </a:endParaRPr>
            </a:p>
          </p:txBody>
        </p:sp>
      </p:grpSp>
      <p:grpSp>
        <p:nvGrpSpPr>
          <p:cNvPr id="30" name="Group 29">
            <a:extLst>
              <a:ext uri="{FF2B5EF4-FFF2-40B4-BE49-F238E27FC236}">
                <a16:creationId xmlns:a16="http://schemas.microsoft.com/office/drawing/2014/main" id="{468003E8-F327-FD35-9EA2-781BC2C861BA}"/>
              </a:ext>
            </a:extLst>
          </p:cNvPr>
          <p:cNvGrpSpPr/>
          <p:nvPr/>
        </p:nvGrpSpPr>
        <p:grpSpPr>
          <a:xfrm>
            <a:off x="1526671" y="5064546"/>
            <a:ext cx="8965798" cy="707846"/>
            <a:chOff x="1526715" y="4876993"/>
            <a:chExt cx="8965798" cy="707846"/>
          </a:xfrm>
        </p:grpSpPr>
        <p:sp>
          <p:nvSpPr>
            <p:cNvPr id="31" name="Hexagon 30">
              <a:extLst>
                <a:ext uri="{FF2B5EF4-FFF2-40B4-BE49-F238E27FC236}">
                  <a16:creationId xmlns:a16="http://schemas.microsoft.com/office/drawing/2014/main" id="{2293141F-99B0-4B10-6188-1C5CCC3EEF6F}"/>
                </a:ext>
              </a:extLst>
            </p:cNvPr>
            <p:cNvSpPr/>
            <p:nvPr/>
          </p:nvSpPr>
          <p:spPr>
            <a:xfrm>
              <a:off x="1526715" y="5035825"/>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hr-HR" sz="1200"/>
            </a:p>
          </p:txBody>
        </p:sp>
        <p:sp>
          <p:nvSpPr>
            <p:cNvPr id="32" name="Google Shape;100;p4">
              <a:extLst>
                <a:ext uri="{FF2B5EF4-FFF2-40B4-BE49-F238E27FC236}">
                  <a16:creationId xmlns:a16="http://schemas.microsoft.com/office/drawing/2014/main" id="{6E2F461F-21CD-CEB1-068B-388342C04EC7}"/>
                </a:ext>
              </a:extLst>
            </p:cNvPr>
            <p:cNvSpPr txBox="1"/>
            <p:nvPr/>
          </p:nvSpPr>
          <p:spPr>
            <a:xfrm>
              <a:off x="2056063" y="4876993"/>
              <a:ext cx="8436450" cy="707846"/>
            </a:xfrm>
            <a:prstGeom prst="rect">
              <a:avLst/>
            </a:prstGeom>
            <a:noFill/>
            <a:ln>
              <a:noFill/>
            </a:ln>
          </p:spPr>
          <p:txBody>
            <a:bodyPr spcFirstLastPara="1" wrap="square" lIns="91425" tIns="45700" rIns="91425" bIns="45700" anchor="t" anchorCtr="0">
              <a:spAutoFit/>
            </a:bodyPr>
            <a:lstStyle/>
            <a:p>
              <a:pPr algn="just"/>
              <a:r>
                <a:rPr lang="es-ES" sz="2000">
                  <a:solidFill>
                    <a:schemeClr val="dk1"/>
                  </a:solidFill>
                  <a:latin typeface="+mn-lt"/>
                  <a:ea typeface="Helvetica Neue"/>
                  <a:cs typeface="Helvetica Neue"/>
                  <a:sym typeface="Helvetica Neue"/>
                </a:rPr>
                <a:t>Comprender la importancia de la educación financiera para tomar decisiones financieras con conocimiento de causa,</a:t>
              </a:r>
              <a:endParaRPr lang="en-US" sz="2000" dirty="0">
                <a:solidFill>
                  <a:schemeClr val="dk1"/>
                </a:solidFill>
                <a:latin typeface="+mn-lt"/>
                <a:ea typeface="Helvetica Neue"/>
                <a:cs typeface="Helvetica Neue"/>
                <a:sym typeface="Helvetica Neue"/>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3. Gestión de los riesgos financieros digitales</a:t>
            </a:r>
            <a:endParaRPr lang="es-ES" sz="4800"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¿Cómo puedes protegerte al utilizar servicios financieros digitales?</a:t>
            </a:r>
            <a:endParaRPr lang="es-ES" dirty="0">
              <a:solidFill>
                <a:srgbClr val="00CCFF"/>
              </a:solidFill>
              <a:latin typeface="+mn-lt"/>
            </a:endParaRPr>
          </a:p>
        </p:txBody>
      </p:sp>
      <p:sp>
        <p:nvSpPr>
          <p:cNvPr id="2" name="TextBox 1">
            <a:extLst>
              <a:ext uri="{FF2B5EF4-FFF2-40B4-BE49-F238E27FC236}">
                <a16:creationId xmlns:a16="http://schemas.microsoft.com/office/drawing/2014/main" id="{F753751A-5A87-F0D0-6D2E-316A0F1B928A}"/>
              </a:ext>
            </a:extLst>
          </p:cNvPr>
          <p:cNvSpPr txBox="1"/>
          <p:nvPr/>
        </p:nvSpPr>
        <p:spPr>
          <a:xfrm>
            <a:off x="1332000" y="5109292"/>
            <a:ext cx="5040000" cy="3032305"/>
          </a:xfrm>
          <a:prstGeom prst="rect">
            <a:avLst/>
          </a:prstGeom>
          <a:noFill/>
        </p:spPr>
        <p:txBody>
          <a:bodyPr wrap="square">
            <a:spAutoFit/>
          </a:bodyPr>
          <a:lstStyle/>
          <a:p>
            <a:pPr lvl="1" algn="just">
              <a:lnSpc>
                <a:spcPct val="107000"/>
              </a:lnSpc>
              <a:spcAft>
                <a:spcPts val="800"/>
              </a:spcAft>
              <a:tabLst>
                <a:tab pos="457200" algn="l"/>
              </a:tabLst>
            </a:pPr>
            <a:r>
              <a:rPr lang="en-US" sz="2000" b="1">
                <a:effectLst/>
                <a:latin typeface="+mj-lt"/>
                <a:ea typeface="Yu Mincho" panose="02020400000000000000" pitchFamily="18" charset="-128"/>
                <a:cs typeface="Arial" panose="020B0604020202020204" pitchFamily="34" charset="0"/>
              </a:rPr>
              <a:t>Actualizar y proteger los dispositivos:</a:t>
            </a:r>
            <a:r>
              <a:rPr lang="en-US" sz="2000">
                <a:effectLst/>
                <a:latin typeface="+mj-lt"/>
                <a:ea typeface="Yu Mincho" panose="02020400000000000000" pitchFamily="18" charset="-128"/>
                <a:cs typeface="Arial" panose="020B0604020202020204" pitchFamily="34" charset="0"/>
              </a:rPr>
              <a:t> </a:t>
            </a:r>
            <a:r>
              <a:rPr lang="es-ES" sz="2000">
                <a:effectLst/>
                <a:latin typeface="+mj-lt"/>
                <a:ea typeface="Yu Mincho" panose="02020400000000000000" pitchFamily="18" charset="-128"/>
                <a:cs typeface="Arial" panose="020B0604020202020204" pitchFamily="34" charset="0"/>
              </a:rPr>
              <a:t>Mantén tus dispositivos, como smartphones, tabletas y ordenadores, actualizados con los últimos parches de software y actualizaciones de seguridad. Instala un software antivirus de confianza para protegerte frente al malware, y escanea regularmente tus dispositivos en busca de cualquier amenaza potencial</a:t>
            </a:r>
            <a:r>
              <a:rPr lang="en-US" sz="2000">
                <a:effectLst/>
                <a:latin typeface="+mj-lt"/>
                <a:ea typeface="Yu Mincho" panose="02020400000000000000" pitchFamily="18" charset="-128"/>
                <a:cs typeface="Arial" panose="020B0604020202020204" pitchFamily="34" charset="0"/>
              </a:rPr>
              <a:t>.</a:t>
            </a:r>
            <a:endParaRPr lang="en-US" sz="2400" dirty="0">
              <a:effectLst/>
              <a:latin typeface="+mj-lt"/>
              <a:ea typeface="Yu Mincho" panose="02020400000000000000" pitchFamily="18" charset="-128"/>
              <a:cs typeface="Arial" panose="020B0604020202020204" pitchFamily="34" charset="0"/>
            </a:endParaRPr>
          </a:p>
        </p:txBody>
      </p:sp>
      <p:sp>
        <p:nvSpPr>
          <p:cNvPr id="3" name="TextBox 2">
            <a:extLst>
              <a:ext uri="{FF2B5EF4-FFF2-40B4-BE49-F238E27FC236}">
                <a16:creationId xmlns:a16="http://schemas.microsoft.com/office/drawing/2014/main" id="{8C08CEB3-371B-2194-F121-7CDF357FDC3C}"/>
              </a:ext>
            </a:extLst>
          </p:cNvPr>
          <p:cNvSpPr txBox="1"/>
          <p:nvPr/>
        </p:nvSpPr>
        <p:spPr>
          <a:xfrm>
            <a:off x="6624000" y="5109292"/>
            <a:ext cx="5040000" cy="3032305"/>
          </a:xfrm>
          <a:prstGeom prst="rect">
            <a:avLst/>
          </a:prstGeom>
          <a:noFill/>
        </p:spPr>
        <p:txBody>
          <a:bodyPr wrap="square">
            <a:spAutoFit/>
          </a:bodyPr>
          <a:lstStyle/>
          <a:p>
            <a:pPr lvl="0" algn="just">
              <a:lnSpc>
                <a:spcPct val="107000"/>
              </a:lnSpc>
              <a:spcAft>
                <a:spcPts val="800"/>
              </a:spcAft>
              <a:tabLst>
                <a:tab pos="457200" algn="l"/>
              </a:tabLst>
            </a:pPr>
            <a:r>
              <a:rPr lang="en-US" sz="2000" b="1">
                <a:effectLst/>
                <a:latin typeface="+mj-lt"/>
                <a:ea typeface="Yu Mincho" panose="02020400000000000000" pitchFamily="18" charset="-128"/>
                <a:cs typeface="Arial" panose="020B0604020202020204" pitchFamily="34" charset="0"/>
              </a:rPr>
              <a:t>Utilizar redes seguras:</a:t>
            </a:r>
            <a:r>
              <a:rPr lang="en-US" sz="2000">
                <a:effectLst/>
                <a:latin typeface="+mj-lt"/>
                <a:ea typeface="Yu Mincho" panose="02020400000000000000" pitchFamily="18" charset="-128"/>
                <a:cs typeface="Arial" panose="020B0604020202020204" pitchFamily="34" charset="0"/>
              </a:rPr>
              <a:t> </a:t>
            </a:r>
            <a:r>
              <a:rPr lang="es-ES" sz="2000">
                <a:effectLst/>
                <a:latin typeface="+mj-lt"/>
                <a:ea typeface="Yu Mincho" panose="02020400000000000000" pitchFamily="18" charset="-128"/>
                <a:cs typeface="Arial" panose="020B0604020202020204" pitchFamily="34" charset="0"/>
              </a:rPr>
              <a:t>Evita acceder a información financiera confidencial en redes Wi-Fi públicas o no seguras. En su lugar, utiliza redes de confianza con protección por contraseña, como la Wi-Fi de tu casa o una conexión de datos móvil segura. Cifra tu conexión a Internet siempre que sea posible para añadir una capa adicional de seguridad</a:t>
            </a:r>
            <a:r>
              <a:rPr lang="en-US" sz="2000">
                <a:effectLst/>
                <a:latin typeface="+mj-lt"/>
                <a:ea typeface="Yu Mincho" panose="02020400000000000000" pitchFamily="18" charset="-128"/>
                <a:cs typeface="Arial" panose="020B0604020202020204" pitchFamily="34" charset="0"/>
              </a:rPr>
              <a:t>.</a:t>
            </a:r>
            <a:endParaRPr lang="en-US" sz="2400" dirty="0">
              <a:effectLst/>
              <a:latin typeface="+mj-lt"/>
              <a:ea typeface="Yu Mincho" panose="02020400000000000000" pitchFamily="18" charset="-128"/>
              <a:cs typeface="Arial" panose="020B0604020202020204" pitchFamily="34" charset="0"/>
            </a:endParaRPr>
          </a:p>
        </p:txBody>
      </p:sp>
      <p:sp>
        <p:nvSpPr>
          <p:cNvPr id="4" name="TextBox 3">
            <a:extLst>
              <a:ext uri="{FF2B5EF4-FFF2-40B4-BE49-F238E27FC236}">
                <a16:creationId xmlns:a16="http://schemas.microsoft.com/office/drawing/2014/main" id="{C132AEFF-2CFF-106A-9266-638755567C8C}"/>
              </a:ext>
            </a:extLst>
          </p:cNvPr>
          <p:cNvSpPr txBox="1"/>
          <p:nvPr/>
        </p:nvSpPr>
        <p:spPr>
          <a:xfrm>
            <a:off x="11916000" y="5109292"/>
            <a:ext cx="5040000" cy="3361626"/>
          </a:xfrm>
          <a:prstGeom prst="rect">
            <a:avLst/>
          </a:prstGeom>
          <a:noFill/>
        </p:spPr>
        <p:txBody>
          <a:bodyPr wrap="square">
            <a:spAutoFit/>
          </a:bodyPr>
          <a:lstStyle/>
          <a:p>
            <a:pPr lvl="0" algn="just">
              <a:lnSpc>
                <a:spcPct val="107000"/>
              </a:lnSpc>
              <a:spcAft>
                <a:spcPts val="800"/>
              </a:spcAft>
              <a:tabLst>
                <a:tab pos="457200" algn="l"/>
              </a:tabLst>
            </a:pPr>
            <a:r>
              <a:rPr lang="en-US" sz="2000" b="1">
                <a:effectLst/>
                <a:latin typeface="+mj-lt"/>
                <a:ea typeface="Yu Mincho" panose="02020400000000000000" pitchFamily="18" charset="-128"/>
                <a:cs typeface="Arial" panose="020B0604020202020204" pitchFamily="34" charset="0"/>
              </a:rPr>
              <a:t>Monitorizar las cuentas con regularidad:</a:t>
            </a:r>
            <a:r>
              <a:rPr lang="en-US" sz="2000">
                <a:effectLst/>
                <a:latin typeface="+mj-lt"/>
                <a:ea typeface="Yu Mincho" panose="02020400000000000000" pitchFamily="18" charset="-128"/>
                <a:cs typeface="Arial" panose="020B0604020202020204" pitchFamily="34" charset="0"/>
              </a:rPr>
              <a:t> </a:t>
            </a:r>
            <a:r>
              <a:rPr lang="es-ES" sz="2000">
                <a:effectLst/>
                <a:latin typeface="+mj-lt"/>
                <a:ea typeface="Yu Mincho" panose="02020400000000000000" pitchFamily="18" charset="-128"/>
                <a:cs typeface="Arial" panose="020B0604020202020204" pitchFamily="34" charset="0"/>
              </a:rPr>
              <a:t>Vigila de cerca tus cuentas financieras revisando regularmente tus transacciones y extractos. Informa inmediatamente a tu entidad financiera de cualquier actividad no autorizada o sospechosa. Muchas entidades financieras ofrecen aplicaciones móviles o portales en línea que te permiten supervisar tus cuentas cómodamente</a:t>
            </a:r>
            <a:r>
              <a:rPr lang="en-US" sz="2000">
                <a:effectLst/>
                <a:latin typeface="+mj-lt"/>
                <a:ea typeface="Yu Mincho" panose="02020400000000000000" pitchFamily="18" charset="-128"/>
                <a:cs typeface="Arial" panose="020B0604020202020204" pitchFamily="34" charset="0"/>
              </a:rPr>
              <a:t>.</a:t>
            </a:r>
            <a:endParaRPr lang="en-US" sz="2400" dirty="0">
              <a:effectLst/>
              <a:latin typeface="+mj-lt"/>
              <a:ea typeface="Yu Mincho" panose="02020400000000000000" pitchFamily="18" charset="-128"/>
              <a:cs typeface="Arial" panose="020B0604020202020204" pitchFamily="34" charset="0"/>
            </a:endParaRPr>
          </a:p>
        </p:txBody>
      </p:sp>
      <p:pic>
        <p:nvPicPr>
          <p:cNvPr id="5" name="Picture 4" descr="Red pinpointers pinned on a road">
            <a:extLst>
              <a:ext uri="{FF2B5EF4-FFF2-40B4-BE49-F238E27FC236}">
                <a16:creationId xmlns:a16="http://schemas.microsoft.com/office/drawing/2014/main" id="{BDC99C26-55B4-FCF8-8080-D928040578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24000" y="3996219"/>
            <a:ext cx="5040000" cy="1030935"/>
          </a:xfrm>
          <a:prstGeom prst="rect">
            <a:avLst/>
          </a:prstGeom>
        </p:spPr>
      </p:pic>
      <p:pic>
        <p:nvPicPr>
          <p:cNvPr id="6" name="Picture 5" descr="Man looking at computer">
            <a:extLst>
              <a:ext uri="{FF2B5EF4-FFF2-40B4-BE49-F238E27FC236}">
                <a16:creationId xmlns:a16="http://schemas.microsoft.com/office/drawing/2014/main" id="{162ED6A1-14C7-2D5A-86C5-3AB20A97031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916000" y="3996219"/>
            <a:ext cx="5040000" cy="1030935"/>
          </a:xfrm>
          <a:prstGeom prst="rect">
            <a:avLst/>
          </a:prstGeom>
        </p:spPr>
      </p:pic>
      <p:pic>
        <p:nvPicPr>
          <p:cNvPr id="7" name="Picture 6" descr="Transparent padlock">
            <a:extLst>
              <a:ext uri="{FF2B5EF4-FFF2-40B4-BE49-F238E27FC236}">
                <a16:creationId xmlns:a16="http://schemas.microsoft.com/office/drawing/2014/main" id="{09760D26-018A-8D72-B957-38049A65C69D}"/>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332000" y="3996218"/>
            <a:ext cx="5040000" cy="1030936"/>
          </a:xfrm>
          <a:prstGeom prst="rect">
            <a:avLst/>
          </a:prstGeom>
        </p:spPr>
      </p:pic>
    </p:spTree>
    <p:extLst>
      <p:ext uri="{BB962C8B-B14F-4D97-AF65-F5344CB8AC3E}">
        <p14:creationId xmlns:p14="http://schemas.microsoft.com/office/powerpoint/2010/main" val="3696351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3. Gestión de los riesgos financieros digitales</a:t>
            </a:r>
            <a:endParaRPr lang="es-ES" sz="4800"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¿Cómo puedes protegerte al utilizar servicios financieros digitales?</a:t>
            </a:r>
            <a:endParaRPr lang="es-ES" dirty="0">
              <a:solidFill>
                <a:srgbClr val="00CCFF"/>
              </a:solidFill>
              <a:latin typeface="+mn-lt"/>
            </a:endParaRPr>
          </a:p>
        </p:txBody>
      </p:sp>
      <p:sp>
        <p:nvSpPr>
          <p:cNvPr id="2" name="TextBox 1">
            <a:extLst>
              <a:ext uri="{FF2B5EF4-FFF2-40B4-BE49-F238E27FC236}">
                <a16:creationId xmlns:a16="http://schemas.microsoft.com/office/drawing/2014/main" id="{F753751A-5A87-F0D0-6D2E-316A0F1B928A}"/>
              </a:ext>
            </a:extLst>
          </p:cNvPr>
          <p:cNvSpPr txBox="1"/>
          <p:nvPr/>
        </p:nvSpPr>
        <p:spPr>
          <a:xfrm>
            <a:off x="1332000" y="5109292"/>
            <a:ext cx="5040000" cy="3361626"/>
          </a:xfrm>
          <a:prstGeom prst="rect">
            <a:avLst/>
          </a:prstGeom>
          <a:noFill/>
        </p:spPr>
        <p:txBody>
          <a:bodyPr wrap="square">
            <a:spAutoFit/>
          </a:bodyPr>
          <a:lstStyle/>
          <a:p>
            <a:pPr lvl="0" algn="just">
              <a:lnSpc>
                <a:spcPct val="107000"/>
              </a:lnSpc>
              <a:spcAft>
                <a:spcPts val="800"/>
              </a:spcAft>
              <a:tabLst>
                <a:tab pos="457200" algn="l"/>
              </a:tabLst>
            </a:pPr>
            <a:r>
              <a:rPr lang="en-US" sz="2000" b="1">
                <a:effectLst/>
                <a:latin typeface="+mj-lt"/>
                <a:ea typeface="Yu Mincho" panose="02020400000000000000" pitchFamily="18" charset="-128"/>
                <a:cs typeface="Arial" panose="020B0604020202020204" pitchFamily="34" charset="0"/>
              </a:rPr>
              <a:t>Tener cuidado con lo que se comparte en las redes sociales:</a:t>
            </a:r>
            <a:r>
              <a:rPr lang="en-US" sz="2000">
                <a:effectLst/>
                <a:latin typeface="+mj-lt"/>
                <a:ea typeface="Yu Mincho" panose="02020400000000000000" pitchFamily="18" charset="-128"/>
                <a:cs typeface="Arial" panose="020B0604020202020204" pitchFamily="34" charset="0"/>
              </a:rPr>
              <a:t> </a:t>
            </a:r>
            <a:r>
              <a:rPr lang="es-ES" sz="2000">
                <a:effectLst/>
                <a:latin typeface="+mj-lt"/>
                <a:ea typeface="Yu Mincho" panose="02020400000000000000" pitchFamily="18" charset="-128"/>
                <a:cs typeface="Arial" panose="020B0604020202020204" pitchFamily="34" charset="0"/>
              </a:rPr>
              <a:t>Ten cuidado al compartir información personal o financiera en las redes sociales. Los ciberdelincuentes pueden recopilar información de los perfiles de las redes sociales para facilitar el robo de identidad u otras actividades fraudulentas. Ajusta tu configuración de privacidad para restringir el acceso a tu información personal</a:t>
            </a:r>
            <a:r>
              <a:rPr lang="en-US" sz="2000">
                <a:effectLst/>
                <a:latin typeface="+mj-lt"/>
                <a:ea typeface="Yu Mincho" panose="02020400000000000000" pitchFamily="18" charset="-128"/>
                <a:cs typeface="Arial" panose="020B0604020202020204" pitchFamily="34" charset="0"/>
              </a:rPr>
              <a:t>.</a:t>
            </a:r>
            <a:endParaRPr lang="en-US" sz="2000" dirty="0">
              <a:effectLst/>
              <a:latin typeface="+mj-lt"/>
              <a:ea typeface="Yu Mincho" panose="02020400000000000000" pitchFamily="18" charset="-128"/>
              <a:cs typeface="Arial" panose="020B0604020202020204" pitchFamily="34" charset="0"/>
            </a:endParaRPr>
          </a:p>
        </p:txBody>
      </p:sp>
      <p:sp>
        <p:nvSpPr>
          <p:cNvPr id="3" name="TextBox 2">
            <a:extLst>
              <a:ext uri="{FF2B5EF4-FFF2-40B4-BE49-F238E27FC236}">
                <a16:creationId xmlns:a16="http://schemas.microsoft.com/office/drawing/2014/main" id="{8C08CEB3-371B-2194-F121-7CDF357FDC3C}"/>
              </a:ext>
            </a:extLst>
          </p:cNvPr>
          <p:cNvSpPr txBox="1"/>
          <p:nvPr/>
        </p:nvSpPr>
        <p:spPr>
          <a:xfrm>
            <a:off x="6624000" y="5109292"/>
            <a:ext cx="5040000" cy="3690947"/>
          </a:xfrm>
          <a:prstGeom prst="rect">
            <a:avLst/>
          </a:prstGeom>
          <a:noFill/>
        </p:spPr>
        <p:txBody>
          <a:bodyPr wrap="square">
            <a:spAutoFit/>
          </a:bodyPr>
          <a:lstStyle/>
          <a:p>
            <a:pPr lvl="0" algn="just">
              <a:lnSpc>
                <a:spcPct val="107000"/>
              </a:lnSpc>
              <a:spcAft>
                <a:spcPts val="800"/>
              </a:spcAft>
              <a:tabLst>
                <a:tab pos="457200" algn="l"/>
              </a:tabLst>
            </a:pPr>
            <a:r>
              <a:rPr lang="en-US" sz="2000" b="1">
                <a:effectLst/>
                <a:latin typeface="+mj-lt"/>
                <a:ea typeface="Yu Mincho" panose="02020400000000000000" pitchFamily="18" charset="-128"/>
                <a:cs typeface="Arial" panose="020B0604020202020204" pitchFamily="34" charset="0"/>
              </a:rPr>
              <a:t>Informarse:</a:t>
            </a:r>
            <a:r>
              <a:rPr lang="en-US" sz="2000">
                <a:effectLst/>
                <a:latin typeface="+mj-lt"/>
                <a:ea typeface="Yu Mincho" panose="02020400000000000000" pitchFamily="18" charset="-128"/>
                <a:cs typeface="Arial" panose="020B0604020202020204" pitchFamily="34" charset="0"/>
              </a:rPr>
              <a:t> </a:t>
            </a:r>
            <a:r>
              <a:rPr lang="es-ES" sz="2000">
                <a:effectLst/>
                <a:latin typeface="+mj-lt"/>
                <a:ea typeface="Yu Mincho" panose="02020400000000000000" pitchFamily="18" charset="-128"/>
                <a:cs typeface="Arial" panose="020B0604020202020204" pitchFamily="34" charset="0"/>
              </a:rPr>
              <a:t>Mantente informado sobre las últimas prácticas de seguridad y las estafas más comunes en el entorno digital. Sé consciente de las señales de alarma que indican riesgos potenciales, como correos electrónicos no solicitados que piden información confidencial u ofertas que parecen demasiado buenas para ser ciertas. Participa en programas educativos o talleres centrados en la seguridad financiera digital</a:t>
            </a:r>
            <a:r>
              <a:rPr lang="en-US" sz="2000">
                <a:effectLst/>
                <a:latin typeface="+mj-lt"/>
                <a:ea typeface="Yu Mincho" panose="02020400000000000000" pitchFamily="18" charset="-128"/>
                <a:cs typeface="Arial" panose="020B0604020202020204" pitchFamily="34" charset="0"/>
              </a:rPr>
              <a:t>.</a:t>
            </a:r>
            <a:endParaRPr lang="en-US" sz="2000" dirty="0">
              <a:effectLst/>
              <a:latin typeface="+mj-lt"/>
              <a:ea typeface="Yu Mincho" panose="02020400000000000000" pitchFamily="18" charset="-128"/>
              <a:cs typeface="Arial" panose="020B0604020202020204" pitchFamily="34" charset="0"/>
            </a:endParaRPr>
          </a:p>
        </p:txBody>
      </p:sp>
      <p:pic>
        <p:nvPicPr>
          <p:cNvPr id="5" name="Picture 4" descr="Book open on a deck with a blackboard in the background">
            <a:extLst>
              <a:ext uri="{FF2B5EF4-FFF2-40B4-BE49-F238E27FC236}">
                <a16:creationId xmlns:a16="http://schemas.microsoft.com/office/drawing/2014/main" id="{BDC99C26-55B4-FCF8-8080-D928040578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24000" y="3996219"/>
            <a:ext cx="5040000" cy="1030935"/>
          </a:xfrm>
          <a:prstGeom prst="rect">
            <a:avLst/>
          </a:prstGeom>
        </p:spPr>
      </p:pic>
      <p:pic>
        <p:nvPicPr>
          <p:cNvPr id="7" name="Picture 6" descr="Heart speech bubble social media icon">
            <a:extLst>
              <a:ext uri="{FF2B5EF4-FFF2-40B4-BE49-F238E27FC236}">
                <a16:creationId xmlns:a16="http://schemas.microsoft.com/office/drawing/2014/main" id="{09760D26-018A-8D72-B957-38049A65C69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332000" y="3996218"/>
            <a:ext cx="5040000" cy="1030936"/>
          </a:xfrm>
          <a:prstGeom prst="rect">
            <a:avLst/>
          </a:prstGeom>
        </p:spPr>
      </p:pic>
      <p:sp>
        <p:nvSpPr>
          <p:cNvPr id="8" name="Google Shape;120;p6">
            <a:extLst>
              <a:ext uri="{FF2B5EF4-FFF2-40B4-BE49-F238E27FC236}">
                <a16:creationId xmlns:a16="http://schemas.microsoft.com/office/drawing/2014/main" id="{E179CB39-F9CC-0A27-8F1E-EF5D69FBB8B0}"/>
              </a:ext>
            </a:extLst>
          </p:cNvPr>
          <p:cNvSpPr txBox="1"/>
          <p:nvPr/>
        </p:nvSpPr>
        <p:spPr>
          <a:xfrm>
            <a:off x="12496800" y="4511686"/>
            <a:ext cx="3727680" cy="3477835"/>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es-ES" sz="2000" i="1">
                <a:solidFill>
                  <a:schemeClr val="accent6"/>
                </a:solidFill>
                <a:latin typeface="+mn-lt"/>
                <a:ea typeface="Helvetica Neue"/>
                <a:cs typeface="Helvetica Neue"/>
                <a:sym typeface="Helvetica Neue"/>
              </a:rPr>
              <a:t>Siguiendo estas medidas de protección, puedes reducir significativamente el riesgo de ser víctima de ciberamenazas y mejorar la seguridad de tus transacciones financieras digitales. Recuerda, ser proactivo y estar informado es crucial para mantener una experiencia financiera digital segura</a:t>
            </a:r>
            <a:r>
              <a:rPr lang="en-US" sz="2000" i="1">
                <a:solidFill>
                  <a:schemeClr val="accent6"/>
                </a:solidFill>
                <a:latin typeface="+mn-lt"/>
                <a:ea typeface="Helvetica Neue"/>
                <a:cs typeface="Helvetica Neue"/>
                <a:sym typeface="Helvetica Neue"/>
              </a:rPr>
              <a:t>.</a:t>
            </a:r>
            <a:endParaRPr lang="hr-HR" sz="2000" i="1" dirty="0">
              <a:solidFill>
                <a:schemeClr val="accent6"/>
              </a:solidFill>
              <a:latin typeface="+mn-lt"/>
              <a:ea typeface="Helvetica Neue"/>
              <a:cs typeface="Helvetica Neue"/>
              <a:sym typeface="Helvetica Neue"/>
            </a:endParaRPr>
          </a:p>
        </p:txBody>
      </p:sp>
    </p:spTree>
    <p:extLst>
      <p:ext uri="{BB962C8B-B14F-4D97-AF65-F5344CB8AC3E}">
        <p14:creationId xmlns:p14="http://schemas.microsoft.com/office/powerpoint/2010/main" val="501603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3. Gestión de los riesgos financieros digitales</a:t>
            </a:r>
            <a:endParaRPr lang="es-ES" sz="4800"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¿Qué debes saber sobre tus derechos al utilizar servicios financieros digitales?</a:t>
            </a:r>
            <a:endParaRPr lang="es-ES" dirty="0">
              <a:solidFill>
                <a:srgbClr val="00CCFF"/>
              </a:solidFill>
              <a:latin typeface="+mn-lt"/>
            </a:endParaRPr>
          </a:p>
        </p:txBody>
      </p:sp>
      <p:sp>
        <p:nvSpPr>
          <p:cNvPr id="120" name="Google Shape;120;p6"/>
          <p:cNvSpPr txBox="1"/>
          <p:nvPr/>
        </p:nvSpPr>
        <p:spPr>
          <a:xfrm>
            <a:off x="1295400" y="4024780"/>
            <a:ext cx="15621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Cuando utilices servicios financieros digitales, es importante que conozcas tus derechos para garantizar una experiencia justa y segura. Estos son los aspectos clave que debes conocer sobre tus derechos</a:t>
            </a:r>
            <a:r>
              <a:rPr lang="en-US" sz="2400">
                <a:solidFill>
                  <a:schemeClr val="dk1"/>
                </a:solidFill>
                <a:latin typeface="+mn-lt"/>
                <a:ea typeface="Helvetica Neue"/>
                <a:cs typeface="Helvetica Neue"/>
                <a:sym typeface="Helvetica Neue"/>
              </a:rPr>
              <a:t>.</a:t>
            </a:r>
            <a:endParaRPr lang="es-ES" dirty="0">
              <a:latin typeface="+mn-lt"/>
            </a:endParaRPr>
          </a:p>
        </p:txBody>
      </p:sp>
      <p:sp>
        <p:nvSpPr>
          <p:cNvPr id="3" name="TextBox 2">
            <a:extLst>
              <a:ext uri="{FF2B5EF4-FFF2-40B4-BE49-F238E27FC236}">
                <a16:creationId xmlns:a16="http://schemas.microsoft.com/office/drawing/2014/main" id="{932A71B1-A98A-A90E-8BE6-05DED80DB3E9}"/>
              </a:ext>
            </a:extLst>
          </p:cNvPr>
          <p:cNvSpPr txBox="1"/>
          <p:nvPr/>
        </p:nvSpPr>
        <p:spPr>
          <a:xfrm>
            <a:off x="1295400" y="5143500"/>
            <a:ext cx="7848600" cy="1938992"/>
          </a:xfrm>
          <a:prstGeom prst="rect">
            <a:avLst/>
          </a:prstGeom>
          <a:noFill/>
        </p:spPr>
        <p:txBody>
          <a:bodyPr wrap="square">
            <a:spAutoFit/>
          </a:bodyPr>
          <a:lstStyle/>
          <a:p>
            <a:pPr algn="just"/>
            <a:r>
              <a:rPr lang="en-US" sz="2000" b="1">
                <a:effectLst/>
                <a:latin typeface="+mj-lt"/>
                <a:ea typeface="Yu Mincho" panose="02020400000000000000" pitchFamily="18" charset="-128"/>
                <a:cs typeface="Arial" panose="020B0604020202020204" pitchFamily="34" charset="0"/>
              </a:rPr>
              <a:t>Protección de datos:</a:t>
            </a:r>
            <a:r>
              <a:rPr lang="en-US" sz="2000">
                <a:effectLst/>
                <a:latin typeface="+mj-lt"/>
                <a:ea typeface="Yu Mincho" panose="02020400000000000000" pitchFamily="18" charset="-128"/>
                <a:cs typeface="Arial" panose="020B0604020202020204" pitchFamily="34" charset="0"/>
              </a:rPr>
              <a:t> </a:t>
            </a:r>
            <a:r>
              <a:rPr lang="es-ES" sz="2000">
                <a:effectLst/>
                <a:latin typeface="+mj-lt"/>
                <a:ea typeface="Yu Mincho" panose="02020400000000000000" pitchFamily="18" charset="-128"/>
                <a:cs typeface="Arial" panose="020B0604020202020204" pitchFamily="34" charset="0"/>
              </a:rPr>
              <a:t>Tienes derecho a saber cómo recoge, almacena y utiliza tu información personal el proveedor de servicios financieros digitales. Familiarízate con la política de privacidad y las prácticas de protección de datos del servicio que utilizas. Asegúrate de que tus datos personales se manejan de acuerdo con las leyes y reglamentos pertinentes sobre privacidad</a:t>
            </a:r>
            <a:r>
              <a:rPr lang="en-US" sz="2000">
                <a:effectLst/>
                <a:latin typeface="+mj-lt"/>
                <a:ea typeface="Yu Mincho" panose="02020400000000000000" pitchFamily="18" charset="-128"/>
                <a:cs typeface="Arial" panose="020B0604020202020204" pitchFamily="34" charset="0"/>
              </a:rPr>
              <a:t>.</a:t>
            </a:r>
            <a:endParaRPr lang="en-US" sz="2000" dirty="0">
              <a:latin typeface="+mj-lt"/>
            </a:endParaRPr>
          </a:p>
        </p:txBody>
      </p:sp>
      <p:sp>
        <p:nvSpPr>
          <p:cNvPr id="4" name="TextBox 3">
            <a:extLst>
              <a:ext uri="{FF2B5EF4-FFF2-40B4-BE49-F238E27FC236}">
                <a16:creationId xmlns:a16="http://schemas.microsoft.com/office/drawing/2014/main" id="{8CF82F72-9258-5F62-F1DB-66076BF5E3BC}"/>
              </a:ext>
            </a:extLst>
          </p:cNvPr>
          <p:cNvSpPr txBox="1"/>
          <p:nvPr/>
        </p:nvSpPr>
        <p:spPr>
          <a:xfrm>
            <a:off x="9144000" y="7082492"/>
            <a:ext cx="7848600" cy="1938992"/>
          </a:xfrm>
          <a:prstGeom prst="rect">
            <a:avLst/>
          </a:prstGeom>
          <a:noFill/>
        </p:spPr>
        <p:txBody>
          <a:bodyPr wrap="square">
            <a:spAutoFit/>
          </a:bodyPr>
          <a:lstStyle/>
          <a:p>
            <a:pPr algn="just"/>
            <a:r>
              <a:rPr lang="en-US" sz="2000" b="1">
                <a:effectLst/>
                <a:latin typeface="+mj-lt"/>
                <a:ea typeface="Yu Mincho" panose="02020400000000000000" pitchFamily="18" charset="-128"/>
                <a:cs typeface="Arial" panose="020B0604020202020204" pitchFamily="34" charset="0"/>
              </a:rPr>
              <a:t>Medidas de seguridad:</a:t>
            </a:r>
            <a:r>
              <a:rPr lang="en-US" sz="2000">
                <a:effectLst/>
                <a:latin typeface="+mj-lt"/>
                <a:ea typeface="Yu Mincho" panose="02020400000000000000" pitchFamily="18" charset="-128"/>
                <a:cs typeface="Arial" panose="020B0604020202020204" pitchFamily="34" charset="0"/>
              </a:rPr>
              <a:t> </a:t>
            </a:r>
            <a:r>
              <a:rPr lang="es-ES" sz="2000">
                <a:effectLst/>
                <a:latin typeface="+mj-lt"/>
                <a:ea typeface="Yu Mincho" panose="02020400000000000000" pitchFamily="18" charset="-128"/>
                <a:cs typeface="Arial" panose="020B0604020202020204" pitchFamily="34" charset="0"/>
              </a:rPr>
              <a:t>Los proveedores de servicios financieros digitales son responsables de aplicar medidas de seguridad sólidas para proteger tu información. Deben disponer de salvaguardias para impedir el acceso no autorizado, las violaciones de datos y el fraude. Infórmate de las características de seguridad que ofrece el servicio y elige proveedores que den prioridad a tu seguridad</a:t>
            </a:r>
            <a:r>
              <a:rPr lang="en-US" sz="2000">
                <a:effectLst/>
                <a:latin typeface="+mj-lt"/>
                <a:ea typeface="Yu Mincho" panose="02020400000000000000" pitchFamily="18" charset="-128"/>
                <a:cs typeface="Arial" panose="020B0604020202020204" pitchFamily="34" charset="0"/>
              </a:rPr>
              <a:t>.</a:t>
            </a:r>
            <a:endParaRPr lang="en-US" sz="2000" dirty="0">
              <a:latin typeface="+mj-lt"/>
            </a:endParaRPr>
          </a:p>
        </p:txBody>
      </p:sp>
      <p:pic>
        <p:nvPicPr>
          <p:cNvPr id="6" name="Picture 5" descr="Illuminated server room panel">
            <a:extLst>
              <a:ext uri="{FF2B5EF4-FFF2-40B4-BE49-F238E27FC236}">
                <a16:creationId xmlns:a16="http://schemas.microsoft.com/office/drawing/2014/main" id="{DFD38DE7-98AC-421F-09E3-BF4EFDEFDE7C}"/>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a:stretch/>
        </p:blipFill>
        <p:spPr>
          <a:xfrm>
            <a:off x="1295400" y="7120880"/>
            <a:ext cx="7848000" cy="1794520"/>
          </a:xfrm>
          <a:prstGeom prst="rect">
            <a:avLst/>
          </a:prstGeom>
          <a:ln>
            <a:noFill/>
          </a:ln>
          <a:effectLst>
            <a:softEdge rad="112500"/>
          </a:effectLst>
        </p:spPr>
      </p:pic>
      <p:pic>
        <p:nvPicPr>
          <p:cNvPr id="7" name="Picture 6" descr="Hands on ears">
            <a:extLst>
              <a:ext uri="{FF2B5EF4-FFF2-40B4-BE49-F238E27FC236}">
                <a16:creationId xmlns:a16="http://schemas.microsoft.com/office/drawing/2014/main" id="{15FA321F-4AC3-1A23-EFF5-9CA76CCBE587}"/>
              </a:ext>
            </a:extLst>
          </p:cNvPr>
          <p:cNvPicPr>
            <a:picLocks noChangeAspect="1"/>
          </p:cNvPicPr>
          <p:nvPr/>
        </p:nvPicPr>
        <p:blipFill>
          <a:blip r:embed="rId4" cstate="email">
            <a:alphaModFix amt="50000"/>
            <a:extLst>
              <a:ext uri="{28A0092B-C50C-407E-A947-70E740481C1C}">
                <a14:useLocalDpi xmlns:a14="http://schemas.microsoft.com/office/drawing/2010/main"/>
              </a:ext>
            </a:extLst>
          </a:blip>
          <a:srcRect/>
          <a:stretch/>
        </p:blipFill>
        <p:spPr>
          <a:xfrm>
            <a:off x="9144300" y="5181888"/>
            <a:ext cx="7848000" cy="1794520"/>
          </a:xfrm>
          <a:prstGeom prst="rect">
            <a:avLst/>
          </a:prstGeom>
          <a:ln>
            <a:noFill/>
          </a:ln>
          <a:effectLst>
            <a:softEdge rad="112500"/>
          </a:effectLst>
        </p:spPr>
      </p:pic>
    </p:spTree>
    <p:extLst>
      <p:ext uri="{BB962C8B-B14F-4D97-AF65-F5344CB8AC3E}">
        <p14:creationId xmlns:p14="http://schemas.microsoft.com/office/powerpoint/2010/main" val="3269843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3. Gestión de los riesgos financieros digitales</a:t>
            </a:r>
            <a:endParaRPr lang="es-ES" sz="4800"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¿Qué debes saber sobre tus derechos al utilizar servicios financieros digitales?</a:t>
            </a:r>
            <a:endParaRPr lang="es-ES" dirty="0">
              <a:solidFill>
                <a:srgbClr val="00CCFF"/>
              </a:solidFill>
              <a:latin typeface="+mn-lt"/>
            </a:endParaRPr>
          </a:p>
        </p:txBody>
      </p:sp>
      <p:sp>
        <p:nvSpPr>
          <p:cNvPr id="120" name="Google Shape;120;p6"/>
          <p:cNvSpPr txBox="1"/>
          <p:nvPr/>
        </p:nvSpPr>
        <p:spPr>
          <a:xfrm>
            <a:off x="1295400" y="4024780"/>
            <a:ext cx="15621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Cuando utilices servicios financieros digitales, es importante que conozcas tus derechos para garantizar una experiencia justa y segura. Estos son los aspectos clave que debes conocer sobre tus derechos</a:t>
            </a:r>
            <a:r>
              <a:rPr lang="en-US" sz="2400">
                <a:solidFill>
                  <a:schemeClr val="dk1"/>
                </a:solidFill>
                <a:latin typeface="+mn-lt"/>
                <a:ea typeface="Helvetica Neue"/>
                <a:cs typeface="Helvetica Neue"/>
                <a:sym typeface="Helvetica Neue"/>
              </a:rPr>
              <a:t>.</a:t>
            </a:r>
            <a:endParaRPr lang="es-ES" sz="2400" dirty="0">
              <a:latin typeface="+mn-lt"/>
            </a:endParaRPr>
          </a:p>
        </p:txBody>
      </p:sp>
      <p:sp>
        <p:nvSpPr>
          <p:cNvPr id="3" name="TextBox 2">
            <a:extLst>
              <a:ext uri="{FF2B5EF4-FFF2-40B4-BE49-F238E27FC236}">
                <a16:creationId xmlns:a16="http://schemas.microsoft.com/office/drawing/2014/main" id="{932A71B1-A98A-A90E-8BE6-05DED80DB3E9}"/>
              </a:ext>
            </a:extLst>
          </p:cNvPr>
          <p:cNvSpPr txBox="1"/>
          <p:nvPr/>
        </p:nvSpPr>
        <p:spPr>
          <a:xfrm>
            <a:off x="1295399" y="5143500"/>
            <a:ext cx="8287011" cy="1938992"/>
          </a:xfrm>
          <a:prstGeom prst="rect">
            <a:avLst/>
          </a:prstGeom>
          <a:noFill/>
        </p:spPr>
        <p:txBody>
          <a:bodyPr wrap="square">
            <a:spAutoFit/>
          </a:bodyPr>
          <a:lstStyle/>
          <a:p>
            <a:pPr algn="just"/>
            <a:r>
              <a:rPr lang="en-US" sz="2000" b="1">
                <a:effectLst/>
                <a:latin typeface="+mj-lt"/>
                <a:ea typeface="Yu Mincho" panose="02020400000000000000" pitchFamily="18" charset="-128"/>
                <a:cs typeface="Arial" panose="020B0604020202020204" pitchFamily="34" charset="0"/>
              </a:rPr>
              <a:t>Transparencia y revelación de información: </a:t>
            </a:r>
            <a:r>
              <a:rPr lang="es-ES" sz="2000">
                <a:effectLst/>
                <a:latin typeface="+mj-lt"/>
                <a:ea typeface="Yu Mincho" panose="02020400000000000000" pitchFamily="18" charset="-128"/>
                <a:cs typeface="Arial" panose="020B0604020202020204" pitchFamily="34" charset="0"/>
              </a:rPr>
              <a:t>Los proveedores de servicios financieros deben proporcionar información clara y transparente sobre sus productos, comisiones, términos y condiciones. Dedica tiempo a leer y comprender las condiciones del servicio y cualquier acuerdo que suscribas. Si tienes dudas o preguntas, ponte en contacto con el proveedor para que te las aclare</a:t>
            </a:r>
            <a:r>
              <a:rPr lang="en-US" sz="2000">
                <a:effectLst/>
                <a:latin typeface="+mj-lt"/>
                <a:ea typeface="Yu Mincho" panose="02020400000000000000" pitchFamily="18" charset="-128"/>
                <a:cs typeface="Arial" panose="020B0604020202020204" pitchFamily="34" charset="0"/>
              </a:rPr>
              <a:t>.</a:t>
            </a:r>
            <a:endParaRPr lang="en-US" sz="2000" dirty="0">
              <a:latin typeface="+mj-lt"/>
            </a:endParaRPr>
          </a:p>
        </p:txBody>
      </p:sp>
      <p:sp>
        <p:nvSpPr>
          <p:cNvPr id="4" name="TextBox 3">
            <a:extLst>
              <a:ext uri="{FF2B5EF4-FFF2-40B4-BE49-F238E27FC236}">
                <a16:creationId xmlns:a16="http://schemas.microsoft.com/office/drawing/2014/main" id="{8CF82F72-9258-5F62-F1DB-66076BF5E3BC}"/>
              </a:ext>
            </a:extLst>
          </p:cNvPr>
          <p:cNvSpPr txBox="1"/>
          <p:nvPr/>
        </p:nvSpPr>
        <p:spPr>
          <a:xfrm>
            <a:off x="9582408" y="7082492"/>
            <a:ext cx="7410191" cy="2246769"/>
          </a:xfrm>
          <a:prstGeom prst="rect">
            <a:avLst/>
          </a:prstGeom>
          <a:noFill/>
        </p:spPr>
        <p:txBody>
          <a:bodyPr wrap="square">
            <a:spAutoFit/>
          </a:bodyPr>
          <a:lstStyle/>
          <a:p>
            <a:pPr algn="just"/>
            <a:r>
              <a:rPr lang="en-US" sz="2000" b="1">
                <a:effectLst/>
                <a:latin typeface="+mj-lt"/>
                <a:ea typeface="Yu Mincho" panose="02020400000000000000" pitchFamily="18" charset="-128"/>
                <a:cs typeface="Arial" panose="020B0604020202020204" pitchFamily="34" charset="0"/>
              </a:rPr>
              <a:t>Resolución de litigios:</a:t>
            </a:r>
            <a:r>
              <a:rPr lang="en-US" sz="2000">
                <a:effectLst/>
                <a:latin typeface="+mj-lt"/>
                <a:ea typeface="Yu Mincho" panose="02020400000000000000" pitchFamily="18" charset="-128"/>
                <a:cs typeface="Arial" panose="020B0604020202020204" pitchFamily="34" charset="0"/>
              </a:rPr>
              <a:t> </a:t>
            </a:r>
            <a:r>
              <a:rPr lang="es-ES" sz="2000">
                <a:effectLst/>
                <a:latin typeface="+mj-lt"/>
                <a:ea typeface="Yu Mincho" panose="02020400000000000000" pitchFamily="18" charset="-128"/>
                <a:cs typeface="Arial" panose="020B0604020202020204" pitchFamily="34" charset="0"/>
              </a:rPr>
              <a:t>En caso de problemas o disputas con el proveedor de servicios financieros digitales, tienes derecho a buscar una solución. Familiarízate con el proceso de resolución de conflictos del proveedor, incluidas las vías para presentar quejas y reclamaciones. Muchos proveedores disponen de canales específicos de atención al cliente para atender las preocupaciones de los usuarios</a:t>
            </a:r>
            <a:r>
              <a:rPr lang="en-US" sz="2000">
                <a:effectLst/>
                <a:latin typeface="+mj-lt"/>
                <a:ea typeface="Yu Mincho" panose="02020400000000000000" pitchFamily="18" charset="-128"/>
                <a:cs typeface="Arial" panose="020B0604020202020204" pitchFamily="34" charset="0"/>
              </a:rPr>
              <a:t>.</a:t>
            </a:r>
            <a:endParaRPr lang="en-US" sz="2000" dirty="0">
              <a:latin typeface="+mj-lt"/>
            </a:endParaRPr>
          </a:p>
        </p:txBody>
      </p:sp>
      <p:pic>
        <p:nvPicPr>
          <p:cNvPr id="2" name="Picture 1" descr="Filling out forms on a table">
            <a:extLst>
              <a:ext uri="{FF2B5EF4-FFF2-40B4-BE49-F238E27FC236}">
                <a16:creationId xmlns:a16="http://schemas.microsoft.com/office/drawing/2014/main" id="{2FFA599F-627E-75BD-6ADE-60DE728255C8}"/>
              </a:ext>
            </a:extLst>
          </p:cNvPr>
          <p:cNvPicPr>
            <a:picLocks noChangeAspect="1"/>
          </p:cNvPicPr>
          <p:nvPr/>
        </p:nvPicPr>
        <p:blipFill>
          <a:blip r:embed="rId3" cstate="email">
            <a:alphaModFix amt="50000"/>
            <a:extLst>
              <a:ext uri="{28A0092B-C50C-407E-A947-70E740481C1C}">
                <a14:useLocalDpi xmlns:a14="http://schemas.microsoft.com/office/drawing/2010/main"/>
              </a:ext>
            </a:extLst>
          </a:blip>
          <a:srcRect/>
          <a:stretch/>
        </p:blipFill>
        <p:spPr>
          <a:xfrm>
            <a:off x="9582410" y="5181888"/>
            <a:ext cx="7410190" cy="1794520"/>
          </a:xfrm>
          <a:prstGeom prst="rect">
            <a:avLst/>
          </a:prstGeom>
          <a:ln>
            <a:noFill/>
          </a:ln>
          <a:effectLst>
            <a:softEdge rad="112500"/>
          </a:effectLst>
        </p:spPr>
      </p:pic>
      <p:pic>
        <p:nvPicPr>
          <p:cNvPr id="5" name="Picture 4" descr="People working on blueprints">
            <a:extLst>
              <a:ext uri="{FF2B5EF4-FFF2-40B4-BE49-F238E27FC236}">
                <a16:creationId xmlns:a16="http://schemas.microsoft.com/office/drawing/2014/main" id="{25097142-6C29-E02C-0652-C19BCEDBE3D2}"/>
              </a:ext>
            </a:extLst>
          </p:cNvPr>
          <p:cNvPicPr>
            <a:picLocks noChangeAspect="1"/>
          </p:cNvPicPr>
          <p:nvPr/>
        </p:nvPicPr>
        <p:blipFill>
          <a:blip r:embed="rId4" cstate="email">
            <a:alphaModFix amt="50000"/>
            <a:extLst>
              <a:ext uri="{28A0092B-C50C-407E-A947-70E740481C1C}">
                <a14:useLocalDpi xmlns:a14="http://schemas.microsoft.com/office/drawing/2010/main"/>
              </a:ext>
            </a:extLst>
          </a:blip>
          <a:srcRect/>
          <a:stretch/>
        </p:blipFill>
        <p:spPr>
          <a:xfrm>
            <a:off x="1295399" y="7062480"/>
            <a:ext cx="8161751" cy="1794520"/>
          </a:xfrm>
          <a:prstGeom prst="rect">
            <a:avLst/>
          </a:prstGeom>
          <a:ln>
            <a:noFill/>
          </a:ln>
          <a:effectLst>
            <a:softEdge rad="112500"/>
          </a:effectLst>
        </p:spPr>
      </p:pic>
    </p:spTree>
    <p:extLst>
      <p:ext uri="{BB962C8B-B14F-4D97-AF65-F5344CB8AC3E}">
        <p14:creationId xmlns:p14="http://schemas.microsoft.com/office/powerpoint/2010/main" val="2202042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3. Gestión de los riesgos financieros digitales</a:t>
            </a:r>
            <a:endParaRPr lang="es-ES" sz="4800"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¿Qué debes saber sobre tus derechos al utilizar servicios financieros digitales?</a:t>
            </a:r>
            <a:endParaRPr lang="es-ES" dirty="0">
              <a:solidFill>
                <a:srgbClr val="00CCFF"/>
              </a:solidFill>
              <a:latin typeface="+mn-lt"/>
            </a:endParaRPr>
          </a:p>
        </p:txBody>
      </p:sp>
      <p:sp>
        <p:nvSpPr>
          <p:cNvPr id="120" name="Google Shape;120;p6"/>
          <p:cNvSpPr txBox="1"/>
          <p:nvPr/>
        </p:nvSpPr>
        <p:spPr>
          <a:xfrm>
            <a:off x="1295400" y="4024780"/>
            <a:ext cx="15621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Cuando utilices servicios financieros digitales, es importante que conozcas tus derechos para garantizar una experiencia justa y segura. Estos son los aspectos clave que debes conocer sobre tus derechos</a:t>
            </a:r>
            <a:r>
              <a:rPr lang="en-US" sz="2400">
                <a:solidFill>
                  <a:schemeClr val="dk1"/>
                </a:solidFill>
                <a:latin typeface="+mn-lt"/>
                <a:ea typeface="Helvetica Neue"/>
                <a:cs typeface="Helvetica Neue"/>
                <a:sym typeface="Helvetica Neue"/>
              </a:rPr>
              <a:t>.</a:t>
            </a:r>
            <a:endParaRPr lang="es-ES" sz="2400" dirty="0">
              <a:latin typeface="+mn-lt"/>
            </a:endParaRPr>
          </a:p>
        </p:txBody>
      </p:sp>
      <p:sp>
        <p:nvSpPr>
          <p:cNvPr id="3" name="TextBox 2">
            <a:extLst>
              <a:ext uri="{FF2B5EF4-FFF2-40B4-BE49-F238E27FC236}">
                <a16:creationId xmlns:a16="http://schemas.microsoft.com/office/drawing/2014/main" id="{932A71B1-A98A-A90E-8BE6-05DED80DB3E9}"/>
              </a:ext>
            </a:extLst>
          </p:cNvPr>
          <p:cNvSpPr txBox="1"/>
          <p:nvPr/>
        </p:nvSpPr>
        <p:spPr>
          <a:xfrm>
            <a:off x="1295400" y="5143500"/>
            <a:ext cx="9514562" cy="1938992"/>
          </a:xfrm>
          <a:prstGeom prst="rect">
            <a:avLst/>
          </a:prstGeom>
          <a:noFill/>
        </p:spPr>
        <p:txBody>
          <a:bodyPr wrap="square">
            <a:spAutoFit/>
          </a:bodyPr>
          <a:lstStyle/>
          <a:p>
            <a:pPr algn="just"/>
            <a:r>
              <a:rPr lang="en-US" sz="2000" b="1">
                <a:effectLst/>
                <a:latin typeface="+mj-lt"/>
                <a:ea typeface="Yu Mincho" panose="02020400000000000000" pitchFamily="18" charset="-128"/>
                <a:cs typeface="Arial" panose="020B0604020202020204" pitchFamily="34" charset="0"/>
              </a:rPr>
              <a:t>Legislación sobre protección de los consumidores: </a:t>
            </a:r>
            <a:r>
              <a:rPr lang="es-ES" sz="2000">
                <a:effectLst/>
                <a:latin typeface="+mj-lt"/>
                <a:ea typeface="Yu Mincho" panose="02020400000000000000" pitchFamily="18" charset="-128"/>
                <a:cs typeface="Arial" panose="020B0604020202020204" pitchFamily="34" charset="0"/>
              </a:rPr>
              <a:t>Conoce las leyes y reglamentos de protección del consumidor que se aplican a los servicios financieros digitales en tu jurisdicción. Estas leyes están diseñadas para garantizar prácticas justas y transparentes por parte de los proveedores de servicios financieros y proporcionar recursos en caso de cualquier irregularidad. Mantente informado sobre tus derechos y las vías de recurso disponibles</a:t>
            </a:r>
            <a:r>
              <a:rPr lang="en-US" sz="2000">
                <a:effectLst/>
                <a:latin typeface="+mj-lt"/>
                <a:ea typeface="Yu Mincho" panose="02020400000000000000" pitchFamily="18" charset="-128"/>
                <a:cs typeface="Arial" panose="020B0604020202020204" pitchFamily="34" charset="0"/>
              </a:rPr>
              <a:t>.</a:t>
            </a:r>
            <a:endParaRPr lang="en-US" sz="2000" dirty="0">
              <a:latin typeface="+mj-lt"/>
            </a:endParaRPr>
          </a:p>
        </p:txBody>
      </p:sp>
      <p:sp>
        <p:nvSpPr>
          <p:cNvPr id="4" name="TextBox 3">
            <a:extLst>
              <a:ext uri="{FF2B5EF4-FFF2-40B4-BE49-F238E27FC236}">
                <a16:creationId xmlns:a16="http://schemas.microsoft.com/office/drawing/2014/main" id="{8CF82F72-9258-5F62-F1DB-66076BF5E3BC}"/>
              </a:ext>
            </a:extLst>
          </p:cNvPr>
          <p:cNvSpPr txBox="1"/>
          <p:nvPr/>
        </p:nvSpPr>
        <p:spPr>
          <a:xfrm>
            <a:off x="9144000" y="7082492"/>
            <a:ext cx="7848600" cy="1938992"/>
          </a:xfrm>
          <a:prstGeom prst="rect">
            <a:avLst/>
          </a:prstGeom>
          <a:noFill/>
        </p:spPr>
        <p:txBody>
          <a:bodyPr wrap="square">
            <a:spAutoFit/>
          </a:bodyPr>
          <a:lstStyle/>
          <a:p>
            <a:pPr algn="just"/>
            <a:r>
              <a:rPr lang="en-US" sz="2000" b="1">
                <a:effectLst/>
                <a:latin typeface="+mj-lt"/>
                <a:ea typeface="Yu Mincho" panose="02020400000000000000" pitchFamily="18" charset="-128"/>
                <a:cs typeface="Arial" panose="020B0604020202020204" pitchFamily="34" charset="0"/>
              </a:rPr>
              <a:t>Términos y condiciones: </a:t>
            </a:r>
            <a:r>
              <a:rPr lang="es-ES" sz="2000">
                <a:effectLst/>
                <a:latin typeface="+mj-lt"/>
                <a:ea typeface="Yu Mincho" panose="02020400000000000000" pitchFamily="18" charset="-128"/>
                <a:cs typeface="Arial" panose="020B0604020202020204" pitchFamily="34" charset="0"/>
              </a:rPr>
              <a:t>Tómate tu tiempo para revisar detenidamente las condiciones de uso de los servicios financieros digitales. Preste atención a cualquier limitación, responsabilidad o exclusión mencionada en las condiciones. Si tienes dudas o inquietudes, considera la posibilidad de buscar asesoramiento legal o profesional antes de proceder</a:t>
            </a:r>
            <a:r>
              <a:rPr lang="en-US" sz="2000">
                <a:effectLst/>
                <a:latin typeface="+mj-lt"/>
                <a:ea typeface="Yu Mincho" panose="02020400000000000000" pitchFamily="18" charset="-128"/>
                <a:cs typeface="Arial" panose="020B0604020202020204" pitchFamily="34" charset="0"/>
              </a:rPr>
              <a:t>.</a:t>
            </a:r>
            <a:endParaRPr lang="en-US" sz="2000" dirty="0">
              <a:latin typeface="+mj-lt"/>
            </a:endParaRPr>
          </a:p>
        </p:txBody>
      </p:sp>
      <p:pic>
        <p:nvPicPr>
          <p:cNvPr id="2" name="Picture 1" descr="Shopping cart with boxes">
            <a:extLst>
              <a:ext uri="{FF2B5EF4-FFF2-40B4-BE49-F238E27FC236}">
                <a16:creationId xmlns:a16="http://schemas.microsoft.com/office/drawing/2014/main" id="{7C99DD47-EC56-AD3A-47A9-E4B32AE19C2E}"/>
              </a:ext>
            </a:extLst>
          </p:cNvPr>
          <p:cNvPicPr>
            <a:picLocks noChangeAspect="1"/>
          </p:cNvPicPr>
          <p:nvPr/>
        </p:nvPicPr>
        <p:blipFill>
          <a:blip r:embed="rId3" cstate="email">
            <a:alphaModFix amt="70000"/>
            <a:extLst>
              <a:ext uri="{28A0092B-C50C-407E-A947-70E740481C1C}">
                <a14:useLocalDpi xmlns:a14="http://schemas.microsoft.com/office/drawing/2010/main"/>
              </a:ext>
            </a:extLst>
          </a:blip>
          <a:srcRect/>
          <a:stretch/>
        </p:blipFill>
        <p:spPr>
          <a:xfrm>
            <a:off x="10809962" y="5171259"/>
            <a:ext cx="6182638" cy="1794520"/>
          </a:xfrm>
          <a:prstGeom prst="rect">
            <a:avLst/>
          </a:prstGeom>
          <a:ln>
            <a:noFill/>
          </a:ln>
          <a:effectLst>
            <a:softEdge rad="112500"/>
          </a:effectLst>
        </p:spPr>
      </p:pic>
      <p:pic>
        <p:nvPicPr>
          <p:cNvPr id="5" name="Picture 4" descr="Stack of papers with paper clips">
            <a:extLst>
              <a:ext uri="{FF2B5EF4-FFF2-40B4-BE49-F238E27FC236}">
                <a16:creationId xmlns:a16="http://schemas.microsoft.com/office/drawing/2014/main" id="{87FC3490-B58B-4C0F-420B-6F6DEBA0F916}"/>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l="-468"/>
          <a:stretch/>
        </p:blipFill>
        <p:spPr>
          <a:xfrm>
            <a:off x="1295700" y="7082492"/>
            <a:ext cx="7848000" cy="1794520"/>
          </a:xfrm>
          <a:prstGeom prst="rect">
            <a:avLst/>
          </a:prstGeom>
          <a:ln>
            <a:noFill/>
          </a:ln>
          <a:effectLst>
            <a:softEdge rad="112500"/>
          </a:effectLst>
        </p:spPr>
      </p:pic>
    </p:spTree>
    <p:extLst>
      <p:ext uri="{BB962C8B-B14F-4D97-AF65-F5344CB8AC3E}">
        <p14:creationId xmlns:p14="http://schemas.microsoft.com/office/powerpoint/2010/main" val="448163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3. Gestión de los riesgos financieros digitales</a:t>
            </a:r>
            <a:endParaRPr lang="es-ES" sz="4800"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¿Qué debes saber sobre tus derechos al utilizar servicios financieros digitales?</a:t>
            </a:r>
            <a:endParaRPr lang="es-ES" dirty="0">
              <a:solidFill>
                <a:srgbClr val="00CCFF"/>
              </a:solidFill>
              <a:latin typeface="+mn-lt"/>
            </a:endParaRPr>
          </a:p>
        </p:txBody>
      </p:sp>
      <p:sp>
        <p:nvSpPr>
          <p:cNvPr id="120" name="Google Shape;120;p6"/>
          <p:cNvSpPr txBox="1"/>
          <p:nvPr/>
        </p:nvSpPr>
        <p:spPr>
          <a:xfrm>
            <a:off x="1295400" y="4024780"/>
            <a:ext cx="15621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a:solidFill>
                  <a:schemeClr val="dk1"/>
                </a:solidFill>
                <a:latin typeface="+mn-lt"/>
                <a:ea typeface="Helvetica Neue"/>
                <a:cs typeface="Helvetica Neue"/>
                <a:sym typeface="Helvetica Neue"/>
              </a:rPr>
              <a:t>Cuando utilices servicios financieros digitales, es importante que conozcas tus derechos para garantizar una experiencia justa y segura. Estos son los aspectos clave que debes conocer sobre tus derechos</a:t>
            </a:r>
            <a:r>
              <a:rPr lang="en-US" sz="2400">
                <a:solidFill>
                  <a:schemeClr val="dk1"/>
                </a:solidFill>
                <a:latin typeface="+mn-lt"/>
                <a:ea typeface="Helvetica Neue"/>
                <a:cs typeface="Helvetica Neue"/>
                <a:sym typeface="Helvetica Neue"/>
              </a:rPr>
              <a:t>.</a:t>
            </a:r>
            <a:endParaRPr lang="es-ES" sz="2400" dirty="0">
              <a:latin typeface="+mn-lt"/>
            </a:endParaRPr>
          </a:p>
        </p:txBody>
      </p:sp>
      <p:sp>
        <p:nvSpPr>
          <p:cNvPr id="3" name="TextBox 2">
            <a:extLst>
              <a:ext uri="{FF2B5EF4-FFF2-40B4-BE49-F238E27FC236}">
                <a16:creationId xmlns:a16="http://schemas.microsoft.com/office/drawing/2014/main" id="{932A71B1-A98A-A90E-8BE6-05DED80DB3E9}"/>
              </a:ext>
            </a:extLst>
          </p:cNvPr>
          <p:cNvSpPr txBox="1"/>
          <p:nvPr/>
        </p:nvSpPr>
        <p:spPr>
          <a:xfrm>
            <a:off x="1295400" y="5143500"/>
            <a:ext cx="7848600" cy="1938992"/>
          </a:xfrm>
          <a:prstGeom prst="rect">
            <a:avLst/>
          </a:prstGeom>
          <a:noFill/>
        </p:spPr>
        <p:txBody>
          <a:bodyPr wrap="square">
            <a:spAutoFit/>
          </a:bodyPr>
          <a:lstStyle/>
          <a:p>
            <a:pPr algn="just"/>
            <a:r>
              <a:rPr lang="en-US" sz="2000" b="1">
                <a:effectLst/>
                <a:latin typeface="+mj-lt"/>
                <a:ea typeface="Yu Mincho" panose="02020400000000000000" pitchFamily="18" charset="-128"/>
                <a:cs typeface="Arial" panose="020B0604020202020204" pitchFamily="34" charset="0"/>
              </a:rPr>
              <a:t>Accesibilidad:</a:t>
            </a:r>
            <a:r>
              <a:rPr lang="en-US" sz="2000">
                <a:effectLst/>
                <a:latin typeface="+mj-lt"/>
                <a:ea typeface="Yu Mincho" panose="02020400000000000000" pitchFamily="18" charset="-128"/>
                <a:cs typeface="Arial" panose="020B0604020202020204" pitchFamily="34" charset="0"/>
              </a:rPr>
              <a:t> </a:t>
            </a:r>
            <a:r>
              <a:rPr lang="es-ES" sz="2000">
                <a:effectLst/>
                <a:latin typeface="+mj-lt"/>
                <a:ea typeface="Yu Mincho" panose="02020400000000000000" pitchFamily="18" charset="-128"/>
                <a:cs typeface="Arial" panose="020B0604020202020204" pitchFamily="34" charset="0"/>
              </a:rPr>
              <a:t>Los proveedores de servicios financieros digitales deben esforzarse por hacer sus servicios accesibles a todos los usuarios, incluidas las personas con discapacidad. Si necesitas alguna adaptación o tienes necesidades específicas de accesibilidad, ponte en contacto con el proveedor para informarte sobre las opciones disponibles</a:t>
            </a:r>
            <a:r>
              <a:rPr lang="en-US" sz="2000">
                <a:effectLst/>
                <a:latin typeface="+mj-lt"/>
                <a:ea typeface="Yu Mincho" panose="02020400000000000000" pitchFamily="18" charset="-128"/>
                <a:cs typeface="Arial" panose="020B0604020202020204" pitchFamily="34" charset="0"/>
              </a:rPr>
              <a:t>.</a:t>
            </a:r>
            <a:endParaRPr lang="en-US" sz="2000" dirty="0">
              <a:latin typeface="+mj-lt"/>
            </a:endParaRPr>
          </a:p>
        </p:txBody>
      </p:sp>
      <p:sp>
        <p:nvSpPr>
          <p:cNvPr id="2" name="Google Shape;120;p6">
            <a:extLst>
              <a:ext uri="{FF2B5EF4-FFF2-40B4-BE49-F238E27FC236}">
                <a16:creationId xmlns:a16="http://schemas.microsoft.com/office/drawing/2014/main" id="{13990967-687D-9220-C235-C9C51C3314BD}"/>
              </a:ext>
            </a:extLst>
          </p:cNvPr>
          <p:cNvSpPr txBox="1"/>
          <p:nvPr/>
        </p:nvSpPr>
        <p:spPr>
          <a:xfrm>
            <a:off x="1332000" y="7659629"/>
            <a:ext cx="15584400" cy="1015622"/>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es-ES" sz="2000" i="1">
                <a:solidFill>
                  <a:schemeClr val="accent6"/>
                </a:solidFill>
                <a:latin typeface="+mn-lt"/>
                <a:ea typeface="Helvetica Neue"/>
                <a:cs typeface="Helvetica Neue"/>
                <a:sym typeface="Helvetica Neue"/>
              </a:rPr>
              <a:t>Recuerda que conocer tus derechos cuando utilizas servicios financieros digitales te permite tomar decisiones con conocimiento de causa, proteger tus intereses y buscar una solución en caso de problemas. Mantente informado, lee la letra pequeña y elige proveedores de servicios que den prioridad a tus derechos y a tu seguridad</a:t>
            </a:r>
            <a:r>
              <a:rPr lang="en-US" sz="2000" i="1">
                <a:solidFill>
                  <a:schemeClr val="accent6"/>
                </a:solidFill>
                <a:latin typeface="+mn-lt"/>
                <a:ea typeface="Helvetica Neue"/>
                <a:cs typeface="Helvetica Neue"/>
                <a:sym typeface="Helvetica Neue"/>
              </a:rPr>
              <a:t>.</a:t>
            </a:r>
            <a:endParaRPr lang="en-US" sz="2000" i="1" dirty="0">
              <a:solidFill>
                <a:schemeClr val="accent6"/>
              </a:solidFill>
              <a:latin typeface="+mn-lt"/>
              <a:ea typeface="Helvetica Neue"/>
              <a:cs typeface="Helvetica Neue"/>
              <a:sym typeface="Helvetica Neue"/>
            </a:endParaRPr>
          </a:p>
        </p:txBody>
      </p:sp>
      <p:pic>
        <p:nvPicPr>
          <p:cNvPr id="6" name="Picture 5" descr="Close-up of woman's hands typing and using a trackpad on a laptop with mug">
            <a:extLst>
              <a:ext uri="{FF2B5EF4-FFF2-40B4-BE49-F238E27FC236}">
                <a16:creationId xmlns:a16="http://schemas.microsoft.com/office/drawing/2014/main" id="{AF8B46D2-3BE6-D62B-DB5F-4E0ACAF2954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144600" y="5143500"/>
            <a:ext cx="7848000" cy="1794520"/>
          </a:xfrm>
          <a:prstGeom prst="rect">
            <a:avLst/>
          </a:prstGeom>
          <a:ln>
            <a:noFill/>
          </a:ln>
          <a:effectLst>
            <a:softEdge rad="112500"/>
          </a:effectLst>
        </p:spPr>
      </p:pic>
    </p:spTree>
    <p:extLst>
      <p:ext uri="{BB962C8B-B14F-4D97-AF65-F5344CB8AC3E}">
        <p14:creationId xmlns:p14="http://schemas.microsoft.com/office/powerpoint/2010/main" val="326507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pSp>
        <p:nvGrpSpPr>
          <p:cNvPr id="5" name="Group 4">
            <a:extLst>
              <a:ext uri="{FF2B5EF4-FFF2-40B4-BE49-F238E27FC236}">
                <a16:creationId xmlns:a16="http://schemas.microsoft.com/office/drawing/2014/main" id="{76A399D2-81C8-C7D0-AE63-B8A26D96FC2D}"/>
              </a:ext>
            </a:extLst>
          </p:cNvPr>
          <p:cNvGrpSpPr/>
          <p:nvPr/>
        </p:nvGrpSpPr>
        <p:grpSpPr>
          <a:xfrm>
            <a:off x="8209411" y="1449498"/>
            <a:ext cx="6176063" cy="2511288"/>
            <a:chOff x="8028638" y="1561735"/>
            <a:chExt cx="6318000" cy="2566198"/>
          </a:xfrm>
        </p:grpSpPr>
        <p:sp>
          <p:nvSpPr>
            <p:cNvPr id="188" name="Google Shape;188;p11"/>
            <p:cNvSpPr/>
            <p:nvPr/>
          </p:nvSpPr>
          <p:spPr>
            <a:xfrm>
              <a:off x="8028638" y="1561735"/>
              <a:ext cx="6318000" cy="2566198"/>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89" name="Google Shape;189;p11"/>
            <p:cNvSpPr/>
            <p:nvPr/>
          </p:nvSpPr>
          <p:spPr>
            <a:xfrm>
              <a:off x="8160100" y="1841738"/>
              <a:ext cx="5576823" cy="160394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s-ES" sz="1600" b="1">
                  <a:solidFill>
                    <a:schemeClr val="dk1"/>
                  </a:solidFill>
                  <a:latin typeface="+mn-lt"/>
                  <a:ea typeface="Helvetica Neue"/>
                  <a:cs typeface="Helvetica Neue"/>
                  <a:sym typeface="Helvetica Neue"/>
                </a:rPr>
                <a:t>¿En qué puedes invertir a través de las plataformas digitales de inversión? </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a) Pólizas de seguros</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b) Acciones, bonos, fondos de inversión </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c) Gastos y ahorros</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d) Objetivos financieros y calificación crediticia </a:t>
              </a:r>
              <a:endParaRPr lang="es-ES" sz="1600" dirty="0">
                <a:solidFill>
                  <a:schemeClr val="dk1"/>
                </a:solidFill>
                <a:latin typeface="+mn-lt"/>
                <a:ea typeface="Helvetica Neue"/>
                <a:cs typeface="Helvetica Neue"/>
                <a:sym typeface="Helvetica Neue"/>
              </a:endParaRPr>
            </a:p>
          </p:txBody>
        </p:sp>
      </p:grpSp>
      <p:grpSp>
        <p:nvGrpSpPr>
          <p:cNvPr id="4" name="Group 3">
            <a:extLst>
              <a:ext uri="{FF2B5EF4-FFF2-40B4-BE49-F238E27FC236}">
                <a16:creationId xmlns:a16="http://schemas.microsoft.com/office/drawing/2014/main" id="{00E2A8DD-D335-84BB-8D64-5AEF51633115}"/>
              </a:ext>
            </a:extLst>
          </p:cNvPr>
          <p:cNvGrpSpPr/>
          <p:nvPr/>
        </p:nvGrpSpPr>
        <p:grpSpPr>
          <a:xfrm>
            <a:off x="8209410" y="4037666"/>
            <a:ext cx="6176063" cy="2511287"/>
            <a:chOff x="8087727" y="3900389"/>
            <a:chExt cx="5966161" cy="2591543"/>
          </a:xfrm>
        </p:grpSpPr>
        <p:sp>
          <p:nvSpPr>
            <p:cNvPr id="186" name="Google Shape;186;p11"/>
            <p:cNvSpPr/>
            <p:nvPr/>
          </p:nvSpPr>
          <p:spPr>
            <a:xfrm>
              <a:off x="8087727" y="3900389"/>
              <a:ext cx="5966161" cy="2591543"/>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0" name="Google Shape;190;p11"/>
            <p:cNvSpPr/>
            <p:nvPr/>
          </p:nvSpPr>
          <p:spPr>
            <a:xfrm>
              <a:off x="8182593" y="4096247"/>
              <a:ext cx="5776428" cy="187387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s-ES" sz="1600" b="1">
                  <a:solidFill>
                    <a:schemeClr val="dk1"/>
                  </a:solidFill>
                  <a:latin typeface="+mn-lt"/>
                  <a:ea typeface="Helvetica Neue"/>
                  <a:cs typeface="Helvetica Neue"/>
                  <a:sym typeface="Helvetica Neue"/>
                </a:rPr>
                <a:t>¿Cuál es una de las principales preocupaciones en relación con el uso de los servicios financieros digitales?</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a) Falta de comodidad y accesibilidad </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b) Disponibilidad limitada de transacciones en línea </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c) Riesgos asociados a compartir información personal innecesaria </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d) Excesiva interacción humana en banca digital</a:t>
              </a:r>
              <a:endParaRPr lang="es-ES" sz="1600" dirty="0">
                <a:solidFill>
                  <a:schemeClr val="dk1"/>
                </a:solidFill>
                <a:latin typeface="+mn-lt"/>
                <a:ea typeface="Helvetica Neue"/>
                <a:cs typeface="Helvetica Neue"/>
                <a:sym typeface="Helvetica Neue"/>
              </a:endParaRPr>
            </a:p>
          </p:txBody>
        </p:sp>
      </p:grpSp>
      <p:sp>
        <p:nvSpPr>
          <p:cNvPr id="192" name="Google Shape;192;p11"/>
          <p:cNvSpPr txBox="1"/>
          <p:nvPr/>
        </p:nvSpPr>
        <p:spPr>
          <a:xfrm>
            <a:off x="1268857" y="3053431"/>
            <a:ext cx="6876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Responde a las siguientes preguntas:</a:t>
            </a:r>
            <a:endParaRPr dirty="0">
              <a:solidFill>
                <a:srgbClr val="00CCFF"/>
              </a:solidFill>
              <a:latin typeface="+mn-lt"/>
            </a:endParaRPr>
          </a:p>
        </p:txBody>
      </p:sp>
      <p:sp>
        <p:nvSpPr>
          <p:cNvPr id="194" name="Google Shape;194;p11"/>
          <p:cNvSpPr/>
          <p:nvPr/>
        </p:nvSpPr>
        <p:spPr>
          <a:xfrm>
            <a:off x="1554464" y="3624389"/>
            <a:ext cx="6318000"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5" name="Google Shape;195;p11"/>
          <p:cNvSpPr/>
          <p:nvPr/>
        </p:nvSpPr>
        <p:spPr>
          <a:xfrm>
            <a:off x="1683541" y="3769884"/>
            <a:ext cx="5722064" cy="255450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s-ES" sz="1600" b="1">
                <a:solidFill>
                  <a:schemeClr val="dk1"/>
                </a:solidFill>
                <a:latin typeface="+mn-lt"/>
                <a:ea typeface="Helvetica Neue"/>
                <a:cs typeface="Helvetica Neue"/>
                <a:sym typeface="Helvetica Neue"/>
              </a:rPr>
              <a:t>¿Cómo contribuyen los conocimientos financieros a evitar las trampas financieras?</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a) Aportando conocimientos y comprensión para afrontar los retos financieros</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b) Eliminando la necesidad de elaborar presupuestos y planes financieros</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c) Permitiendo que las personas mayores dependan únicamente de las ayudas públicas</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d) Fomentando las decisiones financieras impulsivas y el endeudamiento excesivo</a:t>
            </a:r>
            <a:endParaRPr lang="es-ES" sz="1600" dirty="0">
              <a:solidFill>
                <a:schemeClr val="dk1"/>
              </a:solidFill>
              <a:latin typeface="+mn-lt"/>
              <a:ea typeface="Helvetica Neue"/>
              <a:cs typeface="Helvetica Neue"/>
              <a:sym typeface="Helvetica Neue"/>
            </a:endParaRPr>
          </a:p>
        </p:txBody>
      </p:sp>
      <p:grpSp>
        <p:nvGrpSpPr>
          <p:cNvPr id="3" name="Group 2">
            <a:extLst>
              <a:ext uri="{FF2B5EF4-FFF2-40B4-BE49-F238E27FC236}">
                <a16:creationId xmlns:a16="http://schemas.microsoft.com/office/drawing/2014/main" id="{FB3AED75-F14C-1597-959D-FF39E4948A53}"/>
              </a:ext>
            </a:extLst>
          </p:cNvPr>
          <p:cNvGrpSpPr/>
          <p:nvPr/>
        </p:nvGrpSpPr>
        <p:grpSpPr>
          <a:xfrm>
            <a:off x="8209409" y="6663257"/>
            <a:ext cx="6784246" cy="2588167"/>
            <a:chOff x="7104513" y="6316086"/>
            <a:chExt cx="6045402" cy="2751737"/>
          </a:xfrm>
        </p:grpSpPr>
        <p:sp>
          <p:nvSpPr>
            <p:cNvPr id="197" name="Google Shape;197;p11"/>
            <p:cNvSpPr/>
            <p:nvPr/>
          </p:nvSpPr>
          <p:spPr>
            <a:xfrm>
              <a:off x="7104513" y="6316086"/>
              <a:ext cx="6045402"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8" name="Google Shape;198;p11"/>
            <p:cNvSpPr/>
            <p:nvPr/>
          </p:nvSpPr>
          <p:spPr>
            <a:xfrm>
              <a:off x="7104513" y="6351875"/>
              <a:ext cx="6045402" cy="2715948"/>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s-ES" sz="1600" b="1">
                  <a:solidFill>
                    <a:schemeClr val="dk1"/>
                  </a:solidFill>
                  <a:latin typeface="+mn-lt"/>
                  <a:ea typeface="Helvetica Neue"/>
                  <a:cs typeface="Helvetica Neue"/>
                  <a:sym typeface="Helvetica Neue"/>
                </a:rPr>
                <a:t>¿Cómo puedes reducir los riesgos asociados a la gestión de las finanzas personales en el entorno digital?</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a) Utilizando contraseñas seguras y evitando compartir información personal</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b) Supervisando regularmente las cuentas financieras e informando de cualquier actividad sospechosa</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c) Buscando orientación de extrañs en Internet</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d) Utilizando contraseñas seguras, evitando compartir información personal, supervisando regularmente las cuentas financieras e informando de cualquier actividad sospechosa</a:t>
              </a:r>
              <a:endParaRPr lang="es-ES" sz="1600" dirty="0">
                <a:solidFill>
                  <a:schemeClr val="dk1"/>
                </a:solidFill>
                <a:latin typeface="+mn-lt"/>
                <a:ea typeface="Helvetica Neue"/>
                <a:cs typeface="Helvetica Neue"/>
                <a:sym typeface="Helvetica Neue"/>
              </a:endParaRPr>
            </a:p>
          </p:txBody>
        </p:sp>
      </p:grpSp>
      <p:grpSp>
        <p:nvGrpSpPr>
          <p:cNvPr id="7" name="Group 6">
            <a:extLst>
              <a:ext uri="{FF2B5EF4-FFF2-40B4-BE49-F238E27FC236}">
                <a16:creationId xmlns:a16="http://schemas.microsoft.com/office/drawing/2014/main" id="{C6D99E68-374C-D64A-B4A5-DC965810F11C}"/>
              </a:ext>
            </a:extLst>
          </p:cNvPr>
          <p:cNvGrpSpPr/>
          <p:nvPr/>
        </p:nvGrpSpPr>
        <p:grpSpPr>
          <a:xfrm>
            <a:off x="1565459" y="6476138"/>
            <a:ext cx="6284114" cy="2700000"/>
            <a:chOff x="1476416" y="6355275"/>
            <a:chExt cx="5982181" cy="2700000"/>
          </a:xfrm>
        </p:grpSpPr>
        <p:sp>
          <p:nvSpPr>
            <p:cNvPr id="200" name="Google Shape;200;p11"/>
            <p:cNvSpPr/>
            <p:nvPr/>
          </p:nvSpPr>
          <p:spPr>
            <a:xfrm>
              <a:off x="1476416" y="6355275"/>
              <a:ext cx="5982181"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201" name="Google Shape;201;p11"/>
            <p:cNvSpPr/>
            <p:nvPr/>
          </p:nvSpPr>
          <p:spPr>
            <a:xfrm>
              <a:off x="1588825" y="6500770"/>
              <a:ext cx="5447136" cy="255450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s-ES" sz="1600" b="1">
                  <a:solidFill>
                    <a:schemeClr val="dk1"/>
                  </a:solidFill>
                  <a:latin typeface="+mn-lt"/>
                  <a:ea typeface="Helvetica Neue"/>
                  <a:cs typeface="Helvetica Neue"/>
                  <a:sym typeface="Helvetica Neue"/>
                </a:rPr>
                <a:t>¿Qué debes hacer si tienes problemas o preguntas sobre la banca electrónica o móvil?</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a) Renunciar por completo a los servicios de banca electrónica y móvil</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b) Compartir tus credenciales de acceso con amigos para solucionar problemas</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c) Publicar tus dudas en las redes sociales sin ponerte en contacto con tu banco </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d) Solicitar ayuda al servicio de atención al cliente de tu banco </a:t>
              </a:r>
              <a:endParaRPr lang="es-ES" sz="1600" dirty="0">
                <a:solidFill>
                  <a:schemeClr val="dk1"/>
                </a:solidFill>
                <a:latin typeface="+mn-lt"/>
                <a:ea typeface="Helvetica Neue"/>
                <a:cs typeface="Helvetica Neue"/>
                <a:sym typeface="Helvetica Neue"/>
              </a:endParaRPr>
            </a:p>
          </p:txBody>
        </p:sp>
      </p:grpSp>
      <p:sp>
        <p:nvSpPr>
          <p:cNvPr id="8" name="Google Shape;191;p11">
            <a:extLst>
              <a:ext uri="{FF2B5EF4-FFF2-40B4-BE49-F238E27FC236}">
                <a16:creationId xmlns:a16="http://schemas.microsoft.com/office/drawing/2014/main" id="{C9833506-E120-3F48-7986-7F513029C36A}"/>
              </a:ext>
            </a:extLst>
          </p:cNvPr>
          <p:cNvSpPr txBox="1"/>
          <p:nvPr/>
        </p:nvSpPr>
        <p:spPr>
          <a:xfrm>
            <a:off x="1628991" y="1459932"/>
            <a:ext cx="6516165"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¡Comprueba tus conocimientos!</a:t>
            </a:r>
            <a:endParaRPr dirty="0">
              <a:solidFill>
                <a:schemeClr val="tx1"/>
              </a:solidFill>
              <a:latin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pSp>
        <p:nvGrpSpPr>
          <p:cNvPr id="5" name="Group 4">
            <a:extLst>
              <a:ext uri="{FF2B5EF4-FFF2-40B4-BE49-F238E27FC236}">
                <a16:creationId xmlns:a16="http://schemas.microsoft.com/office/drawing/2014/main" id="{76A399D2-81C8-C7D0-AE63-B8A26D96FC2D}"/>
              </a:ext>
            </a:extLst>
          </p:cNvPr>
          <p:cNvGrpSpPr/>
          <p:nvPr/>
        </p:nvGrpSpPr>
        <p:grpSpPr>
          <a:xfrm>
            <a:off x="8209411" y="1449498"/>
            <a:ext cx="6176063" cy="2511288"/>
            <a:chOff x="8028638" y="1561735"/>
            <a:chExt cx="6318000" cy="2566198"/>
          </a:xfrm>
        </p:grpSpPr>
        <p:sp>
          <p:nvSpPr>
            <p:cNvPr id="188" name="Google Shape;188;p11"/>
            <p:cNvSpPr/>
            <p:nvPr/>
          </p:nvSpPr>
          <p:spPr>
            <a:xfrm>
              <a:off x="8028638" y="1561735"/>
              <a:ext cx="6318000" cy="2566198"/>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89" name="Google Shape;189;p11"/>
            <p:cNvSpPr/>
            <p:nvPr/>
          </p:nvSpPr>
          <p:spPr>
            <a:xfrm>
              <a:off x="8160100" y="1841738"/>
              <a:ext cx="5576823" cy="160394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s-ES" sz="1600" b="1">
                  <a:solidFill>
                    <a:schemeClr val="dk1"/>
                  </a:solidFill>
                  <a:latin typeface="+mn-lt"/>
                  <a:ea typeface="Helvetica Neue"/>
                  <a:cs typeface="Helvetica Neue"/>
                  <a:sym typeface="Helvetica Neue"/>
                </a:rPr>
                <a:t>¿En qué puedes invertir a través de las plataformas digitales de inversión? </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a) Pólizas de seguros</a:t>
              </a:r>
            </a:p>
            <a:p>
              <a:pPr marR="0" lvl="0" algn="l" rtl="0">
                <a:spcBef>
                  <a:spcPts val="0"/>
                </a:spcBef>
                <a:spcAft>
                  <a:spcPts val="0"/>
                </a:spcAft>
                <a:buClr>
                  <a:schemeClr val="dk1"/>
                </a:buClr>
                <a:buSzPts val="2400"/>
              </a:pPr>
              <a:r>
                <a:rPr lang="es-ES" sz="1600" b="1">
                  <a:solidFill>
                    <a:schemeClr val="dk1"/>
                  </a:solidFill>
                  <a:latin typeface="+mn-lt"/>
                  <a:ea typeface="Helvetica Neue"/>
                  <a:cs typeface="Helvetica Neue"/>
                  <a:sym typeface="Helvetica Neue"/>
                </a:rPr>
                <a:t>b) Acciones, bonos, fondos de inversión </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c) Gastos y ahorros</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d) Objetivos financieros y calificación crediticia </a:t>
              </a:r>
              <a:endParaRPr lang="es-ES" sz="1600" dirty="0">
                <a:solidFill>
                  <a:schemeClr val="dk1"/>
                </a:solidFill>
                <a:latin typeface="+mn-lt"/>
                <a:ea typeface="Helvetica Neue"/>
                <a:cs typeface="Helvetica Neue"/>
                <a:sym typeface="Helvetica Neue"/>
              </a:endParaRPr>
            </a:p>
          </p:txBody>
        </p:sp>
      </p:grpSp>
      <p:grpSp>
        <p:nvGrpSpPr>
          <p:cNvPr id="4" name="Group 3">
            <a:extLst>
              <a:ext uri="{FF2B5EF4-FFF2-40B4-BE49-F238E27FC236}">
                <a16:creationId xmlns:a16="http://schemas.microsoft.com/office/drawing/2014/main" id="{00E2A8DD-D335-84BB-8D64-5AEF51633115}"/>
              </a:ext>
            </a:extLst>
          </p:cNvPr>
          <p:cNvGrpSpPr/>
          <p:nvPr/>
        </p:nvGrpSpPr>
        <p:grpSpPr>
          <a:xfrm>
            <a:off x="8209410" y="4037666"/>
            <a:ext cx="6176063" cy="2511287"/>
            <a:chOff x="8087727" y="3900389"/>
            <a:chExt cx="5966161" cy="2591543"/>
          </a:xfrm>
        </p:grpSpPr>
        <p:sp>
          <p:nvSpPr>
            <p:cNvPr id="186" name="Google Shape;186;p11"/>
            <p:cNvSpPr/>
            <p:nvPr/>
          </p:nvSpPr>
          <p:spPr>
            <a:xfrm>
              <a:off x="8087727" y="3900389"/>
              <a:ext cx="5966161" cy="2591543"/>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0" name="Google Shape;190;p11"/>
            <p:cNvSpPr/>
            <p:nvPr/>
          </p:nvSpPr>
          <p:spPr>
            <a:xfrm>
              <a:off x="8182593" y="4096247"/>
              <a:ext cx="5776428" cy="187387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s-ES" sz="1600" b="1">
                  <a:solidFill>
                    <a:schemeClr val="dk1"/>
                  </a:solidFill>
                  <a:latin typeface="+mn-lt"/>
                  <a:ea typeface="Helvetica Neue"/>
                  <a:cs typeface="Helvetica Neue"/>
                  <a:sym typeface="Helvetica Neue"/>
                </a:rPr>
                <a:t>¿Cuál es una de las principales preocupaciones en relación con el uso de los servicios financieros digitales?</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a) Falta de comodidad y accesibilidad </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b) Disponibilidad limitada de transacciones en línea </a:t>
              </a:r>
            </a:p>
            <a:p>
              <a:pPr marR="0" lvl="0" algn="l" rtl="0">
                <a:spcBef>
                  <a:spcPts val="0"/>
                </a:spcBef>
                <a:spcAft>
                  <a:spcPts val="0"/>
                </a:spcAft>
                <a:buClr>
                  <a:schemeClr val="dk1"/>
                </a:buClr>
                <a:buSzPts val="2400"/>
              </a:pPr>
              <a:r>
                <a:rPr lang="es-ES" sz="1600" b="1">
                  <a:solidFill>
                    <a:schemeClr val="dk1"/>
                  </a:solidFill>
                  <a:latin typeface="+mn-lt"/>
                  <a:ea typeface="Helvetica Neue"/>
                  <a:cs typeface="Helvetica Neue"/>
                  <a:sym typeface="Helvetica Neue"/>
                </a:rPr>
                <a:t>c) Riesgos asociados a compartir información personal innecesaria </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d) Excesiva interacción humana en banca digital</a:t>
              </a:r>
              <a:endParaRPr lang="es-ES" sz="1600" dirty="0">
                <a:solidFill>
                  <a:schemeClr val="dk1"/>
                </a:solidFill>
                <a:latin typeface="+mn-lt"/>
                <a:ea typeface="Helvetica Neue"/>
                <a:cs typeface="Helvetica Neue"/>
                <a:sym typeface="Helvetica Neue"/>
              </a:endParaRPr>
            </a:p>
          </p:txBody>
        </p:sp>
      </p:grpSp>
      <p:sp>
        <p:nvSpPr>
          <p:cNvPr id="192" name="Google Shape;192;p11"/>
          <p:cNvSpPr txBox="1"/>
          <p:nvPr/>
        </p:nvSpPr>
        <p:spPr>
          <a:xfrm>
            <a:off x="1268857" y="3053431"/>
            <a:ext cx="6876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n-lt"/>
                <a:ea typeface="Helvetica Neue"/>
                <a:cs typeface="Helvetica Neue"/>
                <a:sym typeface="Helvetica Neue"/>
              </a:rPr>
              <a:t>Soluciones:</a:t>
            </a:r>
            <a:endParaRPr dirty="0">
              <a:solidFill>
                <a:srgbClr val="00CCFF"/>
              </a:solidFill>
              <a:latin typeface="+mn-lt"/>
            </a:endParaRPr>
          </a:p>
        </p:txBody>
      </p:sp>
      <p:sp>
        <p:nvSpPr>
          <p:cNvPr id="194" name="Google Shape;194;p11"/>
          <p:cNvSpPr/>
          <p:nvPr/>
        </p:nvSpPr>
        <p:spPr>
          <a:xfrm>
            <a:off x="1554464" y="3624389"/>
            <a:ext cx="6318000"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5" name="Google Shape;195;p11"/>
          <p:cNvSpPr/>
          <p:nvPr/>
        </p:nvSpPr>
        <p:spPr>
          <a:xfrm>
            <a:off x="1683541" y="3769884"/>
            <a:ext cx="5722064" cy="255450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s-ES" sz="1600" b="1">
                <a:solidFill>
                  <a:schemeClr val="dk1"/>
                </a:solidFill>
                <a:latin typeface="+mn-lt"/>
                <a:ea typeface="Helvetica Neue"/>
                <a:cs typeface="Helvetica Neue"/>
                <a:sym typeface="Helvetica Neue"/>
              </a:rPr>
              <a:t>¿Cómo contribuyen los conocimientos financieros a evitar las trampas financieras?</a:t>
            </a:r>
          </a:p>
          <a:p>
            <a:pPr marR="0" lvl="0" algn="l" rtl="0">
              <a:spcBef>
                <a:spcPts val="0"/>
              </a:spcBef>
              <a:spcAft>
                <a:spcPts val="0"/>
              </a:spcAft>
              <a:buClr>
                <a:schemeClr val="dk1"/>
              </a:buClr>
              <a:buSzPts val="2400"/>
            </a:pPr>
            <a:r>
              <a:rPr lang="es-ES" sz="1600" b="1">
                <a:solidFill>
                  <a:schemeClr val="dk1"/>
                </a:solidFill>
                <a:latin typeface="+mn-lt"/>
                <a:ea typeface="Helvetica Neue"/>
                <a:cs typeface="Helvetica Neue"/>
                <a:sym typeface="Helvetica Neue"/>
              </a:rPr>
              <a:t>a) Aportando conocimientos y comprensión para afrontar los retos financieros</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b) Eliminando la necesidad de elaborar presupuestos y planes financieros</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c) Permitiendo que las personas mayores dependan únicamente de las ayudas públicas</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d) Fomentando las decisiones financieras impulsivas y el endeudamiento excesivo</a:t>
            </a:r>
            <a:endParaRPr lang="es-ES" sz="1600" dirty="0">
              <a:solidFill>
                <a:schemeClr val="dk1"/>
              </a:solidFill>
              <a:latin typeface="+mn-lt"/>
              <a:ea typeface="Helvetica Neue"/>
              <a:cs typeface="Helvetica Neue"/>
              <a:sym typeface="Helvetica Neue"/>
            </a:endParaRPr>
          </a:p>
        </p:txBody>
      </p:sp>
      <p:grpSp>
        <p:nvGrpSpPr>
          <p:cNvPr id="3" name="Group 2">
            <a:extLst>
              <a:ext uri="{FF2B5EF4-FFF2-40B4-BE49-F238E27FC236}">
                <a16:creationId xmlns:a16="http://schemas.microsoft.com/office/drawing/2014/main" id="{FB3AED75-F14C-1597-959D-FF39E4948A53}"/>
              </a:ext>
            </a:extLst>
          </p:cNvPr>
          <p:cNvGrpSpPr/>
          <p:nvPr/>
        </p:nvGrpSpPr>
        <p:grpSpPr>
          <a:xfrm>
            <a:off x="8209409" y="6663257"/>
            <a:ext cx="6784246" cy="2834388"/>
            <a:chOff x="7104513" y="6316086"/>
            <a:chExt cx="6045402" cy="3013519"/>
          </a:xfrm>
        </p:grpSpPr>
        <p:sp>
          <p:nvSpPr>
            <p:cNvPr id="197" name="Google Shape;197;p11"/>
            <p:cNvSpPr/>
            <p:nvPr/>
          </p:nvSpPr>
          <p:spPr>
            <a:xfrm>
              <a:off x="7104513" y="6316086"/>
              <a:ext cx="6045402"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8" name="Google Shape;198;p11"/>
            <p:cNvSpPr/>
            <p:nvPr/>
          </p:nvSpPr>
          <p:spPr>
            <a:xfrm>
              <a:off x="7104513" y="6351875"/>
              <a:ext cx="6045402" cy="297773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s-ES" sz="1600" b="1">
                  <a:solidFill>
                    <a:schemeClr val="dk1"/>
                  </a:solidFill>
                  <a:latin typeface="+mn-lt"/>
                  <a:ea typeface="Helvetica Neue"/>
                  <a:cs typeface="Helvetica Neue"/>
                  <a:sym typeface="Helvetica Neue"/>
                </a:rPr>
                <a:t>¿Cómo puedes reducir los riesgos asociados a la gestión de las finanzas personales en el entorno digital?</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a) Utilizando contraseñas seguras y evitando compartir información personal</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b) Supervisando regularmente las cuentas financieras e informando de cualquier actividad sospechosa</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c) Buscando orientación de extrañs en Internet</a:t>
              </a:r>
            </a:p>
            <a:p>
              <a:pPr marR="0" lvl="0" algn="l" rtl="0">
                <a:spcBef>
                  <a:spcPts val="0"/>
                </a:spcBef>
                <a:spcAft>
                  <a:spcPts val="0"/>
                </a:spcAft>
                <a:buClr>
                  <a:schemeClr val="dk1"/>
                </a:buClr>
                <a:buSzPts val="2400"/>
              </a:pPr>
              <a:r>
                <a:rPr lang="es-ES" sz="1600" b="1">
                  <a:solidFill>
                    <a:schemeClr val="dk1"/>
                  </a:solidFill>
                  <a:latin typeface="+mn-lt"/>
                  <a:ea typeface="Helvetica Neue"/>
                  <a:cs typeface="Helvetica Neue"/>
                  <a:sym typeface="Helvetica Neue"/>
                </a:rPr>
                <a:t>d) Utilizando contraseñas seguras, evitando compartir información personal, supervisando regularmente las cuentas financieras e informando de cualquier actividad sospechosa</a:t>
              </a:r>
              <a:endParaRPr lang="es-ES" sz="1600" b="1" dirty="0">
                <a:solidFill>
                  <a:schemeClr val="dk1"/>
                </a:solidFill>
                <a:latin typeface="+mn-lt"/>
                <a:ea typeface="Helvetica Neue"/>
                <a:cs typeface="Helvetica Neue"/>
                <a:sym typeface="Helvetica Neue"/>
              </a:endParaRPr>
            </a:p>
          </p:txBody>
        </p:sp>
      </p:grpSp>
      <p:grpSp>
        <p:nvGrpSpPr>
          <p:cNvPr id="7" name="Group 6">
            <a:extLst>
              <a:ext uri="{FF2B5EF4-FFF2-40B4-BE49-F238E27FC236}">
                <a16:creationId xmlns:a16="http://schemas.microsoft.com/office/drawing/2014/main" id="{C6D99E68-374C-D64A-B4A5-DC965810F11C}"/>
              </a:ext>
            </a:extLst>
          </p:cNvPr>
          <p:cNvGrpSpPr/>
          <p:nvPr/>
        </p:nvGrpSpPr>
        <p:grpSpPr>
          <a:xfrm>
            <a:off x="1565459" y="6476138"/>
            <a:ext cx="6284114" cy="2700000"/>
            <a:chOff x="1476416" y="6355275"/>
            <a:chExt cx="5982181" cy="2700000"/>
          </a:xfrm>
        </p:grpSpPr>
        <p:sp>
          <p:nvSpPr>
            <p:cNvPr id="200" name="Google Shape;200;p11"/>
            <p:cNvSpPr/>
            <p:nvPr/>
          </p:nvSpPr>
          <p:spPr>
            <a:xfrm>
              <a:off x="1476416" y="6355275"/>
              <a:ext cx="5982181"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201" name="Google Shape;201;p11"/>
            <p:cNvSpPr/>
            <p:nvPr/>
          </p:nvSpPr>
          <p:spPr>
            <a:xfrm>
              <a:off x="1588825" y="6500770"/>
              <a:ext cx="5447136" cy="255450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s-ES" sz="1600" b="1">
                  <a:solidFill>
                    <a:schemeClr val="dk1"/>
                  </a:solidFill>
                  <a:latin typeface="+mn-lt"/>
                  <a:ea typeface="Helvetica Neue"/>
                  <a:cs typeface="Helvetica Neue"/>
                  <a:sym typeface="Helvetica Neue"/>
                </a:rPr>
                <a:t>¿Qué debes hacer si tienes problemas o preguntas sobre la banca electrónica o móvil?</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a) Renunciar por completo a los servicios de banca electrónica y móvil</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b) Compartir tus credenciales de acceso con amigos para solucionar problemas</a:t>
              </a:r>
            </a:p>
            <a:p>
              <a:pPr marR="0" lvl="0" algn="l" rtl="0">
                <a:spcBef>
                  <a:spcPts val="0"/>
                </a:spcBef>
                <a:spcAft>
                  <a:spcPts val="0"/>
                </a:spcAft>
                <a:buClr>
                  <a:schemeClr val="dk1"/>
                </a:buClr>
                <a:buSzPts val="2400"/>
              </a:pPr>
              <a:r>
                <a:rPr lang="es-ES" sz="1600">
                  <a:solidFill>
                    <a:schemeClr val="dk1"/>
                  </a:solidFill>
                  <a:latin typeface="+mn-lt"/>
                  <a:ea typeface="Helvetica Neue"/>
                  <a:cs typeface="Helvetica Neue"/>
                  <a:sym typeface="Helvetica Neue"/>
                </a:rPr>
                <a:t>c) Publicar tus dudas en las redes sociales sin ponerte en contacto con tu banco </a:t>
              </a:r>
            </a:p>
            <a:p>
              <a:pPr marR="0" lvl="0" algn="l" rtl="0">
                <a:spcBef>
                  <a:spcPts val="0"/>
                </a:spcBef>
                <a:spcAft>
                  <a:spcPts val="0"/>
                </a:spcAft>
                <a:buClr>
                  <a:schemeClr val="dk1"/>
                </a:buClr>
                <a:buSzPts val="2400"/>
              </a:pPr>
              <a:r>
                <a:rPr lang="es-ES" sz="1600" b="1">
                  <a:solidFill>
                    <a:schemeClr val="dk1"/>
                  </a:solidFill>
                  <a:latin typeface="+mn-lt"/>
                  <a:ea typeface="Helvetica Neue"/>
                  <a:cs typeface="Helvetica Neue"/>
                  <a:sym typeface="Helvetica Neue"/>
                </a:rPr>
                <a:t>d) Solicitar ayuda al servicio de atención al cliente de tu banco </a:t>
              </a:r>
              <a:endParaRPr lang="es-ES" sz="1600" b="1" dirty="0">
                <a:solidFill>
                  <a:schemeClr val="dk1"/>
                </a:solidFill>
                <a:latin typeface="+mn-lt"/>
                <a:ea typeface="Helvetica Neue"/>
                <a:cs typeface="Helvetica Neue"/>
                <a:sym typeface="Helvetica Neue"/>
              </a:endParaRPr>
            </a:p>
          </p:txBody>
        </p:sp>
      </p:grpSp>
      <p:sp>
        <p:nvSpPr>
          <p:cNvPr id="8" name="Google Shape;191;p11">
            <a:extLst>
              <a:ext uri="{FF2B5EF4-FFF2-40B4-BE49-F238E27FC236}">
                <a16:creationId xmlns:a16="http://schemas.microsoft.com/office/drawing/2014/main" id="{C9833506-E120-3F48-7986-7F513029C36A}"/>
              </a:ext>
            </a:extLst>
          </p:cNvPr>
          <p:cNvSpPr txBox="1"/>
          <p:nvPr/>
        </p:nvSpPr>
        <p:spPr>
          <a:xfrm>
            <a:off x="1628991" y="1459932"/>
            <a:ext cx="6516165"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chemeClr val="tx1"/>
                </a:solidFill>
                <a:latin typeface="+mn-lt"/>
                <a:ea typeface="Helvetica Neue"/>
                <a:cs typeface="Helvetica Neue"/>
                <a:sym typeface="Helvetica Neue"/>
              </a:rPr>
              <a:t>¡Comprueba tus conocimientos!</a:t>
            </a:r>
            <a:endParaRPr dirty="0">
              <a:solidFill>
                <a:schemeClr val="tx1"/>
              </a:solidFill>
              <a:latin typeface="+mn-lt"/>
            </a:endParaRPr>
          </a:p>
        </p:txBody>
      </p:sp>
    </p:spTree>
    <p:extLst>
      <p:ext uri="{BB962C8B-B14F-4D97-AF65-F5344CB8AC3E}">
        <p14:creationId xmlns:p14="http://schemas.microsoft.com/office/powerpoint/2010/main" val="2037201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7F299F5-4A13-44E3-09F5-25B15FF7C83B}"/>
              </a:ext>
            </a:extLst>
          </p:cNvPr>
          <p:cNvGraphicFramePr>
            <a:graphicFrameLocks noChangeAspect="1"/>
          </p:cNvGraphicFramePr>
          <p:nvPr>
            <p:custDataLst>
              <p:tags r:id="rId1"/>
            </p:custDataLst>
            <p:extLst>
              <p:ext uri="{D42A27DB-BD31-4B8C-83A1-F6EECF244321}">
                <p14:modId xmlns:p14="http://schemas.microsoft.com/office/powerpoint/2010/main" val="15772682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074" name="Picture 2" descr="https://www.digital-boomer.eu/images/skills.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506687" y="3231297"/>
            <a:ext cx="5219700" cy="5324475"/>
          </a:xfrm>
          <a:prstGeom prst="rect">
            <a:avLst/>
          </a:prstGeom>
          <a:noFill/>
          <a:extLst>
            <a:ext uri="{909E8E84-426E-40DD-AFC4-6F175D3DCCD1}">
              <a14:hiddenFill xmlns:a14="http://schemas.microsoft.com/office/drawing/2010/main">
                <a:solidFill>
                  <a:srgbClr val="FFFFFF"/>
                </a:solidFill>
              </a14:hiddenFill>
            </a:ext>
          </a:extLst>
        </p:spPr>
      </p:pic>
      <p:sp>
        <p:nvSpPr>
          <p:cNvPr id="206" name="Google Shape;206;p12"/>
          <p:cNvSpPr txBox="1"/>
          <p:nvPr/>
        </p:nvSpPr>
        <p:spPr>
          <a:xfrm>
            <a:off x="1295400" y="2400300"/>
            <a:ext cx="3894431" cy="830997"/>
          </a:xfrm>
          <a:prstGeom prst="rect">
            <a:avLst/>
          </a:prstGeom>
          <a:noFill/>
          <a:ln>
            <a:noFill/>
          </a:ln>
        </p:spPr>
        <p:txBody>
          <a:bodyPr spcFirstLastPara="1" wrap="square" lIns="91425" tIns="45700" rIns="91425" bIns="45700" anchor="t" anchorCtr="0">
            <a:spAutoFit/>
          </a:bodyPr>
          <a:lstStyle/>
          <a:p>
            <a:pPr marL="0" marR="0" lvl="0" indent="0" algn="l">
              <a:spcBef>
                <a:spcPts val="0"/>
              </a:spcBef>
              <a:spcAft>
                <a:spcPts val="0"/>
              </a:spcAft>
              <a:buNone/>
            </a:pPr>
            <a:r>
              <a:rPr lang="en-US" sz="4800" b="1">
                <a:solidFill>
                  <a:schemeClr val="tx1"/>
                </a:solidFill>
                <a:latin typeface="+mn-lt"/>
                <a:ea typeface="Helvetica Neue"/>
                <a:cs typeface="Helvetica Neue"/>
                <a:sym typeface="Helvetica Neue"/>
              </a:rPr>
              <a:t>Resumen</a:t>
            </a:r>
            <a:endParaRPr lang="en-US" dirty="0">
              <a:solidFill>
                <a:schemeClr val="tx1"/>
              </a:solidFill>
              <a:latin typeface="+mn-lt"/>
            </a:endParaRPr>
          </a:p>
        </p:txBody>
      </p:sp>
      <p:sp>
        <p:nvSpPr>
          <p:cNvPr id="207" name="Google Shape;207;p12"/>
          <p:cNvSpPr txBox="1"/>
          <p:nvPr/>
        </p:nvSpPr>
        <p:spPr>
          <a:xfrm>
            <a:off x="1340025" y="3533675"/>
            <a:ext cx="7259700" cy="523200"/>
          </a:xfrm>
          <a:prstGeom prst="rect">
            <a:avLst/>
          </a:prstGeom>
          <a:noFill/>
          <a:ln>
            <a:noFill/>
          </a:ln>
        </p:spPr>
        <p:txBody>
          <a:bodyPr spcFirstLastPara="1" wrap="square" lIns="91425" tIns="45700" rIns="91425" bIns="45700" anchor="t" anchorCtr="0">
            <a:spAutoFit/>
          </a:bodyPr>
          <a:lstStyle/>
          <a:p>
            <a:pPr marL="0" marR="0" lvl="0" indent="0" algn="just">
              <a:spcBef>
                <a:spcPts val="0"/>
              </a:spcBef>
              <a:spcAft>
                <a:spcPts val="0"/>
              </a:spcAft>
              <a:buNone/>
            </a:pPr>
            <a:r>
              <a:rPr lang="en-US" sz="2800" b="1">
                <a:solidFill>
                  <a:srgbClr val="00CCFF"/>
                </a:solidFill>
                <a:latin typeface="+mn-lt"/>
                <a:ea typeface="Helvetica Neue"/>
                <a:cs typeface="Helvetica Neue"/>
                <a:sym typeface="Helvetica Neue"/>
              </a:rPr>
              <a:t>¡Bien hecho! Ahora sabes más sobre:</a:t>
            </a:r>
            <a:endParaRPr lang="en-US" dirty="0">
              <a:solidFill>
                <a:srgbClr val="00CCFF"/>
              </a:solidFill>
              <a:latin typeface="+mn-lt"/>
            </a:endParaRPr>
          </a:p>
        </p:txBody>
      </p:sp>
      <p:sp>
        <p:nvSpPr>
          <p:cNvPr id="18" name="Google Shape;100;p4"/>
          <p:cNvSpPr txBox="1"/>
          <p:nvPr/>
        </p:nvSpPr>
        <p:spPr>
          <a:xfrm>
            <a:off x="2056106" y="5861460"/>
            <a:ext cx="8312536" cy="1200288"/>
          </a:xfrm>
          <a:prstGeom prst="rect">
            <a:avLst/>
          </a:prstGeom>
          <a:noFill/>
          <a:ln>
            <a:noFill/>
          </a:ln>
        </p:spPr>
        <p:txBody>
          <a:bodyPr spcFirstLastPara="1" wrap="square" lIns="91425" tIns="45700" rIns="91425" bIns="45700" anchor="t" anchorCtr="0">
            <a:spAutoFit/>
          </a:bodyPr>
          <a:lstStyle/>
          <a:p>
            <a:pPr marL="0" marR="0" lvl="0" indent="0" algn="l">
              <a:spcBef>
                <a:spcPts val="0"/>
              </a:spcBef>
              <a:spcAft>
                <a:spcPts val="0"/>
              </a:spcAft>
              <a:buNone/>
            </a:pPr>
            <a:r>
              <a:rPr lang="es-ES" sz="2400">
                <a:solidFill>
                  <a:schemeClr val="dk1"/>
                </a:solidFill>
                <a:latin typeface="+mn-lt"/>
                <a:ea typeface="Helvetica Neue"/>
                <a:cs typeface="Helvetica Neue"/>
                <a:sym typeface="Helvetica Neue"/>
              </a:rPr>
              <a:t>Diversos productos y servicios financieros digitales disponibles, así como características, ventajas y riesgos asociados a las herramientas financieras digitales</a:t>
            </a:r>
            <a:r>
              <a:rPr lang="en-US" sz="2400">
                <a:solidFill>
                  <a:schemeClr val="dk1"/>
                </a:solidFill>
                <a:latin typeface="+mn-lt"/>
                <a:ea typeface="Helvetica Neue"/>
                <a:cs typeface="Helvetica Neue"/>
                <a:sym typeface="Helvetica Neue"/>
              </a:rPr>
              <a:t>.</a:t>
            </a:r>
            <a:endParaRPr lang="en-US" dirty="0">
              <a:latin typeface="+mn-lt"/>
            </a:endParaRPr>
          </a:p>
        </p:txBody>
      </p:sp>
      <p:sp>
        <p:nvSpPr>
          <p:cNvPr id="19" name="Google Shape;101;p4"/>
          <p:cNvSpPr txBox="1"/>
          <p:nvPr/>
        </p:nvSpPr>
        <p:spPr>
          <a:xfrm>
            <a:off x="2056019" y="7241109"/>
            <a:ext cx="8312535" cy="1569620"/>
          </a:xfrm>
          <a:prstGeom prst="rect">
            <a:avLst/>
          </a:prstGeom>
          <a:noFill/>
          <a:ln>
            <a:noFill/>
          </a:ln>
        </p:spPr>
        <p:txBody>
          <a:bodyPr spcFirstLastPara="1" wrap="square" lIns="91425" tIns="45700" rIns="91425" bIns="45700" anchor="t" anchorCtr="0">
            <a:spAutoFit/>
          </a:bodyPr>
          <a:lstStyle/>
          <a:p>
            <a:pPr marL="0" marR="0" lvl="0" indent="0" algn="l">
              <a:spcBef>
                <a:spcPts val="0"/>
              </a:spcBef>
              <a:spcAft>
                <a:spcPts val="0"/>
              </a:spcAft>
              <a:buNone/>
            </a:pPr>
            <a:r>
              <a:rPr lang="es-ES" sz="2400">
                <a:solidFill>
                  <a:schemeClr val="dk1"/>
                </a:solidFill>
                <a:latin typeface="+mn-lt"/>
                <a:ea typeface="Helvetica Neue"/>
                <a:cs typeface="Helvetica Neue"/>
                <a:sym typeface="Helvetica Neue"/>
              </a:rPr>
              <a:t>Posibles riesgos y amenazas en el panorama financiero digital, estrategias para mitigar y controlar estos riesgos, así como sus derechos como consumidor y los procedimientos para solicitar indemnizaciones</a:t>
            </a:r>
            <a:r>
              <a:rPr lang="en-US" sz="2400">
                <a:solidFill>
                  <a:schemeClr val="dk1"/>
                </a:solidFill>
                <a:latin typeface="+mn-lt"/>
                <a:ea typeface="Helvetica Neue"/>
                <a:cs typeface="Helvetica Neue"/>
                <a:sym typeface="Helvetica Neue"/>
              </a:rPr>
              <a:t>.</a:t>
            </a:r>
            <a:endParaRPr lang="en-US" dirty="0">
              <a:latin typeface="+mn-lt"/>
            </a:endParaRPr>
          </a:p>
        </p:txBody>
      </p:sp>
      <p:sp>
        <p:nvSpPr>
          <p:cNvPr id="20" name="Hexagon 19"/>
          <p:cNvSpPr/>
          <p:nvPr/>
        </p:nvSpPr>
        <p:spPr>
          <a:xfrm>
            <a:off x="1496362" y="496382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Hexagon 20"/>
          <p:cNvSpPr/>
          <p:nvPr/>
        </p:nvSpPr>
        <p:spPr>
          <a:xfrm>
            <a:off x="1491817" y="602029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exagon 21"/>
          <p:cNvSpPr/>
          <p:nvPr/>
        </p:nvSpPr>
        <p:spPr>
          <a:xfrm>
            <a:off x="1561613" y="739994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100;p4">
            <a:extLst>
              <a:ext uri="{FF2B5EF4-FFF2-40B4-BE49-F238E27FC236}">
                <a16:creationId xmlns:a16="http://schemas.microsoft.com/office/drawing/2014/main" id="{0ECA7719-DF91-508F-40C5-1D518AAA6BC2}"/>
              </a:ext>
            </a:extLst>
          </p:cNvPr>
          <p:cNvSpPr txBox="1"/>
          <p:nvPr/>
        </p:nvSpPr>
        <p:spPr>
          <a:xfrm>
            <a:off x="2056106" y="4804993"/>
            <a:ext cx="8312535" cy="830956"/>
          </a:xfrm>
          <a:prstGeom prst="rect">
            <a:avLst/>
          </a:prstGeom>
          <a:noFill/>
          <a:ln>
            <a:noFill/>
          </a:ln>
        </p:spPr>
        <p:txBody>
          <a:bodyPr spcFirstLastPara="1" wrap="square" lIns="91425" tIns="45700" rIns="91425" bIns="45700" anchor="t" anchorCtr="0">
            <a:spAutoFit/>
          </a:bodyPr>
          <a:lstStyle/>
          <a:p>
            <a:r>
              <a:rPr lang="es-ES" sz="2400">
                <a:solidFill>
                  <a:schemeClr val="dk1"/>
                </a:solidFill>
                <a:latin typeface="+mn-lt"/>
                <a:ea typeface="Helvetica Neue"/>
                <a:cs typeface="Helvetica Neue"/>
                <a:sym typeface="Helvetica Neue"/>
              </a:rPr>
              <a:t>La educación financiera y su importancia para tomar decisiones financieras con conocimiento de causa</a:t>
            </a:r>
            <a:r>
              <a:rPr lang="en-US" sz="2400">
                <a:solidFill>
                  <a:schemeClr val="dk1"/>
                </a:solidFill>
                <a:latin typeface="+mn-lt"/>
                <a:ea typeface="Helvetica Neue"/>
                <a:cs typeface="Helvetica Neue"/>
                <a:sym typeface="Helvetica Neue"/>
              </a:rPr>
              <a:t>.</a:t>
            </a:r>
            <a:endParaRPr lang="en-US" sz="2400" dirty="0">
              <a:solidFill>
                <a:schemeClr val="dk1"/>
              </a:solidFill>
              <a:latin typeface="+mn-lt"/>
              <a:ea typeface="Helvetica Neue"/>
              <a:cs typeface="Helvetica Neue"/>
              <a:sym typeface="Helvetica Neue"/>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1295400" y="2400299"/>
            <a:ext cx="46482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D94B7"/>
              </a:buClr>
              <a:buSzPts val="4800"/>
              <a:buFont typeface="Helvetica Neue"/>
              <a:buNone/>
            </a:pPr>
            <a:r>
              <a:rPr lang="es-ES" sz="4800" b="1">
                <a:solidFill>
                  <a:schemeClr val="tx1"/>
                </a:solidFill>
                <a:latin typeface="+mj-lt"/>
                <a:ea typeface="Helvetica Neue"/>
                <a:cs typeface="Helvetica Neue"/>
                <a:sym typeface="Helvetica Neue"/>
              </a:rPr>
              <a:t>Bibliografía</a:t>
            </a:r>
            <a:endParaRPr sz="1800" dirty="0">
              <a:solidFill>
                <a:schemeClr val="tx1"/>
              </a:solidFill>
              <a:latin typeface="+mj-lt"/>
              <a:ea typeface="Calibri"/>
              <a:cs typeface="Calibri"/>
              <a:sym typeface="Calibri"/>
            </a:endParaRPr>
          </a:p>
        </p:txBody>
      </p:sp>
      <p:sp>
        <p:nvSpPr>
          <p:cNvPr id="221" name="Google Shape;221;p13"/>
          <p:cNvSpPr/>
          <p:nvPr/>
        </p:nvSpPr>
        <p:spPr>
          <a:xfrm>
            <a:off x="1295400" y="3231255"/>
            <a:ext cx="15280800" cy="5655867"/>
          </a:xfrm>
          <a:prstGeom prst="rect">
            <a:avLst/>
          </a:prstGeom>
          <a:noFill/>
          <a:ln>
            <a:noFill/>
          </a:ln>
        </p:spPr>
        <p:txBody>
          <a:bodyPr spcFirstLastPara="1" wrap="square" lIns="91425" tIns="45700" rIns="91425" bIns="45700" anchor="t" anchorCtr="0">
            <a:spAutoFit/>
          </a:bodyPr>
          <a:lstStyle/>
          <a:p>
            <a:pPr marL="534988" marR="0" lvl="0" indent="-534988" algn="just" rtl="0">
              <a:spcBef>
                <a:spcPts val="0"/>
              </a:spcBef>
              <a:spcAft>
                <a:spcPts val="0"/>
              </a:spcAft>
              <a:buClr>
                <a:schemeClr val="dk1"/>
              </a:buClr>
              <a:buSzPts val="3360"/>
              <a:buFont typeface="Wingdings" pitchFamily="2" charset="2"/>
              <a:buChar char="q"/>
            </a:pPr>
            <a:endParaRPr lang="hr-HR" sz="1200" dirty="0">
              <a:latin typeface="+mj-lt"/>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European Central Bank. (n.d.). Consumer protection.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3"/>
              </a:rPr>
              <a:t>https://www.bankingsupervision.europa.eu/about/consumerprotection/html/index.en.html</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European Commission. (n.d.). Consumer protection: Financial services.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4"/>
              </a:rPr>
              <a:t>https://commission.europa.eu/live-work-travel-eu/consumer-rights-and-complaints/consumer-financial-products-and-services/consumer-protection-financial-services_en</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European Commission. (n.d.). Financial literacy.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5"/>
              </a:rPr>
              <a:t>https://finance.ec.europa.eu/consumer-finance-and-payments/financial-literacy_en</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European Securities and Markets Authority. (n.d.). Investor corner.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6"/>
              </a:rPr>
              <a:t>https://www.esma.europa.eu/investor-corner</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European Union/OECD. (2022). Financial competence framework for adults in the European Union.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7"/>
              </a:rPr>
              <a:t>https://finance.ec.europa.eu/system/files/2022-01/220111-financial-competence-framework-adults_en.pdf</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Insurance Europe. (n.d.). Digitalisation. Insurance Europe.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8"/>
              </a:rPr>
              <a:t>https://www.insuranceeurope.eu/priorities/26/digitalisation</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OECD. (2018). G20/OECD INFE Policy Guidance on Digitalisation and Financial Literacy. Paris: OECD.</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OECD. (2022). OECD/INFE Toolkit for Measuring Financial Literacy and Financial Inclusion 2022.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9"/>
              </a:rPr>
              <a:t>http://www.oecd.org/financial/education/2022-INFE-Toolkit-Measuring-Finlit-Financial-Inclusion.pdf</a:t>
            </a:r>
            <a:endParaRPr lang="en-US" sz="1800" dirty="0">
              <a:effectLst/>
              <a:latin typeface="+mj-lt"/>
              <a:ea typeface="Yu Mincho" panose="02020400000000000000" pitchFamily="18" charset="-128"/>
              <a:cs typeface="Arial" panose="020B0604020202020204" pitchFamily="34" charset="0"/>
            </a:endParaRPr>
          </a:p>
          <a:p>
            <a:pPr algn="just"/>
            <a:r>
              <a:rPr lang="en-GB" sz="2000" dirty="0">
                <a:effectLst/>
                <a:latin typeface="+mj-lt"/>
                <a:ea typeface="Yu Mincho" panose="02020400000000000000" pitchFamily="18" charset="-128"/>
                <a:cs typeface="Arial" panose="020B0604020202020204" pitchFamily="34" charset="0"/>
              </a:rPr>
              <a:t>OECD. (n.d.). Financial education.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10"/>
              </a:rPr>
              <a:t>https://www.oecd.org/financial/education/</a:t>
            </a:r>
            <a:endParaRPr lang="hr-HR" sz="2000"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66EBD8D-71BA-4414-ECB0-05FADA11D7A5}"/>
              </a:ext>
            </a:extLst>
          </p:cNvPr>
          <p:cNvGraphicFramePr>
            <a:graphicFrameLocks noChangeAspect="1"/>
          </p:cNvGraphicFramePr>
          <p:nvPr>
            <p:custDataLst>
              <p:tags r:id="rId1"/>
            </p:custDataLst>
            <p:extLst>
              <p:ext uri="{D42A27DB-BD31-4B8C-83A1-F6EECF244321}">
                <p14:modId xmlns:p14="http://schemas.microsoft.com/office/powerpoint/2010/main" val="4242347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050" name="Picture 2" descr="https://www.digital-boomer.eu/images/training.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4018547" y="3112686"/>
            <a:ext cx="10250905"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en-US" sz="4800" b="1">
                <a:solidFill>
                  <a:schemeClr val="tx1"/>
                </a:solidFill>
                <a:latin typeface="+mn-lt"/>
                <a:ea typeface="Helvetica Neue"/>
                <a:cs typeface="Helvetica Neue"/>
                <a:sym typeface="Helvetica Neue"/>
              </a:rPr>
              <a:t>La intersección de la alfabetización financiera y digital</a:t>
            </a:r>
            <a:endParaRPr lang="en-US" sz="4800" b="1" dirty="0">
              <a:solidFill>
                <a:schemeClr val="tx1"/>
              </a:solidFill>
              <a:latin typeface="+mn-lt"/>
              <a:ea typeface="Helvetica Neue"/>
              <a:cs typeface="Helvetica Neue"/>
              <a:sym typeface="Helvetica Neue"/>
            </a:endParaRPr>
          </a:p>
        </p:txBody>
      </p:sp>
      <p:sp>
        <p:nvSpPr>
          <p:cNvPr id="113" name="Google Shape;113;p5"/>
          <p:cNvSpPr txBox="1"/>
          <p:nvPr/>
        </p:nvSpPr>
        <p:spPr>
          <a:xfrm>
            <a:off x="7126111" y="2097064"/>
            <a:ext cx="4035776"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a:solidFill>
                  <a:srgbClr val="00CCFF"/>
                </a:solidFill>
                <a:latin typeface="+mn-lt"/>
                <a:ea typeface="Helvetica Neue"/>
                <a:cs typeface="Helvetica Neue"/>
                <a:sym typeface="Helvetica Neue"/>
              </a:rPr>
              <a:t>Unidad </a:t>
            </a:r>
            <a:r>
              <a:rPr lang="es-ES" sz="6000" b="1" dirty="0">
                <a:solidFill>
                  <a:srgbClr val="00CCFF"/>
                </a:solidFill>
                <a:latin typeface="+mn-lt"/>
                <a:ea typeface="Helvetica Neue"/>
                <a:cs typeface="Helvetica Neue"/>
                <a:sym typeface="Helvetica Neue"/>
              </a:rPr>
              <a:t>1</a:t>
            </a:r>
            <a:endParaRPr sz="6000" b="1" i="0" u="none" strike="noStrike" cap="none" dirty="0">
              <a:solidFill>
                <a:srgbClr val="00CCFF"/>
              </a:solidFill>
              <a:latin typeface="+mn-lt"/>
              <a:ea typeface="Helvetica Neue"/>
              <a:cs typeface="Helvetica Neue"/>
              <a:sym typeface="Helvetica Neue"/>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691670" y="6965232"/>
            <a:ext cx="914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7200"/>
              <a:buFont typeface="Helvetica Neue"/>
              <a:buNone/>
            </a:pPr>
            <a:r>
              <a:rPr lang="es-ES" sz="5400" b="1">
                <a:solidFill>
                  <a:schemeClr val="tx1"/>
                </a:solidFill>
                <a:latin typeface="+mn-lt"/>
                <a:ea typeface="Helvetica Neue"/>
                <a:cs typeface="Helvetica Neue"/>
                <a:sym typeface="Helvetica Neue"/>
              </a:rPr>
              <a:t>¡Gracias!</a:t>
            </a:r>
            <a:endParaRPr sz="5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4813" y="2850294"/>
            <a:ext cx="5737714" cy="2435384"/>
          </a:xfrm>
          <a:prstGeom prst="rect">
            <a:avLst/>
          </a:prstGeom>
          <a:noFill/>
          <a:ln>
            <a:noFill/>
          </a:ln>
        </p:spPr>
      </p:pic>
      <p:sp>
        <p:nvSpPr>
          <p:cNvPr id="6" name="Rectangle 5"/>
          <p:cNvSpPr/>
          <p:nvPr/>
        </p:nvSpPr>
        <p:spPr>
          <a:xfrm>
            <a:off x="7404410" y="5792612"/>
            <a:ext cx="5575610" cy="461665"/>
          </a:xfrm>
          <a:prstGeom prst="rect">
            <a:avLst/>
          </a:prstGeom>
        </p:spPr>
        <p:txBody>
          <a:bodyPr wrap="square">
            <a:spAutoFit/>
          </a:bodyPr>
          <a:lstStyle/>
          <a:p>
            <a:r>
              <a:rPr lang="hr-HR" sz="2400" b="1" dirty="0" err="1">
                <a:solidFill>
                  <a:srgbClr val="00CCFF"/>
                </a:solidFill>
                <a:latin typeface="+mn-lt"/>
              </a:rPr>
              <a:t>www.digital</a:t>
            </a:r>
            <a:r>
              <a:rPr lang="hr-HR" sz="2400" b="1" dirty="0">
                <a:solidFill>
                  <a:srgbClr val="00CCFF"/>
                </a:solidFill>
                <a:latin typeface="+mn-lt"/>
              </a:rPr>
              <a:t>-</a:t>
            </a:r>
            <a:r>
              <a:rPr lang="hr-HR" sz="2400" b="1" dirty="0" err="1">
                <a:solidFill>
                  <a:srgbClr val="00CCFF"/>
                </a:solidFill>
                <a:latin typeface="+mn-lt"/>
              </a:rPr>
              <a:t>boomer.eu</a:t>
            </a:r>
            <a:endParaRPr lang="hr-HR" sz="2400" b="1" dirty="0">
              <a:solidFill>
                <a:srgbClr val="00CCFF"/>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1999" y="2401311"/>
            <a:ext cx="17148505"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chemeClr val="tx1"/>
                </a:solidFill>
                <a:latin typeface="+mn-lt"/>
                <a:ea typeface="Helvetica Neue"/>
                <a:cs typeface="Helvetica Neue"/>
                <a:sym typeface="Helvetica Neue"/>
              </a:rPr>
              <a:t>1</a:t>
            </a:r>
            <a:r>
              <a:rPr lang="es-ES" sz="4800" b="1">
                <a:solidFill>
                  <a:schemeClr val="tx1"/>
                </a:solidFill>
                <a:latin typeface="+mn-lt"/>
                <a:ea typeface="Helvetica Neue"/>
                <a:cs typeface="Helvetica Neue"/>
                <a:sym typeface="Helvetica Neue"/>
              </a:rPr>
              <a:t>.</a:t>
            </a:r>
            <a:r>
              <a:rPr lang="hr-HR" sz="4800" b="1">
                <a:solidFill>
                  <a:schemeClr val="tx1"/>
                </a:solidFill>
                <a:latin typeface="+mn-lt"/>
                <a:ea typeface="Helvetica Neue"/>
                <a:cs typeface="Helvetica Neue"/>
                <a:sym typeface="Helvetica Neue"/>
              </a:rPr>
              <a:t> </a:t>
            </a:r>
            <a:r>
              <a:rPr lang="es-ES" sz="4800" b="1">
                <a:solidFill>
                  <a:schemeClr val="tx1"/>
                </a:solidFill>
                <a:latin typeface="+mn-lt"/>
                <a:ea typeface="Helvetica Neue"/>
                <a:cs typeface="Helvetica Neue"/>
                <a:sym typeface="Helvetica Neue"/>
              </a:rPr>
              <a:t>La intersección de la alfabetización financiera y digital</a:t>
            </a:r>
            <a:endParaRPr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00CCFF"/>
                </a:solidFill>
                <a:latin typeface="+mn-lt"/>
                <a:ea typeface="Helvetica Neue"/>
                <a:cs typeface="Helvetica Neue"/>
                <a:sym typeface="Helvetica Neue"/>
              </a:rPr>
              <a:t>¿Qué significa tener conocimientos financieros?</a:t>
            </a:r>
            <a:endParaRPr dirty="0">
              <a:solidFill>
                <a:srgbClr val="00CCFF"/>
              </a:solidFill>
              <a:latin typeface="+mn-lt"/>
            </a:endParaRPr>
          </a:p>
        </p:txBody>
      </p:sp>
      <p:sp>
        <p:nvSpPr>
          <p:cNvPr id="120" name="Google Shape;120;p6"/>
          <p:cNvSpPr txBox="1"/>
          <p:nvPr/>
        </p:nvSpPr>
        <p:spPr>
          <a:xfrm>
            <a:off x="1295400" y="4024780"/>
            <a:ext cx="9265920" cy="45242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a:solidFill>
                  <a:schemeClr val="dk1"/>
                </a:solidFill>
                <a:latin typeface="+mn-lt"/>
                <a:ea typeface="Helvetica Neue"/>
                <a:cs typeface="Helvetica Neue"/>
                <a:sym typeface="Helvetica Neue"/>
              </a:rPr>
              <a:t>Hay muchas definiciones de cultura financiera, pero una de las más importantes es la de la OCDE</a:t>
            </a:r>
            <a:r>
              <a:rPr lang="en-US" sz="2400">
                <a:solidFill>
                  <a:schemeClr val="dk1"/>
                </a:solidFill>
                <a:latin typeface="+mn-lt"/>
                <a:ea typeface="Helvetica Neue"/>
                <a:cs typeface="Helvetica Neue"/>
                <a:sym typeface="Helvetica Neue"/>
              </a:rPr>
              <a:t>. </a:t>
            </a:r>
            <a:endParaRPr lang="hr-HR"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s-ES" sz="2400" b="1" i="1">
                <a:solidFill>
                  <a:schemeClr val="accent6"/>
                </a:solidFill>
                <a:latin typeface="+mn-lt"/>
                <a:ea typeface="Helvetica Neue"/>
                <a:cs typeface="Helvetica Neue"/>
                <a:sym typeface="Helvetica Neue"/>
              </a:rPr>
              <a:t>Según la OCDE, la alfabetización financiera significa tener la conciencia, los conocimientos, las habilidades, las actitudes y los comportamientos necesarios para tomar buenas decisiones financieras y mejorar el bienestar financiero</a:t>
            </a:r>
            <a:r>
              <a:rPr lang="en-US" sz="2400" b="1" i="1">
                <a:solidFill>
                  <a:schemeClr val="accent6"/>
                </a:solidFill>
                <a:latin typeface="+mn-lt"/>
                <a:ea typeface="Helvetica Neue"/>
                <a:cs typeface="Helvetica Neue"/>
                <a:sym typeface="Helvetica Neue"/>
              </a:rPr>
              <a:t>.</a:t>
            </a:r>
            <a:endParaRPr lang="hr-HR" sz="2400" b="1" i="1" dirty="0">
              <a:solidFill>
                <a:schemeClr val="accent6"/>
              </a:solidFill>
              <a:latin typeface="+mn-lt"/>
              <a:ea typeface="Helvetica Neue"/>
              <a:cs typeface="Helvetica Neue"/>
              <a:sym typeface="Helvetica Neue"/>
            </a:endParaRPr>
          </a:p>
          <a:p>
            <a:pPr marL="0" marR="0" lvl="0" indent="0" algn="just" rtl="0">
              <a:spcBef>
                <a:spcPts val="0"/>
              </a:spcBef>
              <a:spcAft>
                <a:spcPts val="0"/>
              </a:spcAft>
              <a:buNone/>
            </a:pPr>
            <a:endParaRPr lang="hr-HR" sz="2400" b="1" i="1" dirty="0">
              <a:solidFill>
                <a:schemeClr val="accent6"/>
              </a:solidFill>
              <a:latin typeface="+mn-lt"/>
              <a:sym typeface="Helvetica Neue"/>
            </a:endParaRPr>
          </a:p>
          <a:p>
            <a:pPr marL="0" marR="0" lvl="0" indent="0" algn="just" rtl="0">
              <a:spcBef>
                <a:spcPts val="0"/>
              </a:spcBef>
              <a:spcAft>
                <a:spcPts val="0"/>
              </a:spcAft>
              <a:buNone/>
            </a:pPr>
            <a:r>
              <a:rPr lang="es-ES" sz="2400" b="1">
                <a:solidFill>
                  <a:schemeClr val="dk1"/>
                </a:solidFill>
                <a:latin typeface="+mn-lt"/>
              </a:rPr>
              <a:t>La alfabetización financiera empieza por conocer </a:t>
            </a:r>
            <a:r>
              <a:rPr lang="es-ES" sz="2400">
                <a:solidFill>
                  <a:schemeClr val="dk1"/>
                </a:solidFill>
                <a:latin typeface="+mn-lt"/>
              </a:rPr>
              <a:t>diversos conceptos, productos y servicios financieros. Implica comprender la importancia de gestionar el dinero de forma eficaz y ser consciente de los recursos financieros disponibles</a:t>
            </a:r>
            <a:r>
              <a:rPr lang="en-US" sz="2400">
                <a:solidFill>
                  <a:schemeClr val="dk1"/>
                </a:solidFill>
                <a:latin typeface="+mn-lt"/>
              </a:rPr>
              <a:t>.</a:t>
            </a:r>
            <a:endParaRPr lang="es-ES" sz="2400" dirty="0">
              <a:solidFill>
                <a:schemeClr val="dk1"/>
              </a:solidFill>
              <a:latin typeface="+mn-lt"/>
            </a:endParaRPr>
          </a:p>
        </p:txBody>
      </p:sp>
      <p:pic>
        <p:nvPicPr>
          <p:cNvPr id="3" name="Picture 2" descr="Keys to a home">
            <a:extLst>
              <a:ext uri="{FF2B5EF4-FFF2-40B4-BE49-F238E27FC236}">
                <a16:creationId xmlns:a16="http://schemas.microsoft.com/office/drawing/2014/main" id="{DB2794EC-9A96-8450-D4DF-68C3D8EB180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049279" y="4304504"/>
            <a:ext cx="5939986" cy="3964825"/>
          </a:xfrm>
          <a:prstGeom prst="rect">
            <a:avLst/>
          </a:prstGeom>
        </p:spPr>
      </p:pic>
    </p:spTree>
    <p:extLst>
      <p:ext uri="{BB962C8B-B14F-4D97-AF65-F5344CB8AC3E}">
        <p14:creationId xmlns:p14="http://schemas.microsoft.com/office/powerpoint/2010/main" val="1132907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787558"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a:solidFill>
                  <a:schemeClr val="tx1"/>
                </a:solidFill>
                <a:latin typeface="+mn-lt"/>
                <a:ea typeface="Helvetica Neue"/>
                <a:cs typeface="Helvetica Neue"/>
                <a:sym typeface="Helvetica Neue"/>
              </a:rPr>
              <a:t>1. La intersección de la alfabetización financiera y digital</a:t>
            </a:r>
            <a:endParaRPr lang="es-ES" sz="4800"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00CCFF"/>
                </a:solidFill>
                <a:latin typeface="+mn-lt"/>
                <a:ea typeface="Helvetica Neue"/>
                <a:cs typeface="Helvetica Neue"/>
                <a:sym typeface="Helvetica Neue"/>
              </a:rPr>
              <a:t>¿Qué significa tener conocimientos financieros?</a:t>
            </a:r>
            <a:endParaRPr lang="es-ES" sz="2800" dirty="0">
              <a:solidFill>
                <a:srgbClr val="00CCFF"/>
              </a:solidFill>
              <a:latin typeface="+mn-lt"/>
            </a:endParaRPr>
          </a:p>
        </p:txBody>
      </p:sp>
      <p:sp>
        <p:nvSpPr>
          <p:cNvPr id="120" name="Google Shape;120;p6"/>
          <p:cNvSpPr txBox="1"/>
          <p:nvPr/>
        </p:nvSpPr>
        <p:spPr>
          <a:xfrm>
            <a:off x="1295399" y="4024780"/>
            <a:ext cx="9581147" cy="52629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a:solidFill>
                  <a:schemeClr val="dk1"/>
                </a:solidFill>
                <a:latin typeface="+mn-lt"/>
                <a:ea typeface="Helvetica Neue"/>
                <a:cs typeface="Helvetica Neue"/>
                <a:sym typeface="Helvetica Neue"/>
              </a:rPr>
              <a:t>Para tener cultura financiera, es necesario tener </a:t>
            </a:r>
            <a:r>
              <a:rPr lang="es-ES" sz="2400" b="1">
                <a:solidFill>
                  <a:schemeClr val="dk1"/>
                </a:solidFill>
                <a:latin typeface="+mn-lt"/>
                <a:ea typeface="Helvetica Neue"/>
                <a:cs typeface="Helvetica Neue"/>
                <a:sym typeface="Helvetica Neue"/>
              </a:rPr>
              <a:t>conocimientos sobre distintos temas financieros</a:t>
            </a:r>
            <a:r>
              <a:rPr lang="es-ES" sz="2400">
                <a:solidFill>
                  <a:schemeClr val="dk1"/>
                </a:solidFill>
                <a:latin typeface="+mn-lt"/>
                <a:ea typeface="Helvetica Neue"/>
                <a:cs typeface="Helvetica Neue"/>
                <a:sym typeface="Helvetica Neue"/>
              </a:rPr>
              <a:t>, como elaboración de presupuestos, ahorro, inversión, gestión de deudas y comprensión de términos y conceptos financieros. Estos conocimientos te ayudarán a tomar decisiones con conocimiento de causa y a desenvolverte en el panorama financiero</a:t>
            </a:r>
            <a:r>
              <a:rPr lang="en-US" sz="2400">
                <a:solidFill>
                  <a:schemeClr val="dk1"/>
                </a:solidFill>
                <a:latin typeface="+mn-lt"/>
                <a:ea typeface="Helvetica Neue"/>
                <a:cs typeface="Helvetica Neue"/>
                <a:sym typeface="Helvetica Neue"/>
              </a:rPr>
              <a:t>.</a:t>
            </a:r>
            <a:endParaRPr lang="en-US"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endParaRPr lang="en-US"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s-ES" sz="2400" b="1">
                <a:solidFill>
                  <a:schemeClr val="dk1"/>
                </a:solidFill>
                <a:latin typeface="+mn-lt"/>
                <a:ea typeface="Helvetica Neue"/>
                <a:cs typeface="Helvetica Neue"/>
                <a:sym typeface="Helvetica Neue"/>
              </a:rPr>
              <a:t>La alfabetización financiera incluye el desarrollo de habilidades prácticas </a:t>
            </a:r>
            <a:r>
              <a:rPr lang="es-ES" sz="2400">
                <a:solidFill>
                  <a:schemeClr val="dk1"/>
                </a:solidFill>
                <a:latin typeface="+mn-lt"/>
                <a:ea typeface="Helvetica Neue"/>
                <a:cs typeface="Helvetica Neue"/>
                <a:sym typeface="Helvetica Neue"/>
              </a:rPr>
              <a:t>relacionadas con la gestión financiera. Estas habilidades pueden incluir la elaboración de presupuestos, el seguimiento de los gastos, el establecimiento de objetivos financieros, el análisis de las opciones de inversión y la evaluación de los riesgos financieros. Adquiriendo estas destrezas, podrás gestionar eficazmente tus finanzas y tomar decisiones financieras acertadas</a:t>
            </a:r>
            <a:r>
              <a:rPr lang="en-US" sz="2400">
                <a:solidFill>
                  <a:schemeClr val="dk1"/>
                </a:solidFill>
                <a:latin typeface="+mn-lt"/>
                <a:ea typeface="Helvetica Neue"/>
                <a:cs typeface="Helvetica Neue"/>
                <a:sym typeface="Helvetica Neue"/>
              </a:rPr>
              <a:t>.</a:t>
            </a:r>
            <a:endParaRPr lang="en-US" sz="2400" dirty="0">
              <a:solidFill>
                <a:schemeClr val="dk1"/>
              </a:solidFill>
              <a:latin typeface="+mn-lt"/>
              <a:ea typeface="Helvetica Neue"/>
              <a:cs typeface="Helvetica Neue"/>
              <a:sym typeface="Helvetica Neue"/>
            </a:endParaRPr>
          </a:p>
        </p:txBody>
      </p:sp>
      <p:pic>
        <p:nvPicPr>
          <p:cNvPr id="3" name="Picture 2" descr="Keys to a home">
            <a:extLst>
              <a:ext uri="{FF2B5EF4-FFF2-40B4-BE49-F238E27FC236}">
                <a16:creationId xmlns:a16="http://schemas.microsoft.com/office/drawing/2014/main" id="{DB2794EC-9A96-8450-D4DF-68C3D8EB180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049279" y="4304504"/>
            <a:ext cx="5939986" cy="3964825"/>
          </a:xfrm>
          <a:prstGeom prst="rect">
            <a:avLst/>
          </a:prstGeom>
        </p:spPr>
      </p:pic>
    </p:spTree>
    <p:extLst>
      <p:ext uri="{BB962C8B-B14F-4D97-AF65-F5344CB8AC3E}">
        <p14:creationId xmlns:p14="http://schemas.microsoft.com/office/powerpoint/2010/main" val="1342967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956000"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a:solidFill>
                  <a:schemeClr val="tx1"/>
                </a:solidFill>
                <a:latin typeface="+mn-lt"/>
                <a:ea typeface="Helvetica Neue"/>
                <a:cs typeface="Helvetica Neue"/>
                <a:sym typeface="Helvetica Neue"/>
              </a:rPr>
              <a:t>1. La intersección de la alfabetización financiera y digital</a:t>
            </a:r>
            <a:endParaRPr lang="es-ES" sz="4800"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00CCFF"/>
                </a:solidFill>
                <a:latin typeface="+mn-lt"/>
                <a:ea typeface="Helvetica Neue"/>
                <a:cs typeface="Helvetica Neue"/>
                <a:sym typeface="Helvetica Neue"/>
              </a:rPr>
              <a:t>¿Qué significa tener conocimientos financieros?</a:t>
            </a:r>
            <a:endParaRPr lang="es-ES" sz="2800" dirty="0">
              <a:solidFill>
                <a:srgbClr val="00CCFF"/>
              </a:solidFill>
              <a:latin typeface="+mn-lt"/>
            </a:endParaRPr>
          </a:p>
        </p:txBody>
      </p:sp>
      <p:sp>
        <p:nvSpPr>
          <p:cNvPr id="120" name="Google Shape;120;p6"/>
          <p:cNvSpPr txBox="1"/>
          <p:nvPr/>
        </p:nvSpPr>
        <p:spPr>
          <a:xfrm>
            <a:off x="1295400" y="4024780"/>
            <a:ext cx="9265920" cy="52629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a:solidFill>
                  <a:schemeClr val="dk1"/>
                </a:solidFill>
                <a:latin typeface="+mn-lt"/>
                <a:ea typeface="Helvetica Neue"/>
                <a:cs typeface="Helvetica Neue"/>
                <a:sym typeface="Helvetica Neue"/>
              </a:rPr>
              <a:t>Las </a:t>
            </a:r>
            <a:r>
              <a:rPr lang="es-ES" sz="2400" b="1">
                <a:solidFill>
                  <a:schemeClr val="dk1"/>
                </a:solidFill>
                <a:latin typeface="+mn-lt"/>
                <a:ea typeface="Helvetica Neue"/>
                <a:cs typeface="Helvetica Neue"/>
                <a:sym typeface="Helvetica Neue"/>
              </a:rPr>
              <a:t>actitudes</a:t>
            </a:r>
            <a:r>
              <a:rPr lang="es-ES" sz="2400">
                <a:solidFill>
                  <a:schemeClr val="dk1"/>
                </a:solidFill>
                <a:latin typeface="+mn-lt"/>
                <a:ea typeface="Helvetica Neue"/>
                <a:cs typeface="Helvetica Neue"/>
                <a:sym typeface="Helvetica Neue"/>
              </a:rPr>
              <a:t> se refieren a las creencias y la mentalidad que se tienen hacia el dinero y los asuntos financieros. Tener una actitud positiva hacia el bienestar financiero, como valorar el ahorro, ser disciplinado en los hábitos financieros y tener un enfoque proactivo hacia la planificación financiera, es un aspecto importante de la educación financiera.</a:t>
            </a:r>
          </a:p>
          <a:p>
            <a:pPr marL="0" marR="0" lvl="0" indent="0" algn="just" rtl="0">
              <a:spcBef>
                <a:spcPts val="0"/>
              </a:spcBef>
              <a:spcAft>
                <a:spcPts val="0"/>
              </a:spcAft>
              <a:buNone/>
            </a:pPr>
            <a:endParaRPr lang="es-ES" sz="2400" b="1">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s-ES" sz="2400" b="1">
                <a:solidFill>
                  <a:schemeClr val="dk1"/>
                </a:solidFill>
                <a:latin typeface="+mn-lt"/>
                <a:ea typeface="Helvetica Neue"/>
                <a:cs typeface="Helvetica Neue"/>
                <a:sym typeface="Helvetica Neue"/>
              </a:rPr>
              <a:t>La cultura financiera se refleja en las acciones y comportamientos </a:t>
            </a:r>
            <a:r>
              <a:rPr lang="es-ES" sz="2400">
                <a:solidFill>
                  <a:schemeClr val="dk1"/>
                </a:solidFill>
                <a:latin typeface="+mn-lt"/>
                <a:ea typeface="Helvetica Neue"/>
                <a:cs typeface="Helvetica Neue"/>
                <a:sym typeface="Helvetica Neue"/>
              </a:rPr>
              <a:t>que demuestras a la hora de gestionar tus finanzas. Implica practicar comportamientos financieros responsables, como vivir dentro de tus posibilidades, pagar las facturas a tiempo, evitar deudas innecesarias y ahorrar e invertir regularmente para el futuro</a:t>
            </a:r>
          </a:p>
          <a:p>
            <a:pPr marL="0" marR="0" lvl="0" indent="0" algn="just" rtl="0">
              <a:spcBef>
                <a:spcPts val="0"/>
              </a:spcBef>
              <a:spcAft>
                <a:spcPts val="0"/>
              </a:spcAft>
              <a:buNone/>
            </a:pPr>
            <a:r>
              <a:rPr lang="en-US" sz="2400">
                <a:solidFill>
                  <a:schemeClr val="dk1"/>
                </a:solidFill>
                <a:latin typeface="+mn-lt"/>
                <a:ea typeface="Helvetica Neue"/>
                <a:cs typeface="Helvetica Neue"/>
                <a:sym typeface="Helvetica Neue"/>
              </a:rPr>
              <a:t>.</a:t>
            </a:r>
            <a:endParaRPr lang="en-US" sz="2400" dirty="0">
              <a:solidFill>
                <a:schemeClr val="dk1"/>
              </a:solidFill>
              <a:latin typeface="+mn-lt"/>
              <a:ea typeface="Helvetica Neue"/>
              <a:cs typeface="Helvetica Neue"/>
              <a:sym typeface="Helvetica Neue"/>
            </a:endParaRPr>
          </a:p>
        </p:txBody>
      </p:sp>
      <p:pic>
        <p:nvPicPr>
          <p:cNvPr id="3" name="Picture 2" descr="Keys to a home">
            <a:extLst>
              <a:ext uri="{FF2B5EF4-FFF2-40B4-BE49-F238E27FC236}">
                <a16:creationId xmlns:a16="http://schemas.microsoft.com/office/drawing/2014/main" id="{DB2794EC-9A96-8450-D4DF-68C3D8EB180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049279" y="4304504"/>
            <a:ext cx="5939986" cy="3964825"/>
          </a:xfrm>
          <a:prstGeom prst="rect">
            <a:avLst/>
          </a:prstGeom>
        </p:spPr>
      </p:pic>
    </p:spTree>
    <p:extLst>
      <p:ext uri="{BB962C8B-B14F-4D97-AF65-F5344CB8AC3E}">
        <p14:creationId xmlns:p14="http://schemas.microsoft.com/office/powerpoint/2010/main" val="4257972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739432"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a:solidFill>
                  <a:schemeClr val="tx1"/>
                </a:solidFill>
                <a:latin typeface="+mn-lt"/>
                <a:ea typeface="Helvetica Neue"/>
                <a:cs typeface="Helvetica Neue"/>
                <a:sym typeface="Helvetica Neue"/>
              </a:rPr>
              <a:t>1. La intersección de la alfabetización financiera y digital</a:t>
            </a:r>
            <a:endParaRPr lang="es-ES" sz="4800"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800" b="1">
                <a:solidFill>
                  <a:srgbClr val="00CCFF"/>
                </a:solidFill>
                <a:latin typeface="+mn-lt"/>
                <a:ea typeface="Helvetica Neue"/>
                <a:cs typeface="Helvetica Neue"/>
                <a:sym typeface="Helvetica Neue"/>
              </a:rPr>
              <a:t>¿Qué significa tener conocimientos financieros?</a:t>
            </a:r>
            <a:endParaRPr lang="es-ES" sz="2800" dirty="0">
              <a:solidFill>
                <a:srgbClr val="00CCFF"/>
              </a:solidFill>
              <a:latin typeface="+mn-lt"/>
            </a:endParaRPr>
          </a:p>
        </p:txBody>
      </p:sp>
      <p:sp>
        <p:nvSpPr>
          <p:cNvPr id="120" name="Google Shape;120;p6"/>
          <p:cNvSpPr txBox="1"/>
          <p:nvPr/>
        </p:nvSpPr>
        <p:spPr>
          <a:xfrm>
            <a:off x="5852160" y="4295449"/>
            <a:ext cx="11140440" cy="4524275"/>
          </a:xfrm>
          <a:prstGeom prst="rect">
            <a:avLst/>
          </a:prstGeom>
          <a:noFill/>
          <a:ln w="38100">
            <a:solidFill>
              <a:srgbClr val="33CCFF"/>
            </a:solidFill>
            <a:prstDash val="sysDash"/>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i="1">
                <a:solidFill>
                  <a:schemeClr val="accent6"/>
                </a:solidFill>
                <a:latin typeface="+mn-lt"/>
                <a:ea typeface="Helvetica Neue"/>
                <a:cs typeface="Helvetica Neue"/>
                <a:sym typeface="Helvetica Neue"/>
              </a:rPr>
              <a:t>En pocas palabras, tener cultura financiera significa tener los conocimientos y habilidades necesarios para gestionar el dinero con sensatez. </a:t>
            </a:r>
          </a:p>
          <a:p>
            <a:pPr marL="0" marR="0" lvl="0" indent="0" algn="just" rtl="0">
              <a:spcBef>
                <a:spcPts val="0"/>
              </a:spcBef>
              <a:spcAft>
                <a:spcPts val="0"/>
              </a:spcAft>
              <a:buNone/>
            </a:pPr>
            <a:endParaRPr lang="es-ES" sz="2400" i="1">
              <a:solidFill>
                <a:schemeClr val="accent6"/>
              </a:solidFill>
              <a:latin typeface="+mn-lt"/>
              <a:ea typeface="Helvetica Neue"/>
              <a:cs typeface="Helvetica Neue"/>
              <a:sym typeface="Helvetica Neue"/>
            </a:endParaRPr>
          </a:p>
          <a:p>
            <a:pPr marL="0" marR="0" lvl="0" indent="0" algn="just" rtl="0">
              <a:spcBef>
                <a:spcPts val="0"/>
              </a:spcBef>
              <a:spcAft>
                <a:spcPts val="0"/>
              </a:spcAft>
              <a:buNone/>
            </a:pPr>
            <a:r>
              <a:rPr lang="es-ES" sz="2400" i="1">
                <a:solidFill>
                  <a:schemeClr val="accent6"/>
                </a:solidFill>
                <a:latin typeface="+mn-lt"/>
                <a:ea typeface="Helvetica Neue"/>
                <a:cs typeface="Helvetica Neue"/>
                <a:sym typeface="Helvetica Neue"/>
              </a:rPr>
              <a:t>Se trata de entender cosas como presupuestar, ahorrar, invertir y hacer frente a las deudas. También significa conocer los distintos productos y servicios financieros y ser capaz de tomar decisiones inteligentes con tu dinero. En el mundo digital, es importante saber cómo utilizar la banca electrónica y otras herramientas digitales de forma segura. </a:t>
            </a:r>
          </a:p>
          <a:p>
            <a:pPr marL="0" marR="0" lvl="0" indent="0" algn="just" rtl="0">
              <a:spcBef>
                <a:spcPts val="0"/>
              </a:spcBef>
              <a:spcAft>
                <a:spcPts val="0"/>
              </a:spcAft>
              <a:buNone/>
            </a:pPr>
            <a:endParaRPr lang="es-ES" sz="2400" i="1">
              <a:solidFill>
                <a:schemeClr val="accent6"/>
              </a:solidFill>
              <a:latin typeface="+mn-lt"/>
              <a:ea typeface="Helvetica Neue"/>
              <a:cs typeface="Helvetica Neue"/>
              <a:sym typeface="Helvetica Neue"/>
            </a:endParaRPr>
          </a:p>
          <a:p>
            <a:pPr marL="0" marR="0" lvl="0" indent="0" algn="just" rtl="0">
              <a:spcBef>
                <a:spcPts val="0"/>
              </a:spcBef>
              <a:spcAft>
                <a:spcPts val="0"/>
              </a:spcAft>
              <a:buNone/>
            </a:pPr>
            <a:r>
              <a:rPr lang="es-ES" sz="2400" i="1">
                <a:solidFill>
                  <a:schemeClr val="accent6"/>
                </a:solidFill>
                <a:latin typeface="+mn-lt"/>
                <a:ea typeface="Helvetica Neue"/>
                <a:cs typeface="Helvetica Neue"/>
                <a:sym typeface="Helvetica Neue"/>
              </a:rPr>
              <a:t>Cuando tengas conocimientos financieros, podrás tomar mejores decisiones con tu dinero, mejorar tu situación financiera y trabajar para tener un futuro más seguro</a:t>
            </a:r>
            <a:r>
              <a:rPr lang="en-US" sz="2400" i="1">
                <a:solidFill>
                  <a:schemeClr val="accent6"/>
                </a:solidFill>
                <a:latin typeface="+mn-lt"/>
                <a:ea typeface="Helvetica Neue"/>
                <a:cs typeface="Helvetica Neue"/>
                <a:sym typeface="Helvetica Neue"/>
              </a:rPr>
              <a:t>.</a:t>
            </a:r>
            <a:endParaRPr lang="en-US" sz="2400" i="1" dirty="0">
              <a:solidFill>
                <a:schemeClr val="accent6"/>
              </a:solidFill>
              <a:latin typeface="+mn-lt"/>
              <a:ea typeface="Helvetica Neue"/>
              <a:cs typeface="Helvetica Neue"/>
              <a:sym typeface="Helvetica Neue"/>
            </a:endParaRPr>
          </a:p>
        </p:txBody>
      </p:sp>
      <p:pic>
        <p:nvPicPr>
          <p:cNvPr id="2" name="Imagen 3">
            <a:extLst>
              <a:ext uri="{FF2B5EF4-FFF2-40B4-BE49-F238E27FC236}">
                <a16:creationId xmlns:a16="http://schemas.microsoft.com/office/drawing/2014/main" id="{11A589F3-4BC5-0F45-C118-E11C039A49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5400" y="4970669"/>
            <a:ext cx="4056981" cy="3655171"/>
          </a:xfrm>
          <a:prstGeom prst="rect">
            <a:avLst/>
          </a:prstGeom>
        </p:spPr>
      </p:pic>
    </p:spTree>
    <p:extLst>
      <p:ext uri="{BB962C8B-B14F-4D97-AF65-F5344CB8AC3E}">
        <p14:creationId xmlns:p14="http://schemas.microsoft.com/office/powerpoint/2010/main" val="3270539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6739432"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a:solidFill>
                  <a:schemeClr val="tx1"/>
                </a:solidFill>
                <a:latin typeface="+mn-lt"/>
                <a:ea typeface="Helvetica Neue"/>
                <a:cs typeface="Helvetica Neue"/>
                <a:sym typeface="Helvetica Neue"/>
              </a:rPr>
              <a:t>1. La intersección de la alfabetización financiera y digital</a:t>
            </a:r>
            <a:endParaRPr lang="es-ES" sz="4800"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a:solidFill>
                  <a:srgbClr val="00CCFF"/>
                </a:solidFill>
                <a:latin typeface="+mj-lt"/>
                <a:ea typeface="Helvetica Neue"/>
                <a:cs typeface="Helvetica Neue"/>
                <a:sym typeface="Helvetica Neue"/>
              </a:rPr>
              <a:t>¿Por qué son importantes los conocimientos financieros?</a:t>
            </a:r>
            <a:endParaRPr lang="en-US" dirty="0">
              <a:solidFill>
                <a:srgbClr val="00CCFF"/>
              </a:solidFill>
              <a:latin typeface="+mj-lt"/>
            </a:endParaRPr>
          </a:p>
        </p:txBody>
      </p:sp>
      <p:grpSp>
        <p:nvGrpSpPr>
          <p:cNvPr id="3" name="Group 2">
            <a:extLst>
              <a:ext uri="{FF2B5EF4-FFF2-40B4-BE49-F238E27FC236}">
                <a16:creationId xmlns:a16="http://schemas.microsoft.com/office/drawing/2014/main" id="{7365665D-BB88-BBFC-732A-305304479590}"/>
              </a:ext>
            </a:extLst>
          </p:cNvPr>
          <p:cNvGrpSpPr/>
          <p:nvPr/>
        </p:nvGrpSpPr>
        <p:grpSpPr>
          <a:xfrm>
            <a:off x="1332000" y="4072713"/>
            <a:ext cx="16956000" cy="1200288"/>
            <a:chOff x="1332000" y="4072713"/>
            <a:chExt cx="16956000" cy="1200288"/>
          </a:xfrm>
        </p:grpSpPr>
        <p:sp>
          <p:nvSpPr>
            <p:cNvPr id="120" name="Google Shape;120;p6"/>
            <p:cNvSpPr txBox="1"/>
            <p:nvPr/>
          </p:nvSpPr>
          <p:spPr>
            <a:xfrm>
              <a:off x="2104391" y="4072713"/>
              <a:ext cx="16183609"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effectLst/>
                  <a:latin typeface="+mj-lt"/>
                  <a:ea typeface="Yu Mincho" panose="02020400000000000000" pitchFamily="18" charset="-128"/>
                  <a:cs typeface="Arial" panose="020B0604020202020204" pitchFamily="34" charset="0"/>
                </a:rPr>
                <a:t>Tomar decisiones financieras con conocimiento de causa:</a:t>
              </a:r>
              <a:r>
                <a:rPr lang="en-US" sz="2400">
                  <a:effectLst/>
                  <a:latin typeface="+mj-lt"/>
                  <a:ea typeface="Yu Mincho" panose="02020400000000000000" pitchFamily="18" charset="-128"/>
                  <a:cs typeface="Arial" panose="020B0604020202020204" pitchFamily="34" charset="0"/>
                </a:rPr>
                <a:t> </a:t>
              </a:r>
              <a:r>
                <a:rPr lang="es-ES" sz="2400">
                  <a:effectLst/>
                  <a:latin typeface="+mj-lt"/>
                  <a:ea typeface="Yu Mincho" panose="02020400000000000000" pitchFamily="18" charset="-128"/>
                  <a:cs typeface="Arial" panose="020B0604020202020204" pitchFamily="34" charset="0"/>
                </a:rPr>
                <a:t>La educación financiera te dota de los conocimientos y habilidades necesarios para tomar decisiones informadas sobre tu dinero. Te ayuda a comprender las implicaciones de las distintas opciones financieras y te capacita para elegir las opciones que se ajustan a tus objetivos y valores</a:t>
              </a:r>
              <a:r>
                <a:rPr lang="en-US" sz="2400">
                  <a:effectLst/>
                  <a:latin typeface="+mj-lt"/>
                  <a:ea typeface="Yu Mincho" panose="02020400000000000000" pitchFamily="18" charset="-128"/>
                  <a:cs typeface="Arial" panose="020B0604020202020204" pitchFamily="34" charset="0"/>
                </a:rPr>
                <a:t>.</a:t>
              </a:r>
              <a:endParaRPr lang="es-ES" dirty="0">
                <a:latin typeface="+mj-lt"/>
              </a:endParaRPr>
            </a:p>
          </p:txBody>
        </p:sp>
        <p:sp>
          <p:nvSpPr>
            <p:cNvPr id="2" name="Google Shape;58;p2">
              <a:extLst>
                <a:ext uri="{FF2B5EF4-FFF2-40B4-BE49-F238E27FC236}">
                  <a16:creationId xmlns:a16="http://schemas.microsoft.com/office/drawing/2014/main" id="{3C03BC45-4D4A-7783-5C7A-8DF8BBB5424D}"/>
                </a:ext>
              </a:extLst>
            </p:cNvPr>
            <p:cNvSpPr txBox="1"/>
            <p:nvPr/>
          </p:nvSpPr>
          <p:spPr>
            <a:xfrm>
              <a:off x="1332000" y="4257359"/>
              <a:ext cx="542520" cy="830997"/>
            </a:xfrm>
            <a:prstGeom prst="rect">
              <a:avLst/>
            </a:prstGeom>
            <a:noFill/>
            <a:ln>
              <a:solidFill>
                <a:srgbClr val="33CCFF"/>
              </a:solid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rgbClr val="33CCFF"/>
                  </a:solidFill>
                  <a:latin typeface="+mj-lt"/>
                  <a:ea typeface="Helvetica Neue"/>
                  <a:cs typeface="Helvetica Neue"/>
                  <a:sym typeface="Helvetica Neue"/>
                </a:rPr>
                <a:t>1</a:t>
              </a:r>
              <a:endParaRPr dirty="0">
                <a:solidFill>
                  <a:srgbClr val="33CCFF"/>
                </a:solidFill>
                <a:latin typeface="+mj-lt"/>
              </a:endParaRPr>
            </a:p>
          </p:txBody>
        </p:sp>
      </p:grpSp>
      <p:grpSp>
        <p:nvGrpSpPr>
          <p:cNvPr id="11" name="Group 10">
            <a:extLst>
              <a:ext uri="{FF2B5EF4-FFF2-40B4-BE49-F238E27FC236}">
                <a16:creationId xmlns:a16="http://schemas.microsoft.com/office/drawing/2014/main" id="{4C59988B-9E82-CA24-4EBE-7C33E83FA7D1}"/>
              </a:ext>
            </a:extLst>
          </p:cNvPr>
          <p:cNvGrpSpPr/>
          <p:nvPr/>
        </p:nvGrpSpPr>
        <p:grpSpPr>
          <a:xfrm>
            <a:off x="1332000" y="7285545"/>
            <a:ext cx="15660600" cy="1569620"/>
            <a:chOff x="1332000" y="7285545"/>
            <a:chExt cx="15660600" cy="1569620"/>
          </a:xfrm>
        </p:grpSpPr>
        <p:sp>
          <p:nvSpPr>
            <p:cNvPr id="5" name="Google Shape;120;p6">
              <a:extLst>
                <a:ext uri="{FF2B5EF4-FFF2-40B4-BE49-F238E27FC236}">
                  <a16:creationId xmlns:a16="http://schemas.microsoft.com/office/drawing/2014/main" id="{F39DA6AF-9434-B736-ADE4-9B7A18659AC0}"/>
                </a:ext>
              </a:extLst>
            </p:cNvPr>
            <p:cNvSpPr txBox="1"/>
            <p:nvPr/>
          </p:nvSpPr>
          <p:spPr>
            <a:xfrm>
              <a:off x="2104391" y="7285545"/>
              <a:ext cx="14888209"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effectLst/>
                  <a:latin typeface="+mj-lt"/>
                  <a:ea typeface="Yu Mincho" panose="02020400000000000000" pitchFamily="18" charset="-128"/>
                  <a:cs typeface="Arial" panose="020B0604020202020204" pitchFamily="34" charset="0"/>
                </a:rPr>
                <a:t>Construir seguridad financiera:</a:t>
              </a:r>
              <a:r>
                <a:rPr lang="en-US" sz="2400">
                  <a:effectLst/>
                  <a:latin typeface="+mj-lt"/>
                  <a:ea typeface="Yu Mincho" panose="02020400000000000000" pitchFamily="18" charset="-128"/>
                  <a:cs typeface="Arial" panose="020B0604020202020204" pitchFamily="34" charset="0"/>
                </a:rPr>
                <a:t> </a:t>
              </a:r>
              <a:r>
                <a:rPr lang="es-ES" sz="2400">
                  <a:effectLst/>
                  <a:latin typeface="+mj-lt"/>
                  <a:ea typeface="Yu Mincho" panose="02020400000000000000" pitchFamily="18" charset="-128"/>
                  <a:cs typeface="Arial" panose="020B0604020202020204" pitchFamily="34" charset="0"/>
                </a:rPr>
                <a:t>La educación financiera desempeña un papel vital en la construcción de un futuro financiero seguro. Al comprender conceptos como presupuesto, ahorro e inversión, puedes gestionar eficazmente tus ingresos y gastos, crear fondos de emergencia y trabajar para alcanzar objetivos financieros a largo plazo, como la planificación de la jubilación</a:t>
              </a:r>
              <a:r>
                <a:rPr lang="en-US" sz="2400">
                  <a:effectLst/>
                  <a:latin typeface="+mj-lt"/>
                  <a:ea typeface="Yu Mincho" panose="02020400000000000000" pitchFamily="18" charset="-128"/>
                  <a:cs typeface="Arial" panose="020B0604020202020204" pitchFamily="34" charset="0"/>
                </a:rPr>
                <a:t>.</a:t>
              </a:r>
              <a:endParaRPr lang="es-ES" dirty="0">
                <a:latin typeface="+mj-lt"/>
              </a:endParaRPr>
            </a:p>
          </p:txBody>
        </p:sp>
        <p:sp>
          <p:nvSpPr>
            <p:cNvPr id="6" name="Google Shape;58;p2">
              <a:extLst>
                <a:ext uri="{FF2B5EF4-FFF2-40B4-BE49-F238E27FC236}">
                  <a16:creationId xmlns:a16="http://schemas.microsoft.com/office/drawing/2014/main" id="{7A286E1A-B6C2-B4EC-03F3-BA157EE0197E}"/>
                </a:ext>
              </a:extLst>
            </p:cNvPr>
            <p:cNvSpPr txBox="1"/>
            <p:nvPr/>
          </p:nvSpPr>
          <p:spPr>
            <a:xfrm>
              <a:off x="1332000" y="7470191"/>
              <a:ext cx="542520" cy="830956"/>
            </a:xfrm>
            <a:prstGeom prst="rect">
              <a:avLst/>
            </a:prstGeom>
            <a:noFill/>
            <a:ln>
              <a:solidFill>
                <a:srgbClr val="33CCFF"/>
              </a:solidFill>
            </a:ln>
          </p:spPr>
          <p:txBody>
            <a:bodyPr spcFirstLastPara="1" wrap="square" lIns="91425" tIns="45700" rIns="91425" bIns="45700" anchor="t" anchorCtr="0">
              <a:spAutoFit/>
            </a:bodyPr>
            <a:lstStyle/>
            <a:p>
              <a:pPr marL="0" marR="0" lvl="0" indent="0" algn="just" rtl="0">
                <a:spcBef>
                  <a:spcPts val="0"/>
                </a:spcBef>
                <a:spcAft>
                  <a:spcPts val="0"/>
                </a:spcAft>
                <a:buNone/>
              </a:pPr>
              <a:r>
                <a:rPr lang="hr-HR" sz="4800" b="1" dirty="0">
                  <a:solidFill>
                    <a:srgbClr val="33CCFF"/>
                  </a:solidFill>
                  <a:latin typeface="+mj-lt"/>
                  <a:sym typeface="Helvetica Neue"/>
                </a:rPr>
                <a:t>3</a:t>
              </a:r>
              <a:endParaRPr dirty="0">
                <a:solidFill>
                  <a:srgbClr val="33CCFF"/>
                </a:solidFill>
                <a:latin typeface="+mj-lt"/>
              </a:endParaRPr>
            </a:p>
          </p:txBody>
        </p:sp>
      </p:grpSp>
      <p:grpSp>
        <p:nvGrpSpPr>
          <p:cNvPr id="10" name="Group 9">
            <a:extLst>
              <a:ext uri="{FF2B5EF4-FFF2-40B4-BE49-F238E27FC236}">
                <a16:creationId xmlns:a16="http://schemas.microsoft.com/office/drawing/2014/main" id="{AC0F2370-2BC8-0DAD-C952-8ACB5680E163}"/>
              </a:ext>
            </a:extLst>
          </p:cNvPr>
          <p:cNvGrpSpPr/>
          <p:nvPr/>
        </p:nvGrpSpPr>
        <p:grpSpPr>
          <a:xfrm>
            <a:off x="1286425" y="5676505"/>
            <a:ext cx="16253564" cy="1200288"/>
            <a:chOff x="739036" y="5679129"/>
            <a:chExt cx="16253564" cy="1200288"/>
          </a:xfrm>
        </p:grpSpPr>
        <p:sp>
          <p:nvSpPr>
            <p:cNvPr id="7" name="Google Shape;120;p6">
              <a:extLst>
                <a:ext uri="{FF2B5EF4-FFF2-40B4-BE49-F238E27FC236}">
                  <a16:creationId xmlns:a16="http://schemas.microsoft.com/office/drawing/2014/main" id="{C59E2560-D3DC-0A29-71F9-40F1DD11710B}"/>
                </a:ext>
              </a:extLst>
            </p:cNvPr>
            <p:cNvSpPr txBox="1"/>
            <p:nvPr/>
          </p:nvSpPr>
          <p:spPr>
            <a:xfrm>
              <a:off x="739036" y="5679129"/>
              <a:ext cx="15481173"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a:effectLst/>
                  <a:latin typeface="+mj-lt"/>
                  <a:ea typeface="Yu Mincho" panose="02020400000000000000" pitchFamily="18" charset="-128"/>
                  <a:cs typeface="Arial" panose="020B0604020202020204" pitchFamily="34" charset="0"/>
                </a:rPr>
                <a:t>Evitar trampas financieras:</a:t>
              </a:r>
              <a:r>
                <a:rPr lang="en-US" sz="2400">
                  <a:effectLst/>
                  <a:latin typeface="+mj-lt"/>
                  <a:ea typeface="Yu Mincho" panose="02020400000000000000" pitchFamily="18" charset="-128"/>
                  <a:cs typeface="Arial" panose="020B0604020202020204" pitchFamily="34" charset="0"/>
                </a:rPr>
                <a:t> </a:t>
              </a:r>
              <a:r>
                <a:rPr lang="es-ES" sz="2400">
                  <a:effectLst/>
                  <a:latin typeface="+mj-lt"/>
                  <a:ea typeface="Yu Mincho" panose="02020400000000000000" pitchFamily="18" charset="-128"/>
                  <a:cs typeface="Arial" panose="020B0604020202020204" pitchFamily="34" charset="0"/>
                </a:rPr>
                <a:t>Sin conocimientos financieros, puedes ser más susceptible de caer en trampas financieras o de tomar malas decisiones financieras. Con el conocimiento y la comprensión adecuados, puedes afrontar los retos financieros, evitar las deudas innecesarias y mantenerte alejado de las estafas fraudulentas</a:t>
              </a:r>
              <a:r>
                <a:rPr lang="en-US" sz="2400">
                  <a:effectLst/>
                  <a:latin typeface="+mj-lt"/>
                  <a:ea typeface="Yu Mincho" panose="02020400000000000000" pitchFamily="18" charset="-128"/>
                  <a:cs typeface="Arial" panose="020B0604020202020204" pitchFamily="34" charset="0"/>
                </a:rPr>
                <a:t>.</a:t>
              </a:r>
              <a:endParaRPr lang="es-ES" dirty="0">
                <a:latin typeface="+mj-lt"/>
              </a:endParaRPr>
            </a:p>
          </p:txBody>
        </p:sp>
        <p:sp>
          <p:nvSpPr>
            <p:cNvPr id="9" name="Google Shape;58;p2">
              <a:extLst>
                <a:ext uri="{FF2B5EF4-FFF2-40B4-BE49-F238E27FC236}">
                  <a16:creationId xmlns:a16="http://schemas.microsoft.com/office/drawing/2014/main" id="{BFB33CC1-E2B5-B5B6-C88F-2D2227DABBA5}"/>
                </a:ext>
              </a:extLst>
            </p:cNvPr>
            <p:cNvSpPr txBox="1"/>
            <p:nvPr/>
          </p:nvSpPr>
          <p:spPr>
            <a:xfrm>
              <a:off x="16459200" y="5863795"/>
              <a:ext cx="533400" cy="830956"/>
            </a:xfrm>
            <a:prstGeom prst="rect">
              <a:avLst/>
            </a:prstGeom>
            <a:noFill/>
            <a:ln>
              <a:solidFill>
                <a:srgbClr val="33CCFF"/>
              </a:solidFill>
            </a:ln>
          </p:spPr>
          <p:txBody>
            <a:bodyPr spcFirstLastPara="1" wrap="square" lIns="91425" tIns="45700" rIns="91425" bIns="45700" anchor="t" anchorCtr="0">
              <a:spAutoFit/>
            </a:bodyPr>
            <a:lstStyle/>
            <a:p>
              <a:pPr marL="0" marR="0" lvl="0" indent="0" algn="r" rtl="0">
                <a:spcBef>
                  <a:spcPts val="0"/>
                </a:spcBef>
                <a:spcAft>
                  <a:spcPts val="0"/>
                </a:spcAft>
                <a:buNone/>
              </a:pPr>
              <a:r>
                <a:rPr lang="hr-HR" sz="4800" b="1" dirty="0">
                  <a:solidFill>
                    <a:srgbClr val="33CCFF"/>
                  </a:solidFill>
                  <a:latin typeface="+mj-lt"/>
                  <a:sym typeface="Helvetica Neue"/>
                </a:rPr>
                <a:t>2</a:t>
              </a:r>
              <a:endParaRPr dirty="0">
                <a:solidFill>
                  <a:srgbClr val="33CCFF"/>
                </a:solidFill>
                <a:latin typeface="+mj-lt"/>
              </a:endParaRPr>
            </a:p>
          </p:txBody>
        </p:sp>
      </p:grpSp>
      <p:cxnSp>
        <p:nvCxnSpPr>
          <p:cNvPr id="4" name="Straight Connector 3">
            <a:extLst>
              <a:ext uri="{FF2B5EF4-FFF2-40B4-BE49-F238E27FC236}">
                <a16:creationId xmlns:a16="http://schemas.microsoft.com/office/drawing/2014/main" id="{D9986C2C-4023-4068-CC33-C7B63F86EFEA}"/>
              </a:ext>
            </a:extLst>
          </p:cNvPr>
          <p:cNvCxnSpPr/>
          <p:nvPr/>
        </p:nvCxnSpPr>
        <p:spPr>
          <a:xfrm>
            <a:off x="1295400" y="5468929"/>
            <a:ext cx="157320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762BD4-AD45-2682-CC1F-EE97D0074C47}"/>
              </a:ext>
            </a:extLst>
          </p:cNvPr>
          <p:cNvCxnSpPr/>
          <p:nvPr/>
        </p:nvCxnSpPr>
        <p:spPr>
          <a:xfrm>
            <a:off x="1295400" y="7084369"/>
            <a:ext cx="157320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9074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6199</Words>
  <Application>Microsoft Office PowerPoint</Application>
  <PresentationFormat>Personalizado</PresentationFormat>
  <Paragraphs>266</Paragraphs>
  <Slides>40</Slides>
  <Notes>40</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1</vt:i4>
      </vt:variant>
      <vt:variant>
        <vt:lpstr>Títulos de diapositiva</vt:lpstr>
      </vt:variant>
      <vt:variant>
        <vt:i4>40</vt:i4>
      </vt:variant>
    </vt:vector>
  </HeadingPairs>
  <TitlesOfParts>
    <vt:vector size="48" baseType="lpstr">
      <vt:lpstr>Helvetica Neue</vt:lpstr>
      <vt:lpstr>Calibri</vt:lpstr>
      <vt:lpstr>Wingdings</vt:lpstr>
      <vt:lpstr>DM Sans</vt:lpstr>
      <vt:lpstr>Arial</vt:lpstr>
      <vt:lpstr>Office Theme</vt:lpstr>
      <vt:lpstr>1_Office Theme</vt:lpstr>
      <vt:lpstr>think-cell Slide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Miriam Internet Web Solutions</cp:lastModifiedBy>
  <cp:revision>126</cp:revision>
  <cp:lastPrinted>2023-06-28T21:04:59Z</cp:lastPrinted>
  <dcterms:created xsi:type="dcterms:W3CDTF">2022-01-27T16:04:38Z</dcterms:created>
  <dcterms:modified xsi:type="dcterms:W3CDTF">2023-07-25T11:33:13Z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y fmtid="{D5CDD505-2E9C-101B-9397-08002B2CF9AE}" pid="5" name="MSIP_Label_ea60d57e-af5b-4752-ac57-3e4f28ca11dc_Enabled">
    <vt:lpwstr>true</vt:lpwstr>
  </property>
  <property fmtid="{D5CDD505-2E9C-101B-9397-08002B2CF9AE}" pid="6" name="MSIP_Label_ea60d57e-af5b-4752-ac57-3e4f28ca11dc_SetDate">
    <vt:lpwstr>2023-06-25T12:39:47Z</vt:lpwstr>
  </property>
  <property fmtid="{D5CDD505-2E9C-101B-9397-08002B2CF9AE}" pid="7" name="MSIP_Label_ea60d57e-af5b-4752-ac57-3e4f28ca11dc_Method">
    <vt:lpwstr>Standard</vt:lpwstr>
  </property>
  <property fmtid="{D5CDD505-2E9C-101B-9397-08002B2CF9AE}" pid="8" name="MSIP_Label_ea60d57e-af5b-4752-ac57-3e4f28ca11dc_Name">
    <vt:lpwstr>ea60d57e-af5b-4752-ac57-3e4f28ca11dc</vt:lpwstr>
  </property>
  <property fmtid="{D5CDD505-2E9C-101B-9397-08002B2CF9AE}" pid="9" name="MSIP_Label_ea60d57e-af5b-4752-ac57-3e4f28ca11dc_SiteId">
    <vt:lpwstr>36da45f1-dd2c-4d1f-af13-5abe46b99921</vt:lpwstr>
  </property>
  <property fmtid="{D5CDD505-2E9C-101B-9397-08002B2CF9AE}" pid="10" name="MSIP_Label_ea60d57e-af5b-4752-ac57-3e4f28ca11dc_ActionId">
    <vt:lpwstr>a50c850e-1f0c-4ed5-92e1-640010c37547</vt:lpwstr>
  </property>
  <property fmtid="{D5CDD505-2E9C-101B-9397-08002B2CF9AE}" pid="11" name="MSIP_Label_ea60d57e-af5b-4752-ac57-3e4f28ca11dc_ContentBits">
    <vt:lpwstr>0</vt:lpwstr>
  </property>
</Properties>
</file>