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43"/>
  </p:notesMasterIdLst>
  <p:sldIdLst>
    <p:sldId id="256" r:id="rId3"/>
    <p:sldId id="257" r:id="rId4"/>
    <p:sldId id="259" r:id="rId5"/>
    <p:sldId id="260" r:id="rId6"/>
    <p:sldId id="278" r:id="rId7"/>
    <p:sldId id="286" r:id="rId8"/>
    <p:sldId id="287" r:id="rId9"/>
    <p:sldId id="288" r:id="rId10"/>
    <p:sldId id="280" r:id="rId11"/>
    <p:sldId id="289" r:id="rId12"/>
    <p:sldId id="290" r:id="rId13"/>
    <p:sldId id="291" r:id="rId14"/>
    <p:sldId id="281" r:id="rId15"/>
    <p:sldId id="292" r:id="rId16"/>
    <p:sldId id="273" r:id="rId17"/>
    <p:sldId id="276" r:id="rId18"/>
    <p:sldId id="293" r:id="rId19"/>
    <p:sldId id="294" r:id="rId20"/>
    <p:sldId id="282" r:id="rId21"/>
    <p:sldId id="295" r:id="rId22"/>
    <p:sldId id="296" r:id="rId23"/>
    <p:sldId id="297" r:id="rId24"/>
    <p:sldId id="298" r:id="rId25"/>
    <p:sldId id="283" r:id="rId26"/>
    <p:sldId id="299" r:id="rId27"/>
    <p:sldId id="274" r:id="rId28"/>
    <p:sldId id="271" r:id="rId29"/>
    <p:sldId id="302" r:id="rId30"/>
    <p:sldId id="284" r:id="rId31"/>
    <p:sldId id="303" r:id="rId32"/>
    <p:sldId id="304" r:id="rId33"/>
    <p:sldId id="285" r:id="rId34"/>
    <p:sldId id="305" r:id="rId35"/>
    <p:sldId id="306" r:id="rId36"/>
    <p:sldId id="307" r:id="rId37"/>
    <p:sldId id="266" r:id="rId38"/>
    <p:sldId id="279" r:id="rId39"/>
    <p:sldId id="267" r:id="rId40"/>
    <p:sldId id="268" r:id="rId41"/>
    <p:sldId id="270" r:id="rId42"/>
  </p:sldIdLst>
  <p:sldSz cx="18288000" cy="10287000"/>
  <p:notesSz cx="18288000" cy="10287000"/>
  <p:embeddedFontLst>
    <p:embeddedFont>
      <p:font typeface="Calibri" panose="020F0502020204030204" pitchFamily="34" charset="0"/>
      <p:regular r:id="rId44"/>
      <p:bold r:id="rId45"/>
      <p:italic r:id="rId46"/>
      <p:boldItalic r:id="rId47"/>
    </p:embeddedFont>
    <p:embeddedFont>
      <p:font typeface="DM Sans" pitchFamily="2" charset="0"/>
      <p:regular r:id="rId48"/>
      <p:bold r:id="rId49"/>
      <p:italic r:id="rId50"/>
      <p:boldItalic r:id="rId51"/>
    </p:embeddedFont>
    <p:embeddedFont>
      <p:font typeface="Helvetica Neue" panose="020B0604020202020204" charset="0"/>
      <p:regular r:id="rId52"/>
      <p:bold r:id="rId53"/>
      <p:italic r:id="rId54"/>
      <p:boldItalic r:id="rId55"/>
    </p:embeddedFont>
  </p:embeddedFontLst>
  <p:custDataLst>
    <p:tags r:id="rId5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790"/>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52"/>
    <p:restoredTop sz="95928"/>
  </p:normalViewPr>
  <p:slideViewPr>
    <p:cSldViewPr snapToGrid="0">
      <p:cViewPr varScale="1">
        <p:scale>
          <a:sx n="29" d="100"/>
          <a:sy n="29" d="100"/>
        </p:scale>
        <p:origin x="110" y="773"/>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customschemas.google.com/relationships/presentationmetadata" Target="meta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932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877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76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465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6659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446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1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4573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36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237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6018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297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329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264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2093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706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832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8279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560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9442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3178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010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032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427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156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499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11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96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21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92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435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11" Type="http://schemas.openxmlformats.org/officeDocument/2006/relationships/image" Target="../media/image5.jpeg"/><Relationship Id="rId5" Type="http://schemas.openxmlformats.org/officeDocument/2006/relationships/tags" Target="../tags/tag2.xml"/><Relationship Id="rId10" Type="http://schemas.openxmlformats.org/officeDocument/2006/relationships/image" Target="../media/image4.jpeg"/><Relationship Id="rId4" Type="http://schemas.openxmlformats.org/officeDocument/2006/relationships/theme" Target="../theme/theme1.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oleObject" Target="../embeddings/oleObject2.bin"/><Relationship Id="rId11" Type="http://schemas.openxmlformats.org/officeDocument/2006/relationships/image" Target="../media/image5.jpeg"/><Relationship Id="rId5" Type="http://schemas.openxmlformats.org/officeDocument/2006/relationships/tags" Target="../tags/tag3.xml"/><Relationship Id="rId10" Type="http://schemas.openxmlformats.org/officeDocument/2006/relationships/image" Target="../media/image6.jpeg"/><Relationship Id="rId4" Type="http://schemas.openxmlformats.org/officeDocument/2006/relationships/theme" Target="../theme/theme2.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A7555D6-A858-38F7-CFF6-AB85D9FCDD13}"/>
              </a:ext>
            </a:extLst>
          </p:cNvPr>
          <p:cNvGraphicFramePr>
            <a:graphicFrameLocks noChangeAspect="1"/>
          </p:cNvGraphicFramePr>
          <p:nvPr userDrawn="1">
            <p:custDataLst>
              <p:tags r:id="rId5"/>
            </p:custDataLst>
            <p:extLst>
              <p:ext uri="{D42A27DB-BD31-4B8C-83A1-F6EECF244321}">
                <p14:modId xmlns:p14="http://schemas.microsoft.com/office/powerpoint/2010/main" val="3895073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11"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0B5F0D4-B6F7-CE58-F844-A5354C81461A}"/>
              </a:ext>
            </a:extLst>
          </p:cNvPr>
          <p:cNvGraphicFramePr>
            <a:graphicFrameLocks noChangeAspect="1"/>
          </p:cNvGraphicFramePr>
          <p:nvPr userDrawn="1">
            <p:custDataLst>
              <p:tags r:id="rId5"/>
            </p:custDataLst>
            <p:extLst>
              <p:ext uri="{D42A27DB-BD31-4B8C-83A1-F6EECF244321}">
                <p14:modId xmlns:p14="http://schemas.microsoft.com/office/powerpoint/2010/main" val="42064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11"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0.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6.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8" Type="http://schemas.openxmlformats.org/officeDocument/2006/relationships/hyperlink" Target="https://www.insuranceeurope.eu/priorities/26/digitalisation" TargetMode="External"/><Relationship Id="rId3" Type="http://schemas.openxmlformats.org/officeDocument/2006/relationships/hyperlink" Target="https://www.bankingsupervision.europa.eu/about/consumerprotection/html/index.en.html" TargetMode="External"/><Relationship Id="rId7" Type="http://schemas.openxmlformats.org/officeDocument/2006/relationships/hyperlink" Target="https://finance.ec.europa.eu/system/files/2022-01/220111-financial-competence-framework-adults_en.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esma.europa.eu/investor-corner" TargetMode="External"/><Relationship Id="rId5" Type="http://schemas.openxmlformats.org/officeDocument/2006/relationships/hyperlink" Target="https://finance.ec.europa.eu/consumer-finance-and-payments/financial-literacy_en" TargetMode="External"/><Relationship Id="rId10" Type="http://schemas.openxmlformats.org/officeDocument/2006/relationships/hyperlink" Target="https://www.oecd.org/financial/education/" TargetMode="External"/><Relationship Id="rId4" Type="http://schemas.openxmlformats.org/officeDocument/2006/relationships/hyperlink" Target="https://commission.europa.eu/live-work-travel-eu/consumer-rights-and-complaints/consumer-financial-products-and-services/consumer-protection-financial-services_en" TargetMode="External"/><Relationship Id="rId9" Type="http://schemas.openxmlformats.org/officeDocument/2006/relationships/hyperlink" Target="http://www.oecd.org/financial/education/2022-INFE-Toolkit-Measuring-Finlit-Financial-Inclusion.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2967907" y="4672448"/>
            <a:ext cx="12352186"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hr-HR" sz="4400" b="1" dirty="0">
                <a:solidFill>
                  <a:schemeClr val="tx1"/>
                </a:solidFill>
                <a:latin typeface="+mn-lt"/>
                <a:ea typeface="Helvetica Neue"/>
                <a:cs typeface="Helvetica Neue"/>
                <a:sym typeface="Helvetica Neue"/>
              </a:rPr>
              <a:t>Osobne financije u digitalnom okruženju</a:t>
            </a:r>
            <a:endParaRPr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hr-HR" sz="1800" b="1" dirty="0" err="1">
                <a:solidFill>
                  <a:srgbClr val="00CCFF"/>
                </a:solidFill>
              </a:rPr>
              <a:t>www.digital</a:t>
            </a:r>
            <a:r>
              <a:rPr lang="hr-HR" sz="1800" b="1" dirty="0">
                <a:solidFill>
                  <a:srgbClr val="00CCFF"/>
                </a:solidFill>
              </a:rPr>
              <a:t>-</a:t>
            </a:r>
            <a:r>
              <a:rPr lang="hr-HR" sz="1800" b="1" dirty="0" err="1">
                <a:solidFill>
                  <a:srgbClr val="00CCFF"/>
                </a:solidFill>
              </a:rPr>
              <a:t>boomer.eu</a:t>
            </a:r>
            <a:endParaRPr lang="hr-HR" sz="1800" b="1" dirty="0">
              <a:solidFill>
                <a:srgbClr val="00CCFF"/>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1051394" y="5762998"/>
            <a:ext cx="16185212"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hr-HR" sz="4000">
                <a:solidFill>
                  <a:schemeClr val="tx1"/>
                </a:solidFill>
                <a:latin typeface="Arial" pitchFamily="34" charset="0"/>
                <a:ea typeface="Helvetica Neue"/>
                <a:cs typeface="Arial" pitchFamily="34" charset="0"/>
                <a:sym typeface="Helvetica Neue"/>
              </a:rPr>
              <a:t>Izradio: </a:t>
            </a:r>
            <a:r>
              <a:rPr lang="hr-HR" sz="4000" dirty="0">
                <a:solidFill>
                  <a:schemeClr val="tx1"/>
                </a:solidFill>
                <a:latin typeface="Arial" pitchFamily="34" charset="0"/>
                <a:ea typeface="Helvetica Neue"/>
                <a:cs typeface="Arial" pitchFamily="34" charset="0"/>
                <a:sym typeface="Helvetica Neue"/>
              </a:rPr>
              <a:t>Sveučilište u Zagrebu, Ekonomski fakultet</a:t>
            </a:r>
            <a:endParaRPr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CAE1CAE5-AE0F-2AFA-20D2-EA1256CB14E7}"/>
              </a:ext>
            </a:extLst>
          </p:cNvPr>
          <p:cNvGraphicFramePr>
            <a:graphicFrameLocks noChangeAspect="1"/>
          </p:cNvGraphicFramePr>
          <p:nvPr>
            <p:custDataLst>
              <p:tags r:id="rId1"/>
            </p:custDataLst>
            <p:extLst>
              <p:ext uri="{D42A27DB-BD31-4B8C-83A1-F6EECF244321}">
                <p14:modId xmlns:p14="http://schemas.microsoft.com/office/powerpoint/2010/main" val="1680835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C706A67C-B325-C207-B189-6DDDC3818EB3}"/>
              </a:ext>
            </a:extLst>
          </p:cNvPr>
          <p:cNvGrpSpPr/>
          <p:nvPr/>
        </p:nvGrpSpPr>
        <p:grpSpPr>
          <a:xfrm>
            <a:off x="1332000" y="7407445"/>
            <a:ext cx="15660600" cy="1569620"/>
            <a:chOff x="1332000" y="5679129"/>
            <a:chExt cx="15660600" cy="1569620"/>
          </a:xfrm>
        </p:grpSpPr>
        <p:sp>
          <p:nvSpPr>
            <p:cNvPr id="8" name="Google Shape;120;p6">
              <a:extLst>
                <a:ext uri="{FF2B5EF4-FFF2-40B4-BE49-F238E27FC236}">
                  <a16:creationId xmlns:a16="http://schemas.microsoft.com/office/drawing/2014/main" id="{A20CAC5F-B5F6-992A-A6E2-943D17FED445}"/>
                </a:ext>
              </a:extLst>
            </p:cNvPr>
            <p:cNvSpPr txBox="1"/>
            <p:nvPr/>
          </p:nvSpPr>
          <p:spPr>
            <a:xfrm>
              <a:off x="1332000" y="5679129"/>
              <a:ext cx="14888209"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err="1">
                  <a:effectLst/>
                  <a:latin typeface="+mj-lt"/>
                  <a:ea typeface="Yu Mincho" panose="02020400000000000000" pitchFamily="18" charset="-128"/>
                  <a:cs typeface="Arial" panose="020B0604020202020204" pitchFamily="34" charset="0"/>
                </a:rPr>
                <a:t>Prilagodba</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digitalnom</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dobu</a:t>
              </a:r>
              <a:r>
                <a:rPr lang="en-US" sz="2400" b="1" dirty="0">
                  <a:effectLst/>
                  <a:latin typeface="+mj-lt"/>
                  <a:ea typeface="Yu Mincho" panose="02020400000000000000" pitchFamily="18" charset="-128"/>
                  <a:cs typeface="Arial" panose="020B0604020202020204" pitchFamily="34" charset="0"/>
                </a:rPr>
                <a:t>: </a:t>
              </a:r>
              <a:r>
                <a:rPr lang="en-US" sz="2400" dirty="0">
                  <a:effectLst/>
                  <a:latin typeface="+mj-lt"/>
                  <a:ea typeface="Yu Mincho" panose="02020400000000000000" pitchFamily="18" charset="-128"/>
                  <a:cs typeface="Arial" panose="020B0604020202020204" pitchFamily="34" charset="0"/>
                </a:rPr>
                <a:t>U </a:t>
              </a:r>
              <a:r>
                <a:rPr lang="en-US" sz="2400" dirty="0" err="1">
                  <a:effectLst/>
                  <a:latin typeface="+mj-lt"/>
                  <a:ea typeface="Yu Mincho" panose="02020400000000000000" pitchFamily="18" charset="-128"/>
                  <a:cs typeface="Arial" panose="020B0604020202020204" pitchFamily="34" charset="0"/>
                </a:rPr>
                <a:t>današnjem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digitalnom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svijetu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transakcije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usluge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postaju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sve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više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digitalne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pismenost</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pomaže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vam</a:t>
              </a:r>
              <a:r>
                <a:rPr lang="en-US" sz="2400" dirty="0">
                  <a:effectLst/>
                  <a:latin typeface="+mj-lt"/>
                  <a:ea typeface="Yu Mincho" panose="02020400000000000000" pitchFamily="18" charset="-128"/>
                  <a:cs typeface="Arial" panose="020B0604020202020204" pitchFamily="34" charset="0"/>
                </a:rPr>
                <a:t> da </a:t>
              </a:r>
              <a:r>
                <a:rPr lang="en-US" sz="2400" dirty="0" err="1">
                  <a:effectLst/>
                  <a:latin typeface="+mj-lt"/>
                  <a:ea typeface="Yu Mincho" panose="02020400000000000000" pitchFamily="18" charset="-128"/>
                  <a:cs typeface="Arial" panose="020B0604020202020204" pitchFamily="34" charset="0"/>
                </a:rPr>
                <a:t>pouzdano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sigurno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upravljate</a:t>
              </a:r>
              <a:r>
                <a:rPr lang="en-US" sz="2400" dirty="0">
                  <a:effectLst/>
                  <a:latin typeface="+mj-lt"/>
                  <a:ea typeface="Yu Mincho" panose="02020400000000000000" pitchFamily="18" charset="-128"/>
                  <a:cs typeface="Arial" panose="020B0604020202020204" pitchFamily="34" charset="0"/>
                </a:rPr>
                <a:t> internet </a:t>
              </a:r>
              <a:r>
                <a:rPr lang="en-US" sz="2400" dirty="0" err="1">
                  <a:effectLst/>
                  <a:latin typeface="+mj-lt"/>
                  <a:ea typeface="Yu Mincho" panose="02020400000000000000" pitchFamily="18" charset="-128"/>
                  <a:cs typeface="Arial" panose="020B0604020202020204" pitchFamily="34" charset="0"/>
                </a:rPr>
                <a:t>bankarstvom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sustavima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mobilnog</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plaćanja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drugim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digitalnim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uslugama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Osigurava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vam</a:t>
              </a:r>
              <a:r>
                <a:rPr lang="en-US" sz="2400" dirty="0">
                  <a:effectLst/>
                  <a:latin typeface="+mj-lt"/>
                  <a:ea typeface="Yu Mincho" panose="02020400000000000000" pitchFamily="18" charset="-128"/>
                  <a:cs typeface="Arial" panose="020B0604020202020204" pitchFamily="34" charset="0"/>
                </a:rPr>
                <a:t> da </a:t>
              </a:r>
              <a:r>
                <a:rPr lang="en-US" sz="2400" dirty="0" err="1">
                  <a:effectLst/>
                  <a:latin typeface="+mj-lt"/>
                  <a:ea typeface="Yu Mincho" panose="02020400000000000000" pitchFamily="18" charset="-128"/>
                  <a:cs typeface="Arial" panose="020B0604020202020204" pitchFamily="34" charset="0"/>
                </a:rPr>
                <a:t>možete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maksimalno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iskoristiti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mogućnosti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koje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nudi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digitalno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okruženje</a:t>
              </a:r>
              <a:r>
                <a:rPr lang="en-US" sz="2400" dirty="0">
                  <a:effectLst/>
                  <a:latin typeface="+mj-lt"/>
                  <a:ea typeface="Yu Mincho" panose="02020400000000000000" pitchFamily="18" charset="-128"/>
                  <a:cs typeface="Arial" panose="020B0604020202020204" pitchFamily="34" charset="0"/>
                </a:rPr>
                <a:t>, a </a:t>
              </a:r>
              <a:r>
                <a:rPr lang="en-US" sz="2400" dirty="0" err="1">
                  <a:effectLst/>
                  <a:latin typeface="+mj-lt"/>
                  <a:ea typeface="Yu Mincho" panose="02020400000000000000" pitchFamily="18" charset="-128"/>
                  <a:cs typeface="Arial" panose="020B0604020202020204" pitchFamily="34" charset="0"/>
                </a:rPr>
                <a:t>pritom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minimizirati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povezane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rizike</a:t>
              </a:r>
              <a:r>
                <a:rPr lang="en-US" sz="2400" dirty="0">
                  <a:effectLst/>
                  <a:latin typeface="+mj-lt"/>
                  <a:ea typeface="Yu Mincho" panose="02020400000000000000" pitchFamily="18" charset="-128"/>
                  <a:cs typeface="Arial" panose="020B0604020202020204" pitchFamily="34" charset="0"/>
                </a:rPr>
                <a:t>.</a:t>
              </a:r>
              <a:endParaRPr lang="es-ES" dirty="0">
                <a:latin typeface="+mj-lt"/>
              </a:endParaRPr>
            </a:p>
          </p:txBody>
        </p:sp>
        <p:sp>
          <p:nvSpPr>
            <p:cNvPr id="12" name="Google Shape;58;p2">
              <a:extLst>
                <a:ext uri="{FF2B5EF4-FFF2-40B4-BE49-F238E27FC236}">
                  <a16:creationId xmlns:a16="http://schemas.microsoft.com/office/drawing/2014/main" id="{576A15ED-B7A6-9CA7-4D7B-E7C402DC48D3}"/>
                </a:ext>
              </a:extLst>
            </p:cNvPr>
            <p:cNvSpPr txBox="1"/>
            <p:nvPr/>
          </p:nvSpPr>
          <p:spPr>
            <a:xfrm>
              <a:off x="16459200" y="5863795"/>
              <a:ext cx="53340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r" rtl="0">
                <a:spcBef>
                  <a:spcPts val="0"/>
                </a:spcBef>
                <a:spcAft>
                  <a:spcPts val="0"/>
                </a:spcAft>
                <a:buNone/>
              </a:pPr>
              <a:r>
                <a:rPr lang="hr-HR" sz="4800" b="1" dirty="0">
                  <a:solidFill>
                    <a:srgbClr val="33CCFF"/>
                  </a:solidFill>
                  <a:latin typeface="+mj-lt"/>
                  <a:sym typeface="Helvetica Neue"/>
                </a:rPr>
                <a:t>6</a:t>
              </a:r>
              <a:endParaRPr dirty="0">
                <a:solidFill>
                  <a:srgbClr val="33CCFF"/>
                </a:solidFill>
                <a:latin typeface="+mj-lt"/>
              </a:endParaRPr>
            </a:p>
          </p:txBody>
        </p:sp>
      </p:grpSp>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Presjek</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financijske</a:t>
            </a:r>
            <a:r>
              <a:rPr lang="es-ES" sz="4800" b="1" dirty="0">
                <a:solidFill>
                  <a:schemeClr val="tx1"/>
                </a:solidFill>
                <a:latin typeface="+mn-lt"/>
                <a:ea typeface="Helvetica Neue"/>
                <a:cs typeface="Helvetica Neue"/>
                <a:sym typeface="Helvetica Neue"/>
              </a:rPr>
              <a:t> i </a:t>
            </a:r>
            <a:r>
              <a:rPr lang="es-ES" sz="4800" b="1" dirty="0" err="1">
                <a:solidFill>
                  <a:schemeClr val="tx1"/>
                </a:solidFill>
                <a:latin typeface="+mn-lt"/>
                <a:ea typeface="Helvetica Neue"/>
                <a:cs typeface="Helvetica Neue"/>
                <a:sym typeface="Helvetica Neue"/>
              </a:rPr>
              <a:t>digitalne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pismenosti</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err="1">
                <a:solidFill>
                  <a:srgbClr val="00CCFF"/>
                </a:solidFill>
                <a:latin typeface="+mn-lt"/>
                <a:ea typeface="Helvetica Neue"/>
                <a:cs typeface="Helvetica Neue"/>
                <a:sym typeface="Helvetica Neue"/>
              </a:rPr>
              <a:t>Zašto</a:t>
            </a:r>
            <a:r>
              <a:rPr lang="en-US" sz="2800" b="1" dirty="0">
                <a:solidFill>
                  <a:srgbClr val="00CCFF"/>
                </a:solidFill>
                <a:latin typeface="+mn-lt"/>
                <a:ea typeface="Helvetica Neue"/>
                <a:cs typeface="Helvetica Neue"/>
                <a:sym typeface="Helvetica Neue"/>
              </a:rPr>
              <a:t> je </a:t>
            </a:r>
            <a:r>
              <a:rPr lang="en-US" sz="2800" b="1" dirty="0" err="1">
                <a:solidFill>
                  <a:srgbClr val="00CCFF"/>
                </a:solidFill>
                <a:latin typeface="+mn-lt"/>
                <a:ea typeface="Helvetica Neue"/>
                <a:cs typeface="Helvetica Neue"/>
                <a:sym typeface="Helvetica Neue"/>
              </a:rPr>
              <a:t>financijska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pismenost</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važna</a:t>
            </a:r>
            <a:r>
              <a:rPr lang="en-US" sz="2800" b="1" dirty="0">
                <a:solidFill>
                  <a:srgbClr val="00CCFF"/>
                </a:solidFill>
                <a:latin typeface="+mn-lt"/>
                <a:ea typeface="Helvetica Neue"/>
                <a:cs typeface="Helvetica Neue"/>
                <a:sym typeface="Helvetica Neue"/>
              </a:rPr>
              <a:t>?</a:t>
            </a:r>
            <a:endParaRPr lang="en-US" sz="2800" dirty="0">
              <a:solidFill>
                <a:srgbClr val="00CCFF"/>
              </a:solidFill>
              <a:latin typeface="+mn-lt"/>
            </a:endParaRPr>
          </a:p>
        </p:txBody>
      </p:sp>
      <p:grpSp>
        <p:nvGrpSpPr>
          <p:cNvPr id="10" name="Group 9">
            <a:extLst>
              <a:ext uri="{FF2B5EF4-FFF2-40B4-BE49-F238E27FC236}">
                <a16:creationId xmlns:a16="http://schemas.microsoft.com/office/drawing/2014/main" id="{AC0F2370-2BC8-0DAD-C952-8ACB5680E163}"/>
              </a:ext>
            </a:extLst>
          </p:cNvPr>
          <p:cNvGrpSpPr/>
          <p:nvPr/>
        </p:nvGrpSpPr>
        <p:grpSpPr>
          <a:xfrm>
            <a:off x="1332000" y="4072713"/>
            <a:ext cx="15660600" cy="1569620"/>
            <a:chOff x="1332000" y="5679129"/>
            <a:chExt cx="15660600" cy="1569620"/>
          </a:xfrm>
        </p:grpSpPr>
        <p:sp>
          <p:nvSpPr>
            <p:cNvPr id="7" name="Google Shape;120;p6">
              <a:extLst>
                <a:ext uri="{FF2B5EF4-FFF2-40B4-BE49-F238E27FC236}">
                  <a16:creationId xmlns:a16="http://schemas.microsoft.com/office/drawing/2014/main" id="{C59E2560-D3DC-0A29-71F9-40F1DD11710B}"/>
                </a:ext>
              </a:extLst>
            </p:cNvPr>
            <p:cNvSpPr txBox="1"/>
            <p:nvPr/>
          </p:nvSpPr>
          <p:spPr>
            <a:xfrm>
              <a:off x="1332000" y="5679129"/>
              <a:ext cx="14888209"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err="1">
                  <a:effectLst/>
                  <a:latin typeface="+mj-lt"/>
                  <a:ea typeface="Yu Mincho" panose="02020400000000000000" pitchFamily="18" charset="-128"/>
                  <a:cs typeface="Arial" panose="020B0604020202020204" pitchFamily="34" charset="0"/>
                </a:rPr>
                <a:t>Zaštita</a:t>
              </a:r>
              <a:r>
                <a:rPr lang="en-US" sz="2400" b="1" dirty="0">
                  <a:effectLst/>
                  <a:latin typeface="+mj-lt"/>
                  <a:ea typeface="Yu Mincho" panose="02020400000000000000" pitchFamily="18" charset="-128"/>
                  <a:cs typeface="Arial" panose="020B0604020202020204" pitchFamily="34" charset="0"/>
                </a:rPr>
                <a:t> od </a:t>
              </a:r>
              <a:r>
                <a:rPr lang="en-US" sz="2400" b="1" dirty="0" err="1">
                  <a:effectLst/>
                  <a:latin typeface="+mj-lt"/>
                  <a:ea typeface="Yu Mincho" panose="02020400000000000000" pitchFamily="18" charset="-128"/>
                  <a:cs typeface="Arial" panose="020B0604020202020204" pitchFamily="34" charset="0"/>
                </a:rPr>
                <a:t>iskorištavanja</a:t>
              </a:r>
              <a:r>
                <a:rPr lang="en-US" sz="2400" b="1"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Osobito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starije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osobe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mogu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biti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podložne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financijskom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iskorištavanju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pismenost</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povećava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vašu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sposobnost</a:t>
              </a:r>
              <a:r>
                <a:rPr lang="en-US" sz="2400" dirty="0">
                  <a:effectLst/>
                  <a:latin typeface="+mj-lt"/>
                  <a:ea typeface="Yu Mincho" panose="02020400000000000000" pitchFamily="18" charset="-128"/>
                  <a:cs typeface="Arial" panose="020B0604020202020204" pitchFamily="34" charset="0"/>
                </a:rPr>
                <a:t> da </a:t>
              </a:r>
              <a:r>
                <a:rPr lang="en-US" sz="2400" dirty="0" err="1">
                  <a:effectLst/>
                  <a:latin typeface="+mj-lt"/>
                  <a:ea typeface="Yu Mincho" panose="02020400000000000000" pitchFamily="18" charset="-128"/>
                  <a:cs typeface="Arial" panose="020B0604020202020204" pitchFamily="34" charset="0"/>
                </a:rPr>
                <a:t>prepoznate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potencijalne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prijevare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zaštitite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svoju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imovinu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prepoznate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kada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trebate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potražiti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profesionalni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savjet</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ili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pomoć</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Osposobljava</a:t>
              </a:r>
              <a:r>
                <a:rPr lang="en-US" sz="2400" dirty="0">
                  <a:effectLst/>
                  <a:latin typeface="+mj-lt"/>
                  <a:ea typeface="Yu Mincho" panose="02020400000000000000" pitchFamily="18" charset="-128"/>
                  <a:cs typeface="Arial" panose="020B0604020202020204" pitchFamily="34" charset="0"/>
                </a:rPr>
                <a:t> vas da </a:t>
              </a:r>
              <a:r>
                <a:rPr lang="en-US" sz="2400" dirty="0" err="1">
                  <a:effectLst/>
                  <a:latin typeface="+mj-lt"/>
                  <a:ea typeface="Yu Mincho" panose="02020400000000000000" pitchFamily="18" charset="-128"/>
                  <a:cs typeface="Arial" panose="020B0604020202020204" pitchFamily="34" charset="0"/>
                </a:rPr>
                <a:t>zaštitite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svoje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blagostanje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zadržite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kontrolu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nad</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svojim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odlukama</a:t>
              </a:r>
              <a:r>
                <a:rPr lang="en-US" sz="2400" dirty="0">
                  <a:effectLst/>
                  <a:latin typeface="+mj-lt"/>
                  <a:ea typeface="Yu Mincho" panose="02020400000000000000" pitchFamily="18" charset="-128"/>
                  <a:cs typeface="Arial" panose="020B0604020202020204" pitchFamily="34" charset="0"/>
                </a:rPr>
                <a:t>.</a:t>
              </a:r>
              <a:endParaRPr lang="es-ES" dirty="0">
                <a:latin typeface="+mj-lt"/>
              </a:endParaRPr>
            </a:p>
          </p:txBody>
        </p:sp>
        <p:sp>
          <p:nvSpPr>
            <p:cNvPr id="9" name="Google Shape;58;p2">
              <a:extLst>
                <a:ext uri="{FF2B5EF4-FFF2-40B4-BE49-F238E27FC236}">
                  <a16:creationId xmlns:a16="http://schemas.microsoft.com/office/drawing/2014/main" id="{BFB33CC1-E2B5-B5B6-C88F-2D2227DABBA5}"/>
                </a:ext>
              </a:extLst>
            </p:cNvPr>
            <p:cNvSpPr txBox="1"/>
            <p:nvPr/>
          </p:nvSpPr>
          <p:spPr>
            <a:xfrm>
              <a:off x="16459200" y="5863795"/>
              <a:ext cx="53340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r" rtl="0">
                <a:spcBef>
                  <a:spcPts val="0"/>
                </a:spcBef>
                <a:spcAft>
                  <a:spcPts val="0"/>
                </a:spcAft>
                <a:buNone/>
              </a:pPr>
              <a:r>
                <a:rPr lang="hr-HR" sz="4800" b="1" dirty="0">
                  <a:solidFill>
                    <a:srgbClr val="33CCFF"/>
                  </a:solidFill>
                  <a:latin typeface="+mj-lt"/>
                  <a:sym typeface="Helvetica Neue"/>
                </a:rPr>
                <a:t>4</a:t>
              </a:r>
              <a:endParaRPr dirty="0">
                <a:solidFill>
                  <a:srgbClr val="33CCFF"/>
                </a:solidFill>
                <a:latin typeface="+mj-lt"/>
              </a:endParaRPr>
            </a:p>
          </p:txBody>
        </p:sp>
      </p:grpSp>
      <p:grpSp>
        <p:nvGrpSpPr>
          <p:cNvPr id="20" name="Group 19">
            <a:extLst>
              <a:ext uri="{FF2B5EF4-FFF2-40B4-BE49-F238E27FC236}">
                <a16:creationId xmlns:a16="http://schemas.microsoft.com/office/drawing/2014/main" id="{4CF8EC65-849D-BBA1-C88C-B2688D2FFEDE}"/>
              </a:ext>
            </a:extLst>
          </p:cNvPr>
          <p:cNvGrpSpPr/>
          <p:nvPr/>
        </p:nvGrpSpPr>
        <p:grpSpPr>
          <a:xfrm>
            <a:off x="1313700" y="5692572"/>
            <a:ext cx="15660600" cy="1569620"/>
            <a:chOff x="1332000" y="3966033"/>
            <a:chExt cx="15660600" cy="1569620"/>
          </a:xfrm>
        </p:grpSpPr>
        <p:sp>
          <p:nvSpPr>
            <p:cNvPr id="21" name="Google Shape;120;p6">
              <a:extLst>
                <a:ext uri="{FF2B5EF4-FFF2-40B4-BE49-F238E27FC236}">
                  <a16:creationId xmlns:a16="http://schemas.microsoft.com/office/drawing/2014/main" id="{27FF07EC-495F-0F18-8DA4-8FDEA600AD30}"/>
                </a:ext>
              </a:extLst>
            </p:cNvPr>
            <p:cNvSpPr txBox="1"/>
            <p:nvPr/>
          </p:nvSpPr>
          <p:spPr>
            <a:xfrm>
              <a:off x="2104391" y="3966033"/>
              <a:ext cx="14888209"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err="1">
                  <a:effectLst/>
                  <a:latin typeface="+mj-lt"/>
                  <a:ea typeface="Yu Mincho" panose="02020400000000000000" pitchFamily="18" charset="-128"/>
                  <a:cs typeface="Arial" panose="020B0604020202020204" pitchFamily="34" charset="0"/>
                </a:rPr>
                <a:t>Povećanje</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samopouzdanja</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i</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osnaživanje</a:t>
              </a:r>
              <a:r>
                <a:rPr lang="en-US" sz="2400" b="1"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Posjedovanje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pismenosti</a:t>
              </a:r>
              <a:r>
                <a:rPr lang="en-US" sz="2400" dirty="0">
                  <a:effectLst/>
                  <a:latin typeface="+mj-lt"/>
                  <a:ea typeface="Yu Mincho" panose="02020400000000000000" pitchFamily="18" charset="-128"/>
                  <a:cs typeface="Arial" panose="020B0604020202020204" pitchFamily="34" charset="0"/>
                </a:rPr>
                <a:t> ne </a:t>
              </a:r>
              <a:r>
                <a:rPr lang="en-US" sz="2400" dirty="0" err="1">
                  <a:effectLst/>
                  <a:latin typeface="+mj-lt"/>
                  <a:ea typeface="Yu Mincho" panose="02020400000000000000" pitchFamily="18" charset="-128"/>
                  <a:cs typeface="Arial" panose="020B0604020202020204" pitchFamily="34" charset="0"/>
                </a:rPr>
                <a:t>samo</a:t>
              </a:r>
              <a:r>
                <a:rPr lang="en-US" sz="2400" dirty="0">
                  <a:effectLst/>
                  <a:latin typeface="+mj-lt"/>
                  <a:ea typeface="Yu Mincho" panose="02020400000000000000" pitchFamily="18" charset="-128"/>
                  <a:cs typeface="Arial" panose="020B0604020202020204" pitchFamily="34" charset="0"/>
                </a:rPr>
                <a:t> da </a:t>
              </a:r>
              <a:r>
                <a:rPr lang="en-US" sz="2400" dirty="0" err="1">
                  <a:effectLst/>
                  <a:latin typeface="+mj-lt"/>
                  <a:ea typeface="Yu Mincho" panose="02020400000000000000" pitchFamily="18" charset="-128"/>
                  <a:cs typeface="Arial" panose="020B0604020202020204" pitchFamily="34" charset="0"/>
                </a:rPr>
                <a:t>poboljšava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vaše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vještine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donošenja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odluka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već</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također</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podiže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vaše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samopouzdanje</a:t>
              </a:r>
              <a:r>
                <a:rPr lang="en-US" sz="2400" dirty="0">
                  <a:effectLst/>
                  <a:latin typeface="+mj-lt"/>
                  <a:ea typeface="Yu Mincho" panose="02020400000000000000" pitchFamily="18" charset="-128"/>
                  <a:cs typeface="Arial" panose="020B0604020202020204" pitchFamily="34" charset="0"/>
                </a:rPr>
                <a:t> u </a:t>
              </a:r>
              <a:r>
                <a:rPr lang="en-US" sz="2400" dirty="0" err="1">
                  <a:effectLst/>
                  <a:latin typeface="+mj-lt"/>
                  <a:ea typeface="Yu Mincho" panose="02020400000000000000" pitchFamily="18" charset="-128"/>
                  <a:cs typeface="Arial" panose="020B0604020202020204" pitchFamily="34" charset="0"/>
                </a:rPr>
                <a:t>upravljanju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novcem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Omogućuje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vam</a:t>
              </a:r>
              <a:r>
                <a:rPr lang="en-US" sz="2400" dirty="0">
                  <a:effectLst/>
                  <a:latin typeface="+mj-lt"/>
                  <a:ea typeface="Yu Mincho" panose="02020400000000000000" pitchFamily="18" charset="-128"/>
                  <a:cs typeface="Arial" panose="020B0604020202020204" pitchFamily="34" charset="0"/>
                </a:rPr>
                <a:t> da </a:t>
              </a:r>
              <a:r>
                <a:rPr lang="en-US" sz="2400" dirty="0" err="1">
                  <a:effectLst/>
                  <a:latin typeface="+mj-lt"/>
                  <a:ea typeface="Yu Mincho" panose="02020400000000000000" pitchFamily="18" charset="-128"/>
                  <a:cs typeface="Arial" panose="020B0604020202020204" pitchFamily="34" charset="0"/>
                </a:rPr>
                <a:t>preuzmete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kontrolu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nad</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svojim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stvarima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smanjujući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stres</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tjeskobu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povezane</a:t>
              </a:r>
              <a:r>
                <a:rPr lang="en-US" sz="2400" dirty="0">
                  <a:effectLst/>
                  <a:latin typeface="+mj-lt"/>
                  <a:ea typeface="Yu Mincho" panose="02020400000000000000" pitchFamily="18" charset="-128"/>
                  <a:cs typeface="Arial" panose="020B0604020202020204" pitchFamily="34" charset="0"/>
                </a:rPr>
                <a:t> s </a:t>
              </a:r>
              <a:r>
                <a:rPr lang="en-US" sz="2400" dirty="0" err="1">
                  <a:effectLst/>
                  <a:latin typeface="+mj-lt"/>
                  <a:ea typeface="Yu Mincho" panose="02020400000000000000" pitchFamily="18" charset="-128"/>
                  <a:cs typeface="Arial" panose="020B0604020202020204" pitchFamily="34" charset="0"/>
                </a:rPr>
                <a:t>financijama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poboljšavajući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vaše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cjelokupno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blagostanje</a:t>
              </a:r>
              <a:r>
                <a:rPr lang="en-US" sz="2400" dirty="0">
                  <a:effectLst/>
                  <a:latin typeface="+mj-lt"/>
                  <a:ea typeface="Yu Mincho" panose="02020400000000000000" pitchFamily="18" charset="-128"/>
                  <a:cs typeface="Arial" panose="020B0604020202020204" pitchFamily="34" charset="0"/>
                </a:rPr>
                <a:t>.</a:t>
              </a:r>
              <a:endParaRPr lang="es-ES" dirty="0">
                <a:latin typeface="+mj-lt"/>
              </a:endParaRPr>
            </a:p>
          </p:txBody>
        </p:sp>
        <p:sp>
          <p:nvSpPr>
            <p:cNvPr id="22" name="Google Shape;58;p2">
              <a:extLst>
                <a:ext uri="{FF2B5EF4-FFF2-40B4-BE49-F238E27FC236}">
                  <a16:creationId xmlns:a16="http://schemas.microsoft.com/office/drawing/2014/main" id="{17959F23-FA4C-BBD1-FDB2-BD5B6AEADAF4}"/>
                </a:ext>
              </a:extLst>
            </p:cNvPr>
            <p:cNvSpPr txBox="1"/>
            <p:nvPr/>
          </p:nvSpPr>
          <p:spPr>
            <a:xfrm>
              <a:off x="1332000" y="4257359"/>
              <a:ext cx="54252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4800" b="1" dirty="0">
                  <a:solidFill>
                    <a:srgbClr val="33CCFF"/>
                  </a:solidFill>
                  <a:latin typeface="+mj-lt"/>
                  <a:ea typeface="Helvetica Neue"/>
                  <a:cs typeface="Helvetica Neue"/>
                  <a:sym typeface="Helvetica Neue"/>
                </a:rPr>
                <a:t>5</a:t>
              </a:r>
              <a:endParaRPr dirty="0">
                <a:solidFill>
                  <a:srgbClr val="33CCFF"/>
                </a:solidFill>
                <a:latin typeface="+mj-lt"/>
              </a:endParaRPr>
            </a:p>
          </p:txBody>
        </p:sp>
      </p:grpSp>
      <p:cxnSp>
        <p:nvCxnSpPr>
          <p:cNvPr id="2" name="Straight Connector 1">
            <a:extLst>
              <a:ext uri="{FF2B5EF4-FFF2-40B4-BE49-F238E27FC236}">
                <a16:creationId xmlns:a16="http://schemas.microsoft.com/office/drawing/2014/main" id="{A95DCCE2-B84B-15E9-D5B9-71BFAFC20E82}"/>
              </a:ext>
            </a:extLst>
          </p:cNvPr>
          <p:cNvCxnSpPr/>
          <p:nvPr/>
        </p:nvCxnSpPr>
        <p:spPr>
          <a:xfrm>
            <a:off x="1295400" y="7357205"/>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F8B74F7-F4E4-0DFA-1369-3857659B6155}"/>
              </a:ext>
            </a:extLst>
          </p:cNvPr>
          <p:cNvCxnSpPr/>
          <p:nvPr/>
        </p:nvCxnSpPr>
        <p:spPr>
          <a:xfrm>
            <a:off x="1295400" y="5696145"/>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60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CAE1CAE5-AE0F-2AFA-20D2-EA1256CB14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9" name="think-cell data - do not delete" hidden="1">
                        <a:extLst>
                          <a:ext uri="{FF2B5EF4-FFF2-40B4-BE49-F238E27FC236}">
                            <a16:creationId xmlns:a16="http://schemas.microsoft.com/office/drawing/2014/main" id="{CAE1CAE5-AE0F-2AFA-20D2-EA1256CB14E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Presjek</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financijske</a:t>
            </a:r>
            <a:r>
              <a:rPr lang="es-ES" sz="4800" b="1" dirty="0">
                <a:solidFill>
                  <a:schemeClr val="tx1"/>
                </a:solidFill>
                <a:latin typeface="+mn-lt"/>
                <a:ea typeface="Helvetica Neue"/>
                <a:cs typeface="Helvetica Neue"/>
                <a:sym typeface="Helvetica Neue"/>
              </a:rPr>
              <a:t> i </a:t>
            </a:r>
            <a:r>
              <a:rPr lang="es-ES" sz="4800" b="1" dirty="0" err="1">
                <a:solidFill>
                  <a:schemeClr val="tx1"/>
                </a:solidFill>
                <a:latin typeface="+mn-lt"/>
                <a:ea typeface="Helvetica Neue"/>
                <a:cs typeface="Helvetica Neue"/>
                <a:sym typeface="Helvetica Neue"/>
              </a:rPr>
              <a:t>digitalne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pismenosti</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err="1">
                <a:solidFill>
                  <a:srgbClr val="00CCFF"/>
                </a:solidFill>
                <a:latin typeface="+mn-lt"/>
                <a:ea typeface="Helvetica Neue"/>
                <a:cs typeface="Helvetica Neue"/>
                <a:sym typeface="Helvetica Neue"/>
              </a:rPr>
              <a:t>Zašto</a:t>
            </a:r>
            <a:r>
              <a:rPr lang="en-US" sz="2800" b="1" dirty="0">
                <a:solidFill>
                  <a:srgbClr val="00CCFF"/>
                </a:solidFill>
                <a:latin typeface="+mn-lt"/>
                <a:ea typeface="Helvetica Neue"/>
                <a:cs typeface="Helvetica Neue"/>
                <a:sym typeface="Helvetica Neue"/>
              </a:rPr>
              <a:t> je </a:t>
            </a:r>
            <a:r>
              <a:rPr lang="en-US" sz="2800" b="1" dirty="0" err="1">
                <a:solidFill>
                  <a:srgbClr val="00CCFF"/>
                </a:solidFill>
                <a:latin typeface="+mn-lt"/>
                <a:ea typeface="Helvetica Neue"/>
                <a:cs typeface="Helvetica Neue"/>
                <a:sym typeface="Helvetica Neue"/>
              </a:rPr>
              <a:t>financijska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pismenost</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važna</a:t>
            </a:r>
            <a:r>
              <a:rPr lang="en-US" sz="2800" b="1" dirty="0">
                <a:solidFill>
                  <a:srgbClr val="00CCFF"/>
                </a:solidFill>
                <a:latin typeface="+mn-lt"/>
                <a:ea typeface="Helvetica Neue"/>
                <a:cs typeface="Helvetica Neue"/>
                <a:sym typeface="Helvetica Neue"/>
              </a:rPr>
              <a:t>?</a:t>
            </a:r>
            <a:endParaRPr lang="en-US" sz="2800" dirty="0">
              <a:solidFill>
                <a:srgbClr val="00CCFF"/>
              </a:solidFill>
              <a:latin typeface="+mn-lt"/>
            </a:endParaRPr>
          </a:p>
        </p:txBody>
      </p:sp>
      <p:sp>
        <p:nvSpPr>
          <p:cNvPr id="2" name="Google Shape;120;p6">
            <a:extLst>
              <a:ext uri="{FF2B5EF4-FFF2-40B4-BE49-F238E27FC236}">
                <a16:creationId xmlns:a16="http://schemas.microsoft.com/office/drawing/2014/main" id="{46F11CAF-DACA-AB8E-F8F3-BDF97718E9F7}"/>
              </a:ext>
            </a:extLst>
          </p:cNvPr>
          <p:cNvSpPr txBox="1"/>
          <p:nvPr/>
        </p:nvSpPr>
        <p:spPr>
          <a:xfrm>
            <a:off x="1874520" y="5158680"/>
            <a:ext cx="9265920" cy="1938952"/>
          </a:xfrm>
          <a:prstGeom prst="rect">
            <a:avLst/>
          </a:prstGeom>
          <a:noFill/>
          <a:ln w="38100">
            <a:solidFill>
              <a:srgbClr val="33CCFF"/>
            </a:solidFill>
            <a:prstDash val="sysDash"/>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i="1" dirty="0" err="1">
                <a:solidFill>
                  <a:schemeClr val="accent6"/>
                </a:solidFill>
                <a:latin typeface="+mn-lt"/>
                <a:ea typeface="Helvetica Neue"/>
                <a:cs typeface="Helvetica Neue"/>
                <a:sym typeface="Helvetica Neue"/>
              </a:rPr>
              <a:t>Razumijevanjem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zašto</a:t>
            </a:r>
            <a:r>
              <a:rPr lang="en-US" sz="2400" i="1" dirty="0">
                <a:solidFill>
                  <a:schemeClr val="accent6"/>
                </a:solidFill>
                <a:latin typeface="+mn-lt"/>
                <a:ea typeface="Helvetica Neue"/>
                <a:cs typeface="Helvetica Neue"/>
                <a:sym typeface="Helvetica Neue"/>
              </a:rPr>
              <a:t> je </a:t>
            </a:r>
            <a:r>
              <a:rPr lang="en-US" sz="2400" i="1" dirty="0" err="1">
                <a:solidFill>
                  <a:schemeClr val="accent6"/>
                </a:solidFill>
                <a:latin typeface="+mn-lt"/>
                <a:ea typeface="Helvetica Neue"/>
                <a:cs typeface="Helvetica Neue"/>
                <a:sym typeface="Helvetica Neue"/>
              </a:rPr>
              <a:t>financijska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pismenost</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važna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možete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prepoznati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njezin</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utjecaj</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na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vaše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financijsko</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blagostanje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poduzeti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korake</a:t>
            </a:r>
            <a:r>
              <a:rPr lang="en-US" sz="2400" i="1" dirty="0">
                <a:solidFill>
                  <a:schemeClr val="accent6"/>
                </a:solidFill>
                <a:latin typeface="+mn-lt"/>
                <a:ea typeface="Helvetica Neue"/>
                <a:cs typeface="Helvetica Neue"/>
                <a:sym typeface="Helvetica Neue"/>
              </a:rPr>
              <a:t> za </a:t>
            </a:r>
            <a:r>
              <a:rPr lang="en-US" sz="2400" i="1" dirty="0" err="1">
                <a:solidFill>
                  <a:schemeClr val="accent6"/>
                </a:solidFill>
                <a:latin typeface="+mn-lt"/>
                <a:ea typeface="Helvetica Neue"/>
                <a:cs typeface="Helvetica Neue"/>
                <a:sym typeface="Helvetica Neue"/>
              </a:rPr>
              <a:t>unapređenje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svog</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znanja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vještina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donositi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utemeljene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financijske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odluke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koje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pozitivno</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utječu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na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vašu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sadašnju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buduću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financijsku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sigurnost</a:t>
            </a:r>
            <a:r>
              <a:rPr lang="en-US" sz="2400" i="1" dirty="0">
                <a:solidFill>
                  <a:schemeClr val="accent6"/>
                </a:solidFill>
                <a:latin typeface="+mn-lt"/>
                <a:ea typeface="Helvetica Neue"/>
                <a:cs typeface="Helvetica Neue"/>
                <a:sym typeface="Helvetica Neue"/>
              </a:rPr>
              <a:t>.</a:t>
            </a:r>
          </a:p>
        </p:txBody>
      </p:sp>
      <p:pic>
        <p:nvPicPr>
          <p:cNvPr id="5" name="Imagen 5">
            <a:extLst>
              <a:ext uri="{FF2B5EF4-FFF2-40B4-BE49-F238E27FC236}">
                <a16:creationId xmlns:a16="http://schemas.microsoft.com/office/drawing/2014/main" id="{1BEFB996-5A5F-DEBB-F4BF-182503743D18}"/>
              </a:ext>
            </a:extLst>
          </p:cNvPr>
          <p:cNvPicPr>
            <a:picLocks noChangeAspect="1"/>
          </p:cNvPicPr>
          <p:nvPr/>
        </p:nvPicPr>
        <p:blipFill>
          <a:blip r:embed="rId6"/>
          <a:stretch>
            <a:fillRect/>
          </a:stretch>
        </p:blipFill>
        <p:spPr>
          <a:xfrm>
            <a:off x="11987175" y="4257343"/>
            <a:ext cx="4426305" cy="3741626"/>
          </a:xfrm>
          <a:prstGeom prst="rect">
            <a:avLst/>
          </a:prstGeom>
        </p:spPr>
      </p:pic>
    </p:spTree>
    <p:extLst>
      <p:ext uri="{BB962C8B-B14F-4D97-AF65-F5344CB8AC3E}">
        <p14:creationId xmlns:p14="http://schemas.microsoft.com/office/powerpoint/2010/main" val="2979605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Presjek</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financijske</a:t>
            </a:r>
            <a:r>
              <a:rPr lang="es-ES" sz="4800" b="1" dirty="0">
                <a:solidFill>
                  <a:schemeClr val="tx1"/>
                </a:solidFill>
                <a:latin typeface="+mn-lt"/>
                <a:ea typeface="Helvetica Neue"/>
                <a:cs typeface="Helvetica Neue"/>
                <a:sym typeface="Helvetica Neue"/>
              </a:rPr>
              <a:t> i </a:t>
            </a:r>
            <a:r>
              <a:rPr lang="es-ES" sz="4800" b="1" dirty="0" err="1">
                <a:solidFill>
                  <a:schemeClr val="tx1"/>
                </a:solidFill>
                <a:latin typeface="+mn-lt"/>
                <a:ea typeface="Helvetica Neue"/>
                <a:cs typeface="Helvetica Neue"/>
                <a:sym typeface="Helvetica Neue"/>
              </a:rPr>
              <a:t>digitalne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pismenosti</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j-lt"/>
                <a:ea typeface="Helvetica Neue"/>
                <a:cs typeface="Helvetica Neue"/>
                <a:sym typeface="Helvetica Neue"/>
              </a:rPr>
              <a:t>Po </a:t>
            </a:r>
            <a:r>
              <a:rPr lang="en-US" sz="2800" b="1" dirty="0" err="1">
                <a:solidFill>
                  <a:srgbClr val="00CCFF"/>
                </a:solidFill>
                <a:latin typeface="+mj-lt"/>
                <a:ea typeface="Helvetica Neue"/>
                <a:cs typeface="Helvetica Neue"/>
                <a:sym typeface="Helvetica Neue"/>
              </a:rPr>
              <a:t>čemu</a:t>
            </a:r>
            <a:r>
              <a:rPr lang="en-US" sz="2800" b="1" dirty="0">
                <a:solidFill>
                  <a:srgbClr val="00CCFF"/>
                </a:solidFill>
                <a:latin typeface="+mj-lt"/>
                <a:ea typeface="Helvetica Neue"/>
                <a:cs typeface="Helvetica Neue"/>
                <a:sym typeface="Helvetica Neue"/>
              </a:rPr>
              <a:t> je </a:t>
            </a:r>
            <a:r>
              <a:rPr lang="en-US" sz="2800" b="1" dirty="0" err="1">
                <a:solidFill>
                  <a:srgbClr val="00CCFF"/>
                </a:solidFill>
                <a:latin typeface="+mj-lt"/>
                <a:ea typeface="Helvetica Neue"/>
                <a:cs typeface="Helvetica Neue"/>
                <a:sym typeface="Helvetica Neue"/>
              </a:rPr>
              <a:t>financijska</a:t>
            </a:r>
            <a:r>
              <a:rPr lang="en-US" sz="2800" b="1" dirty="0">
                <a:solidFill>
                  <a:srgbClr val="00CCFF"/>
                </a:solidFill>
                <a:latin typeface="+mj-lt"/>
                <a:ea typeface="Helvetica Neue"/>
                <a:cs typeface="Helvetica Neue"/>
                <a:sym typeface="Helvetica Neue"/>
              </a:rPr>
              <a:t> </a:t>
            </a:r>
            <a:r>
              <a:rPr lang="en-US" sz="2800" b="1" dirty="0" err="1">
                <a:solidFill>
                  <a:srgbClr val="00CCFF"/>
                </a:solidFill>
                <a:latin typeface="+mj-lt"/>
                <a:ea typeface="Helvetica Neue"/>
                <a:cs typeface="Helvetica Neue"/>
                <a:sym typeface="Helvetica Neue"/>
              </a:rPr>
              <a:t>pismenost</a:t>
            </a:r>
            <a:r>
              <a:rPr lang="en-US" sz="2800" b="1" dirty="0">
                <a:solidFill>
                  <a:srgbClr val="00CCFF"/>
                </a:solidFill>
                <a:latin typeface="+mj-lt"/>
                <a:ea typeface="Helvetica Neue"/>
                <a:cs typeface="Helvetica Neue"/>
                <a:sym typeface="Helvetica Neue"/>
              </a:rPr>
              <a:t> u </a:t>
            </a:r>
            <a:r>
              <a:rPr lang="en-US" sz="2800" b="1" dirty="0" err="1">
                <a:solidFill>
                  <a:srgbClr val="00CCFF"/>
                </a:solidFill>
                <a:latin typeface="+mj-lt"/>
                <a:ea typeface="Helvetica Neue"/>
                <a:cs typeface="Helvetica Neue"/>
                <a:sym typeface="Helvetica Neue"/>
              </a:rPr>
              <a:t>digitalnom</a:t>
            </a:r>
            <a:r>
              <a:rPr lang="en-US" sz="2800" b="1" dirty="0">
                <a:solidFill>
                  <a:srgbClr val="00CCFF"/>
                </a:solidFill>
                <a:latin typeface="+mj-lt"/>
                <a:ea typeface="Helvetica Neue"/>
                <a:cs typeface="Helvetica Neue"/>
                <a:sym typeface="Helvetica Neue"/>
              </a:rPr>
              <a:t> </a:t>
            </a:r>
            <a:r>
              <a:rPr lang="en-US" sz="2800" b="1" dirty="0" err="1">
                <a:solidFill>
                  <a:srgbClr val="00CCFF"/>
                </a:solidFill>
                <a:latin typeface="+mj-lt"/>
                <a:ea typeface="Helvetica Neue"/>
                <a:cs typeface="Helvetica Neue"/>
                <a:sym typeface="Helvetica Neue"/>
              </a:rPr>
              <a:t>okruženju</a:t>
            </a:r>
            <a:r>
              <a:rPr lang="en-US" sz="2800" b="1" dirty="0">
                <a:solidFill>
                  <a:srgbClr val="00CCFF"/>
                </a:solidFill>
                <a:latin typeface="+mj-lt"/>
                <a:ea typeface="Helvetica Neue"/>
                <a:cs typeface="Helvetica Neue"/>
                <a:sym typeface="Helvetica Neue"/>
              </a:rPr>
              <a:t> </a:t>
            </a:r>
            <a:r>
              <a:rPr lang="en-US" sz="2800" b="1" dirty="0" err="1">
                <a:solidFill>
                  <a:srgbClr val="00CCFF"/>
                </a:solidFill>
                <a:latin typeface="+mj-lt"/>
                <a:ea typeface="Helvetica Neue"/>
                <a:cs typeface="Helvetica Neue"/>
                <a:sym typeface="Helvetica Neue"/>
              </a:rPr>
              <a:t>jedinstvena</a:t>
            </a:r>
            <a:r>
              <a:rPr lang="en-US" sz="2800" b="1" dirty="0">
                <a:solidFill>
                  <a:srgbClr val="00CCFF"/>
                </a:solidFill>
                <a:latin typeface="+mj-lt"/>
                <a:ea typeface="Helvetica Neue"/>
                <a:cs typeface="Helvetica Neue"/>
                <a:sym typeface="Helvetica Neue"/>
              </a:rPr>
              <a:t>?</a:t>
            </a:r>
            <a:endParaRPr lang="en-US" dirty="0">
              <a:solidFill>
                <a:srgbClr val="00CCFF"/>
              </a:solidFill>
              <a:latin typeface="+mj-lt"/>
            </a:endParaRPr>
          </a:p>
        </p:txBody>
      </p:sp>
      <p:sp>
        <p:nvSpPr>
          <p:cNvPr id="120" name="Google Shape;120;p6"/>
          <p:cNvSpPr txBox="1"/>
          <p:nvPr/>
        </p:nvSpPr>
        <p:spPr>
          <a:xfrm>
            <a:off x="1295400" y="4024780"/>
            <a:ext cx="15697200" cy="4952149"/>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n-US" sz="2400" b="1" dirty="0" err="1">
                <a:latin typeface="+mj-lt"/>
                <a:ea typeface="Yu Mincho" panose="02020400000000000000" pitchFamily="18" charset="-128"/>
                <a:cs typeface="Arial" panose="020B0604020202020204" pitchFamily="34" charset="0"/>
              </a:rPr>
              <a:t>Financijska</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pismenost</a:t>
            </a:r>
            <a:r>
              <a:rPr lang="en-US" sz="2400" b="1" dirty="0">
                <a:latin typeface="+mj-lt"/>
                <a:ea typeface="Yu Mincho" panose="02020400000000000000" pitchFamily="18" charset="-128"/>
                <a:cs typeface="Arial" panose="020B0604020202020204" pitchFamily="34" charset="0"/>
              </a:rPr>
              <a:t> u </a:t>
            </a:r>
            <a:r>
              <a:rPr lang="en-US" sz="2400" b="1" dirty="0" err="1">
                <a:latin typeface="+mj-lt"/>
                <a:ea typeface="Yu Mincho" panose="02020400000000000000" pitchFamily="18" charset="-128"/>
                <a:cs typeface="Arial" panose="020B0604020202020204" pitchFamily="34" charset="0"/>
              </a:rPr>
              <a:t>digitalnom</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svijetu</a:t>
            </a:r>
            <a:r>
              <a:rPr lang="en-US" sz="2400" b="1"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razlikuje</a:t>
            </a:r>
            <a:r>
              <a:rPr lang="en-US" sz="2400" dirty="0">
                <a:latin typeface="+mj-lt"/>
                <a:ea typeface="Yu Mincho" panose="02020400000000000000" pitchFamily="18" charset="-128"/>
                <a:cs typeface="Arial" panose="020B0604020202020204" pitchFamily="34" charset="0"/>
              </a:rPr>
              <a:t> se od </a:t>
            </a:r>
            <a:r>
              <a:rPr lang="en-US" sz="2400" dirty="0" err="1">
                <a:latin typeface="+mj-lt"/>
                <a:ea typeface="Yu Mincho" panose="02020400000000000000" pitchFamily="18" charset="-128"/>
                <a:cs typeface="Arial" panose="020B0604020202020204" pitchFamily="34" charset="0"/>
              </a:rPr>
              <a:t>tradicionalne</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financijske</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pismenosti</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jer</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uključuje</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korištenje</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digitalnih</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alata</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i</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platformi</a:t>
            </a:r>
            <a:r>
              <a:rPr lang="en-US" sz="2400" dirty="0">
                <a:latin typeface="+mj-lt"/>
                <a:ea typeface="Yu Mincho" panose="02020400000000000000" pitchFamily="18" charset="-128"/>
                <a:cs typeface="Arial" panose="020B0604020202020204" pitchFamily="34" charset="0"/>
              </a:rPr>
              <a:t> za </a:t>
            </a:r>
            <a:r>
              <a:rPr lang="en-US" sz="2400" dirty="0" err="1">
                <a:latin typeface="+mj-lt"/>
                <a:ea typeface="Yu Mincho" panose="02020400000000000000" pitchFamily="18" charset="-128"/>
                <a:cs typeface="Arial" panose="020B0604020202020204" pitchFamily="34" charset="0"/>
              </a:rPr>
              <a:t>upravljanje</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novcem</a:t>
            </a:r>
            <a:r>
              <a:rPr lang="en-US" sz="2400" dirty="0">
                <a:latin typeface="+mj-lt"/>
                <a:ea typeface="Yu Mincho" panose="02020400000000000000" pitchFamily="18" charset="-128"/>
                <a:cs typeface="Arial" panose="020B0604020202020204" pitchFamily="34" charset="0"/>
              </a:rPr>
              <a:t>. To </a:t>
            </a:r>
            <a:r>
              <a:rPr lang="en-US" sz="2400" dirty="0" err="1">
                <a:latin typeface="+mj-lt"/>
                <a:ea typeface="Yu Mincho" panose="02020400000000000000" pitchFamily="18" charset="-128"/>
                <a:cs typeface="Arial" panose="020B0604020202020204" pitchFamily="34" charset="0"/>
              </a:rPr>
              <a:t>znači</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razumjeti</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kako</a:t>
            </a:r>
            <a:r>
              <a:rPr lang="en-US" sz="2400" dirty="0">
                <a:latin typeface="+mj-lt"/>
                <a:ea typeface="Yu Mincho" panose="02020400000000000000" pitchFamily="18" charset="-128"/>
                <a:cs typeface="Arial" panose="020B0604020202020204" pitchFamily="34" charset="0"/>
              </a:rPr>
              <a:t> se </a:t>
            </a:r>
            <a:r>
              <a:rPr lang="en-US" sz="2400" dirty="0" err="1">
                <a:latin typeface="+mj-lt"/>
                <a:ea typeface="Yu Mincho" panose="02020400000000000000" pitchFamily="18" charset="-128"/>
                <a:cs typeface="Arial" panose="020B0604020202020204" pitchFamily="34" charset="0"/>
              </a:rPr>
              <a:t>sigurno</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koristiti</a:t>
            </a:r>
            <a:r>
              <a:rPr lang="en-US" sz="2400" dirty="0">
                <a:latin typeface="+mj-lt"/>
                <a:ea typeface="Yu Mincho" panose="02020400000000000000" pitchFamily="18" charset="-128"/>
                <a:cs typeface="Arial" panose="020B0604020202020204" pitchFamily="34" charset="0"/>
              </a:rPr>
              <a:t> internet </a:t>
            </a:r>
            <a:r>
              <a:rPr lang="en-US" sz="2400" dirty="0" err="1">
                <a:latin typeface="+mj-lt"/>
                <a:ea typeface="Yu Mincho" panose="02020400000000000000" pitchFamily="18" charset="-128"/>
                <a:cs typeface="Arial" panose="020B0604020202020204" pitchFamily="34" charset="0"/>
              </a:rPr>
              <a:t>bankarstvom</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aplikacijama</a:t>
            </a:r>
            <a:r>
              <a:rPr lang="en-US" sz="2400" dirty="0">
                <a:latin typeface="+mj-lt"/>
                <a:ea typeface="Yu Mincho" panose="02020400000000000000" pitchFamily="18" charset="-128"/>
                <a:cs typeface="Arial" panose="020B0604020202020204" pitchFamily="34" charset="0"/>
              </a:rPr>
              <a:t> za </a:t>
            </a:r>
            <a:r>
              <a:rPr lang="en-US" sz="2400" dirty="0" err="1">
                <a:latin typeface="+mj-lt"/>
                <a:ea typeface="Yu Mincho" panose="02020400000000000000" pitchFamily="18" charset="-128"/>
                <a:cs typeface="Arial" panose="020B0604020202020204" pitchFamily="34" charset="0"/>
              </a:rPr>
              <a:t>proračun</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i</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drugim</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digitalnim</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alatima</a:t>
            </a:r>
            <a:r>
              <a:rPr lang="en-US" sz="2400" dirty="0">
                <a:latin typeface="+mj-lt"/>
                <a:ea typeface="Yu Mincho" panose="02020400000000000000" pitchFamily="18" charset="-128"/>
                <a:cs typeface="Arial" panose="020B0604020202020204" pitchFamily="34" charset="0"/>
              </a:rPr>
              <a:t>.</a:t>
            </a:r>
          </a:p>
          <a:p>
            <a:pPr algn="just">
              <a:lnSpc>
                <a:spcPct val="107000"/>
              </a:lnSpc>
              <a:spcAft>
                <a:spcPts val="800"/>
              </a:spcAft>
            </a:pPr>
            <a:endParaRPr lang="en-US" sz="2400" dirty="0">
              <a:latin typeface="+mj-lt"/>
              <a:ea typeface="Yu Mincho" panose="02020400000000000000" pitchFamily="18" charset="-128"/>
              <a:cs typeface="Arial" panose="020B0604020202020204" pitchFamily="34" charset="0"/>
            </a:endParaRPr>
          </a:p>
          <a:p>
            <a:pPr algn="just">
              <a:lnSpc>
                <a:spcPct val="107000"/>
              </a:lnSpc>
              <a:spcAft>
                <a:spcPts val="800"/>
              </a:spcAft>
            </a:pPr>
            <a:r>
              <a:rPr lang="en-US" sz="2400" dirty="0" err="1">
                <a:latin typeface="+mj-lt"/>
                <a:ea typeface="Yu Mincho" panose="02020400000000000000" pitchFamily="18" charset="-128"/>
                <a:cs typeface="Arial" panose="020B0604020202020204" pitchFamily="34" charset="0"/>
              </a:rPr>
              <a:t>Digitalno</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okruženje</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uključuje</a:t>
            </a:r>
            <a:r>
              <a:rPr lang="en-US" sz="2400"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korištenje</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različitih</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digitalnih</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alata</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i</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platformi</a:t>
            </a:r>
            <a:r>
              <a:rPr lang="en-US" sz="2400" b="1" dirty="0">
                <a:latin typeface="+mj-lt"/>
                <a:ea typeface="Yu Mincho" panose="02020400000000000000" pitchFamily="18" charset="-128"/>
                <a:cs typeface="Arial" panose="020B0604020202020204" pitchFamily="34" charset="0"/>
              </a:rPr>
              <a:t> za </a:t>
            </a:r>
            <a:r>
              <a:rPr lang="en-US" sz="2400" b="1" dirty="0" err="1">
                <a:latin typeface="+mj-lt"/>
                <a:ea typeface="Yu Mincho" panose="02020400000000000000" pitchFamily="18" charset="-128"/>
                <a:cs typeface="Arial" panose="020B0604020202020204" pitchFamily="34" charset="0"/>
              </a:rPr>
              <a:t>upravljanje</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vašim</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novcem</a:t>
            </a:r>
            <a:r>
              <a:rPr lang="en-US" sz="2400" dirty="0">
                <a:latin typeface="+mj-lt"/>
                <a:ea typeface="Yu Mincho" panose="02020400000000000000" pitchFamily="18" charset="-128"/>
                <a:cs typeface="Arial" panose="020B0604020202020204" pitchFamily="34" charset="0"/>
              </a:rPr>
              <a:t>. To </a:t>
            </a:r>
            <a:r>
              <a:rPr lang="en-US" sz="2400" dirty="0" err="1">
                <a:latin typeface="+mj-lt"/>
                <a:ea typeface="Yu Mincho" panose="02020400000000000000" pitchFamily="18" charset="-128"/>
                <a:cs typeface="Arial" panose="020B0604020202020204" pitchFamily="34" charset="0"/>
              </a:rPr>
              <a:t>uključuje</a:t>
            </a:r>
            <a:r>
              <a:rPr lang="en-US" sz="2400" dirty="0">
                <a:latin typeface="+mj-lt"/>
                <a:ea typeface="Yu Mincho" panose="02020400000000000000" pitchFamily="18" charset="-128"/>
                <a:cs typeface="Arial" panose="020B0604020202020204" pitchFamily="34" charset="0"/>
              </a:rPr>
              <a:t> internet </a:t>
            </a:r>
            <a:r>
              <a:rPr lang="en-US" sz="2400" dirty="0" err="1">
                <a:latin typeface="+mj-lt"/>
                <a:ea typeface="Yu Mincho" panose="02020400000000000000" pitchFamily="18" charset="-128"/>
                <a:cs typeface="Arial" panose="020B0604020202020204" pitchFamily="34" charset="0"/>
              </a:rPr>
              <a:t>bankarstvo</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aplikacije</a:t>
            </a:r>
            <a:r>
              <a:rPr lang="en-US" sz="2400" dirty="0">
                <a:latin typeface="+mj-lt"/>
                <a:ea typeface="Yu Mincho" panose="02020400000000000000" pitchFamily="18" charset="-128"/>
                <a:cs typeface="Arial" panose="020B0604020202020204" pitchFamily="34" charset="0"/>
              </a:rPr>
              <a:t> za </a:t>
            </a:r>
            <a:r>
              <a:rPr lang="en-US" sz="2400" dirty="0" err="1">
                <a:latin typeface="+mj-lt"/>
                <a:ea typeface="Yu Mincho" panose="02020400000000000000" pitchFamily="18" charset="-128"/>
                <a:cs typeface="Arial" panose="020B0604020202020204" pitchFamily="34" charset="0"/>
              </a:rPr>
              <a:t>mobilno</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plaćanje</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aplikacije</a:t>
            </a:r>
            <a:r>
              <a:rPr lang="en-US" sz="2400" dirty="0">
                <a:latin typeface="+mj-lt"/>
                <a:ea typeface="Yu Mincho" panose="02020400000000000000" pitchFamily="18" charset="-128"/>
                <a:cs typeface="Arial" panose="020B0604020202020204" pitchFamily="34" charset="0"/>
              </a:rPr>
              <a:t> za </a:t>
            </a:r>
            <a:r>
              <a:rPr lang="en-US" sz="2400" dirty="0" err="1">
                <a:latin typeface="+mj-lt"/>
                <a:ea typeface="Yu Mincho" panose="02020400000000000000" pitchFamily="18" charset="-128"/>
                <a:cs typeface="Arial" panose="020B0604020202020204" pitchFamily="34" charset="0"/>
              </a:rPr>
              <a:t>proračun</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i</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investicijske</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platforme</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Važno</a:t>
            </a:r>
            <a:r>
              <a:rPr lang="en-US" sz="2400" dirty="0">
                <a:latin typeface="+mj-lt"/>
                <a:ea typeface="Yu Mincho" panose="02020400000000000000" pitchFamily="18" charset="-128"/>
                <a:cs typeface="Arial" panose="020B0604020202020204" pitchFamily="34" charset="0"/>
              </a:rPr>
              <a:t> je </a:t>
            </a:r>
            <a:r>
              <a:rPr lang="en-US" sz="2400" dirty="0" err="1">
                <a:latin typeface="+mj-lt"/>
                <a:ea typeface="Yu Mincho" panose="02020400000000000000" pitchFamily="18" charset="-128"/>
                <a:cs typeface="Arial" panose="020B0604020202020204" pitchFamily="34" charset="0"/>
              </a:rPr>
              <a:t>upoznati</a:t>
            </a:r>
            <a:r>
              <a:rPr lang="en-US" sz="2400" dirty="0">
                <a:latin typeface="+mj-lt"/>
                <a:ea typeface="Yu Mincho" panose="02020400000000000000" pitchFamily="18" charset="-128"/>
                <a:cs typeface="Arial" panose="020B0604020202020204" pitchFamily="34" charset="0"/>
              </a:rPr>
              <a:t> se s </a:t>
            </a:r>
            <a:r>
              <a:rPr lang="en-US" sz="2400" dirty="0" err="1">
                <a:latin typeface="+mj-lt"/>
                <a:ea typeface="Yu Mincho" panose="02020400000000000000" pitchFamily="18" charset="-128"/>
                <a:cs typeface="Arial" panose="020B0604020202020204" pitchFamily="34" charset="0"/>
              </a:rPr>
              <a:t>ovim</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alatima</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i</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razumjeti</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kako</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ih</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koristiti</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sigurno</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i</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učinkovito</a:t>
            </a:r>
            <a:r>
              <a:rPr lang="en-US" sz="2400" dirty="0">
                <a:latin typeface="+mj-lt"/>
                <a:ea typeface="Yu Mincho" panose="02020400000000000000" pitchFamily="18" charset="-128"/>
                <a:cs typeface="Arial" panose="020B0604020202020204" pitchFamily="34" charset="0"/>
              </a:rPr>
              <a:t>.</a:t>
            </a:r>
          </a:p>
          <a:p>
            <a:pPr algn="just">
              <a:lnSpc>
                <a:spcPct val="107000"/>
              </a:lnSpc>
              <a:spcAft>
                <a:spcPts val="800"/>
              </a:spcAft>
            </a:pPr>
            <a:endParaRPr lang="en-US" sz="2400" dirty="0">
              <a:latin typeface="+mj-lt"/>
              <a:ea typeface="Yu Mincho" panose="02020400000000000000" pitchFamily="18" charset="-128"/>
              <a:cs typeface="Arial" panose="020B0604020202020204" pitchFamily="34" charset="0"/>
            </a:endParaRPr>
          </a:p>
          <a:p>
            <a:pPr algn="just">
              <a:lnSpc>
                <a:spcPct val="107000"/>
              </a:lnSpc>
              <a:spcAft>
                <a:spcPts val="800"/>
              </a:spcAft>
            </a:pPr>
            <a:r>
              <a:rPr lang="en-US" sz="2400" dirty="0">
                <a:latin typeface="+mj-lt"/>
                <a:ea typeface="Yu Mincho" panose="02020400000000000000" pitchFamily="18" charset="-128"/>
                <a:cs typeface="Arial" panose="020B0604020202020204" pitchFamily="34" charset="0"/>
              </a:rPr>
              <a:t>U </a:t>
            </a:r>
            <a:r>
              <a:rPr lang="en-US" sz="2400" dirty="0" err="1">
                <a:latin typeface="+mj-lt"/>
                <a:ea typeface="Yu Mincho" panose="02020400000000000000" pitchFamily="18" charset="-128"/>
                <a:cs typeface="Arial" panose="020B0604020202020204" pitchFamily="34" charset="0"/>
              </a:rPr>
              <a:t>digitalnom</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okruženju</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važno</a:t>
            </a:r>
            <a:r>
              <a:rPr lang="en-US" sz="2400" dirty="0">
                <a:latin typeface="+mj-lt"/>
                <a:ea typeface="Yu Mincho" panose="02020400000000000000" pitchFamily="18" charset="-128"/>
                <a:cs typeface="Arial" panose="020B0604020202020204" pitchFamily="34" charset="0"/>
              </a:rPr>
              <a:t> je </a:t>
            </a:r>
            <a:r>
              <a:rPr lang="en-US" sz="2400" b="1" dirty="0" err="1">
                <a:latin typeface="+mj-lt"/>
                <a:ea typeface="Yu Mincho" panose="02020400000000000000" pitchFamily="18" charset="-128"/>
                <a:cs typeface="Arial" panose="020B0604020202020204" pitchFamily="34" charset="0"/>
              </a:rPr>
              <a:t>zaštititi</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svoje</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osobne</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podatke</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i</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ostati</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siguran</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na</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mreži</a:t>
            </a:r>
            <a:r>
              <a:rPr lang="en-US" sz="2400" dirty="0">
                <a:latin typeface="+mj-lt"/>
                <a:ea typeface="Yu Mincho" panose="02020400000000000000" pitchFamily="18" charset="-128"/>
                <a:cs typeface="Arial" panose="020B0604020202020204" pitchFamily="34" charset="0"/>
              </a:rPr>
              <a:t>. To </a:t>
            </a:r>
            <a:r>
              <a:rPr lang="en-US" sz="2400" dirty="0" err="1">
                <a:latin typeface="+mj-lt"/>
                <a:ea typeface="Yu Mincho" panose="02020400000000000000" pitchFamily="18" charset="-128"/>
                <a:cs typeface="Arial" panose="020B0604020202020204" pitchFamily="34" charset="0"/>
              </a:rPr>
              <a:t>uključuje</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učenje</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kako</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ostati</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siguran</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na</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mreži</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prepoznavanje</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i</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izbjegavanje</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prijevara</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i</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korištenje</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sigurnih</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praksi</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pregledavanja</a:t>
            </a:r>
            <a:r>
              <a:rPr lang="en-US" sz="2400" dirty="0">
                <a:latin typeface="+mj-lt"/>
                <a:ea typeface="Yu Mincho" panose="02020400000000000000" pitchFamily="18" charset="-128"/>
                <a:cs typeface="Arial" panose="020B0604020202020204" pitchFamily="34" charset="0"/>
              </a:rPr>
              <a:t>. To </a:t>
            </a:r>
            <a:r>
              <a:rPr lang="en-US" sz="2400" dirty="0" err="1">
                <a:latin typeface="+mj-lt"/>
                <a:ea typeface="Yu Mincho" panose="02020400000000000000" pitchFamily="18" charset="-128"/>
                <a:cs typeface="Arial" panose="020B0604020202020204" pitchFamily="34" charset="0"/>
              </a:rPr>
              <a:t>pomaže</a:t>
            </a:r>
            <a:r>
              <a:rPr lang="en-US" sz="2400" dirty="0">
                <a:latin typeface="+mj-lt"/>
                <a:ea typeface="Yu Mincho" panose="02020400000000000000" pitchFamily="18" charset="-128"/>
                <a:cs typeface="Arial" panose="020B0604020202020204" pitchFamily="34" charset="0"/>
              </a:rPr>
              <a:t> u </a:t>
            </a:r>
            <a:r>
              <a:rPr lang="en-US" sz="2400" dirty="0" err="1">
                <a:latin typeface="+mj-lt"/>
                <a:ea typeface="Yu Mincho" panose="02020400000000000000" pitchFamily="18" charset="-128"/>
                <a:cs typeface="Arial" panose="020B0604020202020204" pitchFamily="34" charset="0"/>
              </a:rPr>
              <a:t>sprječavanju</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krađe</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identiteta</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i</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financijskih</a:t>
            </a:r>
            <a:r>
              <a:rPr lang="en-US" sz="2400" dirty="0">
                <a:latin typeface="+mj-lt"/>
                <a:ea typeface="Yu Mincho" panose="02020400000000000000" pitchFamily="18" charset="-128"/>
                <a:cs typeface="Arial" panose="020B0604020202020204" pitchFamily="34" charset="0"/>
              </a:rPr>
              <a:t> </a:t>
            </a:r>
            <a:r>
              <a:rPr lang="en-US" sz="2400" dirty="0" err="1">
                <a:latin typeface="+mj-lt"/>
                <a:ea typeface="Yu Mincho" panose="02020400000000000000" pitchFamily="18" charset="-128"/>
                <a:cs typeface="Arial" panose="020B0604020202020204" pitchFamily="34" charset="0"/>
              </a:rPr>
              <a:t>prijevara</a:t>
            </a:r>
            <a:r>
              <a:rPr lang="en-US" sz="2400" dirty="0">
                <a:latin typeface="+mj-lt"/>
                <a:ea typeface="Yu Mincho" panose="02020400000000000000" pitchFamily="18" charset="-128"/>
                <a:cs typeface="Arial" panose="020B0604020202020204" pitchFamily="34" charset="0"/>
              </a:rPr>
              <a:t>.</a:t>
            </a:r>
          </a:p>
        </p:txBody>
      </p:sp>
    </p:spTree>
    <p:extLst>
      <p:ext uri="{BB962C8B-B14F-4D97-AF65-F5344CB8AC3E}">
        <p14:creationId xmlns:p14="http://schemas.microsoft.com/office/powerpoint/2010/main" val="189116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_tradnl" sz="4800" b="1" dirty="0" err="1">
                <a:solidFill>
                  <a:schemeClr val="tx1"/>
                </a:solidFill>
                <a:latin typeface="+mn-lt"/>
                <a:ea typeface="Helvetica Neue"/>
                <a:cs typeface="Helvetica Neue"/>
                <a:sym typeface="Helvetica Neue"/>
              </a:rPr>
              <a:t>Presjek</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financijske</a:t>
            </a:r>
            <a:r>
              <a:rPr lang="es-ES" sz="4800" b="1" dirty="0">
                <a:solidFill>
                  <a:schemeClr val="tx1"/>
                </a:solidFill>
                <a:latin typeface="+mn-lt"/>
                <a:ea typeface="Helvetica Neue"/>
                <a:cs typeface="Helvetica Neue"/>
                <a:sym typeface="Helvetica Neue"/>
              </a:rPr>
              <a:t> i </a:t>
            </a:r>
            <a:r>
              <a:rPr lang="es-ES" sz="4800" b="1" dirty="0" err="1">
                <a:solidFill>
                  <a:schemeClr val="tx1"/>
                </a:solidFill>
                <a:latin typeface="+mn-lt"/>
                <a:ea typeface="Helvetica Neue"/>
                <a:cs typeface="Helvetica Neue"/>
                <a:sym typeface="Helvetica Neue"/>
              </a:rPr>
              <a:t>digitalne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pismenosti</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j-lt"/>
                <a:ea typeface="Helvetica Neue"/>
                <a:cs typeface="Helvetica Neue"/>
                <a:sym typeface="Helvetica Neue"/>
              </a:rPr>
              <a:t>Po </a:t>
            </a:r>
            <a:r>
              <a:rPr lang="en-US" sz="2800" b="1" dirty="0" err="1">
                <a:solidFill>
                  <a:srgbClr val="00CCFF"/>
                </a:solidFill>
                <a:latin typeface="+mj-lt"/>
                <a:ea typeface="Helvetica Neue"/>
                <a:cs typeface="Helvetica Neue"/>
                <a:sym typeface="Helvetica Neue"/>
              </a:rPr>
              <a:t>čemu</a:t>
            </a:r>
            <a:r>
              <a:rPr lang="en-US" sz="2800" b="1" dirty="0">
                <a:solidFill>
                  <a:srgbClr val="00CCFF"/>
                </a:solidFill>
                <a:latin typeface="+mj-lt"/>
                <a:ea typeface="Helvetica Neue"/>
                <a:cs typeface="Helvetica Neue"/>
                <a:sym typeface="Helvetica Neue"/>
              </a:rPr>
              <a:t> je </a:t>
            </a:r>
            <a:r>
              <a:rPr lang="en-US" sz="2800" b="1" dirty="0" err="1">
                <a:solidFill>
                  <a:srgbClr val="00CCFF"/>
                </a:solidFill>
                <a:latin typeface="+mj-lt"/>
                <a:ea typeface="Helvetica Neue"/>
                <a:cs typeface="Helvetica Neue"/>
                <a:sym typeface="Helvetica Neue"/>
              </a:rPr>
              <a:t>financijska</a:t>
            </a:r>
            <a:r>
              <a:rPr lang="en-US" sz="2800" b="1" dirty="0">
                <a:solidFill>
                  <a:srgbClr val="00CCFF"/>
                </a:solidFill>
                <a:latin typeface="+mj-lt"/>
                <a:ea typeface="Helvetica Neue"/>
                <a:cs typeface="Helvetica Neue"/>
                <a:sym typeface="Helvetica Neue"/>
              </a:rPr>
              <a:t> </a:t>
            </a:r>
            <a:r>
              <a:rPr lang="en-US" sz="2800" b="1" dirty="0" err="1">
                <a:solidFill>
                  <a:srgbClr val="00CCFF"/>
                </a:solidFill>
                <a:latin typeface="+mj-lt"/>
                <a:ea typeface="Helvetica Neue"/>
                <a:cs typeface="Helvetica Neue"/>
                <a:sym typeface="Helvetica Neue"/>
              </a:rPr>
              <a:t>pismenost</a:t>
            </a:r>
            <a:r>
              <a:rPr lang="en-US" sz="2800" b="1" dirty="0">
                <a:solidFill>
                  <a:srgbClr val="00CCFF"/>
                </a:solidFill>
                <a:latin typeface="+mj-lt"/>
                <a:ea typeface="Helvetica Neue"/>
                <a:cs typeface="Helvetica Neue"/>
                <a:sym typeface="Helvetica Neue"/>
              </a:rPr>
              <a:t> u </a:t>
            </a:r>
            <a:r>
              <a:rPr lang="en-US" sz="2800" b="1" dirty="0" err="1">
                <a:solidFill>
                  <a:srgbClr val="00CCFF"/>
                </a:solidFill>
                <a:latin typeface="+mj-lt"/>
                <a:ea typeface="Helvetica Neue"/>
                <a:cs typeface="Helvetica Neue"/>
                <a:sym typeface="Helvetica Neue"/>
              </a:rPr>
              <a:t>digitalnom</a:t>
            </a:r>
            <a:r>
              <a:rPr lang="en-US" sz="2800" b="1" dirty="0">
                <a:solidFill>
                  <a:srgbClr val="00CCFF"/>
                </a:solidFill>
                <a:latin typeface="+mj-lt"/>
                <a:ea typeface="Helvetica Neue"/>
                <a:cs typeface="Helvetica Neue"/>
                <a:sym typeface="Helvetica Neue"/>
              </a:rPr>
              <a:t> </a:t>
            </a:r>
            <a:r>
              <a:rPr lang="en-US" sz="2800" b="1" dirty="0" err="1">
                <a:solidFill>
                  <a:srgbClr val="00CCFF"/>
                </a:solidFill>
                <a:latin typeface="+mj-lt"/>
                <a:ea typeface="Helvetica Neue"/>
                <a:cs typeface="Helvetica Neue"/>
                <a:sym typeface="Helvetica Neue"/>
              </a:rPr>
              <a:t>okruženju</a:t>
            </a:r>
            <a:r>
              <a:rPr lang="en-US" sz="2800" b="1" dirty="0">
                <a:solidFill>
                  <a:srgbClr val="00CCFF"/>
                </a:solidFill>
                <a:latin typeface="+mj-lt"/>
                <a:ea typeface="Helvetica Neue"/>
                <a:cs typeface="Helvetica Neue"/>
                <a:sym typeface="Helvetica Neue"/>
              </a:rPr>
              <a:t> </a:t>
            </a:r>
            <a:r>
              <a:rPr lang="en-US" sz="2800" b="1" dirty="0" err="1">
                <a:solidFill>
                  <a:srgbClr val="00CCFF"/>
                </a:solidFill>
                <a:latin typeface="+mj-lt"/>
                <a:ea typeface="Helvetica Neue"/>
                <a:cs typeface="Helvetica Neue"/>
                <a:sym typeface="Helvetica Neue"/>
              </a:rPr>
              <a:t>jedinstvena</a:t>
            </a:r>
            <a:r>
              <a:rPr lang="en-US" sz="2800" b="1" dirty="0">
                <a:solidFill>
                  <a:srgbClr val="00CCFF"/>
                </a:solidFill>
                <a:latin typeface="+mj-lt"/>
                <a:ea typeface="Helvetica Neue"/>
                <a:cs typeface="Helvetica Neue"/>
                <a:sym typeface="Helvetica Neue"/>
              </a:rPr>
              <a:t>?</a:t>
            </a:r>
            <a:endParaRPr lang="en-US" sz="2800" dirty="0">
              <a:solidFill>
                <a:srgbClr val="00CCFF"/>
              </a:solidFill>
              <a:latin typeface="+mj-lt"/>
            </a:endParaRPr>
          </a:p>
        </p:txBody>
      </p:sp>
      <p:sp>
        <p:nvSpPr>
          <p:cNvPr id="120" name="Google Shape;120;p6"/>
          <p:cNvSpPr txBox="1"/>
          <p:nvPr/>
        </p:nvSpPr>
        <p:spPr>
          <a:xfrm>
            <a:off x="1295400" y="4024780"/>
            <a:ext cx="15697200" cy="4556976"/>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n-US" sz="2400" dirty="0">
                <a:effectLst/>
                <a:latin typeface="+mj-lt"/>
                <a:ea typeface="Yu Mincho" panose="02020400000000000000" pitchFamily="18" charset="-128"/>
                <a:cs typeface="Arial" panose="020B0604020202020204" pitchFamily="34" charset="0"/>
              </a:rPr>
              <a:t>Internet </a:t>
            </a:r>
            <a:r>
              <a:rPr lang="en-US" sz="2400" dirty="0" err="1">
                <a:effectLst/>
                <a:latin typeface="+mj-lt"/>
                <a:ea typeface="Yu Mincho" panose="02020400000000000000" pitchFamily="18" charset="-128"/>
                <a:cs typeface="Arial" panose="020B0604020202020204" pitchFamily="34" charset="0"/>
              </a:rPr>
              <a:t>nudi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mnoštvo</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informacija</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i</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izvora</a:t>
            </a:r>
            <a:r>
              <a:rPr lang="en-US" sz="2400" b="1" dirty="0">
                <a:effectLst/>
                <a:latin typeface="+mj-lt"/>
                <a:ea typeface="Yu Mincho" panose="02020400000000000000" pitchFamily="18" charset="-128"/>
                <a:cs typeface="Arial" panose="020B0604020202020204" pitchFamily="34" charset="0"/>
              </a:rPr>
              <a:t> za </a:t>
            </a:r>
            <a:r>
              <a:rPr lang="en-US" sz="2400" b="1" dirty="0" err="1">
                <a:effectLst/>
                <a:latin typeface="+mj-lt"/>
                <a:ea typeface="Yu Mincho" panose="02020400000000000000" pitchFamily="18" charset="-128"/>
                <a:cs typeface="Arial" panose="020B0604020202020204" pitchFamily="34" charset="0"/>
              </a:rPr>
              <a:t>upravljanje</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vašim</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financijama</a:t>
            </a:r>
            <a:r>
              <a:rPr lang="en-US" sz="2400" dirty="0">
                <a:effectLst/>
                <a:latin typeface="+mj-lt"/>
                <a:ea typeface="Yu Mincho" panose="02020400000000000000" pitchFamily="18" charset="-128"/>
                <a:cs typeface="Arial" panose="020B0604020202020204" pitchFamily="34" charset="0"/>
              </a:rPr>
              <a:t>. Biti </a:t>
            </a:r>
            <a:r>
              <a:rPr lang="en-US" sz="2400" dirty="0" err="1">
                <a:effectLst/>
                <a:latin typeface="+mj-lt"/>
                <a:ea typeface="Yu Mincho" panose="02020400000000000000" pitchFamily="18" charset="-128"/>
                <a:cs typeface="Arial" panose="020B0604020202020204" pitchFamily="34" charset="0"/>
              </a:rPr>
              <a:t>digitalno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pismen</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znači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znati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kako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pronaći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pouzdane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informacije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internetu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biti</a:t>
            </a:r>
            <a:r>
              <a:rPr lang="en-US" sz="2400" dirty="0">
                <a:effectLst/>
                <a:latin typeface="+mj-lt"/>
                <a:ea typeface="Yu Mincho" panose="02020400000000000000" pitchFamily="18" charset="-128"/>
                <a:cs typeface="Arial" panose="020B0604020202020204" pitchFamily="34" charset="0"/>
              </a:rPr>
              <a:t> u </a:t>
            </a:r>
            <a:r>
              <a:rPr lang="en-US" sz="2400" dirty="0" err="1">
                <a:effectLst/>
                <a:latin typeface="+mj-lt"/>
                <a:ea typeface="Yu Mincho" panose="02020400000000000000" pitchFamily="18" charset="-128"/>
                <a:cs typeface="Arial" panose="020B0604020202020204" pitchFamily="34" charset="0"/>
              </a:rPr>
              <a:t>tijeku</a:t>
            </a:r>
            <a:r>
              <a:rPr lang="en-US" sz="2400" dirty="0">
                <a:effectLst/>
                <a:latin typeface="+mj-lt"/>
                <a:ea typeface="Yu Mincho" panose="02020400000000000000" pitchFamily="18" charset="-128"/>
                <a:cs typeface="Arial" panose="020B0604020202020204" pitchFamily="34" charset="0"/>
              </a:rPr>
              <a:t> s </a:t>
            </a:r>
            <a:r>
              <a:rPr lang="en-US" sz="2400" dirty="0" err="1">
                <a:effectLst/>
                <a:latin typeface="+mj-lt"/>
                <a:ea typeface="Yu Mincho" panose="02020400000000000000" pitchFamily="18" charset="-128"/>
                <a:cs typeface="Arial" panose="020B0604020202020204" pitchFamily="34" charset="0"/>
              </a:rPr>
              <a:t>najnovijim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trendovima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propisima</a:t>
            </a:r>
            <a:r>
              <a:rPr lang="en-US" sz="2400" dirty="0">
                <a:effectLst/>
                <a:latin typeface="+mj-lt"/>
                <a:ea typeface="Yu Mincho" panose="02020400000000000000" pitchFamily="18" charset="-128"/>
                <a:cs typeface="Arial" panose="020B0604020202020204" pitchFamily="34" charset="0"/>
              </a:rPr>
              <a:t>.</a:t>
            </a:r>
          </a:p>
          <a:p>
            <a:pPr algn="just">
              <a:lnSpc>
                <a:spcPct val="107000"/>
              </a:lnSpc>
              <a:spcAft>
                <a:spcPts val="800"/>
              </a:spcAft>
            </a:pPr>
            <a:endParaRPr lang="en-US" sz="24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US" sz="2400" dirty="0" err="1">
                <a:effectLst/>
                <a:latin typeface="+mj-lt"/>
                <a:ea typeface="Yu Mincho" panose="02020400000000000000" pitchFamily="18" charset="-128"/>
                <a:cs typeface="Arial" panose="020B0604020202020204" pitchFamily="34" charset="0"/>
              </a:rPr>
              <a:t>Bitno</a:t>
            </a:r>
            <a:r>
              <a:rPr lang="en-US" sz="2400" dirty="0">
                <a:effectLst/>
                <a:latin typeface="+mj-lt"/>
                <a:ea typeface="Yu Mincho" panose="02020400000000000000" pitchFamily="18" charset="-128"/>
                <a:cs typeface="Arial" panose="020B0604020202020204" pitchFamily="34" charset="0"/>
              </a:rPr>
              <a:t> je </a:t>
            </a:r>
            <a:r>
              <a:rPr lang="en-US" sz="2400" b="1" dirty="0" err="1">
                <a:latin typeface="+mj-lt"/>
                <a:ea typeface="Yu Mincho" panose="02020400000000000000" pitchFamily="18" charset="-128"/>
                <a:cs typeface="Arial" panose="020B0604020202020204" pitchFamily="34" charset="0"/>
              </a:rPr>
              <a:t>razumjeti</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različite</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opcije</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digitalnog</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plaćanj</a:t>
            </a:r>
            <a:r>
              <a:rPr lang="en-US" sz="2400" b="1" dirty="0" err="1">
                <a:latin typeface="+mj-lt"/>
                <a:ea typeface="Yu Mincho" panose="02020400000000000000" pitchFamily="18" charset="-128"/>
                <a:cs typeface="Arial" panose="020B0604020202020204" pitchFamily="34" charset="0"/>
              </a:rPr>
              <a:t>a</a:t>
            </a:r>
            <a:r>
              <a:rPr lang="en-US" sz="2400" dirty="0">
                <a:effectLst/>
                <a:latin typeface="+mj-lt"/>
                <a:ea typeface="Yu Mincho" panose="02020400000000000000" pitchFamily="18" charset="-128"/>
                <a:cs typeface="Arial" panose="020B0604020202020204" pitchFamily="34" charset="0"/>
              </a:rPr>
              <a:t>. To </a:t>
            </a:r>
            <a:r>
              <a:rPr lang="en-US" sz="2400" dirty="0" err="1">
                <a:effectLst/>
                <a:latin typeface="+mj-lt"/>
                <a:ea typeface="Yu Mincho" panose="02020400000000000000" pitchFamily="18" charset="-128"/>
                <a:cs typeface="Arial" panose="020B0604020202020204" pitchFamily="34" charset="0"/>
              </a:rPr>
              <a:t>uključuje</a:t>
            </a:r>
            <a:r>
              <a:rPr lang="en-US" sz="2400" dirty="0">
                <a:effectLst/>
                <a:latin typeface="+mj-lt"/>
                <a:ea typeface="Yu Mincho" panose="02020400000000000000" pitchFamily="18" charset="-128"/>
                <a:cs typeface="Arial" panose="020B0604020202020204" pitchFamily="34" charset="0"/>
              </a:rPr>
              <a:t> online </a:t>
            </a:r>
            <a:r>
              <a:rPr lang="en-US" sz="2400" dirty="0" err="1">
                <a:effectLst/>
                <a:latin typeface="+mj-lt"/>
                <a:ea typeface="Yu Mincho" panose="02020400000000000000" pitchFamily="18" charset="-128"/>
                <a:cs typeface="Arial" panose="020B0604020202020204" pitchFamily="34" charset="0"/>
              </a:rPr>
              <a:t>plaćanja</a:t>
            </a:r>
            <a:r>
              <a:rPr lang="en-US" sz="2400" dirty="0">
                <a:effectLst/>
                <a:latin typeface="+mj-lt"/>
                <a:ea typeface="Yu Mincho" panose="02020400000000000000" pitchFamily="18" charset="-128"/>
                <a:cs typeface="Arial" panose="020B0604020202020204" pitchFamily="34" charset="0"/>
              </a:rPr>
              <a:t>, peer-to-peer </a:t>
            </a:r>
            <a:r>
              <a:rPr lang="en-US" sz="2400" dirty="0" err="1">
                <a:effectLst/>
                <a:latin typeface="+mj-lt"/>
                <a:ea typeface="Yu Mincho" panose="02020400000000000000" pitchFamily="18" charset="-128"/>
                <a:cs typeface="Arial" panose="020B0604020202020204" pitchFamily="34" charset="0"/>
              </a:rPr>
              <a:t>prijenose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digitalne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novčanike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beskontaktna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plaćanja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Poznavanje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prednosti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rizika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sigurnosnih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mjera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povezanih</a:t>
            </a:r>
            <a:r>
              <a:rPr lang="en-US" sz="2400" dirty="0">
                <a:effectLst/>
                <a:latin typeface="+mj-lt"/>
                <a:ea typeface="Yu Mincho" panose="02020400000000000000" pitchFamily="18" charset="-128"/>
                <a:cs typeface="Arial" panose="020B0604020202020204" pitchFamily="34" charset="0"/>
              </a:rPr>
              <a:t> s </a:t>
            </a:r>
            <a:r>
              <a:rPr lang="en-US" sz="2400" dirty="0" err="1">
                <a:effectLst/>
                <a:latin typeface="+mj-lt"/>
                <a:ea typeface="Yu Mincho" panose="02020400000000000000" pitchFamily="18" charset="-128"/>
                <a:cs typeface="Arial" panose="020B0604020202020204" pitchFamily="34" charset="0"/>
              </a:rPr>
              <a:t>ovim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načinima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plaćanja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omogućuje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donošenje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utemeljenih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odluka</a:t>
            </a:r>
            <a:r>
              <a:rPr lang="en-US" sz="2400" dirty="0">
                <a:effectLst/>
                <a:latin typeface="+mj-lt"/>
                <a:ea typeface="Yu Mincho" panose="02020400000000000000" pitchFamily="18" charset="-128"/>
                <a:cs typeface="Arial" panose="020B0604020202020204" pitchFamily="34" charset="0"/>
              </a:rPr>
              <a:t>.</a:t>
            </a:r>
          </a:p>
          <a:p>
            <a:pPr algn="just">
              <a:lnSpc>
                <a:spcPct val="107000"/>
              </a:lnSpc>
              <a:spcAft>
                <a:spcPts val="800"/>
              </a:spcAft>
            </a:pPr>
            <a:endParaRPr lang="en-US" sz="24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US" sz="2400" b="1" dirty="0" err="1">
                <a:effectLst/>
                <a:latin typeface="+mj-lt"/>
                <a:ea typeface="Yu Mincho" panose="02020400000000000000" pitchFamily="18" charset="-128"/>
                <a:cs typeface="Arial" panose="020B0604020202020204" pitchFamily="34" charset="0"/>
              </a:rPr>
              <a:t>Financijska</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pismenost</a:t>
            </a:r>
            <a:r>
              <a:rPr lang="en-US" sz="2400" b="1" dirty="0">
                <a:effectLst/>
                <a:latin typeface="+mj-lt"/>
                <a:ea typeface="Yu Mincho" panose="02020400000000000000" pitchFamily="18" charset="-128"/>
                <a:cs typeface="Arial" panose="020B0604020202020204" pitchFamily="34" charset="0"/>
              </a:rPr>
              <a:t> u </a:t>
            </a:r>
            <a:r>
              <a:rPr lang="en-US" sz="2400" b="1" dirty="0" err="1">
                <a:effectLst/>
                <a:latin typeface="+mj-lt"/>
                <a:ea typeface="Yu Mincho" panose="02020400000000000000" pitchFamily="18" charset="-128"/>
                <a:cs typeface="Arial" panose="020B0604020202020204" pitchFamily="34" charset="0"/>
              </a:rPr>
              <a:t>digitalnom</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okruženju</a:t>
            </a:r>
            <a:r>
              <a:rPr lang="en-US" sz="2400" b="1"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znači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prilagođavanje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tradicionalnih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načela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financijskog</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odlučivanja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digitalnom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okruženju</a:t>
            </a:r>
            <a:r>
              <a:rPr lang="en-US" sz="2400" dirty="0">
                <a:effectLst/>
                <a:latin typeface="+mj-lt"/>
                <a:ea typeface="Yu Mincho" panose="02020400000000000000" pitchFamily="18" charset="-128"/>
                <a:cs typeface="Arial" panose="020B0604020202020204" pitchFamily="34" charset="0"/>
              </a:rPr>
              <a:t>. To </a:t>
            </a:r>
            <a:r>
              <a:rPr lang="en-US" sz="2400" dirty="0" err="1">
                <a:effectLst/>
                <a:latin typeface="+mj-lt"/>
                <a:ea typeface="Yu Mincho" panose="02020400000000000000" pitchFamily="18" charset="-128"/>
                <a:cs typeface="Arial" panose="020B0604020202020204" pitchFamily="34" charset="0"/>
              </a:rPr>
              <a:t>uključuje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procjenu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vjerodostojnosti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internetskih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institucija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usporedbu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digitalnih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proizvoda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usluga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razumijevanje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odredbi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uvjeta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digitalnih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ugovora</a:t>
            </a:r>
            <a:r>
              <a:rPr lang="en-US" sz="2400" dirty="0">
                <a:effectLst/>
                <a:latin typeface="+mj-lt"/>
                <a:ea typeface="Yu Mincho" panose="02020400000000000000" pitchFamily="18" charset="-128"/>
                <a:cs typeface="Arial" panose="020B0604020202020204" pitchFamily="34" charset="0"/>
              </a:rPr>
              <a:t>.</a:t>
            </a:r>
            <a:r>
              <a:rPr lang="en-US" sz="2400" dirty="0">
                <a:effectLst/>
                <a:highlight>
                  <a:srgbClr val="FFFF00"/>
                </a:highlight>
                <a:latin typeface="+mj-lt"/>
                <a:ea typeface="Yu Mincho" panose="02020400000000000000" pitchFamily="18" charset="-128"/>
                <a:cs typeface="Arial" panose="020B0604020202020204" pitchFamily="34" charset="0"/>
              </a:rPr>
              <a:t> </a:t>
            </a:r>
            <a:endParaRPr lang="en-US" sz="2000" dirty="0">
              <a:effectLst/>
              <a:latin typeface="+mj-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4305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Presjek</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financijske</a:t>
            </a:r>
            <a:r>
              <a:rPr lang="es-ES" sz="4800" b="1" dirty="0">
                <a:solidFill>
                  <a:schemeClr val="tx1"/>
                </a:solidFill>
                <a:latin typeface="+mn-lt"/>
                <a:ea typeface="Helvetica Neue"/>
                <a:cs typeface="Helvetica Neue"/>
                <a:sym typeface="Helvetica Neue"/>
              </a:rPr>
              <a:t> i </a:t>
            </a:r>
            <a:r>
              <a:rPr lang="es-ES" sz="4800" b="1" dirty="0" err="1">
                <a:solidFill>
                  <a:schemeClr val="tx1"/>
                </a:solidFill>
                <a:latin typeface="+mn-lt"/>
                <a:ea typeface="Helvetica Neue"/>
                <a:cs typeface="Helvetica Neue"/>
                <a:sym typeface="Helvetica Neue"/>
              </a:rPr>
              <a:t>digitalne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pismenosti</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j-lt"/>
                <a:ea typeface="Helvetica Neue"/>
                <a:cs typeface="Helvetica Neue"/>
                <a:sym typeface="Helvetica Neue"/>
              </a:rPr>
              <a:t>Po </a:t>
            </a:r>
            <a:r>
              <a:rPr lang="en-US" sz="2800" b="1" dirty="0" err="1">
                <a:solidFill>
                  <a:srgbClr val="00CCFF"/>
                </a:solidFill>
                <a:latin typeface="+mj-lt"/>
                <a:ea typeface="Helvetica Neue"/>
                <a:cs typeface="Helvetica Neue"/>
                <a:sym typeface="Helvetica Neue"/>
              </a:rPr>
              <a:t>čemu</a:t>
            </a:r>
            <a:r>
              <a:rPr lang="en-US" sz="2800" b="1" dirty="0">
                <a:solidFill>
                  <a:srgbClr val="00CCFF"/>
                </a:solidFill>
                <a:latin typeface="+mj-lt"/>
                <a:ea typeface="Helvetica Neue"/>
                <a:cs typeface="Helvetica Neue"/>
                <a:sym typeface="Helvetica Neue"/>
              </a:rPr>
              <a:t> je </a:t>
            </a:r>
            <a:r>
              <a:rPr lang="en-US" sz="2800" b="1" dirty="0" err="1">
                <a:solidFill>
                  <a:srgbClr val="00CCFF"/>
                </a:solidFill>
                <a:latin typeface="+mj-lt"/>
                <a:ea typeface="Helvetica Neue"/>
                <a:cs typeface="Helvetica Neue"/>
                <a:sym typeface="Helvetica Neue"/>
              </a:rPr>
              <a:t>financijska</a:t>
            </a:r>
            <a:r>
              <a:rPr lang="en-US" sz="2800" b="1" dirty="0">
                <a:solidFill>
                  <a:srgbClr val="00CCFF"/>
                </a:solidFill>
                <a:latin typeface="+mj-lt"/>
                <a:ea typeface="Helvetica Neue"/>
                <a:cs typeface="Helvetica Neue"/>
                <a:sym typeface="Helvetica Neue"/>
              </a:rPr>
              <a:t> </a:t>
            </a:r>
            <a:r>
              <a:rPr lang="en-US" sz="2800" b="1" dirty="0" err="1">
                <a:solidFill>
                  <a:srgbClr val="00CCFF"/>
                </a:solidFill>
                <a:latin typeface="+mj-lt"/>
                <a:ea typeface="Helvetica Neue"/>
                <a:cs typeface="Helvetica Neue"/>
                <a:sym typeface="Helvetica Neue"/>
              </a:rPr>
              <a:t>pismenost</a:t>
            </a:r>
            <a:r>
              <a:rPr lang="en-US" sz="2800" b="1" dirty="0">
                <a:solidFill>
                  <a:srgbClr val="00CCFF"/>
                </a:solidFill>
                <a:latin typeface="+mj-lt"/>
                <a:ea typeface="Helvetica Neue"/>
                <a:cs typeface="Helvetica Neue"/>
                <a:sym typeface="Helvetica Neue"/>
              </a:rPr>
              <a:t> u </a:t>
            </a:r>
            <a:r>
              <a:rPr lang="en-US" sz="2800" b="1" dirty="0" err="1">
                <a:solidFill>
                  <a:srgbClr val="00CCFF"/>
                </a:solidFill>
                <a:latin typeface="+mj-lt"/>
                <a:ea typeface="Helvetica Neue"/>
                <a:cs typeface="Helvetica Neue"/>
                <a:sym typeface="Helvetica Neue"/>
              </a:rPr>
              <a:t>digitalnom</a:t>
            </a:r>
            <a:r>
              <a:rPr lang="en-US" sz="2800" b="1" dirty="0">
                <a:solidFill>
                  <a:srgbClr val="00CCFF"/>
                </a:solidFill>
                <a:latin typeface="+mj-lt"/>
                <a:ea typeface="Helvetica Neue"/>
                <a:cs typeface="Helvetica Neue"/>
                <a:sym typeface="Helvetica Neue"/>
              </a:rPr>
              <a:t> </a:t>
            </a:r>
            <a:r>
              <a:rPr lang="en-US" sz="2800" b="1" dirty="0" err="1">
                <a:solidFill>
                  <a:srgbClr val="00CCFF"/>
                </a:solidFill>
                <a:latin typeface="+mj-lt"/>
                <a:ea typeface="Helvetica Neue"/>
                <a:cs typeface="Helvetica Neue"/>
                <a:sym typeface="Helvetica Neue"/>
              </a:rPr>
              <a:t>okruženju</a:t>
            </a:r>
            <a:r>
              <a:rPr lang="en-US" sz="2800" b="1" dirty="0">
                <a:solidFill>
                  <a:srgbClr val="00CCFF"/>
                </a:solidFill>
                <a:latin typeface="+mj-lt"/>
                <a:ea typeface="Helvetica Neue"/>
                <a:cs typeface="Helvetica Neue"/>
                <a:sym typeface="Helvetica Neue"/>
              </a:rPr>
              <a:t> </a:t>
            </a:r>
            <a:r>
              <a:rPr lang="en-US" sz="2800" b="1" dirty="0" err="1">
                <a:solidFill>
                  <a:srgbClr val="00CCFF"/>
                </a:solidFill>
                <a:latin typeface="+mj-lt"/>
                <a:ea typeface="Helvetica Neue"/>
                <a:cs typeface="Helvetica Neue"/>
                <a:sym typeface="Helvetica Neue"/>
              </a:rPr>
              <a:t>jedinstvena</a:t>
            </a:r>
            <a:r>
              <a:rPr lang="en-US" sz="2800" b="1" dirty="0">
                <a:solidFill>
                  <a:srgbClr val="00CCFF"/>
                </a:solidFill>
                <a:latin typeface="+mj-lt"/>
                <a:ea typeface="Helvetica Neue"/>
                <a:cs typeface="Helvetica Neue"/>
                <a:sym typeface="Helvetica Neue"/>
              </a:rPr>
              <a:t>?</a:t>
            </a:r>
            <a:endParaRPr lang="en-US" sz="2800" dirty="0">
              <a:solidFill>
                <a:srgbClr val="00CCFF"/>
              </a:solidFill>
              <a:latin typeface="+mj-lt"/>
            </a:endParaRPr>
          </a:p>
        </p:txBody>
      </p:sp>
      <p:sp>
        <p:nvSpPr>
          <p:cNvPr id="2" name="Google Shape;120;p6">
            <a:extLst>
              <a:ext uri="{FF2B5EF4-FFF2-40B4-BE49-F238E27FC236}">
                <a16:creationId xmlns:a16="http://schemas.microsoft.com/office/drawing/2014/main" id="{D0CD93ED-BC14-4410-424C-2AC4B64AF0E4}"/>
              </a:ext>
            </a:extLst>
          </p:cNvPr>
          <p:cNvSpPr txBox="1"/>
          <p:nvPr/>
        </p:nvSpPr>
        <p:spPr>
          <a:xfrm>
            <a:off x="7726680" y="5772777"/>
            <a:ext cx="9265920" cy="1200288"/>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n-US" sz="2400" i="1" dirty="0" err="1">
                <a:solidFill>
                  <a:schemeClr val="accent6"/>
                </a:solidFill>
                <a:latin typeface="+mn-lt"/>
                <a:ea typeface="Helvetica Neue"/>
                <a:cs typeface="Helvetica Neue"/>
                <a:sym typeface="Helvetica Neue"/>
              </a:rPr>
              <a:t>Ako</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financijski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pismeni</a:t>
            </a:r>
            <a:r>
              <a:rPr lang="en-US" sz="2400" i="1" dirty="0">
                <a:solidFill>
                  <a:schemeClr val="accent6"/>
                </a:solidFill>
                <a:latin typeface="+mn-lt"/>
                <a:ea typeface="Helvetica Neue"/>
                <a:cs typeface="Helvetica Neue"/>
                <a:sym typeface="Helvetica Neue"/>
              </a:rPr>
              <a:t> u </a:t>
            </a:r>
            <a:r>
              <a:rPr lang="en-US" sz="2400" i="1" dirty="0" err="1">
                <a:solidFill>
                  <a:schemeClr val="accent6"/>
                </a:solidFill>
                <a:latin typeface="+mn-lt"/>
                <a:ea typeface="Helvetica Neue"/>
                <a:cs typeface="Helvetica Neue"/>
                <a:sym typeface="Helvetica Neue"/>
              </a:rPr>
              <a:t>digitalnom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okruženju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možete</a:t>
            </a:r>
            <a:r>
              <a:rPr lang="en-US" sz="2400" i="1" dirty="0">
                <a:solidFill>
                  <a:schemeClr val="accent6"/>
                </a:solidFill>
                <a:latin typeface="+mn-lt"/>
                <a:ea typeface="Helvetica Neue"/>
                <a:cs typeface="Helvetica Neue"/>
                <a:sym typeface="Helvetica Neue"/>
              </a:rPr>
              <a:t> s </a:t>
            </a:r>
            <a:r>
              <a:rPr lang="en-US" sz="2400" i="1" dirty="0" err="1">
                <a:solidFill>
                  <a:schemeClr val="accent6"/>
                </a:solidFill>
                <a:latin typeface="+mn-lt"/>
                <a:ea typeface="Helvetica Neue"/>
                <a:cs typeface="Helvetica Neue"/>
                <a:sym typeface="Helvetica Neue"/>
              </a:rPr>
              <a:t>pouzdanjem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donositi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informirane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odluke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zaštititi</a:t>
            </a:r>
            <a:r>
              <a:rPr lang="en-US" sz="2400" i="1" dirty="0">
                <a:solidFill>
                  <a:schemeClr val="accent6"/>
                </a:solidFill>
                <a:latin typeface="+mn-lt"/>
                <a:ea typeface="Helvetica Neue"/>
                <a:cs typeface="Helvetica Neue"/>
                <a:sym typeface="Helvetica Neue"/>
              </a:rPr>
              <a:t> se </a:t>
            </a:r>
            <a:r>
              <a:rPr lang="en-US" sz="2400" i="1" dirty="0" err="1">
                <a:solidFill>
                  <a:schemeClr val="accent6"/>
                </a:solidFill>
                <a:latin typeface="+mn-lt"/>
                <a:ea typeface="Helvetica Neue"/>
                <a:cs typeface="Helvetica Neue"/>
                <a:sym typeface="Helvetica Neue"/>
              </a:rPr>
              <a:t>na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mreži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koristiti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digitalne</a:t>
            </a:r>
            <a:r>
              <a:rPr lang="en-US" sz="2400" i="1" dirty="0">
                <a:solidFill>
                  <a:schemeClr val="accent6"/>
                </a:solidFill>
                <a:latin typeface="+mn-lt"/>
                <a:ea typeface="Helvetica Neue"/>
                <a:cs typeface="Helvetica Neue"/>
                <a:sym typeface="Helvetica Neue"/>
              </a:rPr>
              <a:t> alate za </a:t>
            </a:r>
            <a:r>
              <a:rPr lang="en-US" sz="2400" i="1" dirty="0" err="1">
                <a:solidFill>
                  <a:schemeClr val="accent6"/>
                </a:solidFill>
                <a:latin typeface="+mn-lt"/>
                <a:ea typeface="Helvetica Neue"/>
                <a:cs typeface="Helvetica Neue"/>
                <a:sym typeface="Helvetica Neue"/>
              </a:rPr>
              <a:t>poboljšanje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svoje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financijske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dobrobiti</a:t>
            </a:r>
            <a:r>
              <a:rPr lang="en-US" sz="2400" i="1" dirty="0">
                <a:solidFill>
                  <a:schemeClr val="accent6"/>
                </a:solidFill>
                <a:latin typeface="+mn-lt"/>
                <a:ea typeface="Helvetica Neue"/>
                <a:cs typeface="Helvetica Neue"/>
                <a:sym typeface="Helvetica Neue"/>
              </a:rPr>
              <a:t>.</a:t>
            </a:r>
          </a:p>
        </p:txBody>
      </p:sp>
      <p:pic>
        <p:nvPicPr>
          <p:cNvPr id="4" name="Imagen 3">
            <a:extLst>
              <a:ext uri="{FF2B5EF4-FFF2-40B4-BE49-F238E27FC236}">
                <a16:creationId xmlns:a16="http://schemas.microsoft.com/office/drawing/2014/main" id="{21D71FAF-056B-4D6F-9ECC-188BC6E0DE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590"/>
          <a:stretch/>
        </p:blipFill>
        <p:spPr>
          <a:xfrm>
            <a:off x="2231966" y="4072713"/>
            <a:ext cx="4580313" cy="5056216"/>
          </a:xfrm>
          <a:prstGeom prst="rect">
            <a:avLst/>
          </a:prstGeom>
        </p:spPr>
      </p:pic>
    </p:spTree>
    <p:extLst>
      <p:ext uri="{BB962C8B-B14F-4D97-AF65-F5344CB8AC3E}">
        <p14:creationId xmlns:p14="http://schemas.microsoft.com/office/powerpoint/2010/main" val="30196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6EBD8D-71BA-4414-ECB0-05FADA11D7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think-cell data - do not delete" hidden="1">
                        <a:extLst>
                          <a:ext uri="{FF2B5EF4-FFF2-40B4-BE49-F238E27FC236}">
                            <a16:creationId xmlns:a16="http://schemas.microsoft.com/office/drawing/2014/main" id="{966EBD8D-71BA-4414-ECB0-05FADA11D7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50" name="Picture 2" descr="https://www.digital-boomer.eu/images/training.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855303"/>
            <a:ext cx="91440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n-US" sz="4800" b="1" dirty="0" err="1">
                <a:solidFill>
                  <a:schemeClr val="tx1"/>
                </a:solidFill>
                <a:latin typeface="+mn-lt"/>
                <a:ea typeface="Helvetica Neue"/>
                <a:cs typeface="Helvetica Neue"/>
                <a:sym typeface="Helvetica Neue"/>
              </a:rPr>
              <a:t>Razumijevanje</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digitalnih</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financijskih</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usluga</a:t>
            </a:r>
            <a:endParaRPr lang="en-US" sz="4800" b="1" dirty="0">
              <a:solidFill>
                <a:schemeClr val="tx1"/>
              </a:solidFill>
              <a:latin typeface="+mn-lt"/>
              <a:ea typeface="Helvetica Neue"/>
              <a:cs typeface="Helvetica Neue"/>
              <a:sym typeface="Helvetica Neue"/>
            </a:endParaRPr>
          </a:p>
        </p:txBody>
      </p:sp>
      <p:sp>
        <p:nvSpPr>
          <p:cNvPr id="113" name="Google Shape;113;p5"/>
          <p:cNvSpPr txBox="1"/>
          <p:nvPr/>
        </p:nvSpPr>
        <p:spPr>
          <a:xfrm>
            <a:off x="6906762" y="2709052"/>
            <a:ext cx="4474475"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err="1">
                <a:solidFill>
                  <a:srgbClr val="00CCFF"/>
                </a:solidFill>
                <a:latin typeface="+mn-lt"/>
                <a:ea typeface="Helvetica Neue"/>
                <a:cs typeface="Helvetica Neue"/>
                <a:sym typeface="Helvetica Neue"/>
              </a:rPr>
              <a:t>Poglavlje</a:t>
            </a:r>
            <a:r>
              <a:rPr lang="es-ES" sz="6000" b="1" dirty="0">
                <a:solidFill>
                  <a:srgbClr val="00CCFF"/>
                </a:solidFill>
                <a:latin typeface="+mn-lt"/>
                <a:ea typeface="Helvetica Neue"/>
                <a:cs typeface="Helvetica Neue"/>
                <a:sym typeface="Helvetica Neue"/>
              </a:rPr>
              <a:t> </a:t>
            </a:r>
            <a:r>
              <a:rPr lang="hr-HR" sz="6000" b="1" dirty="0">
                <a:solidFill>
                  <a:srgbClr val="00CCFF"/>
                </a:solidFill>
                <a:latin typeface="+mn-lt"/>
                <a:ea typeface="Helvetica Neue"/>
                <a:cs typeface="Helvetica Neue"/>
                <a:sym typeface="Helvetica Neue"/>
              </a:rPr>
              <a:t>2</a:t>
            </a:r>
            <a:endParaRPr sz="6000" b="1" i="0" u="none" strike="noStrike" cap="none" dirty="0">
              <a:solidFill>
                <a:srgbClr val="00CCFF"/>
              </a:solidFill>
              <a:latin typeface="+mn-lt"/>
              <a:ea typeface="Helvetica Neue"/>
              <a:cs typeface="Helvetica Neue"/>
              <a:sym typeface="Helvetica Neue"/>
            </a:endParaRPr>
          </a:p>
        </p:txBody>
      </p:sp>
    </p:spTree>
    <p:extLst>
      <p:ext uri="{BB962C8B-B14F-4D97-AF65-F5344CB8AC3E}">
        <p14:creationId xmlns:p14="http://schemas.microsoft.com/office/powerpoint/2010/main" val="2751140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Razumijevanje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digitalnih</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financijskih</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usluga</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su</a:t>
            </a:r>
            <a:r>
              <a:rPr lang="en-US" sz="2800" b="1" dirty="0">
                <a:solidFill>
                  <a:srgbClr val="00CCFF"/>
                </a:solidFill>
                <a:latin typeface="+mn-lt"/>
                <a:ea typeface="Helvetica Neue"/>
                <a:cs typeface="Helvetica Neue"/>
                <a:sym typeface="Helvetica Neue"/>
              </a:rPr>
              <a:t> internet </a:t>
            </a:r>
            <a:r>
              <a:rPr lang="en-US" sz="2800" b="1" dirty="0" err="1">
                <a:solidFill>
                  <a:srgbClr val="00CCFF"/>
                </a:solidFill>
                <a:latin typeface="+mn-lt"/>
                <a:ea typeface="Helvetica Neue"/>
                <a:cs typeface="Helvetica Neue"/>
                <a:sym typeface="Helvetica Neue"/>
              </a:rPr>
              <a: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mobilno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bankarstvo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kako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koristiti</a:t>
            </a:r>
            <a:r>
              <a:rPr lang="en-US" sz="2800" b="1" dirty="0">
                <a:solidFill>
                  <a:srgbClr val="00CCFF"/>
                </a:solidFill>
                <a:latin typeface="+mn-lt"/>
                <a:ea typeface="Helvetica Neue"/>
                <a:cs typeface="Helvetica Neue"/>
                <a:sym typeface="Helvetica Neue"/>
              </a:rPr>
              <a:t>?</a:t>
            </a:r>
            <a:endParaRPr lang="es-ES" dirty="0">
              <a:solidFill>
                <a:srgbClr val="00CCFF"/>
              </a:solidFill>
              <a:latin typeface="+mn-lt"/>
            </a:endParaRPr>
          </a:p>
        </p:txBody>
      </p:sp>
      <p:sp>
        <p:nvSpPr>
          <p:cNvPr id="120" name="Google Shape;120;p6"/>
          <p:cNvSpPr txBox="1"/>
          <p:nvPr/>
        </p:nvSpPr>
        <p:spPr>
          <a:xfrm>
            <a:off x="6475320" y="4088865"/>
            <a:ext cx="10486800" cy="4154943"/>
          </a:xfrm>
          <a:prstGeom prst="rect">
            <a:avLst/>
          </a:prstGeom>
          <a:noFill/>
          <a:ln>
            <a:noFill/>
          </a:ln>
        </p:spPr>
        <p:txBody>
          <a:bodyPr spcFirstLastPara="1" wrap="square" lIns="91425" tIns="45700" rIns="91425" bIns="45700" anchor="t" anchorCtr="0">
            <a:spAutoFit/>
          </a:bodyPr>
          <a:lstStyle/>
          <a:p>
            <a:pPr algn="just"/>
            <a:r>
              <a:rPr lang="hr-HR" sz="2400" b="1" dirty="0">
                <a:effectLst/>
                <a:latin typeface="+mj-lt"/>
                <a:ea typeface="Yu Mincho" panose="02020400000000000000" pitchFamily="18" charset="-128"/>
                <a:cs typeface="Arial" panose="020B0604020202020204" pitchFamily="34" charset="0"/>
              </a:rPr>
              <a:t>Internet bankarstvo </a:t>
            </a:r>
            <a:r>
              <a:rPr lang="hr-HR" sz="2400" dirty="0">
                <a:effectLst/>
                <a:latin typeface="+mj-lt"/>
                <a:ea typeface="Yu Mincho" panose="02020400000000000000" pitchFamily="18" charset="-128"/>
                <a:cs typeface="Arial" panose="020B0604020202020204" pitchFamily="34" charset="0"/>
              </a:rPr>
              <a:t>odnosi se na korištenje računala ili uređaja s omogućenim internetom za pristup vašim bankovnim računima i obavljanje financijskih transakcija. Omogućuje vam pregled stanja računa, pregled povijesti transakcija, prijenos sredstava između računa, plaćanje računa putem interneta i postavljanje automatskih plaćanja. </a:t>
            </a:r>
          </a:p>
          <a:p>
            <a:pPr algn="just"/>
            <a:endParaRPr lang="hr-HR" sz="2400" dirty="0">
              <a:latin typeface="+mj-lt"/>
              <a:ea typeface="Yu Mincho" panose="02020400000000000000" pitchFamily="18" charset="-128"/>
              <a:cs typeface="Arial" panose="020B0604020202020204" pitchFamily="34" charset="0"/>
            </a:endParaRPr>
          </a:p>
          <a:p>
            <a:pPr algn="just"/>
            <a:r>
              <a:rPr lang="hr-HR" sz="2400" b="1" dirty="0">
                <a:effectLst/>
                <a:latin typeface="+mj-lt"/>
                <a:ea typeface="Yu Mincho" panose="02020400000000000000" pitchFamily="18" charset="-128"/>
                <a:cs typeface="Arial" panose="020B0604020202020204" pitchFamily="34" charset="0"/>
              </a:rPr>
              <a:t>Za korištenje internet bankarstva </a:t>
            </a:r>
            <a:r>
              <a:rPr lang="hr-HR" sz="2400" dirty="0">
                <a:effectLst/>
                <a:latin typeface="+mj-lt"/>
                <a:ea typeface="Yu Mincho" panose="02020400000000000000" pitchFamily="18" charset="-128"/>
                <a:cs typeface="Arial" panose="020B0604020202020204" pitchFamily="34" charset="0"/>
              </a:rPr>
              <a:t>morate imati internetsku vezu i pristup sigurnoj internetskoj platformi svoje banke. Obično ćete morati stvoriti račun za internet bankarstvo u svojoj banci i postaviti vjerodajnice za prijavu, kao što su korisničko ime i lozinka. Nakon što se prijavite, možete se kretati portalom internet bankarstva kako biste obavljali razne financijske zadatke.</a:t>
            </a:r>
          </a:p>
        </p:txBody>
      </p:sp>
      <p:pic>
        <p:nvPicPr>
          <p:cNvPr id="5" name="Picture 4" descr="Close-up of credit card on keyboard">
            <a:extLst>
              <a:ext uri="{FF2B5EF4-FFF2-40B4-BE49-F238E27FC236}">
                <a16:creationId xmlns:a16="http://schemas.microsoft.com/office/drawing/2014/main" id="{0980B9A2-8421-F384-7666-1CA5A3C1384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14880" y="4446986"/>
            <a:ext cx="4581120" cy="3438703"/>
          </a:xfrm>
          <a:prstGeom prst="rect">
            <a:avLst/>
          </a:prstGeom>
        </p:spPr>
      </p:pic>
    </p:spTree>
    <p:extLst>
      <p:ext uri="{BB962C8B-B14F-4D97-AF65-F5344CB8AC3E}">
        <p14:creationId xmlns:p14="http://schemas.microsoft.com/office/powerpoint/2010/main" val="100352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Razumijevanje digitalnih financijskih usluga</a:t>
            </a:r>
            <a:endParaRPr lang="hr-HR" sz="4800" dirty="0">
              <a:solidFill>
                <a:schemeClr val="tx1"/>
              </a:solidFill>
              <a:latin typeface="+mn-lt"/>
            </a:endParaRPr>
          </a:p>
        </p:txBody>
      </p:sp>
      <p:sp>
        <p:nvSpPr>
          <p:cNvPr id="119" name="Google Shape;119;p6"/>
          <p:cNvSpPr txBox="1"/>
          <p:nvPr/>
        </p:nvSpPr>
        <p:spPr>
          <a:xfrm>
            <a:off x="1295400" y="3232267"/>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su</a:t>
            </a:r>
            <a:r>
              <a:rPr lang="en-US" sz="2800" b="1" dirty="0">
                <a:solidFill>
                  <a:srgbClr val="00CCFF"/>
                </a:solidFill>
                <a:latin typeface="+mn-lt"/>
                <a:ea typeface="Helvetica Neue"/>
                <a:cs typeface="Helvetica Neue"/>
                <a:sym typeface="Helvetica Neue"/>
              </a:rPr>
              <a:t> internet </a:t>
            </a:r>
            <a:r>
              <a:rPr lang="en-US" sz="2800" b="1" dirty="0" err="1">
                <a:solidFill>
                  <a:srgbClr val="00CCFF"/>
                </a:solidFill>
                <a:latin typeface="+mn-lt"/>
                <a:ea typeface="Helvetica Neue"/>
                <a:cs typeface="Helvetica Neue"/>
                <a:sym typeface="Helvetica Neue"/>
              </a:rPr>
              <a: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mobilno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bankarstvo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kako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koristiti</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120" name="Google Shape;120;p6"/>
          <p:cNvSpPr txBox="1"/>
          <p:nvPr/>
        </p:nvSpPr>
        <p:spPr>
          <a:xfrm>
            <a:off x="6477000" y="3715418"/>
            <a:ext cx="10485120" cy="5632271"/>
          </a:xfrm>
          <a:prstGeom prst="rect">
            <a:avLst/>
          </a:prstGeom>
          <a:noFill/>
          <a:ln>
            <a:noFill/>
          </a:ln>
        </p:spPr>
        <p:txBody>
          <a:bodyPr spcFirstLastPara="1" wrap="square" lIns="91425" tIns="45700" rIns="91425" bIns="45700" anchor="t" anchorCtr="0">
            <a:spAutoFit/>
          </a:bodyPr>
          <a:lstStyle/>
          <a:p>
            <a:pPr algn="just"/>
            <a:r>
              <a:rPr lang="hr-HR" sz="2400" b="1" dirty="0">
                <a:latin typeface="+mj-lt"/>
                <a:ea typeface="Yu Mincho" panose="02020400000000000000" pitchFamily="18" charset="-128"/>
                <a:cs typeface="Arial" panose="020B0604020202020204" pitchFamily="34" charset="0"/>
              </a:rPr>
              <a:t>Mobilno bankarstvo, </a:t>
            </a:r>
            <a:r>
              <a:rPr lang="hr-HR" sz="2400" dirty="0">
                <a:latin typeface="+mj-lt"/>
                <a:ea typeface="Yu Mincho" panose="02020400000000000000" pitchFamily="18" charset="-128"/>
                <a:cs typeface="Arial" panose="020B0604020202020204" pitchFamily="34" charset="0"/>
              </a:rPr>
              <a:t>kao što naziv govori, uključuje korištenje mobilnog uređaja, poput pametnog telefona ili tableta, za pristup vašim bankovnim računima i obavljanje financijskih transakcija. Aplikacije za mobilno bankarstvo koje pružaju banke omogućuju vam obavljanje sličnih funkcija kao i internetsko bankarstvo, ali na praktičniji i prjenosniji način. S aplikacijom za mobilno bankarstvo instaliranom na vašem uređaju možete provjeravati stanje na svom računu, prenositi sredstva, plaćati račune, uplaćivati čekove pomoću kamere uređaja i primati obavijesti o aktivnostima na vašem računu. </a:t>
            </a:r>
          </a:p>
          <a:p>
            <a:pPr algn="just"/>
            <a:endParaRPr lang="hr-HR" sz="2400" dirty="0">
              <a:latin typeface="+mj-lt"/>
              <a:ea typeface="Yu Mincho" panose="02020400000000000000" pitchFamily="18" charset="-128"/>
              <a:cs typeface="Arial" panose="020B0604020202020204" pitchFamily="34" charset="0"/>
            </a:endParaRPr>
          </a:p>
          <a:p>
            <a:pPr algn="just"/>
            <a:r>
              <a:rPr lang="hr-HR" sz="2400" b="1" dirty="0">
                <a:latin typeface="+mj-lt"/>
                <a:ea typeface="Yu Mincho" panose="02020400000000000000" pitchFamily="18" charset="-128"/>
                <a:cs typeface="Arial" panose="020B0604020202020204" pitchFamily="34" charset="0"/>
              </a:rPr>
              <a:t>Za korištenje mobilnog bankarstva </a:t>
            </a:r>
            <a:r>
              <a:rPr lang="hr-HR" sz="2400" dirty="0">
                <a:latin typeface="+mj-lt"/>
                <a:ea typeface="Yu Mincho" panose="02020400000000000000" pitchFamily="18" charset="-128"/>
                <a:cs typeface="Arial" panose="020B0604020202020204" pitchFamily="34" charset="0"/>
              </a:rPr>
              <a:t>trebate preuzeti i instalirati aplikaciju svoje banke za mobilno bankarstvo iz trgovine aplikacija relevantne za operativni sustav vašeg uređaja, kao što je Apple App Store ili Google Play Store. Nakon instalacije, morat ćete se prijaviti pomoću svojih vjerodajnica za internet bankarstvo ili postaviti zasebnu prijavu za mobilno bankarstvo.</a:t>
            </a:r>
          </a:p>
        </p:txBody>
      </p:sp>
      <p:pic>
        <p:nvPicPr>
          <p:cNvPr id="2" name="Picture 1" descr="Close-up of credit card on keyboard">
            <a:extLst>
              <a:ext uri="{FF2B5EF4-FFF2-40B4-BE49-F238E27FC236}">
                <a16:creationId xmlns:a16="http://schemas.microsoft.com/office/drawing/2014/main" id="{87D6899B-F1CC-76C5-66C9-8A0C6E8FF0C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14880" y="4446986"/>
            <a:ext cx="4581120" cy="3438703"/>
          </a:xfrm>
          <a:prstGeom prst="rect">
            <a:avLst/>
          </a:prstGeom>
        </p:spPr>
      </p:pic>
    </p:spTree>
    <p:extLst>
      <p:ext uri="{BB962C8B-B14F-4D97-AF65-F5344CB8AC3E}">
        <p14:creationId xmlns:p14="http://schemas.microsoft.com/office/powerpoint/2010/main" val="228617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Razumijevanje digitalnih financijskih usluga</a:t>
            </a:r>
            <a:endParaRPr lang="hr-HR"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su</a:t>
            </a:r>
            <a:r>
              <a:rPr lang="en-US" sz="2800" b="1" dirty="0">
                <a:solidFill>
                  <a:srgbClr val="00CCFF"/>
                </a:solidFill>
                <a:latin typeface="+mn-lt"/>
                <a:ea typeface="Helvetica Neue"/>
                <a:cs typeface="Helvetica Neue"/>
                <a:sym typeface="Helvetica Neue"/>
              </a:rPr>
              <a:t> internet </a:t>
            </a:r>
            <a:r>
              <a:rPr lang="en-US" sz="2800" b="1" dirty="0" err="1">
                <a:solidFill>
                  <a:srgbClr val="00CCFF"/>
                </a:solidFill>
                <a:latin typeface="+mn-lt"/>
                <a:ea typeface="Helvetica Neue"/>
                <a:cs typeface="Helvetica Neue"/>
                <a:sym typeface="Helvetica Neue"/>
              </a:rPr>
              <a: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mobilno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bankarstvo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kako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koristiti</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120" name="Google Shape;120;p6"/>
          <p:cNvSpPr txBox="1"/>
          <p:nvPr/>
        </p:nvSpPr>
        <p:spPr>
          <a:xfrm>
            <a:off x="1332000" y="4072713"/>
            <a:ext cx="15630120" cy="514213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n-US" sz="2400" b="1" dirty="0" err="1">
                <a:effectLst/>
                <a:latin typeface="+mj-lt"/>
                <a:ea typeface="Yu Mincho" panose="02020400000000000000" pitchFamily="18" charset="-128"/>
                <a:cs typeface="Arial" panose="020B0604020202020204" pitchFamily="34" charset="0"/>
              </a:rPr>
              <a:t>Korištenje</a:t>
            </a:r>
            <a:r>
              <a:rPr lang="en-US" sz="2400" b="1" dirty="0">
                <a:effectLst/>
                <a:latin typeface="+mj-lt"/>
                <a:ea typeface="Yu Mincho" panose="02020400000000000000" pitchFamily="18" charset="-128"/>
                <a:cs typeface="Arial" panose="020B0604020202020204" pitchFamily="34" charset="0"/>
              </a:rPr>
              <a:t> internet </a:t>
            </a:r>
            <a:r>
              <a:rPr lang="en-US" sz="2400" b="1" dirty="0" err="1">
                <a:effectLst/>
                <a:latin typeface="+mj-lt"/>
                <a:ea typeface="Yu Mincho" panose="02020400000000000000" pitchFamily="18" charset="-128"/>
                <a:cs typeface="Arial" panose="020B0604020202020204" pitchFamily="34" charset="0"/>
              </a:rPr>
              <a:t>i</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mobilnog</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bankarstva</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pruža</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nekoliko</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pogodnosti</a:t>
            </a:r>
            <a:r>
              <a:rPr lang="en-US" sz="2400" b="1"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Omogućuje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praktičan</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pristup</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upravljanje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svojim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računima</a:t>
            </a:r>
            <a:r>
              <a:rPr lang="en-US" sz="2400" dirty="0">
                <a:effectLst/>
                <a:latin typeface="+mj-lt"/>
                <a:ea typeface="Yu Mincho" panose="02020400000000000000" pitchFamily="18" charset="-128"/>
                <a:cs typeface="Arial" panose="020B0604020202020204" pitchFamily="34" charset="0"/>
              </a:rPr>
              <a:t> s </a:t>
            </a:r>
            <a:r>
              <a:rPr lang="en-US" sz="2400" dirty="0" err="1">
                <a:effectLst/>
                <a:latin typeface="+mj-lt"/>
                <a:ea typeface="Yu Mincho" panose="02020400000000000000" pitchFamily="18" charset="-128"/>
                <a:cs typeface="Arial" panose="020B0604020202020204" pitchFamily="34" charset="0"/>
              </a:rPr>
              <a:t>bilo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kojeg</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mjesta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u </a:t>
            </a:r>
            <a:r>
              <a:rPr lang="en-US" sz="2400" dirty="0" err="1">
                <a:effectLst/>
                <a:latin typeface="+mj-lt"/>
                <a:ea typeface="Yu Mincho" panose="02020400000000000000" pitchFamily="18" charset="-128"/>
                <a:cs typeface="Arial" panose="020B0604020202020204" pitchFamily="34" charset="0"/>
              </a:rPr>
              <a:t>bilo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koje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vrijeme</a:t>
            </a:r>
            <a:r>
              <a:rPr lang="en-US" sz="2400" dirty="0">
                <a:effectLst/>
                <a:latin typeface="+mj-lt"/>
                <a:ea typeface="Yu Mincho" panose="02020400000000000000" pitchFamily="18" charset="-128"/>
                <a:cs typeface="Arial" panose="020B0604020202020204" pitchFamily="34" charset="0"/>
              </a:rPr>
              <a:t>, bez </a:t>
            </a:r>
            <a:r>
              <a:rPr lang="en-US" sz="2400" dirty="0" err="1">
                <a:effectLst/>
                <a:latin typeface="+mj-lt"/>
                <a:ea typeface="Yu Mincho" panose="02020400000000000000" pitchFamily="18" charset="-128"/>
                <a:cs typeface="Arial" panose="020B0604020202020204" pitchFamily="34" charset="0"/>
              </a:rPr>
              <a:t>potrebe</a:t>
            </a:r>
            <a:r>
              <a:rPr lang="en-US" sz="2400" dirty="0">
                <a:effectLst/>
                <a:latin typeface="+mj-lt"/>
                <a:ea typeface="Yu Mincho" panose="02020400000000000000" pitchFamily="18" charset="-128"/>
                <a:cs typeface="Arial" panose="020B0604020202020204" pitchFamily="34" charset="0"/>
              </a:rPr>
              <a:t> za </a:t>
            </a:r>
            <a:r>
              <a:rPr lang="en-US" sz="2400" dirty="0" err="1">
                <a:effectLst/>
                <a:latin typeface="+mj-lt"/>
                <a:ea typeface="Yu Mincho" panose="02020400000000000000" pitchFamily="18" charset="-128"/>
                <a:cs typeface="Arial" panose="020B0604020202020204" pitchFamily="34" charset="0"/>
              </a:rPr>
              <a:t>fizičkim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posjećivanjem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poslovnice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banke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Možete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uštedjeti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vrijeme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obavljanjem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transakcija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elektroničkim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putem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izbjeći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gnjavažu</a:t>
            </a:r>
            <a:r>
              <a:rPr lang="en-US" sz="2400" dirty="0">
                <a:effectLst/>
                <a:latin typeface="+mj-lt"/>
                <a:ea typeface="Yu Mincho" panose="02020400000000000000" pitchFamily="18" charset="-128"/>
                <a:cs typeface="Arial" panose="020B0604020202020204" pitchFamily="34" charset="0"/>
              </a:rPr>
              <a:t> s </a:t>
            </a:r>
            <a:r>
              <a:rPr lang="en-US" sz="2400" dirty="0" err="1">
                <a:effectLst/>
                <a:latin typeface="+mj-lt"/>
                <a:ea typeface="Yu Mincho" panose="02020400000000000000" pitchFamily="18" charset="-128"/>
                <a:cs typeface="Arial" panose="020B0604020202020204" pitchFamily="34" charset="0"/>
              </a:rPr>
              <a:t>posjećivanjem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više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centara</a:t>
            </a:r>
            <a:r>
              <a:rPr lang="en-US" sz="2400" dirty="0">
                <a:effectLst/>
                <a:latin typeface="+mj-lt"/>
                <a:ea typeface="Yu Mincho" panose="02020400000000000000" pitchFamily="18" charset="-128"/>
                <a:cs typeface="Arial" panose="020B0604020202020204" pitchFamily="34" charset="0"/>
              </a:rPr>
              <a:t> za </a:t>
            </a:r>
            <a:r>
              <a:rPr lang="en-US" sz="2400" dirty="0" err="1">
                <a:effectLst/>
                <a:latin typeface="+mj-lt"/>
                <a:ea typeface="Yu Mincho" panose="02020400000000000000" pitchFamily="18" charset="-128"/>
                <a:cs typeface="Arial" panose="020B0604020202020204" pitchFamily="34" charset="0"/>
              </a:rPr>
              <a:t>plaćanje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računa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Također</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pruža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siguran</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način</a:t>
            </a:r>
            <a:r>
              <a:rPr lang="en-US" sz="2400" dirty="0">
                <a:effectLst/>
                <a:latin typeface="+mj-lt"/>
                <a:ea typeface="Yu Mincho" panose="02020400000000000000" pitchFamily="18" charset="-128"/>
                <a:cs typeface="Arial" panose="020B0604020202020204" pitchFamily="34" charset="0"/>
              </a:rPr>
              <a:t> za </a:t>
            </a:r>
            <a:r>
              <a:rPr lang="en-US" sz="2400" dirty="0" err="1">
                <a:effectLst/>
                <a:latin typeface="+mj-lt"/>
                <a:ea typeface="Yu Mincho" panose="02020400000000000000" pitchFamily="18" charset="-128"/>
                <a:cs typeface="Arial" panose="020B0604020202020204" pitchFamily="34" charset="0"/>
              </a:rPr>
              <a:t>upravljanje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vašim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financijama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budući</a:t>
            </a:r>
            <a:r>
              <a:rPr lang="en-US" sz="2400" dirty="0">
                <a:effectLst/>
                <a:latin typeface="+mj-lt"/>
                <a:ea typeface="Yu Mincho" panose="02020400000000000000" pitchFamily="18" charset="-128"/>
                <a:cs typeface="Arial" panose="020B0604020202020204" pitchFamily="34" charset="0"/>
              </a:rPr>
              <a:t> da </a:t>
            </a:r>
            <a:r>
              <a:rPr lang="en-US" sz="2400" dirty="0" err="1">
                <a:effectLst/>
                <a:latin typeface="+mj-lt"/>
                <a:ea typeface="Yu Mincho" panose="02020400000000000000" pitchFamily="18" charset="-128"/>
                <a:cs typeface="Arial" panose="020B0604020202020204" pitchFamily="34" charset="0"/>
              </a:rPr>
              <a:t>ugledne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banke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koriste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enkripciju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druge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sigurnosne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mjere</a:t>
            </a:r>
            <a:r>
              <a:rPr lang="en-US" sz="2400" dirty="0">
                <a:effectLst/>
                <a:latin typeface="+mj-lt"/>
                <a:ea typeface="Yu Mincho" panose="02020400000000000000" pitchFamily="18" charset="-128"/>
                <a:cs typeface="Arial" panose="020B0604020202020204" pitchFamily="34" charset="0"/>
              </a:rPr>
              <a:t> za </a:t>
            </a:r>
            <a:r>
              <a:rPr lang="en-US" sz="2400" dirty="0" err="1">
                <a:effectLst/>
                <a:latin typeface="+mj-lt"/>
                <a:ea typeface="Yu Mincho" panose="02020400000000000000" pitchFamily="18" charset="-128"/>
                <a:cs typeface="Arial" panose="020B0604020202020204" pitchFamily="34" charset="0"/>
              </a:rPr>
              <a:t>zaštitu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vaših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osjetljivih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podataka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tijekom</a:t>
            </a:r>
            <a:r>
              <a:rPr lang="en-US" sz="2400" dirty="0">
                <a:effectLst/>
                <a:latin typeface="+mj-lt"/>
                <a:ea typeface="Yu Mincho" panose="02020400000000000000" pitchFamily="18" charset="-128"/>
                <a:cs typeface="Arial" panose="020B0604020202020204" pitchFamily="34" charset="0"/>
              </a:rPr>
              <a:t> online </a:t>
            </a:r>
            <a:r>
              <a:rPr lang="en-US" sz="2400" dirty="0" err="1">
                <a:effectLst/>
                <a:latin typeface="+mj-lt"/>
                <a:ea typeface="Yu Mincho" panose="02020400000000000000" pitchFamily="18" charset="-128"/>
                <a:cs typeface="Arial" panose="020B0604020202020204" pitchFamily="34" charset="0"/>
              </a:rPr>
              <a:t>transakcija</a:t>
            </a:r>
            <a:r>
              <a:rPr lang="en-US" sz="2400" dirty="0">
                <a:effectLst/>
                <a:latin typeface="+mj-lt"/>
                <a:ea typeface="Yu Mincho" panose="02020400000000000000" pitchFamily="18" charset="-128"/>
                <a:cs typeface="Arial" panose="020B0604020202020204" pitchFamily="34" charset="0"/>
              </a:rPr>
              <a:t>.</a:t>
            </a:r>
          </a:p>
          <a:p>
            <a:pPr algn="just">
              <a:lnSpc>
                <a:spcPct val="107000"/>
              </a:lnSpc>
              <a:spcAft>
                <a:spcPts val="800"/>
              </a:spcAft>
            </a:pPr>
            <a:endParaRPr lang="en-US" sz="24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US" sz="2400" dirty="0">
                <a:effectLst/>
                <a:latin typeface="+mj-lt"/>
                <a:ea typeface="Yu Mincho" panose="02020400000000000000" pitchFamily="18" charset="-128"/>
                <a:cs typeface="Arial" panose="020B0604020202020204" pitchFamily="34" charset="0"/>
              </a:rPr>
              <a:t>Za </a:t>
            </a:r>
            <a:r>
              <a:rPr lang="en-US" sz="2400" dirty="0" err="1">
                <a:effectLst/>
                <a:latin typeface="+mj-lt"/>
                <a:ea typeface="Yu Mincho" panose="02020400000000000000" pitchFamily="18" charset="-128"/>
                <a:cs typeface="Arial" panose="020B0604020202020204" pitchFamily="34" charset="0"/>
              </a:rPr>
              <a:t>učinkovito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korištenje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internetskog</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mobilnog</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bankarstva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važno</a:t>
            </a:r>
            <a:r>
              <a:rPr lang="en-US" sz="2400" dirty="0">
                <a:effectLst/>
                <a:latin typeface="+mj-lt"/>
                <a:ea typeface="Yu Mincho" panose="02020400000000000000" pitchFamily="18" charset="-128"/>
                <a:cs typeface="Arial" panose="020B0604020202020204" pitchFamily="34" charset="0"/>
              </a:rPr>
              <a:t> je </a:t>
            </a:r>
            <a:r>
              <a:rPr lang="en-US" sz="2400" b="1" dirty="0" err="1">
                <a:effectLst/>
                <a:latin typeface="+mj-lt"/>
                <a:ea typeface="Yu Mincho" panose="02020400000000000000" pitchFamily="18" charset="-128"/>
                <a:cs typeface="Arial" panose="020B0604020202020204" pitchFamily="34" charset="0"/>
              </a:rPr>
              <a:t>slijediti</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najbolje</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sigurnosne</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prakse</a:t>
            </a:r>
            <a:r>
              <a:rPr lang="en-US" sz="2400" dirty="0">
                <a:effectLst/>
                <a:latin typeface="+mj-lt"/>
                <a:ea typeface="Yu Mincho" panose="02020400000000000000" pitchFamily="18" charset="-128"/>
                <a:cs typeface="Arial" panose="020B0604020202020204" pitchFamily="34" charset="0"/>
              </a:rPr>
              <a:t>. To </a:t>
            </a:r>
            <a:r>
              <a:rPr lang="en-US" sz="2400" dirty="0" err="1">
                <a:effectLst/>
                <a:latin typeface="+mj-lt"/>
                <a:ea typeface="Yu Mincho" panose="02020400000000000000" pitchFamily="18" charset="-128"/>
                <a:cs typeface="Arial" panose="020B0604020202020204" pitchFamily="34" charset="0"/>
              </a:rPr>
              <a:t>uključuje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čuvanje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povjerljivosti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vaših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vjerodajnica</a:t>
            </a:r>
            <a:r>
              <a:rPr lang="en-US" sz="2400" dirty="0">
                <a:effectLst/>
                <a:latin typeface="+mj-lt"/>
                <a:ea typeface="Yu Mincho" panose="02020400000000000000" pitchFamily="18" charset="-128"/>
                <a:cs typeface="Arial" panose="020B0604020202020204" pitchFamily="34" charset="0"/>
              </a:rPr>
              <a:t> za </a:t>
            </a:r>
            <a:r>
              <a:rPr lang="en-US" sz="2400" dirty="0" err="1">
                <a:effectLst/>
                <a:latin typeface="+mj-lt"/>
                <a:ea typeface="Yu Mincho" panose="02020400000000000000" pitchFamily="18" charset="-128"/>
                <a:cs typeface="Arial" panose="020B0604020202020204" pitchFamily="34" charset="0"/>
              </a:rPr>
              <a:t>prijavu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redoviti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pregled</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aktivnosti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vašem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računu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korištenje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sigurnih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internetskih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veza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oprez</a:t>
            </a:r>
            <a:r>
              <a:rPr lang="en-US" sz="2400" dirty="0">
                <a:effectLst/>
                <a:latin typeface="+mj-lt"/>
                <a:ea typeface="Yu Mincho" panose="02020400000000000000" pitchFamily="18" charset="-128"/>
                <a:cs typeface="Arial" panose="020B0604020202020204" pitchFamily="34" charset="0"/>
              </a:rPr>
              <a:t> od </a:t>
            </a:r>
            <a:r>
              <a:rPr lang="en-US" sz="2400" dirty="0" err="1">
                <a:effectLst/>
                <a:latin typeface="+mj-lt"/>
                <a:ea typeface="Yu Mincho" panose="02020400000000000000" pitchFamily="18" charset="-128"/>
                <a:cs typeface="Arial" panose="020B0604020202020204" pitchFamily="34" charset="0"/>
              </a:rPr>
              <a:t>pokušaja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krađe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identiteta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ili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sumnjivih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poruka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koje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zahtijevaju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vaše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osobne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podatke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Ako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naiđete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probleme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ili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imate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pitanja</a:t>
            </a:r>
            <a:r>
              <a:rPr lang="en-US" sz="2400" dirty="0">
                <a:effectLst/>
                <a:latin typeface="+mj-lt"/>
                <a:ea typeface="Yu Mincho" panose="02020400000000000000" pitchFamily="18" charset="-128"/>
                <a:cs typeface="Arial" panose="020B0604020202020204" pitchFamily="34" charset="0"/>
              </a:rPr>
              <a:t> o </a:t>
            </a:r>
            <a:r>
              <a:rPr lang="en-US" sz="2400" dirty="0" err="1">
                <a:effectLst/>
                <a:latin typeface="+mj-lt"/>
                <a:ea typeface="Yu Mincho" panose="02020400000000000000" pitchFamily="18" charset="-128"/>
                <a:cs typeface="Arial" panose="020B0604020202020204" pitchFamily="34" charset="0"/>
              </a:rPr>
              <a:t>korištenju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internetskog</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ili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mobilnog</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bankarstva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preporučujemo</a:t>
            </a:r>
            <a:r>
              <a:rPr lang="en-US" sz="2400" dirty="0">
                <a:effectLst/>
                <a:latin typeface="+mj-lt"/>
                <a:ea typeface="Yu Mincho" panose="02020400000000000000" pitchFamily="18" charset="-128"/>
                <a:cs typeface="Arial" panose="020B0604020202020204" pitchFamily="34" charset="0"/>
              </a:rPr>
              <a:t> da se za </a:t>
            </a:r>
            <a:r>
              <a:rPr lang="en-US" sz="2400" dirty="0" err="1">
                <a:effectLst/>
                <a:latin typeface="+mj-lt"/>
                <a:ea typeface="Yu Mincho" panose="02020400000000000000" pitchFamily="18" charset="-128"/>
                <a:cs typeface="Arial" panose="020B0604020202020204" pitchFamily="34" charset="0"/>
              </a:rPr>
              <a:t>pomoć</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obratite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korisničkoj</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podršci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svoje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banke</a:t>
            </a:r>
            <a:r>
              <a:rPr lang="en-US" sz="2400" dirty="0">
                <a:effectLst/>
                <a:latin typeface="+mj-lt"/>
                <a:ea typeface="Yu Mincho" panose="02020400000000000000" pitchFamily="18" charset="-128"/>
                <a:cs typeface="Arial" panose="020B0604020202020204" pitchFamily="34" charset="0"/>
              </a:rPr>
              <a:t>.</a:t>
            </a:r>
          </a:p>
        </p:txBody>
      </p:sp>
    </p:spTree>
    <p:extLst>
      <p:ext uri="{BB962C8B-B14F-4D97-AF65-F5344CB8AC3E}">
        <p14:creationId xmlns:p14="http://schemas.microsoft.com/office/powerpoint/2010/main" val="3882708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Razumijevanje digitalnih financijskih usluga</a:t>
            </a:r>
            <a:endParaRPr lang="hr-HR"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su</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sustavi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plaćanja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putem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interneta</a:t>
            </a:r>
            <a:r>
              <a:rPr lang="en-US" sz="2800" b="1" dirty="0">
                <a:solidFill>
                  <a:srgbClr val="00CCFF"/>
                </a:solidFill>
                <a:latin typeface="+mn-lt"/>
                <a:ea typeface="Helvetica Neue"/>
                <a:cs typeface="Helvetica Neue"/>
                <a:sym typeface="Helvetica Neue"/>
              </a:rPr>
              <a:t>?</a:t>
            </a:r>
            <a:endParaRPr lang="es-ES" dirty="0">
              <a:solidFill>
                <a:srgbClr val="00CCFF"/>
              </a:solidFill>
              <a:latin typeface="+mn-lt"/>
            </a:endParaRPr>
          </a:p>
        </p:txBody>
      </p:sp>
      <p:sp>
        <p:nvSpPr>
          <p:cNvPr id="120" name="Google Shape;120;p6"/>
          <p:cNvSpPr txBox="1"/>
          <p:nvPr/>
        </p:nvSpPr>
        <p:spPr>
          <a:xfrm>
            <a:off x="1295400" y="4024780"/>
            <a:ext cx="8991600" cy="41549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err="1">
                <a:solidFill>
                  <a:schemeClr val="dk1"/>
                </a:solidFill>
                <a:latin typeface="+mn-lt"/>
                <a:ea typeface="Helvetica Neue"/>
                <a:cs typeface="Helvetica Neue"/>
                <a:sym typeface="Helvetica Neue"/>
              </a:rPr>
              <a:t>Sustavi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internetskog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plaćanja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revolucionirali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način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plaćanja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obavljanja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transakcija</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digitalnom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dobu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sustavi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pružaju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praktične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metode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plaćanja</a:t>
            </a:r>
            <a:r>
              <a:rPr lang="en-US" sz="2400" dirty="0">
                <a:solidFill>
                  <a:schemeClr val="dk1"/>
                </a:solidFill>
                <a:latin typeface="+mn-lt"/>
                <a:ea typeface="Helvetica Neue"/>
                <a:cs typeface="Helvetica Neue"/>
                <a:sym typeface="Helvetica Neue"/>
              </a:rPr>
              <a:t> robe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usluga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putem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interneta</a:t>
            </a:r>
            <a:r>
              <a:rPr lang="en-US" sz="2400" dirty="0">
                <a:solidFill>
                  <a:schemeClr val="dk1"/>
                </a:solidFill>
                <a:latin typeface="+mn-lt"/>
                <a:ea typeface="Helvetica Neue"/>
                <a:cs typeface="Helvetica Neue"/>
                <a:sym typeface="Helvetica Neue"/>
              </a:rPr>
              <a:t> bez </a:t>
            </a:r>
            <a:r>
              <a:rPr lang="en-US" sz="2400" dirty="0" err="1">
                <a:solidFill>
                  <a:schemeClr val="dk1"/>
                </a:solidFill>
                <a:latin typeface="+mn-lt"/>
                <a:ea typeface="Helvetica Neue"/>
                <a:cs typeface="Helvetica Neue"/>
                <a:sym typeface="Helvetica Neue"/>
              </a:rPr>
              <a:t>potrebe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fizičkim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gotovinom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čekovima</a:t>
            </a:r>
            <a:r>
              <a:rPr lang="en-US" sz="2400" dirty="0">
                <a:solidFill>
                  <a:schemeClr val="dk1"/>
                </a:solidFill>
                <a:latin typeface="+mn-lt"/>
                <a:ea typeface="Helvetica Neue"/>
                <a:cs typeface="Helvetica Neue"/>
                <a:sym typeface="Helvetica Neue"/>
              </a:rPr>
              <a:t>.</a:t>
            </a:r>
          </a:p>
          <a:p>
            <a:pPr marL="0" marR="0" lvl="0" indent="0" algn="just"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US" sz="2400" dirty="0" err="1">
                <a:solidFill>
                  <a:schemeClr val="dk1"/>
                </a:solidFill>
                <a:latin typeface="+mn-lt"/>
                <a:ea typeface="Helvetica Neue"/>
                <a:cs typeface="Helvetica Neue"/>
                <a:sym typeface="Helvetica Neue"/>
              </a:rPr>
              <a:t>Sustavi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internetskog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plaćanja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također</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poznati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digitalni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sustavi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plaćanja</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ili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sustavi</a:t>
            </a:r>
            <a:r>
              <a:rPr lang="en-US" sz="2400" b="1" dirty="0">
                <a:solidFill>
                  <a:schemeClr val="dk1"/>
                </a:solidFill>
                <a:latin typeface="+mn-lt"/>
                <a:ea typeface="Helvetica Neue"/>
                <a:cs typeface="Helvetica Neue"/>
                <a:sym typeface="Helvetica Neue"/>
              </a:rPr>
              <a:t> e-</a:t>
            </a:r>
            <a:r>
              <a:rPr lang="en-US" sz="2400" b="1" dirty="0" err="1">
                <a:solidFill>
                  <a:schemeClr val="dk1"/>
                </a:solidFill>
                <a:latin typeface="+mn-lt"/>
                <a:ea typeface="Helvetica Neue"/>
                <a:cs typeface="Helvetica Neue"/>
                <a:sym typeface="Helvetica Neue"/>
              </a:rPr>
              <a:t>plaćanja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platforme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omogućuju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elektroničke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transakcije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olakšavaju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prijenos</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sredstava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između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pojedinaca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tvrtki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Djeluju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posrednici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prenoseći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novac</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uplatitelja</a:t>
            </a:r>
            <a:r>
              <a:rPr lang="en-US" sz="2400" dirty="0">
                <a:solidFill>
                  <a:schemeClr val="dk1"/>
                </a:solidFill>
                <a:latin typeface="+mn-lt"/>
                <a:ea typeface="Helvetica Neue"/>
                <a:cs typeface="Helvetica Neue"/>
                <a:sym typeface="Helvetica Neue"/>
              </a:rPr>
              <a:t> do </a:t>
            </a:r>
            <a:r>
              <a:rPr lang="en-US" sz="2400" dirty="0" err="1">
                <a:solidFill>
                  <a:schemeClr val="dk1"/>
                </a:solidFill>
                <a:latin typeface="+mn-lt"/>
                <a:ea typeface="Helvetica Neue"/>
                <a:cs typeface="Helvetica Neue"/>
                <a:sym typeface="Helvetica Neue"/>
              </a:rPr>
              <a:t>primatelja</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virtualnom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okruženju</a:t>
            </a:r>
            <a:r>
              <a:rPr lang="en-US" sz="2400" dirty="0">
                <a:solidFill>
                  <a:schemeClr val="dk1"/>
                </a:solidFill>
                <a:latin typeface="+mn-lt"/>
                <a:ea typeface="Helvetica Neue"/>
                <a:cs typeface="Helvetica Neue"/>
                <a:sym typeface="Helvetica Neue"/>
              </a:rPr>
              <a:t>.</a:t>
            </a:r>
            <a:endParaRPr lang="es-ES" dirty="0">
              <a:latin typeface="+mn-lt"/>
            </a:endParaRPr>
          </a:p>
        </p:txBody>
      </p:sp>
      <p:pic>
        <p:nvPicPr>
          <p:cNvPr id="2" name="Picture 1" descr="Hands of person using credit card reader">
            <a:extLst>
              <a:ext uri="{FF2B5EF4-FFF2-40B4-BE49-F238E27FC236}">
                <a16:creationId xmlns:a16="http://schemas.microsoft.com/office/drawing/2014/main" id="{FD47D357-3A6C-DB56-0AC8-752C563C21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0" y="4197609"/>
            <a:ext cx="5532120" cy="3688080"/>
          </a:xfrm>
          <a:prstGeom prst="rect">
            <a:avLst/>
          </a:prstGeom>
        </p:spPr>
      </p:pic>
    </p:spTree>
    <p:extLst>
      <p:ext uri="{BB962C8B-B14F-4D97-AF65-F5344CB8AC3E}">
        <p14:creationId xmlns:p14="http://schemas.microsoft.com/office/powerpoint/2010/main" val="292238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34E1047-B627-FB99-EEA5-EA37C725B11A}"/>
              </a:ext>
            </a:extLst>
          </p:cNvPr>
          <p:cNvGraphicFramePr>
            <a:graphicFrameLocks noChangeAspect="1"/>
          </p:cNvGraphicFramePr>
          <p:nvPr>
            <p:custDataLst>
              <p:tags r:id="rId1"/>
            </p:custDataLst>
            <p:extLst>
              <p:ext uri="{D42A27DB-BD31-4B8C-83A1-F6EECF244321}">
                <p14:modId xmlns:p14="http://schemas.microsoft.com/office/powerpoint/2010/main" val="4226817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098" name="Picture 2" descr="https://www.digital-boomer.eu/images/suit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736286" y="3843098"/>
            <a:ext cx="4319294" cy="4989131"/>
          </a:xfrm>
          <a:prstGeom prst="rect">
            <a:avLst/>
          </a:prstGeom>
          <a:noFill/>
          <a:extLst>
            <a:ext uri="{909E8E84-426E-40DD-AFC4-6F175D3DCCD1}">
              <a14:hiddenFill xmlns:a14="http://schemas.microsoft.com/office/drawing/2010/main">
                <a:solidFill>
                  <a:srgbClr val="FFFFFF"/>
                </a:solidFill>
              </a14:hiddenFill>
            </a:ext>
          </a:extLst>
        </p:spPr>
      </p:pic>
      <p:sp>
        <p:nvSpPr>
          <p:cNvPr id="57" name="Google Shape;57;p2"/>
          <p:cNvSpPr txBox="1"/>
          <p:nvPr/>
        </p:nvSpPr>
        <p:spPr>
          <a:xfrm>
            <a:off x="1219200" y="2660879"/>
            <a:ext cx="3361031"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err="1">
                <a:solidFill>
                  <a:srgbClr val="00CCFF"/>
                </a:solidFill>
                <a:latin typeface="+mn-lt"/>
                <a:ea typeface="Helvetica Neue"/>
                <a:cs typeface="Helvetica Neue"/>
                <a:sym typeface="Helvetica Neue"/>
              </a:rPr>
              <a:t>Sadržaj</a:t>
            </a:r>
            <a:endParaRPr dirty="0">
              <a:solidFill>
                <a:srgbClr val="00CCFF"/>
              </a:solidFill>
              <a:latin typeface="+mn-lt"/>
            </a:endParaRPr>
          </a:p>
        </p:txBody>
      </p:sp>
      <p:sp>
        <p:nvSpPr>
          <p:cNvPr id="58" name="Google Shape;58;p2"/>
          <p:cNvSpPr txBox="1"/>
          <p:nvPr/>
        </p:nvSpPr>
        <p:spPr>
          <a:xfrm>
            <a:off x="1953510" y="3703666"/>
            <a:ext cx="154478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rgbClr val="33CCFF"/>
                </a:solidFill>
                <a:latin typeface="+mn-lt"/>
                <a:ea typeface="Helvetica Neue"/>
                <a:cs typeface="Helvetica Neue"/>
                <a:sym typeface="Helvetica Neue"/>
              </a:rPr>
              <a:t>1</a:t>
            </a:r>
            <a:endParaRPr dirty="0">
              <a:solidFill>
                <a:srgbClr val="33CCFF"/>
              </a:solidFill>
              <a:latin typeface="+mn-lt"/>
            </a:endParaRPr>
          </a:p>
        </p:txBody>
      </p:sp>
      <p:sp>
        <p:nvSpPr>
          <p:cNvPr id="59" name="Google Shape;59;p2"/>
          <p:cNvSpPr txBox="1"/>
          <p:nvPr/>
        </p:nvSpPr>
        <p:spPr>
          <a:xfrm>
            <a:off x="1953510" y="5786894"/>
            <a:ext cx="154478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0" name="Google Shape;60;p2"/>
          <p:cNvSpPr txBox="1"/>
          <p:nvPr/>
        </p:nvSpPr>
        <p:spPr>
          <a:xfrm>
            <a:off x="1946583" y="7703683"/>
            <a:ext cx="154478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a:solidFill>
                  <a:srgbClr val="33CCFF"/>
                </a:solidFill>
                <a:latin typeface="+mn-lt"/>
                <a:ea typeface="Helvetica Neue"/>
                <a:cs typeface="Helvetica Neue"/>
                <a:sym typeface="Helvetica Neue"/>
              </a:rPr>
              <a:t>3</a:t>
            </a:r>
            <a:endParaRPr>
              <a:solidFill>
                <a:srgbClr val="33CCFF"/>
              </a:solidFill>
              <a:latin typeface="+mn-lt"/>
            </a:endParaRPr>
          </a:p>
        </p:txBody>
      </p:sp>
      <p:sp>
        <p:nvSpPr>
          <p:cNvPr id="61" name="Google Shape;61;p2"/>
          <p:cNvSpPr txBox="1"/>
          <p:nvPr/>
        </p:nvSpPr>
        <p:spPr>
          <a:xfrm>
            <a:off x="2613798" y="3657372"/>
            <a:ext cx="2935381"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err="1">
                <a:solidFill>
                  <a:schemeClr val="dk1"/>
                </a:solidFill>
                <a:latin typeface="+mn-lt"/>
                <a:ea typeface="Helvetica Neue"/>
                <a:cs typeface="Helvetica Neue"/>
                <a:sym typeface="Helvetica Neue"/>
              </a:rPr>
              <a:t>Presjek</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digitalne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pismenosti</a:t>
            </a:r>
            <a:endParaRPr lang="es-ES" dirty="0">
              <a:latin typeface="+mn-lt"/>
            </a:endParaRPr>
          </a:p>
        </p:txBody>
      </p:sp>
      <p:sp>
        <p:nvSpPr>
          <p:cNvPr id="62" name="Google Shape;62;p2"/>
          <p:cNvSpPr txBox="1"/>
          <p:nvPr/>
        </p:nvSpPr>
        <p:spPr>
          <a:xfrm>
            <a:off x="2613798" y="5558168"/>
            <a:ext cx="3089213"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dirty="0" err="1">
                <a:solidFill>
                  <a:schemeClr val="dk1"/>
                </a:solidFill>
                <a:latin typeface="+mn-lt"/>
                <a:ea typeface="Helvetica Neue"/>
                <a:cs typeface="Helvetica Neue"/>
                <a:sym typeface="Helvetica Neue"/>
              </a:rPr>
              <a:t>Razumijevanje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digitalnih</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financijskih</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usluga</a:t>
            </a:r>
            <a:r>
              <a:rPr lang="es-ES" sz="2400" dirty="0">
                <a:solidFill>
                  <a:schemeClr val="dk1"/>
                </a:solidFill>
                <a:latin typeface="+mn-lt"/>
                <a:ea typeface="Helvetica Neue"/>
                <a:cs typeface="Helvetica Neue"/>
                <a:sym typeface="Helvetica Neue"/>
              </a:rPr>
              <a:t> </a:t>
            </a:r>
            <a:endParaRPr dirty="0">
              <a:latin typeface="+mn-lt"/>
            </a:endParaRPr>
          </a:p>
        </p:txBody>
      </p:sp>
      <p:sp>
        <p:nvSpPr>
          <p:cNvPr id="63" name="Google Shape;63;p2"/>
          <p:cNvSpPr txBox="1"/>
          <p:nvPr/>
        </p:nvSpPr>
        <p:spPr>
          <a:xfrm>
            <a:off x="2613798" y="7670754"/>
            <a:ext cx="3187547"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dirty="0" err="1">
                <a:solidFill>
                  <a:schemeClr val="dk1"/>
                </a:solidFill>
                <a:latin typeface="+mn-lt"/>
                <a:ea typeface="Helvetica Neue"/>
                <a:cs typeface="Helvetica Neue"/>
                <a:sym typeface="Helvetica Neue"/>
              </a:rPr>
              <a:t>Upravljanje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digitalnim</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financijskim</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rizicima</a:t>
            </a:r>
            <a:endParaRPr dirty="0">
              <a:latin typeface="+mn-lt"/>
            </a:endParaRPr>
          </a:p>
        </p:txBody>
      </p:sp>
      <p:sp>
        <p:nvSpPr>
          <p:cNvPr id="67" name="Google Shape;67;p2"/>
          <p:cNvSpPr txBox="1"/>
          <p:nvPr/>
        </p:nvSpPr>
        <p:spPr>
          <a:xfrm>
            <a:off x="6137615" y="3380116"/>
            <a:ext cx="6972935"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err="1">
                <a:solidFill>
                  <a:schemeClr val="dk1"/>
                </a:solidFill>
                <a:latin typeface="+mn-lt"/>
                <a:ea typeface="Helvetica Neue"/>
                <a:cs typeface="Helvetica Neue"/>
                <a:sym typeface="Helvetica Neue"/>
              </a:rPr>
              <a:t>Što</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znači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biti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financijski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pismen</a:t>
            </a:r>
            <a:r>
              <a:rPr lang="en-US" sz="2000" dirty="0">
                <a:solidFill>
                  <a:schemeClr val="dk1"/>
                </a:solidFill>
                <a:latin typeface="+mn-lt"/>
                <a:ea typeface="Helvetica Neue"/>
                <a:cs typeface="Helvetica Neue"/>
                <a:sym typeface="Helvetica Neue"/>
              </a:rPr>
              <a:t>? </a:t>
            </a:r>
            <a:endParaRPr lang="es-ES" sz="1200" dirty="0">
              <a:latin typeface="+mn-lt"/>
            </a:endParaRPr>
          </a:p>
        </p:txBody>
      </p:sp>
      <p:sp>
        <p:nvSpPr>
          <p:cNvPr id="68" name="Google Shape;68;p2"/>
          <p:cNvSpPr txBox="1"/>
          <p:nvPr/>
        </p:nvSpPr>
        <p:spPr>
          <a:xfrm>
            <a:off x="6137615" y="3935755"/>
            <a:ext cx="5946300"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err="1">
                <a:solidFill>
                  <a:schemeClr val="dk1"/>
                </a:solidFill>
                <a:latin typeface="+mn-lt"/>
                <a:ea typeface="Helvetica Neue"/>
                <a:cs typeface="Helvetica Neue"/>
                <a:sym typeface="Helvetica Neue"/>
              </a:rPr>
              <a:t>Zašto</a:t>
            </a:r>
            <a:r>
              <a:rPr lang="en-US" sz="2000" dirty="0">
                <a:solidFill>
                  <a:schemeClr val="dk1"/>
                </a:solidFill>
                <a:latin typeface="+mn-lt"/>
                <a:ea typeface="Helvetica Neue"/>
                <a:cs typeface="Helvetica Neue"/>
                <a:sym typeface="Helvetica Neue"/>
              </a:rPr>
              <a:t> je </a:t>
            </a:r>
            <a:r>
              <a:rPr lang="en-US" sz="2000" dirty="0" err="1">
                <a:solidFill>
                  <a:schemeClr val="dk1"/>
                </a:solidFill>
                <a:latin typeface="+mn-lt"/>
                <a:ea typeface="Helvetica Neue"/>
                <a:cs typeface="Helvetica Neue"/>
                <a:sym typeface="Helvetica Neue"/>
              </a:rPr>
              <a:t>financijska</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pismenost</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važna</a:t>
            </a:r>
            <a:r>
              <a:rPr lang="en-US" sz="2000" dirty="0">
                <a:solidFill>
                  <a:schemeClr val="dk1"/>
                </a:solidFill>
                <a:latin typeface="+mn-lt"/>
                <a:ea typeface="Helvetica Neue"/>
                <a:cs typeface="Helvetica Neue"/>
                <a:sym typeface="Helvetica Neue"/>
              </a:rPr>
              <a:t>?</a:t>
            </a:r>
            <a:endParaRPr lang="es-ES" sz="1200" dirty="0">
              <a:latin typeface="+mn-lt"/>
            </a:endParaRPr>
          </a:p>
        </p:txBody>
      </p:sp>
      <p:sp>
        <p:nvSpPr>
          <p:cNvPr id="69" name="Google Shape;69;p2"/>
          <p:cNvSpPr txBox="1"/>
          <p:nvPr/>
        </p:nvSpPr>
        <p:spPr>
          <a:xfrm>
            <a:off x="6137473" y="4491394"/>
            <a:ext cx="6972935"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mn-lt"/>
                <a:ea typeface="Helvetica Neue"/>
                <a:cs typeface="Helvetica Neue"/>
                <a:sym typeface="Helvetica Neue"/>
              </a:rPr>
              <a:t>Po </a:t>
            </a:r>
            <a:r>
              <a:rPr lang="en-US" sz="2000" dirty="0" err="1">
                <a:solidFill>
                  <a:schemeClr val="dk1"/>
                </a:solidFill>
                <a:latin typeface="+mn-lt"/>
                <a:ea typeface="Helvetica Neue"/>
                <a:cs typeface="Helvetica Neue"/>
                <a:sym typeface="Helvetica Neue"/>
              </a:rPr>
              <a:t>čemu</a:t>
            </a:r>
            <a:r>
              <a:rPr lang="en-US" sz="2000" dirty="0">
                <a:solidFill>
                  <a:schemeClr val="dk1"/>
                </a:solidFill>
                <a:latin typeface="+mn-lt"/>
                <a:ea typeface="Helvetica Neue"/>
                <a:cs typeface="Helvetica Neue"/>
                <a:sym typeface="Helvetica Neue"/>
              </a:rPr>
              <a:t> je </a:t>
            </a:r>
            <a:r>
              <a:rPr lang="en-US" sz="2000" dirty="0" err="1">
                <a:solidFill>
                  <a:schemeClr val="dk1"/>
                </a:solidFill>
                <a:latin typeface="+mn-lt"/>
                <a:ea typeface="Helvetica Neue"/>
                <a:cs typeface="Helvetica Neue"/>
                <a:sym typeface="Helvetica Neue"/>
              </a:rPr>
              <a:t>financijska</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pismenost</a:t>
            </a:r>
            <a:r>
              <a:rPr lang="en-US" sz="2000" dirty="0">
                <a:solidFill>
                  <a:schemeClr val="dk1"/>
                </a:solidFill>
                <a:latin typeface="+mn-lt"/>
                <a:ea typeface="Helvetica Neue"/>
                <a:cs typeface="Helvetica Neue"/>
                <a:sym typeface="Helvetica Neue"/>
              </a:rPr>
              <a:t> u </a:t>
            </a:r>
            <a:r>
              <a:rPr lang="en-US" sz="2000" dirty="0" err="1">
                <a:solidFill>
                  <a:schemeClr val="dk1"/>
                </a:solidFill>
                <a:latin typeface="+mn-lt"/>
                <a:ea typeface="Helvetica Neue"/>
                <a:cs typeface="Helvetica Neue"/>
                <a:sym typeface="Helvetica Neue"/>
              </a:rPr>
              <a:t>digitalnom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okruženju</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jedinstvena</a:t>
            </a:r>
            <a:r>
              <a:rPr lang="en-US" sz="2000" dirty="0">
                <a:solidFill>
                  <a:schemeClr val="dk1"/>
                </a:solidFill>
                <a:latin typeface="+mn-lt"/>
                <a:ea typeface="Helvetica Neue"/>
                <a:cs typeface="Helvetica Neue"/>
                <a:sym typeface="Helvetica Neue"/>
              </a:rPr>
              <a:t>?</a:t>
            </a:r>
          </a:p>
        </p:txBody>
      </p:sp>
      <p:sp>
        <p:nvSpPr>
          <p:cNvPr id="70" name="Google Shape;70;p2"/>
          <p:cNvSpPr/>
          <p:nvPr/>
        </p:nvSpPr>
        <p:spPr>
          <a:xfrm>
            <a:off x="5832440" y="3382940"/>
            <a:ext cx="17560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1600">
              <a:solidFill>
                <a:schemeClr val="dk1"/>
              </a:solidFill>
              <a:latin typeface="+mn-lt"/>
              <a:ea typeface="Calibri"/>
              <a:cs typeface="Calibri"/>
              <a:sym typeface="Calibri"/>
            </a:endParaRPr>
          </a:p>
        </p:txBody>
      </p:sp>
      <p:sp>
        <p:nvSpPr>
          <p:cNvPr id="71" name="Google Shape;71;p2"/>
          <p:cNvSpPr/>
          <p:nvPr/>
        </p:nvSpPr>
        <p:spPr>
          <a:xfrm>
            <a:off x="5801345" y="731575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1600">
              <a:solidFill>
                <a:schemeClr val="dk1"/>
              </a:solidFill>
              <a:latin typeface="+mn-lt"/>
              <a:ea typeface="Calibri"/>
              <a:cs typeface="Calibri"/>
              <a:sym typeface="Calibri"/>
            </a:endParaRPr>
          </a:p>
        </p:txBody>
      </p:sp>
      <p:sp>
        <p:nvSpPr>
          <p:cNvPr id="72" name="Google Shape;72;p2"/>
          <p:cNvSpPr/>
          <p:nvPr/>
        </p:nvSpPr>
        <p:spPr>
          <a:xfrm>
            <a:off x="5801345" y="538783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1600">
              <a:solidFill>
                <a:schemeClr val="dk1"/>
              </a:solidFill>
              <a:latin typeface="+mn-lt"/>
              <a:ea typeface="Calibri"/>
              <a:cs typeface="Calibri"/>
              <a:sym typeface="Calibri"/>
            </a:endParaRPr>
          </a:p>
        </p:txBody>
      </p:sp>
      <p:sp>
        <p:nvSpPr>
          <p:cNvPr id="73" name="Google Shape;73;p2"/>
          <p:cNvSpPr txBox="1"/>
          <p:nvPr/>
        </p:nvSpPr>
        <p:spPr>
          <a:xfrm>
            <a:off x="6137473" y="5351415"/>
            <a:ext cx="6972935"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err="1">
                <a:solidFill>
                  <a:schemeClr val="dk1"/>
                </a:solidFill>
                <a:latin typeface="+mn-lt"/>
                <a:ea typeface="Helvetica Neue"/>
                <a:cs typeface="Helvetica Neue"/>
                <a:sym typeface="Helvetica Neue"/>
              </a:rPr>
              <a:t>Što</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su</a:t>
            </a:r>
            <a:r>
              <a:rPr lang="en-US" sz="2000" dirty="0">
                <a:solidFill>
                  <a:schemeClr val="dk1"/>
                </a:solidFill>
                <a:latin typeface="+mn-lt"/>
                <a:ea typeface="Helvetica Neue"/>
                <a:cs typeface="Helvetica Neue"/>
                <a:sym typeface="Helvetica Neue"/>
              </a:rPr>
              <a:t> internet </a:t>
            </a:r>
            <a:r>
              <a:rPr lang="en-US" sz="2000" dirty="0" err="1">
                <a:solidFill>
                  <a:schemeClr val="dk1"/>
                </a:solidFill>
                <a:latin typeface="+mn-lt"/>
                <a:ea typeface="Helvetica Neue"/>
                <a:cs typeface="Helvetica Neue"/>
                <a:sym typeface="Helvetica Neue"/>
              </a:rPr>
              <a: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mobilno</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bankarstvo</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kako</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ih</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koristiti</a:t>
            </a:r>
            <a:r>
              <a:rPr lang="en-US" sz="2000" dirty="0">
                <a:solidFill>
                  <a:schemeClr val="dk1"/>
                </a:solidFill>
                <a:latin typeface="+mn-lt"/>
                <a:ea typeface="Helvetica Neue"/>
                <a:cs typeface="Helvetica Neue"/>
                <a:sym typeface="Helvetica Neue"/>
              </a:rPr>
              <a:t>?</a:t>
            </a:r>
            <a:endParaRPr lang="es-ES" sz="1200" dirty="0">
              <a:latin typeface="+mn-lt"/>
            </a:endParaRPr>
          </a:p>
        </p:txBody>
      </p:sp>
      <p:sp>
        <p:nvSpPr>
          <p:cNvPr id="74" name="Google Shape;74;p2"/>
          <p:cNvSpPr txBox="1"/>
          <p:nvPr/>
        </p:nvSpPr>
        <p:spPr>
          <a:xfrm>
            <a:off x="6137473" y="5976087"/>
            <a:ext cx="6965160"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err="1">
                <a:solidFill>
                  <a:schemeClr val="dk1"/>
                </a:solidFill>
                <a:latin typeface="+mn-lt"/>
                <a:ea typeface="Helvetica Neue"/>
                <a:cs typeface="Helvetica Neue"/>
                <a:sym typeface="Helvetica Neue"/>
              </a:rPr>
              <a:t>Što</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su</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sustavi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plaćanja</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putem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interneta</a:t>
            </a:r>
            <a:r>
              <a:rPr lang="en-US" sz="2000" dirty="0">
                <a:solidFill>
                  <a:schemeClr val="dk1"/>
                </a:solidFill>
                <a:latin typeface="+mn-lt"/>
                <a:ea typeface="Helvetica Neue"/>
                <a:cs typeface="Helvetica Neue"/>
                <a:sym typeface="Helvetica Neue"/>
              </a:rPr>
              <a:t>?</a:t>
            </a:r>
            <a:endParaRPr lang="es-ES" sz="1200" dirty="0">
              <a:latin typeface="+mn-lt"/>
            </a:endParaRPr>
          </a:p>
        </p:txBody>
      </p:sp>
      <p:sp>
        <p:nvSpPr>
          <p:cNvPr id="75" name="Google Shape;75;p2"/>
          <p:cNvSpPr txBox="1"/>
          <p:nvPr/>
        </p:nvSpPr>
        <p:spPr>
          <a:xfrm>
            <a:off x="6137473" y="6561114"/>
            <a:ext cx="7432665"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err="1">
                <a:solidFill>
                  <a:schemeClr val="dk1"/>
                </a:solidFill>
                <a:latin typeface="+mn-lt"/>
                <a:ea typeface="Helvetica Neue"/>
                <a:cs typeface="Helvetica Neue"/>
                <a:sym typeface="Helvetica Neue"/>
              </a:rPr>
              <a:t>Koje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biste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druge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digitalne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financijske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usluge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trebali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poznavati</a:t>
            </a:r>
            <a:r>
              <a:rPr lang="en-US" sz="2000" dirty="0">
                <a:solidFill>
                  <a:schemeClr val="dk1"/>
                </a:solidFill>
                <a:latin typeface="+mn-lt"/>
                <a:ea typeface="Helvetica Neue"/>
                <a:cs typeface="Helvetica Neue"/>
                <a:sym typeface="Helvetica Neue"/>
              </a:rPr>
              <a:t>?</a:t>
            </a:r>
            <a:endParaRPr lang="es-ES" sz="1200" dirty="0">
              <a:latin typeface="+mn-lt"/>
            </a:endParaRPr>
          </a:p>
        </p:txBody>
      </p:sp>
      <p:sp>
        <p:nvSpPr>
          <p:cNvPr id="76" name="Google Shape;76;p2"/>
          <p:cNvSpPr txBox="1"/>
          <p:nvPr/>
        </p:nvSpPr>
        <p:spPr>
          <a:xfrm>
            <a:off x="6137473" y="7238090"/>
            <a:ext cx="7432665"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mn-lt"/>
                <a:ea typeface="Helvetica Neue"/>
                <a:cs typeface="Helvetica Neue"/>
                <a:sym typeface="Helvetica Neue"/>
              </a:rPr>
              <a:t>Koji </a:t>
            </a:r>
            <a:r>
              <a:rPr lang="en-US" sz="2000" dirty="0" err="1">
                <a:solidFill>
                  <a:schemeClr val="dk1"/>
                </a:solidFill>
                <a:latin typeface="+mn-lt"/>
                <a:ea typeface="Helvetica Neue"/>
                <a:cs typeface="Helvetica Neue"/>
                <a:sym typeface="Helvetica Neue"/>
              </a:rPr>
              <a:t>su</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rizici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povezani</a:t>
            </a:r>
            <a:r>
              <a:rPr lang="en-US" sz="2000" dirty="0">
                <a:solidFill>
                  <a:schemeClr val="dk1"/>
                </a:solidFill>
                <a:latin typeface="+mn-lt"/>
                <a:ea typeface="Helvetica Neue"/>
                <a:cs typeface="Helvetica Neue"/>
                <a:sym typeface="Helvetica Neue"/>
              </a:rPr>
              <a:t> s </a:t>
            </a:r>
            <a:r>
              <a:rPr lang="en-US" sz="2000" dirty="0" err="1">
                <a:solidFill>
                  <a:schemeClr val="dk1"/>
                </a:solidFill>
                <a:latin typeface="+mn-lt"/>
                <a:ea typeface="Helvetica Neue"/>
                <a:cs typeface="Helvetica Neue"/>
                <a:sym typeface="Helvetica Neue"/>
              </a:rPr>
              <a:t>uporabom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digitalnih</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financijskih</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usluga</a:t>
            </a:r>
            <a:r>
              <a:rPr lang="en-US" sz="2000" dirty="0">
                <a:solidFill>
                  <a:schemeClr val="dk1"/>
                </a:solidFill>
                <a:latin typeface="+mn-lt"/>
                <a:ea typeface="Helvetica Neue"/>
                <a:cs typeface="Helvetica Neue"/>
                <a:sym typeface="Helvetica Neue"/>
              </a:rPr>
              <a:t>?</a:t>
            </a:r>
            <a:endParaRPr lang="es-ES" sz="1200" dirty="0">
              <a:latin typeface="+mn-lt"/>
            </a:endParaRPr>
          </a:p>
        </p:txBody>
      </p:sp>
      <p:sp>
        <p:nvSpPr>
          <p:cNvPr id="77" name="Google Shape;77;p2"/>
          <p:cNvSpPr txBox="1"/>
          <p:nvPr/>
        </p:nvSpPr>
        <p:spPr>
          <a:xfrm>
            <a:off x="6137473" y="7608005"/>
            <a:ext cx="7413936"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err="1">
                <a:solidFill>
                  <a:schemeClr val="dk1"/>
                </a:solidFill>
                <a:latin typeface="+mn-lt"/>
                <a:ea typeface="Helvetica Neue"/>
                <a:cs typeface="Helvetica Neue"/>
                <a:sym typeface="Helvetica Neue"/>
              </a:rPr>
              <a:t>Kako</a:t>
            </a:r>
            <a:r>
              <a:rPr lang="en-US" sz="2000" dirty="0">
                <a:solidFill>
                  <a:schemeClr val="dk1"/>
                </a:solidFill>
                <a:latin typeface="+mn-lt"/>
                <a:ea typeface="Helvetica Neue"/>
                <a:cs typeface="Helvetica Neue"/>
                <a:sym typeface="Helvetica Neue"/>
              </a:rPr>
              <a:t> se </a:t>
            </a:r>
            <a:r>
              <a:rPr lang="en-US" sz="2000" dirty="0" err="1">
                <a:solidFill>
                  <a:schemeClr val="dk1"/>
                </a:solidFill>
                <a:latin typeface="+mn-lt"/>
                <a:ea typeface="Helvetica Neue"/>
                <a:cs typeface="Helvetica Neue"/>
                <a:sym typeface="Helvetica Neue"/>
              </a:rPr>
              <a:t>možete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zaštititi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prilikom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uporabe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digitalnih</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financijskih</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usluga</a:t>
            </a:r>
            <a:r>
              <a:rPr lang="en-US" sz="2000" dirty="0">
                <a:solidFill>
                  <a:schemeClr val="dk1"/>
                </a:solidFill>
                <a:latin typeface="+mn-lt"/>
                <a:ea typeface="Helvetica Neue"/>
                <a:cs typeface="Helvetica Neue"/>
                <a:sym typeface="Helvetica Neue"/>
              </a:rPr>
              <a:t>? </a:t>
            </a:r>
            <a:endParaRPr lang="es-ES" sz="1200" dirty="0">
              <a:latin typeface="+mn-lt"/>
            </a:endParaRPr>
          </a:p>
        </p:txBody>
      </p:sp>
      <p:sp>
        <p:nvSpPr>
          <p:cNvPr id="78" name="Google Shape;78;p2"/>
          <p:cNvSpPr txBox="1"/>
          <p:nvPr/>
        </p:nvSpPr>
        <p:spPr>
          <a:xfrm>
            <a:off x="6137473" y="8285697"/>
            <a:ext cx="7413936"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err="1">
                <a:solidFill>
                  <a:schemeClr val="dk1"/>
                </a:solidFill>
                <a:latin typeface="+mn-lt"/>
                <a:ea typeface="Helvetica Neue"/>
                <a:cs typeface="Helvetica Neue"/>
                <a:sym typeface="Helvetica Neue"/>
              </a:rPr>
              <a:t>Što</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trebate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znati</a:t>
            </a:r>
            <a:r>
              <a:rPr lang="en-US" sz="2000" dirty="0">
                <a:solidFill>
                  <a:schemeClr val="dk1"/>
                </a:solidFill>
                <a:latin typeface="+mn-lt"/>
                <a:ea typeface="Helvetica Neue"/>
                <a:cs typeface="Helvetica Neue"/>
                <a:sym typeface="Helvetica Neue"/>
              </a:rPr>
              <a:t> o </a:t>
            </a:r>
            <a:r>
              <a:rPr lang="en-US" sz="2000" dirty="0" err="1">
                <a:solidFill>
                  <a:schemeClr val="dk1"/>
                </a:solidFill>
                <a:latin typeface="+mn-lt"/>
                <a:ea typeface="Helvetica Neue"/>
                <a:cs typeface="Helvetica Neue"/>
                <a:sym typeface="Helvetica Neue"/>
              </a:rPr>
              <a:t>svojim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pravima</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prilikom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korištenja</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digitalnih</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financijskih</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usluga</a:t>
            </a:r>
            <a:r>
              <a:rPr lang="en-US" sz="2000" dirty="0">
                <a:solidFill>
                  <a:schemeClr val="dk1"/>
                </a:solidFill>
                <a:latin typeface="+mn-lt"/>
                <a:ea typeface="Helvetica Neue"/>
                <a:cs typeface="Helvetica Neue"/>
                <a:sym typeface="Helvetica Neue"/>
              </a:rPr>
              <a:t>? </a:t>
            </a:r>
            <a:endParaRPr lang="es-ES" sz="12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Razumijevanje digitalnih financijskih usluga</a:t>
            </a:r>
            <a:endParaRPr lang="hr-HR"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su</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sustavi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plaćanja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putem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interneta</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6" name="TextBox 5">
            <a:extLst>
              <a:ext uri="{FF2B5EF4-FFF2-40B4-BE49-F238E27FC236}">
                <a16:creationId xmlns:a16="http://schemas.microsoft.com/office/drawing/2014/main" id="{9F924169-D181-1627-B8FC-73FA8DA345C1}"/>
              </a:ext>
            </a:extLst>
          </p:cNvPr>
          <p:cNvSpPr txBox="1"/>
          <p:nvPr/>
        </p:nvSpPr>
        <p:spPr>
          <a:xfrm>
            <a:off x="1332000" y="5109292"/>
            <a:ext cx="5040000" cy="3032305"/>
          </a:xfrm>
          <a:prstGeom prst="rect">
            <a:avLst/>
          </a:prstGeom>
          <a:noFill/>
        </p:spPr>
        <p:txBody>
          <a:bodyPr wrap="square">
            <a:spAutoFit/>
          </a:bodyPr>
          <a:lstStyle/>
          <a:p>
            <a:pPr lvl="0" algn="just">
              <a:lnSpc>
                <a:spcPct val="107000"/>
              </a:lnSpc>
              <a:spcAft>
                <a:spcPts val="800"/>
              </a:spcAft>
              <a:tabLst>
                <a:tab pos="457200" algn="l"/>
              </a:tabLst>
            </a:pPr>
            <a:r>
              <a:rPr lang="en-US" sz="2000" b="1" dirty="0" err="1">
                <a:effectLst/>
                <a:latin typeface="+mj-lt"/>
                <a:ea typeface="Yu Mincho" panose="02020400000000000000" pitchFamily="18" charset="-128"/>
                <a:cs typeface="Arial" panose="020B0604020202020204" pitchFamily="34" charset="0"/>
              </a:rPr>
              <a:t>Bankovni</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transferi</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Bankovni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prijenosi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omogućuju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izravan</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prijenos</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sredstava</a:t>
            </a:r>
            <a:r>
              <a:rPr lang="en-US" sz="2000" dirty="0">
                <a:effectLst/>
                <a:latin typeface="+mj-lt"/>
                <a:ea typeface="Yu Mincho" panose="02020400000000000000" pitchFamily="18" charset="-128"/>
                <a:cs typeface="Arial" panose="020B0604020202020204" pitchFamily="34" charset="0"/>
              </a:rPr>
              <a:t> s </a:t>
            </a:r>
            <a:r>
              <a:rPr lang="en-US" sz="2000" dirty="0" err="1">
                <a:effectLst/>
                <a:latin typeface="+mj-lt"/>
                <a:ea typeface="Yu Mincho" panose="02020400000000000000" pitchFamily="18" charset="-128"/>
                <a:cs typeface="Arial" panose="020B0604020202020204" pitchFamily="34" charset="0"/>
              </a:rPr>
              <a:t>vašeg</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bankovnog</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računa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drugoj</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osobi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tvrtki</a:t>
            </a:r>
            <a:r>
              <a:rPr lang="en-US" sz="2000" dirty="0">
                <a:effectLst/>
                <a:latin typeface="+mj-lt"/>
                <a:ea typeface="Yu Mincho" panose="02020400000000000000" pitchFamily="18" charset="-128"/>
                <a:cs typeface="Arial" panose="020B0604020202020204" pitchFamily="34" charset="0"/>
              </a:rPr>
              <a:t>. To se </a:t>
            </a:r>
            <a:r>
              <a:rPr lang="en-US" sz="2000" dirty="0" err="1">
                <a:effectLst/>
                <a:latin typeface="+mj-lt"/>
                <a:ea typeface="Yu Mincho" panose="02020400000000000000" pitchFamily="18" charset="-128"/>
                <a:cs typeface="Arial" panose="020B0604020202020204" pitchFamily="34" charset="0"/>
              </a:rPr>
              <a:t>može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učiniti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putem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već</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spomenutih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platformi</a:t>
            </a:r>
            <a:r>
              <a:rPr lang="en-US" sz="2000" dirty="0">
                <a:effectLst/>
                <a:latin typeface="+mj-lt"/>
                <a:ea typeface="Yu Mincho" panose="02020400000000000000" pitchFamily="18" charset="-128"/>
                <a:cs typeface="Arial" panose="020B0604020202020204" pitchFamily="34" charset="0"/>
              </a:rPr>
              <a:t> za internet </a:t>
            </a:r>
            <a:r>
              <a:rPr lang="en-US" sz="2000" dirty="0" err="1">
                <a:effectLst/>
                <a:latin typeface="+mj-lt"/>
                <a:ea typeface="Yu Mincho" panose="02020400000000000000" pitchFamily="18" charset="-128"/>
                <a:cs typeface="Arial" panose="020B0604020202020204" pitchFamily="34" charset="0"/>
              </a:rPr>
              <a:t>bankarstvo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aplikacija</a:t>
            </a:r>
            <a:r>
              <a:rPr lang="en-US" sz="2000" dirty="0">
                <a:effectLst/>
                <a:latin typeface="+mj-lt"/>
                <a:ea typeface="Yu Mincho" panose="02020400000000000000" pitchFamily="18" charset="-128"/>
                <a:cs typeface="Arial" panose="020B0604020202020204" pitchFamily="34" charset="0"/>
              </a:rPr>
              <a:t> za </a:t>
            </a:r>
            <a:r>
              <a:rPr lang="en-US" sz="2000" dirty="0" err="1">
                <a:effectLst/>
                <a:latin typeface="+mj-lt"/>
                <a:ea typeface="Yu Mincho" panose="02020400000000000000" pitchFamily="18" charset="-128"/>
                <a:cs typeface="Arial" panose="020B0604020202020204" pitchFamily="34" charset="0"/>
              </a:rPr>
              <a:t>mobilno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bankarstvo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Bankovni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prijenosi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obično</a:t>
            </a:r>
            <a:r>
              <a:rPr lang="en-US" sz="2000"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koriste</a:t>
            </a:r>
            <a:r>
              <a:rPr lang="en-US" sz="2000" dirty="0">
                <a:effectLst/>
                <a:latin typeface="+mj-lt"/>
                <a:ea typeface="Yu Mincho" panose="02020400000000000000" pitchFamily="18" charset="-128"/>
                <a:cs typeface="Arial" panose="020B0604020202020204" pitchFamily="34" charset="0"/>
              </a:rPr>
              <a:t> za </a:t>
            </a:r>
            <a:r>
              <a:rPr lang="en-US" sz="2000" dirty="0" err="1">
                <a:effectLst/>
                <a:latin typeface="+mj-lt"/>
                <a:ea typeface="Yu Mincho" panose="02020400000000000000" pitchFamily="18" charset="-128"/>
                <a:cs typeface="Arial" panose="020B0604020202020204" pitchFamily="34" charset="0"/>
              </a:rPr>
              <a:t>veće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transakcije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prilikom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plaćanja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pouzdanim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entitetima</a:t>
            </a:r>
            <a:r>
              <a:rPr lang="en-US" sz="2000" dirty="0">
                <a:effectLst/>
                <a:latin typeface="+mj-lt"/>
                <a:ea typeface="Yu Mincho" panose="02020400000000000000" pitchFamily="18" charset="-128"/>
                <a:cs typeface="Arial" panose="020B0604020202020204" pitchFamily="34" charset="0"/>
              </a:rPr>
              <a:t>.</a:t>
            </a:r>
          </a:p>
        </p:txBody>
      </p:sp>
      <p:sp>
        <p:nvSpPr>
          <p:cNvPr id="8" name="TextBox 7">
            <a:extLst>
              <a:ext uri="{FF2B5EF4-FFF2-40B4-BE49-F238E27FC236}">
                <a16:creationId xmlns:a16="http://schemas.microsoft.com/office/drawing/2014/main" id="{F668F10C-FCA9-1039-8707-149E5D55E59B}"/>
              </a:ext>
            </a:extLst>
          </p:cNvPr>
          <p:cNvSpPr txBox="1"/>
          <p:nvPr/>
        </p:nvSpPr>
        <p:spPr>
          <a:xfrm>
            <a:off x="6624000" y="5109292"/>
            <a:ext cx="5040000" cy="4020268"/>
          </a:xfrm>
          <a:prstGeom prst="rect">
            <a:avLst/>
          </a:prstGeom>
          <a:noFill/>
        </p:spPr>
        <p:txBody>
          <a:bodyPr wrap="square">
            <a:spAutoFit/>
          </a:bodyPr>
          <a:lstStyle/>
          <a:p>
            <a:pPr lvl="0" algn="just">
              <a:lnSpc>
                <a:spcPct val="107000"/>
              </a:lnSpc>
              <a:spcAft>
                <a:spcPts val="800"/>
              </a:spcAft>
              <a:tabLst>
                <a:tab pos="457200" algn="l"/>
              </a:tabLst>
            </a:pPr>
            <a:r>
              <a:rPr lang="en-US" sz="2000" b="1" dirty="0" err="1">
                <a:effectLst/>
                <a:latin typeface="+mj-lt"/>
                <a:ea typeface="Yu Mincho" panose="02020400000000000000" pitchFamily="18" charset="-128"/>
                <a:cs typeface="Arial" panose="020B0604020202020204" pitchFamily="34" charset="0"/>
              </a:rPr>
              <a:t>Kreditne</a:t>
            </a:r>
            <a:r>
              <a:rPr lang="en-US" sz="2000" b="1" dirty="0">
                <a:effectLst/>
                <a:latin typeface="+mj-lt"/>
                <a:ea typeface="Yu Mincho" panose="02020400000000000000" pitchFamily="18" charset="-128"/>
                <a:cs typeface="Arial" panose="020B0604020202020204" pitchFamily="34" charset="0"/>
              </a:rPr>
              <a:t>/</a:t>
            </a:r>
            <a:r>
              <a:rPr lang="en-US" sz="2000" b="1" dirty="0" err="1">
                <a:effectLst/>
                <a:latin typeface="+mj-lt"/>
                <a:ea typeface="Yu Mincho" panose="02020400000000000000" pitchFamily="18" charset="-128"/>
                <a:cs typeface="Arial" panose="020B0604020202020204" pitchFamily="34" charset="0"/>
              </a:rPr>
              <a:t>debitne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kartice</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Kreditne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debitne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kartice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naširoko</a:t>
            </a:r>
            <a:r>
              <a:rPr lang="en-US" sz="2000"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koriste</a:t>
            </a:r>
            <a:r>
              <a:rPr lang="en-US" sz="2000" dirty="0">
                <a:effectLst/>
                <a:latin typeface="+mj-lt"/>
                <a:ea typeface="Yu Mincho" panose="02020400000000000000" pitchFamily="18" charset="-128"/>
                <a:cs typeface="Arial" panose="020B0604020202020204" pitchFamily="34" charset="0"/>
              </a:rPr>
              <a:t> za online </a:t>
            </a:r>
            <a:r>
              <a:rPr lang="en-US" sz="2000" dirty="0" err="1">
                <a:effectLst/>
                <a:latin typeface="+mj-lt"/>
                <a:ea typeface="Yu Mincho" panose="02020400000000000000" pitchFamily="18" charset="-128"/>
                <a:cs typeface="Arial" panose="020B0604020202020204" pitchFamily="34" charset="0"/>
              </a:rPr>
              <a:t>plaćanja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Povezane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su</a:t>
            </a:r>
            <a:r>
              <a:rPr lang="en-US" sz="2000" dirty="0">
                <a:effectLst/>
                <a:latin typeface="+mj-lt"/>
                <a:ea typeface="Yu Mincho" panose="02020400000000000000" pitchFamily="18" charset="-128"/>
                <a:cs typeface="Arial" panose="020B0604020202020204" pitchFamily="34" charset="0"/>
              </a:rPr>
              <a:t> s </a:t>
            </a:r>
            <a:r>
              <a:rPr lang="en-US" sz="2000" dirty="0" err="1">
                <a:effectLst/>
                <a:latin typeface="+mj-lt"/>
                <a:ea typeface="Yu Mincho" panose="02020400000000000000" pitchFamily="18" charset="-128"/>
                <a:cs typeface="Arial" panose="020B0604020202020204" pitchFamily="34" charset="0"/>
              </a:rPr>
              <a:t>vašim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bankovnim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računom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mogu</a:t>
            </a:r>
            <a:r>
              <a:rPr lang="en-US" sz="2000"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koristiti</a:t>
            </a:r>
            <a:r>
              <a:rPr lang="en-US" sz="2000" dirty="0">
                <a:effectLst/>
                <a:latin typeface="+mj-lt"/>
                <a:ea typeface="Yu Mincho" panose="02020400000000000000" pitchFamily="18" charset="-128"/>
                <a:cs typeface="Arial" panose="020B0604020202020204" pitchFamily="34" charset="0"/>
              </a:rPr>
              <a:t> za </a:t>
            </a:r>
            <a:r>
              <a:rPr lang="en-US" sz="2000" dirty="0" err="1">
                <a:effectLst/>
                <a:latin typeface="+mj-lt"/>
                <a:ea typeface="Yu Mincho" panose="02020400000000000000" pitchFamily="18" charset="-128"/>
                <a:cs typeface="Arial" panose="020B0604020202020204" pitchFamily="34" charset="0"/>
              </a:rPr>
              <a:t>kupnju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web </a:t>
            </a:r>
            <a:r>
              <a:rPr lang="en-US" sz="2000" dirty="0" err="1">
                <a:effectLst/>
                <a:latin typeface="+mj-lt"/>
                <a:ea typeface="Yu Mincho" panose="02020400000000000000" pitchFamily="18" charset="-128"/>
                <a:cs typeface="Arial" panose="020B0604020202020204" pitchFamily="34" charset="0"/>
              </a:rPr>
              <a:t>stranicama</a:t>
            </a:r>
            <a:r>
              <a:rPr lang="en-US" sz="2000" dirty="0">
                <a:effectLst/>
                <a:latin typeface="+mj-lt"/>
                <a:ea typeface="Yu Mincho" panose="02020400000000000000" pitchFamily="18" charset="-128"/>
                <a:cs typeface="Arial" panose="020B0604020202020204" pitchFamily="34" charset="0"/>
              </a:rPr>
              <a:t> e-</a:t>
            </a:r>
            <a:r>
              <a:rPr lang="en-US" sz="2000" dirty="0" err="1">
                <a:effectLst/>
                <a:latin typeface="+mj-lt"/>
                <a:ea typeface="Yu Mincho" panose="02020400000000000000" pitchFamily="18" charset="-128"/>
                <a:cs typeface="Arial" panose="020B0604020202020204" pitchFamily="34" charset="0"/>
              </a:rPr>
              <a:t>trgovine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putem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pristupnika</a:t>
            </a:r>
            <a:r>
              <a:rPr lang="en-US" sz="2000" dirty="0">
                <a:effectLst/>
                <a:latin typeface="+mj-lt"/>
                <a:ea typeface="Yu Mincho" panose="02020400000000000000" pitchFamily="18" charset="-128"/>
                <a:cs typeface="Arial" panose="020B0604020202020204" pitchFamily="34" charset="0"/>
              </a:rPr>
              <a:t> za </a:t>
            </a:r>
            <a:r>
              <a:rPr lang="en-US" sz="2000" dirty="0" err="1">
                <a:effectLst/>
                <a:latin typeface="+mj-lt"/>
                <a:ea typeface="Yu Mincho" panose="02020400000000000000" pitchFamily="18" charset="-128"/>
                <a:cs typeface="Arial" panose="020B0604020202020204" pitchFamily="34" charset="0"/>
              </a:rPr>
              <a:t>plaćanje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Prilikom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plaćanja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unosite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podatke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svoje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kartice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uključujući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broj</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kartice</a:t>
            </a:r>
            <a:r>
              <a:rPr lang="en-US" sz="2000" dirty="0">
                <a:effectLst/>
                <a:latin typeface="+mj-lt"/>
                <a:ea typeface="Yu Mincho" panose="02020400000000000000" pitchFamily="18" charset="-128"/>
                <a:cs typeface="Arial" panose="020B0604020202020204" pitchFamily="34" charset="0"/>
              </a:rPr>
              <a:t>, datum </a:t>
            </a:r>
            <a:r>
              <a:rPr lang="en-US" sz="2000" dirty="0" err="1">
                <a:effectLst/>
                <a:latin typeface="+mj-lt"/>
                <a:ea typeface="Yu Mincho" panose="02020400000000000000" pitchFamily="18" charset="-128"/>
                <a:cs typeface="Arial" panose="020B0604020202020204" pitchFamily="34" charset="0"/>
              </a:rPr>
              <a:t>isteka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CVV </a:t>
            </a:r>
            <a:r>
              <a:rPr lang="en-US" sz="2000" dirty="0" err="1">
                <a:effectLst/>
                <a:latin typeface="+mj-lt"/>
                <a:ea typeface="Yu Mincho" panose="02020400000000000000" pitchFamily="18" charset="-128"/>
                <a:cs typeface="Arial" panose="020B0604020202020204" pitchFamily="34" charset="0"/>
              </a:rPr>
              <a:t>kod</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kako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biste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autorizirali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transakciju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Plaćanje</a:t>
            </a:r>
            <a:r>
              <a:rPr lang="en-US" sz="2000"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obrađuje</a:t>
            </a:r>
            <a:r>
              <a:rPr lang="en-US" sz="2000" dirty="0">
                <a:effectLst/>
                <a:latin typeface="+mj-lt"/>
                <a:ea typeface="Yu Mincho" panose="02020400000000000000" pitchFamily="18" charset="-128"/>
                <a:cs typeface="Arial" panose="020B0604020202020204" pitchFamily="34" charset="0"/>
              </a:rPr>
              <a:t>, a </a:t>
            </a:r>
            <a:r>
              <a:rPr lang="en-US" sz="2000" dirty="0" err="1">
                <a:effectLst/>
                <a:latin typeface="+mj-lt"/>
                <a:ea typeface="Yu Mincho" panose="02020400000000000000" pitchFamily="18" charset="-128"/>
                <a:cs typeface="Arial" panose="020B0604020202020204" pitchFamily="34" charset="0"/>
              </a:rPr>
              <a:t>iznos</a:t>
            </a:r>
            <a:r>
              <a:rPr lang="en-US" sz="2000"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oduzima</a:t>
            </a:r>
            <a:r>
              <a:rPr lang="en-US" sz="2000" dirty="0">
                <a:effectLst/>
                <a:latin typeface="+mj-lt"/>
                <a:ea typeface="Yu Mincho" panose="02020400000000000000" pitchFamily="18" charset="-128"/>
                <a:cs typeface="Arial" panose="020B0604020202020204" pitchFamily="34" charset="0"/>
              </a:rPr>
              <a:t> od </a:t>
            </a:r>
            <a:r>
              <a:rPr lang="en-US" sz="2000" dirty="0" err="1">
                <a:effectLst/>
                <a:latin typeface="+mj-lt"/>
                <a:ea typeface="Yu Mincho" panose="02020400000000000000" pitchFamily="18" charset="-128"/>
                <a:cs typeface="Arial" panose="020B0604020202020204" pitchFamily="34" charset="0"/>
              </a:rPr>
              <a:t>stanja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vaše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kartice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tereti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vašu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kreditnu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liniju</a:t>
            </a:r>
            <a:r>
              <a:rPr lang="en-US" sz="2000" dirty="0">
                <a:effectLst/>
                <a:latin typeface="+mj-lt"/>
                <a:ea typeface="Yu Mincho" panose="02020400000000000000" pitchFamily="18" charset="-128"/>
                <a:cs typeface="Arial" panose="020B0604020202020204" pitchFamily="34" charset="0"/>
              </a:rPr>
              <a:t>.</a:t>
            </a:r>
          </a:p>
        </p:txBody>
      </p:sp>
      <p:sp>
        <p:nvSpPr>
          <p:cNvPr id="9" name="TextBox 8">
            <a:extLst>
              <a:ext uri="{FF2B5EF4-FFF2-40B4-BE49-F238E27FC236}">
                <a16:creationId xmlns:a16="http://schemas.microsoft.com/office/drawing/2014/main" id="{5B3342A4-D4D5-F22C-3B0B-A27EF6C3100F}"/>
              </a:ext>
            </a:extLst>
          </p:cNvPr>
          <p:cNvSpPr txBox="1"/>
          <p:nvPr/>
        </p:nvSpPr>
        <p:spPr>
          <a:xfrm>
            <a:off x="11916000" y="5109292"/>
            <a:ext cx="5040000" cy="3690882"/>
          </a:xfrm>
          <a:prstGeom prst="rect">
            <a:avLst/>
          </a:prstGeom>
          <a:noFill/>
        </p:spPr>
        <p:txBody>
          <a:bodyPr wrap="square">
            <a:spAutoFit/>
          </a:bodyPr>
          <a:lstStyle/>
          <a:p>
            <a:pPr lvl="0" algn="just">
              <a:lnSpc>
                <a:spcPct val="107000"/>
              </a:lnSpc>
              <a:spcAft>
                <a:spcPts val="800"/>
              </a:spcAft>
              <a:tabLst>
                <a:tab pos="457200" algn="l"/>
              </a:tabLst>
            </a:pPr>
            <a:r>
              <a:rPr lang="en-US" sz="2000" b="1" dirty="0" err="1">
                <a:effectLst/>
                <a:latin typeface="+mj-lt"/>
                <a:ea typeface="Yu Mincho" panose="02020400000000000000" pitchFamily="18" charset="-128"/>
                <a:cs typeface="Arial" panose="020B0604020202020204" pitchFamily="34" charset="0"/>
              </a:rPr>
              <a:t>Digitalni</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novčanici</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Digitalni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novčanici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poznati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kao</a:t>
            </a:r>
            <a:r>
              <a:rPr lang="en-US" sz="2000" dirty="0">
                <a:effectLst/>
                <a:latin typeface="+mj-lt"/>
                <a:ea typeface="Yu Mincho" panose="02020400000000000000" pitchFamily="18" charset="-128"/>
                <a:cs typeface="Arial" panose="020B0604020202020204" pitchFamily="34" charset="0"/>
              </a:rPr>
              <a:t> e-</a:t>
            </a:r>
            <a:r>
              <a:rPr lang="en-US" sz="2000" dirty="0" err="1">
                <a:effectLst/>
                <a:latin typeface="+mj-lt"/>
                <a:ea typeface="Yu Mincho" panose="02020400000000000000" pitchFamily="18" charset="-128"/>
                <a:cs typeface="Arial" panose="020B0604020202020204" pitchFamily="34" charset="0"/>
              </a:rPr>
              <a:t>novčanici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aplikacije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sigurno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pohranjuju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podatke</a:t>
            </a:r>
            <a:r>
              <a:rPr lang="en-US" sz="2000" dirty="0">
                <a:effectLst/>
                <a:latin typeface="+mj-lt"/>
                <a:ea typeface="Yu Mincho" panose="02020400000000000000" pitchFamily="18" charset="-128"/>
                <a:cs typeface="Arial" panose="020B0604020202020204" pitchFamily="34" charset="0"/>
              </a:rPr>
              <a:t> o </a:t>
            </a:r>
            <a:r>
              <a:rPr lang="en-US" sz="2000" dirty="0" err="1">
                <a:effectLst/>
                <a:latin typeface="+mj-lt"/>
                <a:ea typeface="Yu Mincho" panose="02020400000000000000" pitchFamily="18" charset="-128"/>
                <a:cs typeface="Arial" panose="020B0604020202020204" pitchFamily="34" charset="0"/>
              </a:rPr>
              <a:t>plaćanju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omogućuju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kupnju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elektroničkim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putem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Popularni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primjeri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uključuju</a:t>
            </a:r>
            <a:r>
              <a:rPr lang="en-US" sz="2000" dirty="0">
                <a:effectLst/>
                <a:latin typeface="+mj-lt"/>
                <a:ea typeface="Yu Mincho" panose="02020400000000000000" pitchFamily="18" charset="-128"/>
                <a:cs typeface="Arial" panose="020B0604020202020204" pitchFamily="34" charset="0"/>
              </a:rPr>
              <a:t> PayPal, Apple Pay, Google Pay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Samsung Pay. </a:t>
            </a:r>
            <a:r>
              <a:rPr lang="en-US" sz="2000" dirty="0" err="1">
                <a:effectLst/>
                <a:latin typeface="+mj-lt"/>
                <a:ea typeface="Yu Mincho" panose="02020400000000000000" pitchFamily="18" charset="-128"/>
                <a:cs typeface="Arial" panose="020B0604020202020204" pitchFamily="34" charset="0"/>
              </a:rPr>
              <a:t>Ovi</a:t>
            </a:r>
            <a:r>
              <a:rPr lang="en-US" sz="2000"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novčanici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mogu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povezati</a:t>
            </a:r>
            <a:r>
              <a:rPr lang="en-US" sz="2000" dirty="0">
                <a:effectLst/>
                <a:latin typeface="+mj-lt"/>
                <a:ea typeface="Yu Mincho" panose="02020400000000000000" pitchFamily="18" charset="-128"/>
                <a:cs typeface="Arial" panose="020B0604020202020204" pitchFamily="34" charset="0"/>
              </a:rPr>
              <a:t> s </a:t>
            </a:r>
            <a:r>
              <a:rPr lang="en-US" sz="2000" dirty="0" err="1">
                <a:effectLst/>
                <a:latin typeface="+mj-lt"/>
                <a:ea typeface="Yu Mincho" panose="02020400000000000000" pitchFamily="18" charset="-128"/>
                <a:cs typeface="Arial" panose="020B0604020202020204" pitchFamily="34" charset="0"/>
              </a:rPr>
              <a:t>bankovnim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računima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kreditnim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karticama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prepaid </a:t>
            </a:r>
            <a:r>
              <a:rPr lang="en-US" sz="2000" dirty="0" err="1">
                <a:effectLst/>
                <a:latin typeface="+mj-lt"/>
                <a:ea typeface="Yu Mincho" panose="02020400000000000000" pitchFamily="18" charset="-128"/>
                <a:cs typeface="Arial" panose="020B0604020202020204" pitchFamily="34" charset="0"/>
              </a:rPr>
              <a:t>karticama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omogućujući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brza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laka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plaćanja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samo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nekoliko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dodira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mobilnom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uređaju</a:t>
            </a:r>
            <a:r>
              <a:rPr lang="en-US" sz="2000" dirty="0">
                <a:effectLst/>
                <a:latin typeface="+mj-lt"/>
                <a:ea typeface="Yu Mincho" panose="02020400000000000000" pitchFamily="18" charset="-128"/>
                <a:cs typeface="Arial" panose="020B0604020202020204" pitchFamily="34" charset="0"/>
              </a:rPr>
              <a:t>.</a:t>
            </a:r>
          </a:p>
        </p:txBody>
      </p:sp>
      <p:pic>
        <p:nvPicPr>
          <p:cNvPr id="11" name="Picture 10" descr="Person holding a credit card and cell phone">
            <a:extLst>
              <a:ext uri="{FF2B5EF4-FFF2-40B4-BE49-F238E27FC236}">
                <a16:creationId xmlns:a16="http://schemas.microsoft.com/office/drawing/2014/main" id="{E4DF354E-3B2D-2E28-4FCF-B051130F7D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13" name="Picture 12" descr="Coin purse full of credit cards">
            <a:extLst>
              <a:ext uri="{FF2B5EF4-FFF2-40B4-BE49-F238E27FC236}">
                <a16:creationId xmlns:a16="http://schemas.microsoft.com/office/drawing/2014/main" id="{3C93B8F8-BE8B-C581-193A-D23A53BE50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16000" y="3996219"/>
            <a:ext cx="5040000" cy="1030935"/>
          </a:xfrm>
          <a:prstGeom prst="rect">
            <a:avLst/>
          </a:prstGeom>
        </p:spPr>
      </p:pic>
      <p:pic>
        <p:nvPicPr>
          <p:cNvPr id="15" name="Picture 14" descr="Digital numbers art">
            <a:extLst>
              <a:ext uri="{FF2B5EF4-FFF2-40B4-BE49-F238E27FC236}">
                <a16:creationId xmlns:a16="http://schemas.microsoft.com/office/drawing/2014/main" id="{9A3861B4-B022-79F0-E023-D5E63919E81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Tree>
    <p:extLst>
      <p:ext uri="{BB962C8B-B14F-4D97-AF65-F5344CB8AC3E}">
        <p14:creationId xmlns:p14="http://schemas.microsoft.com/office/powerpoint/2010/main" val="164867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22091F2-46B5-8A0C-64A7-A128E84A2F6F}"/>
              </a:ext>
            </a:extLst>
          </p:cNvPr>
          <p:cNvGraphicFramePr>
            <a:graphicFrameLocks noChangeAspect="1"/>
          </p:cNvGraphicFramePr>
          <p:nvPr>
            <p:custDataLst>
              <p:tags r:id="rId1"/>
            </p:custDataLst>
            <p:extLst>
              <p:ext uri="{D42A27DB-BD31-4B8C-83A1-F6EECF244321}">
                <p14:modId xmlns:p14="http://schemas.microsoft.com/office/powerpoint/2010/main" val="280823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14" descr="Boys sitting with smartphones">
            <a:extLst>
              <a:ext uri="{FF2B5EF4-FFF2-40B4-BE49-F238E27FC236}">
                <a16:creationId xmlns:a16="http://schemas.microsoft.com/office/drawing/2014/main" id="{90D33F65-FEB8-CF5A-B073-FEDE46CD940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24000" y="3996218"/>
            <a:ext cx="5040000" cy="1030936"/>
          </a:xfrm>
          <a:prstGeom prst="rect">
            <a:avLst/>
          </a:prstGeom>
        </p:spPr>
      </p:pic>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Razumijevanje digitalnih financijskih usluga</a:t>
            </a:r>
            <a:endParaRPr lang="hr-HR"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su</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sustavi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plaćanja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putem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interneta</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7" name="TextBox 6">
            <a:extLst>
              <a:ext uri="{FF2B5EF4-FFF2-40B4-BE49-F238E27FC236}">
                <a16:creationId xmlns:a16="http://schemas.microsoft.com/office/drawing/2014/main" id="{D66F7B36-15AB-22B1-A79E-2CD32F649059}"/>
              </a:ext>
            </a:extLst>
          </p:cNvPr>
          <p:cNvSpPr txBox="1"/>
          <p:nvPr/>
        </p:nvSpPr>
        <p:spPr>
          <a:xfrm>
            <a:off x="6624000" y="5109292"/>
            <a:ext cx="5040000" cy="3170099"/>
          </a:xfrm>
          <a:prstGeom prst="rect">
            <a:avLst/>
          </a:prstGeom>
          <a:noFill/>
        </p:spPr>
        <p:txBody>
          <a:bodyPr wrap="square">
            <a:spAutoFit/>
          </a:bodyPr>
          <a:lstStyle/>
          <a:p>
            <a:pPr algn="just"/>
            <a:r>
              <a:rPr lang="en-GB" sz="2000" b="1" dirty="0">
                <a:effectLst/>
                <a:latin typeface="+mj-lt"/>
                <a:ea typeface="Yu Mincho" panose="02020400000000000000" pitchFamily="18" charset="-128"/>
                <a:cs typeface="Arial" panose="020B0604020202020204" pitchFamily="34" charset="0"/>
              </a:rPr>
              <a:t>Peer-to-peer </a:t>
            </a:r>
            <a:r>
              <a:rPr lang="en-GB" sz="2000" b="1" dirty="0" err="1">
                <a:effectLst/>
                <a:latin typeface="+mj-lt"/>
                <a:ea typeface="Yu Mincho" panose="02020400000000000000" pitchFamily="18" charset="-128"/>
                <a:cs typeface="Arial" panose="020B0604020202020204" pitchFamily="34" charset="0"/>
              </a:rPr>
              <a:t>aplikacije</a:t>
            </a:r>
            <a:r>
              <a:rPr lang="en-GB" sz="2000" b="1" dirty="0">
                <a:effectLst/>
                <a:latin typeface="+mj-lt"/>
                <a:ea typeface="Yu Mincho" panose="02020400000000000000" pitchFamily="18" charset="-128"/>
                <a:cs typeface="Arial" panose="020B0604020202020204" pitchFamily="34" charset="0"/>
              </a:rPr>
              <a:t> za </a:t>
            </a:r>
            <a:r>
              <a:rPr lang="en-GB" sz="2000" b="1" dirty="0" err="1">
                <a:effectLst/>
                <a:latin typeface="+mj-lt"/>
                <a:ea typeface="Yu Mincho" panose="02020400000000000000" pitchFamily="18" charset="-128"/>
                <a:cs typeface="Arial" panose="020B0604020202020204" pitchFamily="34" charset="0"/>
              </a:rPr>
              <a:t>plaćanje</a:t>
            </a:r>
            <a:r>
              <a:rPr lang="en-GB" sz="2000" b="1" dirty="0">
                <a:effectLst/>
                <a:latin typeface="+mj-lt"/>
                <a:ea typeface="Yu Mincho" panose="02020400000000000000" pitchFamily="18" charset="-128"/>
                <a:cs typeface="Arial" panose="020B0604020202020204" pitchFamily="34" charset="0"/>
              </a:rPr>
              <a:t>:</a:t>
            </a:r>
            <a:r>
              <a:rPr lang="en-GB" sz="2000" dirty="0">
                <a:latin typeface="+mj-lt"/>
                <a:ea typeface="Yu Mincho" panose="02020400000000000000" pitchFamily="18" charset="-128"/>
                <a:cs typeface="Arial" panose="020B0604020202020204" pitchFamily="34" charset="0"/>
              </a:rPr>
              <a:t> Peer-to-peer (P2P) </a:t>
            </a:r>
            <a:r>
              <a:rPr lang="en-GB" sz="2000" dirty="0" err="1">
                <a:latin typeface="+mj-lt"/>
                <a:ea typeface="Yu Mincho" panose="02020400000000000000" pitchFamily="18" charset="-128"/>
                <a:cs typeface="Arial" panose="020B0604020202020204" pitchFamily="34" charset="0"/>
              </a:rPr>
              <a:t>aplikacije</a:t>
            </a:r>
            <a:r>
              <a:rPr lang="en-GB" sz="2000" dirty="0">
                <a:latin typeface="+mj-lt"/>
                <a:ea typeface="Yu Mincho" panose="02020400000000000000" pitchFamily="18" charset="-128"/>
                <a:cs typeface="Arial" panose="020B0604020202020204" pitchFamily="34" charset="0"/>
              </a:rPr>
              <a:t> za </a:t>
            </a:r>
            <a:r>
              <a:rPr lang="en-GB" sz="2000" dirty="0" err="1">
                <a:latin typeface="+mj-lt"/>
                <a:ea typeface="Yu Mincho" panose="02020400000000000000" pitchFamily="18" charset="-128"/>
                <a:cs typeface="Arial" panose="020B0604020202020204" pitchFamily="34" charset="0"/>
              </a:rPr>
              <a:t>plaćanje</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omogućuju</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vam</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slanje</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novca</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izravno</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jedni</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drugima</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pomoću</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njihovih</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mobilnih</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uređaja</a:t>
            </a:r>
            <a:r>
              <a:rPr lang="en-GB" sz="2000" dirty="0">
                <a:latin typeface="+mj-lt"/>
                <a:ea typeface="Yu Mincho" panose="02020400000000000000" pitchFamily="18" charset="-128"/>
                <a:cs typeface="Arial" panose="020B0604020202020204" pitchFamily="34" charset="0"/>
              </a:rPr>
              <a:t>. Ove </a:t>
            </a:r>
            <a:r>
              <a:rPr lang="en-GB" sz="2000" dirty="0" err="1">
                <a:latin typeface="+mj-lt"/>
                <a:ea typeface="Yu Mincho" panose="02020400000000000000" pitchFamily="18" charset="-128"/>
                <a:cs typeface="Arial" panose="020B0604020202020204" pitchFamily="34" charset="0"/>
              </a:rPr>
              <a:t>aplikacije</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eliminiraju</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potrebu</a:t>
            </a:r>
            <a:r>
              <a:rPr lang="en-GB" sz="2000" dirty="0">
                <a:latin typeface="+mj-lt"/>
                <a:ea typeface="Yu Mincho" panose="02020400000000000000" pitchFamily="18" charset="-128"/>
                <a:cs typeface="Arial" panose="020B0604020202020204" pitchFamily="34" charset="0"/>
              </a:rPr>
              <a:t> za </a:t>
            </a:r>
            <a:r>
              <a:rPr lang="en-GB" sz="2000" dirty="0" err="1">
                <a:latin typeface="+mj-lt"/>
                <a:ea typeface="Yu Mincho" panose="02020400000000000000" pitchFamily="18" charset="-128"/>
                <a:cs typeface="Arial" panose="020B0604020202020204" pitchFamily="34" charset="0"/>
              </a:rPr>
              <a:t>gotovinom</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ili</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čekovima</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prilikom</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podjele</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računa</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plaćanja</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prijateljima</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ili</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obitelji</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ili</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obavljanja</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manjih</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transakcija</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Popularne</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aplikacije</a:t>
            </a:r>
            <a:r>
              <a:rPr lang="en-GB" sz="2000" dirty="0">
                <a:latin typeface="+mj-lt"/>
                <a:ea typeface="Yu Mincho" panose="02020400000000000000" pitchFamily="18" charset="-128"/>
                <a:cs typeface="Arial" panose="020B0604020202020204" pitchFamily="34" charset="0"/>
              </a:rPr>
              <a:t> za P2P </a:t>
            </a:r>
            <a:r>
              <a:rPr lang="en-GB" sz="2000" dirty="0" err="1">
                <a:latin typeface="+mj-lt"/>
                <a:ea typeface="Yu Mincho" panose="02020400000000000000" pitchFamily="18" charset="-128"/>
                <a:cs typeface="Arial" panose="020B0604020202020204" pitchFamily="34" charset="0"/>
              </a:rPr>
              <a:t>plaćanja</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uključuju</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Zelle</a:t>
            </a:r>
            <a:r>
              <a:rPr lang="en-GB" sz="2000" dirty="0">
                <a:latin typeface="+mj-lt"/>
                <a:ea typeface="Yu Mincho" panose="02020400000000000000" pitchFamily="18" charset="-128"/>
                <a:cs typeface="Arial" panose="020B0604020202020204" pitchFamily="34" charset="0"/>
              </a:rPr>
              <a:t>, Cash App </a:t>
            </a:r>
            <a:r>
              <a:rPr lang="en-GB" sz="2000" dirty="0" err="1">
                <a:latin typeface="+mj-lt"/>
                <a:ea typeface="Yu Mincho" panose="02020400000000000000" pitchFamily="18" charset="-128"/>
                <a:cs typeface="Arial" panose="020B0604020202020204" pitchFamily="34" charset="0"/>
              </a:rPr>
              <a:t>i</a:t>
            </a:r>
            <a:r>
              <a:rPr lang="en-GB" sz="2000" dirty="0">
                <a:latin typeface="+mj-lt"/>
                <a:ea typeface="Yu Mincho" panose="02020400000000000000" pitchFamily="18" charset="-128"/>
                <a:cs typeface="Arial" panose="020B0604020202020204" pitchFamily="34" charset="0"/>
              </a:rPr>
              <a:t> </a:t>
            </a:r>
            <a:r>
              <a:rPr lang="en-GB" sz="2000" dirty="0" err="1">
                <a:latin typeface="+mj-lt"/>
                <a:ea typeface="Yu Mincho" panose="02020400000000000000" pitchFamily="18" charset="-128"/>
                <a:cs typeface="Arial" panose="020B0604020202020204" pitchFamily="34" charset="0"/>
              </a:rPr>
              <a:t>Revolut</a:t>
            </a:r>
            <a:r>
              <a:rPr lang="en-GB" sz="2000" dirty="0">
                <a:latin typeface="+mj-lt"/>
                <a:ea typeface="Yu Mincho" panose="02020400000000000000" pitchFamily="18" charset="-128"/>
                <a:cs typeface="Arial" panose="020B0604020202020204" pitchFamily="34" charset="0"/>
              </a:rPr>
              <a:t>. </a:t>
            </a:r>
            <a:endParaRPr lang="en-US" sz="2000" dirty="0">
              <a:latin typeface="+mj-lt"/>
            </a:endParaRPr>
          </a:p>
        </p:txBody>
      </p:sp>
      <p:sp>
        <p:nvSpPr>
          <p:cNvPr id="5" name="TextBox 4">
            <a:extLst>
              <a:ext uri="{FF2B5EF4-FFF2-40B4-BE49-F238E27FC236}">
                <a16:creationId xmlns:a16="http://schemas.microsoft.com/office/drawing/2014/main" id="{5D51DE25-F85D-39EB-9EBC-AEB245A70592}"/>
              </a:ext>
            </a:extLst>
          </p:cNvPr>
          <p:cNvSpPr txBox="1"/>
          <p:nvPr/>
        </p:nvSpPr>
        <p:spPr>
          <a:xfrm>
            <a:off x="1332000" y="5109292"/>
            <a:ext cx="5040000" cy="3690882"/>
          </a:xfrm>
          <a:prstGeom prst="rect">
            <a:avLst/>
          </a:prstGeom>
          <a:noFill/>
        </p:spPr>
        <p:txBody>
          <a:bodyPr wrap="square">
            <a:spAutoFit/>
          </a:bodyPr>
          <a:lstStyle/>
          <a:p>
            <a:pPr lvl="0" algn="just">
              <a:lnSpc>
                <a:spcPct val="107000"/>
              </a:lnSpc>
              <a:spcAft>
                <a:spcPts val="800"/>
              </a:spcAft>
              <a:tabLst>
                <a:tab pos="457200" algn="l"/>
              </a:tabLst>
            </a:pPr>
            <a:r>
              <a:rPr lang="en-US" sz="2000" b="1" dirty="0" err="1">
                <a:effectLst/>
                <a:latin typeface="+mj-lt"/>
                <a:ea typeface="Yu Mincho" panose="02020400000000000000" pitchFamily="18" charset="-128"/>
                <a:cs typeface="Arial" panose="020B0604020202020204" pitchFamily="34" charset="0"/>
              </a:rPr>
              <a:t>Mrežni</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pristupnici</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plaćanja</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Mrežni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pristupnici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plaćanja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platforme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olakšavaju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sigurne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internetske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transakcije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između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kupaca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prodavača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Prilikom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kupnje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web </a:t>
            </a:r>
            <a:r>
              <a:rPr lang="en-US" sz="2000" dirty="0" err="1">
                <a:effectLst/>
                <a:latin typeface="+mj-lt"/>
                <a:ea typeface="Yu Mincho" panose="02020400000000000000" pitchFamily="18" charset="-128"/>
                <a:cs typeface="Arial" panose="020B0604020202020204" pitchFamily="34" charset="0"/>
              </a:rPr>
              <a:t>stranici</a:t>
            </a:r>
            <a:r>
              <a:rPr lang="en-US" sz="2000" dirty="0">
                <a:effectLst/>
                <a:latin typeface="+mj-lt"/>
                <a:ea typeface="Yu Mincho" panose="02020400000000000000" pitchFamily="18" charset="-128"/>
                <a:cs typeface="Arial" panose="020B0604020202020204" pitchFamily="34" charset="0"/>
              </a:rPr>
              <a:t> e-</a:t>
            </a:r>
            <a:r>
              <a:rPr lang="en-US" sz="2000" dirty="0" err="1">
                <a:effectLst/>
                <a:latin typeface="+mj-lt"/>
                <a:ea typeface="Yu Mincho" panose="02020400000000000000" pitchFamily="18" charset="-128"/>
                <a:cs typeface="Arial" panose="020B0604020202020204" pitchFamily="34" charset="0"/>
              </a:rPr>
              <a:t>trgovine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pristupnik</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plaćanja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obrađuje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transakciju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sigurnim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prijenosom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podataka</a:t>
            </a:r>
            <a:r>
              <a:rPr lang="en-US" sz="2000" dirty="0">
                <a:effectLst/>
                <a:latin typeface="+mj-lt"/>
                <a:ea typeface="Yu Mincho" panose="02020400000000000000" pitchFamily="18" charset="-128"/>
                <a:cs typeface="Arial" panose="020B0604020202020204" pitchFamily="34" charset="0"/>
              </a:rPr>
              <a:t> o </a:t>
            </a:r>
            <a:r>
              <a:rPr lang="en-US" sz="2000" dirty="0" err="1">
                <a:effectLst/>
                <a:latin typeface="+mj-lt"/>
                <a:ea typeface="Yu Mincho" panose="02020400000000000000" pitchFamily="18" charset="-128"/>
                <a:cs typeface="Arial" panose="020B0604020202020204" pitchFamily="34" charset="0"/>
              </a:rPr>
              <a:t>plaćanju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između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kupca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prodavača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uključenih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institucija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Popularni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mrežni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pristupnici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plaćanja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uključuju</a:t>
            </a:r>
            <a:r>
              <a:rPr lang="en-US" sz="2000" dirty="0">
                <a:effectLst/>
                <a:latin typeface="+mj-lt"/>
                <a:ea typeface="Yu Mincho" panose="02020400000000000000" pitchFamily="18" charset="-128"/>
                <a:cs typeface="Arial" panose="020B0604020202020204" pitchFamily="34" charset="0"/>
              </a:rPr>
              <a:t> Stripe, PayPal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Square.</a:t>
            </a:r>
          </a:p>
        </p:txBody>
      </p:sp>
      <p:pic>
        <p:nvPicPr>
          <p:cNvPr id="12" name="Picture 11" descr="Person checking phone at desk">
            <a:extLst>
              <a:ext uri="{FF2B5EF4-FFF2-40B4-BE49-F238E27FC236}">
                <a16:creationId xmlns:a16="http://schemas.microsoft.com/office/drawing/2014/main" id="{66D08F8A-E84D-9DA9-F82F-0D57F2E5D17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32000" y="3996219"/>
            <a:ext cx="5040000" cy="1030935"/>
          </a:xfrm>
          <a:prstGeom prst="rect">
            <a:avLst/>
          </a:prstGeom>
        </p:spPr>
      </p:pic>
      <p:sp>
        <p:nvSpPr>
          <p:cNvPr id="16" name="Google Shape;120;p6">
            <a:extLst>
              <a:ext uri="{FF2B5EF4-FFF2-40B4-BE49-F238E27FC236}">
                <a16:creationId xmlns:a16="http://schemas.microsoft.com/office/drawing/2014/main" id="{51010374-32F7-AC1F-1649-87DCCD2CF277}"/>
              </a:ext>
            </a:extLst>
          </p:cNvPr>
          <p:cNvSpPr txBox="1"/>
          <p:nvPr/>
        </p:nvSpPr>
        <p:spPr>
          <a:xfrm>
            <a:off x="12048120" y="3616595"/>
            <a:ext cx="5040000" cy="5632271"/>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n-US" sz="2400" i="1" dirty="0" err="1">
                <a:solidFill>
                  <a:schemeClr val="accent6"/>
                </a:solidFill>
                <a:latin typeface="+mn-lt"/>
                <a:ea typeface="Helvetica Neue"/>
                <a:cs typeface="Helvetica Neue"/>
                <a:sym typeface="Helvetica Neue"/>
              </a:rPr>
              <a:t>Sustavi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plaćanja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putem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interneta</a:t>
            </a:r>
            <a:r>
              <a:rPr lang="en-US" sz="2400" i="1" dirty="0">
                <a:solidFill>
                  <a:schemeClr val="accent6"/>
                </a:solidFill>
                <a:latin typeface="+mn-lt"/>
                <a:ea typeface="Helvetica Neue"/>
                <a:cs typeface="Helvetica Neue"/>
                <a:sym typeface="Helvetica Neue"/>
              </a:rPr>
              <a:t> nude </a:t>
            </a:r>
            <a:r>
              <a:rPr lang="en-US" sz="2400" i="1" dirty="0" err="1">
                <a:solidFill>
                  <a:schemeClr val="accent6"/>
                </a:solidFill>
                <a:latin typeface="+mn-lt"/>
                <a:ea typeface="Helvetica Neue"/>
                <a:cs typeface="Helvetica Neue"/>
                <a:sym typeface="Helvetica Neue"/>
              </a:rPr>
              <a:t>nekoliko</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prednosti</a:t>
            </a:r>
            <a:r>
              <a:rPr lang="en-US" sz="2400" i="1" dirty="0">
                <a:solidFill>
                  <a:schemeClr val="accent6"/>
                </a:solidFill>
                <a:latin typeface="+mn-lt"/>
                <a:ea typeface="Helvetica Neue"/>
                <a:cs typeface="Helvetica Neue"/>
                <a:sym typeface="Helvetica Neue"/>
              </a:rPr>
              <a:t>. Oni </a:t>
            </a:r>
            <a:r>
              <a:rPr lang="en-US" sz="2400" i="1" dirty="0" err="1">
                <a:solidFill>
                  <a:schemeClr val="accent6"/>
                </a:solidFill>
                <a:latin typeface="+mn-lt"/>
                <a:ea typeface="Helvetica Neue"/>
                <a:cs typeface="Helvetica Neue"/>
                <a:sym typeface="Helvetica Neue"/>
              </a:rPr>
              <a:t>pružaju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praktičnost</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eliminirajući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potrebu</a:t>
            </a:r>
            <a:r>
              <a:rPr lang="en-US" sz="2400" i="1" dirty="0">
                <a:solidFill>
                  <a:schemeClr val="accent6"/>
                </a:solidFill>
                <a:latin typeface="+mn-lt"/>
                <a:ea typeface="Helvetica Neue"/>
                <a:cs typeface="Helvetica Neue"/>
                <a:sym typeface="Helvetica Neue"/>
              </a:rPr>
              <a:t> za </a:t>
            </a:r>
            <a:r>
              <a:rPr lang="en-US" sz="2400" i="1" dirty="0" err="1">
                <a:solidFill>
                  <a:schemeClr val="accent6"/>
                </a:solidFill>
                <a:latin typeface="+mn-lt"/>
                <a:ea typeface="Helvetica Neue"/>
                <a:cs typeface="Helvetica Neue"/>
                <a:sym typeface="Helvetica Neue"/>
              </a:rPr>
              <a:t>fizičkim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gotovinom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ili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čekovima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omogućuju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brze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učinkovite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transakcije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Također</a:t>
            </a:r>
            <a:r>
              <a:rPr lang="en-US" sz="2400" i="1" dirty="0">
                <a:solidFill>
                  <a:schemeClr val="accent6"/>
                </a:solidFill>
                <a:latin typeface="+mn-lt"/>
                <a:ea typeface="Helvetica Neue"/>
                <a:cs typeface="Helvetica Neue"/>
                <a:sym typeface="Helvetica Neue"/>
              </a:rPr>
              <a:t> nude </a:t>
            </a:r>
            <a:r>
              <a:rPr lang="en-US" sz="2400" i="1" dirty="0" err="1">
                <a:solidFill>
                  <a:schemeClr val="accent6"/>
                </a:solidFill>
                <a:latin typeface="+mn-lt"/>
                <a:ea typeface="Helvetica Neue"/>
                <a:cs typeface="Helvetica Neue"/>
                <a:sym typeface="Helvetica Neue"/>
              </a:rPr>
              <a:t>poboljšane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sigurnosne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mjere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poput</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enkripcije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zaštite</a:t>
            </a:r>
            <a:r>
              <a:rPr lang="en-US" sz="2400" i="1" dirty="0">
                <a:solidFill>
                  <a:schemeClr val="accent6"/>
                </a:solidFill>
                <a:latin typeface="+mn-lt"/>
                <a:ea typeface="Helvetica Neue"/>
                <a:cs typeface="Helvetica Neue"/>
                <a:sym typeface="Helvetica Neue"/>
              </a:rPr>
              <a:t> od </a:t>
            </a:r>
            <a:r>
              <a:rPr lang="en-US" sz="2400" i="1" dirty="0" err="1">
                <a:solidFill>
                  <a:schemeClr val="accent6"/>
                </a:solidFill>
                <a:latin typeface="+mn-lt"/>
                <a:ea typeface="Helvetica Neue"/>
                <a:cs typeface="Helvetica Neue"/>
                <a:sym typeface="Helvetica Neue"/>
              </a:rPr>
              <a:t>prijevare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kako</a:t>
            </a:r>
            <a:r>
              <a:rPr lang="en-US" sz="2400" i="1" dirty="0">
                <a:solidFill>
                  <a:schemeClr val="accent6"/>
                </a:solidFill>
                <a:latin typeface="+mn-lt"/>
                <a:ea typeface="Helvetica Neue"/>
                <a:cs typeface="Helvetica Neue"/>
                <a:sym typeface="Helvetica Neue"/>
              </a:rPr>
              <a:t> bi </a:t>
            </a:r>
            <a:r>
              <a:rPr lang="en-US" sz="2400" i="1" dirty="0" err="1">
                <a:solidFill>
                  <a:schemeClr val="accent6"/>
                </a:solidFill>
                <a:latin typeface="+mn-lt"/>
                <a:ea typeface="Helvetica Neue"/>
                <a:cs typeface="Helvetica Neue"/>
                <a:sym typeface="Helvetica Neue"/>
              </a:rPr>
              <a:t>zaštitili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vaše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financijske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podatke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Nadalje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sustavi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plaćanja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putem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interneta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omogućuju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besprijekorne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međunarodne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transakcije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što</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olakšava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kupnju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proizvoda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ili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usluga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iz</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cijelog</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svijeta</a:t>
            </a:r>
            <a:r>
              <a:rPr lang="en-US" sz="2400" i="1" dirty="0">
                <a:solidFill>
                  <a:schemeClr val="accent6"/>
                </a:solidFill>
                <a:latin typeface="+mn-lt"/>
                <a:ea typeface="Helvetica Neue"/>
                <a:cs typeface="Helvetica Neue"/>
                <a:sym typeface="Helvetica Neue"/>
              </a:rPr>
              <a:t>.</a:t>
            </a:r>
          </a:p>
        </p:txBody>
      </p:sp>
    </p:spTree>
    <p:extLst>
      <p:ext uri="{BB962C8B-B14F-4D97-AF65-F5344CB8AC3E}">
        <p14:creationId xmlns:p14="http://schemas.microsoft.com/office/powerpoint/2010/main" val="3727258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22091F2-46B5-8A0C-64A7-A128E84A2F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think-cell data - do not delete" hidden="1">
                        <a:extLst>
                          <a:ext uri="{FF2B5EF4-FFF2-40B4-BE49-F238E27FC236}">
                            <a16:creationId xmlns:a16="http://schemas.microsoft.com/office/drawing/2014/main" id="{022091F2-46B5-8A0C-64A7-A128E84A2F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Razumijevanje digitalnih financijskih usluga</a:t>
            </a:r>
            <a:endParaRPr lang="hr-HR"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su</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sustavi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plaćanja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putem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interneta</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16" name="Google Shape;120;p6">
            <a:extLst>
              <a:ext uri="{FF2B5EF4-FFF2-40B4-BE49-F238E27FC236}">
                <a16:creationId xmlns:a16="http://schemas.microsoft.com/office/drawing/2014/main" id="{51010374-32F7-AC1F-1649-87DCCD2CF277}"/>
              </a:ext>
            </a:extLst>
          </p:cNvPr>
          <p:cNvSpPr txBox="1"/>
          <p:nvPr/>
        </p:nvSpPr>
        <p:spPr>
          <a:xfrm>
            <a:off x="1985010" y="4110783"/>
            <a:ext cx="9806940" cy="4524275"/>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n-US" sz="2400" i="1" dirty="0">
                <a:solidFill>
                  <a:schemeClr val="accent6"/>
                </a:solidFill>
                <a:latin typeface="+mn-lt"/>
                <a:ea typeface="Helvetica Neue"/>
                <a:cs typeface="Helvetica Neue"/>
                <a:sym typeface="Helvetica Neue"/>
              </a:rPr>
              <a:t>Da </a:t>
            </a:r>
            <a:r>
              <a:rPr lang="en-US" sz="2400" i="1" dirty="0" err="1">
                <a:solidFill>
                  <a:schemeClr val="accent6"/>
                </a:solidFill>
                <a:latin typeface="+mn-lt"/>
                <a:ea typeface="Helvetica Neue"/>
                <a:cs typeface="Helvetica Neue"/>
                <a:sym typeface="Helvetica Neue"/>
              </a:rPr>
              <a:t>biste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koristili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sustave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plaćanja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putem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interneta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obično</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trebate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kreirati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račun</a:t>
            </a:r>
            <a:r>
              <a:rPr lang="en-US" sz="2400" i="1" dirty="0">
                <a:solidFill>
                  <a:schemeClr val="accent6"/>
                </a:solidFill>
                <a:latin typeface="+mn-lt"/>
                <a:ea typeface="Helvetica Neue"/>
                <a:cs typeface="Helvetica Neue"/>
                <a:sym typeface="Helvetica Neue"/>
              </a:rPr>
              <a:t> u </a:t>
            </a:r>
            <a:r>
              <a:rPr lang="en-US" sz="2400" i="1" dirty="0" err="1">
                <a:solidFill>
                  <a:schemeClr val="accent6"/>
                </a:solidFill>
                <a:latin typeface="+mn-lt"/>
                <a:ea typeface="Helvetica Neue"/>
                <a:cs typeface="Helvetica Neue"/>
                <a:sym typeface="Helvetica Neue"/>
              </a:rPr>
              <a:t>odabranom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sustavu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povezati</a:t>
            </a:r>
            <a:r>
              <a:rPr lang="en-US" sz="2400" i="1" dirty="0">
                <a:solidFill>
                  <a:schemeClr val="accent6"/>
                </a:solidFill>
                <a:latin typeface="+mn-lt"/>
                <a:ea typeface="Helvetica Neue"/>
                <a:cs typeface="Helvetica Neue"/>
                <a:sym typeface="Helvetica Neue"/>
              </a:rPr>
              <a:t> ga </a:t>
            </a:r>
            <a:r>
              <a:rPr lang="en-US" sz="2400" i="1" dirty="0" err="1">
                <a:solidFill>
                  <a:schemeClr val="accent6"/>
                </a:solidFill>
                <a:latin typeface="+mn-lt"/>
                <a:ea typeface="Helvetica Neue"/>
                <a:cs typeface="Helvetica Neue"/>
                <a:sym typeface="Helvetica Neue"/>
              </a:rPr>
              <a:t>sa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svojim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bankovnim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računom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ili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kreditnom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karticom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Tijekom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postupka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plaćanja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dajete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potrebne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podatke</a:t>
            </a:r>
            <a:r>
              <a:rPr lang="en-US" sz="2400" i="1" dirty="0">
                <a:solidFill>
                  <a:schemeClr val="accent6"/>
                </a:solidFill>
                <a:latin typeface="+mn-lt"/>
                <a:ea typeface="Helvetica Neue"/>
                <a:cs typeface="Helvetica Neue"/>
                <a:sym typeface="Helvetica Neue"/>
              </a:rPr>
              <a:t> o </a:t>
            </a:r>
            <a:r>
              <a:rPr lang="en-US" sz="2400" i="1" dirty="0" err="1">
                <a:solidFill>
                  <a:schemeClr val="accent6"/>
                </a:solidFill>
                <a:latin typeface="+mn-lt"/>
                <a:ea typeface="Helvetica Neue"/>
                <a:cs typeface="Helvetica Neue"/>
                <a:sym typeface="Helvetica Neue"/>
              </a:rPr>
              <a:t>plaćanju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autorizirate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transakciju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Važno</a:t>
            </a:r>
            <a:r>
              <a:rPr lang="en-US" sz="2400" i="1" dirty="0">
                <a:solidFill>
                  <a:schemeClr val="accent6"/>
                </a:solidFill>
                <a:latin typeface="+mn-lt"/>
                <a:ea typeface="Helvetica Neue"/>
                <a:cs typeface="Helvetica Neue"/>
                <a:sym typeface="Helvetica Neue"/>
              </a:rPr>
              <a:t> je </a:t>
            </a:r>
            <a:r>
              <a:rPr lang="en-US" sz="2400" i="1" dirty="0" err="1">
                <a:solidFill>
                  <a:schemeClr val="accent6"/>
                </a:solidFill>
                <a:latin typeface="+mn-lt"/>
                <a:ea typeface="Helvetica Neue"/>
                <a:cs typeface="Helvetica Neue"/>
                <a:sym typeface="Helvetica Neue"/>
              </a:rPr>
              <a:t>osigurati</a:t>
            </a:r>
            <a:r>
              <a:rPr lang="en-US" sz="2400" i="1" dirty="0">
                <a:solidFill>
                  <a:schemeClr val="accent6"/>
                </a:solidFill>
                <a:latin typeface="+mn-lt"/>
                <a:ea typeface="Helvetica Neue"/>
                <a:cs typeface="Helvetica Neue"/>
                <a:sym typeface="Helvetica Neue"/>
              </a:rPr>
              <a:t> da </a:t>
            </a:r>
            <a:r>
              <a:rPr lang="en-US" sz="2400" i="1" dirty="0" err="1">
                <a:solidFill>
                  <a:schemeClr val="accent6"/>
                </a:solidFill>
                <a:latin typeface="+mn-lt"/>
                <a:ea typeface="Helvetica Neue"/>
                <a:cs typeface="Helvetica Neue"/>
                <a:sym typeface="Helvetica Neue"/>
              </a:rPr>
              <a:t>koristite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renomirane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sigurne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sustave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plaćanja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putem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interneta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kako</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biste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zaštitili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svoje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financijske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podatke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smanjili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rizik</a:t>
            </a:r>
            <a:r>
              <a:rPr lang="en-US" sz="2400" i="1" dirty="0">
                <a:solidFill>
                  <a:schemeClr val="accent6"/>
                </a:solidFill>
                <a:latin typeface="+mn-lt"/>
                <a:ea typeface="Helvetica Neue"/>
                <a:cs typeface="Helvetica Neue"/>
                <a:sym typeface="Helvetica Neue"/>
              </a:rPr>
              <a:t> od </a:t>
            </a:r>
            <a:r>
              <a:rPr lang="en-US" sz="2400" i="1" dirty="0" err="1">
                <a:solidFill>
                  <a:schemeClr val="accent6"/>
                </a:solidFill>
                <a:latin typeface="+mn-lt"/>
                <a:ea typeface="Helvetica Neue"/>
                <a:cs typeface="Helvetica Neue"/>
                <a:sym typeface="Helvetica Neue"/>
              </a:rPr>
              <a:t>prijevare</a:t>
            </a:r>
            <a:r>
              <a:rPr lang="en-US" sz="2400" i="1" dirty="0">
                <a:solidFill>
                  <a:schemeClr val="accent6"/>
                </a:solidFill>
                <a:latin typeface="+mn-lt"/>
                <a:ea typeface="Helvetica Neue"/>
                <a:cs typeface="Helvetica Neue"/>
                <a:sym typeface="Helvetica Neue"/>
              </a:rPr>
              <a:t>.</a:t>
            </a:r>
          </a:p>
          <a:p>
            <a:pPr algn="just"/>
            <a:endParaRPr lang="en-US" sz="2400" i="1" dirty="0">
              <a:solidFill>
                <a:schemeClr val="accent6"/>
              </a:solidFill>
              <a:latin typeface="+mn-lt"/>
              <a:ea typeface="Helvetica Neue"/>
              <a:cs typeface="Helvetica Neue"/>
              <a:sym typeface="Helvetica Neue"/>
            </a:endParaRPr>
          </a:p>
          <a:p>
            <a:pPr algn="just"/>
            <a:r>
              <a:rPr lang="en-US" sz="2400" i="1" dirty="0" err="1">
                <a:solidFill>
                  <a:schemeClr val="accent6"/>
                </a:solidFill>
                <a:latin typeface="+mn-lt"/>
                <a:ea typeface="Helvetica Neue"/>
                <a:cs typeface="Helvetica Neue"/>
                <a:sym typeface="Helvetica Neue"/>
              </a:rPr>
              <a:t>Upoznavanjem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sustavima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plaćanja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putem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interneta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možete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uživati</a:t>
            </a:r>
            <a:r>
              <a:rPr lang="en-US" sz="2400" i="1" dirty="0">
                <a:solidFill>
                  <a:schemeClr val="accent6"/>
                </a:solidFill>
                <a:latin typeface="+mn-lt"/>
                <a:ea typeface="Helvetica Neue"/>
                <a:cs typeface="Helvetica Neue"/>
                <a:sym typeface="Helvetica Neue"/>
              </a:rPr>
              <a:t> u </a:t>
            </a:r>
            <a:r>
              <a:rPr lang="en-US" sz="2400" i="1" dirty="0" err="1">
                <a:solidFill>
                  <a:schemeClr val="accent6"/>
                </a:solidFill>
                <a:latin typeface="+mn-lt"/>
                <a:ea typeface="Helvetica Neue"/>
                <a:cs typeface="Helvetica Neue"/>
                <a:sym typeface="Helvetica Neue"/>
              </a:rPr>
              <a:t>pogodnostima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sigurnosti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digitalnog</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plaćanja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Važno</a:t>
            </a:r>
            <a:r>
              <a:rPr lang="en-US" sz="2400" i="1" dirty="0">
                <a:solidFill>
                  <a:schemeClr val="accent6"/>
                </a:solidFill>
                <a:latin typeface="+mn-lt"/>
                <a:ea typeface="Helvetica Neue"/>
                <a:cs typeface="Helvetica Neue"/>
                <a:sym typeface="Helvetica Neue"/>
              </a:rPr>
              <a:t> je </a:t>
            </a:r>
            <a:r>
              <a:rPr lang="en-US" sz="2400" i="1" dirty="0" err="1">
                <a:solidFill>
                  <a:schemeClr val="accent6"/>
                </a:solidFill>
                <a:latin typeface="+mn-lt"/>
                <a:ea typeface="Helvetica Neue"/>
                <a:cs typeface="Helvetica Neue"/>
                <a:sym typeface="Helvetica Neue"/>
              </a:rPr>
              <a:t>biti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oprezan</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pri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pružanju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podataka</a:t>
            </a:r>
            <a:r>
              <a:rPr lang="en-US" sz="2400" i="1" dirty="0">
                <a:solidFill>
                  <a:schemeClr val="accent6"/>
                </a:solidFill>
                <a:latin typeface="+mn-lt"/>
                <a:ea typeface="Helvetica Neue"/>
                <a:cs typeface="Helvetica Neue"/>
                <a:sym typeface="Helvetica Neue"/>
              </a:rPr>
              <a:t> o </a:t>
            </a:r>
            <a:r>
              <a:rPr lang="en-US" sz="2400" i="1" dirty="0" err="1">
                <a:solidFill>
                  <a:schemeClr val="accent6"/>
                </a:solidFill>
                <a:latin typeface="+mn-lt"/>
                <a:ea typeface="Helvetica Neue"/>
                <a:cs typeface="Helvetica Neue"/>
                <a:sym typeface="Helvetica Neue"/>
              </a:rPr>
              <a:t>plaćanju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na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mreži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redovito</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pratiti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aktivnost</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računa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radi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neovlaštenih</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transakcija</a:t>
            </a:r>
            <a:r>
              <a:rPr lang="en-US" sz="2400" i="1" dirty="0">
                <a:solidFill>
                  <a:schemeClr val="accent6"/>
                </a:solidFill>
                <a:latin typeface="+mn-lt"/>
                <a:ea typeface="Helvetica Neue"/>
                <a:cs typeface="Helvetica Neue"/>
                <a:sym typeface="Helvetica Neue"/>
              </a:rPr>
              <a:t>.</a:t>
            </a:r>
          </a:p>
        </p:txBody>
      </p:sp>
      <p:pic>
        <p:nvPicPr>
          <p:cNvPr id="2" name="Imagen 8">
            <a:extLst>
              <a:ext uri="{FF2B5EF4-FFF2-40B4-BE49-F238E27FC236}">
                <a16:creationId xmlns:a16="http://schemas.microsoft.com/office/drawing/2014/main" id="{D06BCD79-4CF2-DB89-2954-9C6A36CF56D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2151611" y="4235836"/>
            <a:ext cx="4810509" cy="4274167"/>
          </a:xfrm>
          <a:prstGeom prst="rect">
            <a:avLst/>
          </a:prstGeom>
        </p:spPr>
      </p:pic>
    </p:spTree>
    <p:extLst>
      <p:ext uri="{BB962C8B-B14F-4D97-AF65-F5344CB8AC3E}">
        <p14:creationId xmlns:p14="http://schemas.microsoft.com/office/powerpoint/2010/main" val="1998718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Razumijevanje digitalnih financijskih usluga</a:t>
            </a:r>
            <a:endParaRPr lang="hr-HR"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Koje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biste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druge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digitalne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financijske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usluge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trebali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poznavati</a:t>
            </a:r>
            <a:r>
              <a:rPr lang="en-US" sz="2800" b="1" dirty="0">
                <a:solidFill>
                  <a:srgbClr val="00CCFF"/>
                </a:solidFill>
                <a:latin typeface="+mn-lt"/>
                <a:ea typeface="Helvetica Neue"/>
                <a:cs typeface="Helvetica Neue"/>
                <a:sym typeface="Helvetica Neue"/>
              </a:rPr>
              <a:t>?</a:t>
            </a:r>
            <a:endParaRPr lang="es-ES" dirty="0">
              <a:solidFill>
                <a:srgbClr val="00CCFF"/>
              </a:solidFill>
              <a:latin typeface="+mn-lt"/>
            </a:endParaRPr>
          </a:p>
        </p:txBody>
      </p:sp>
      <p:sp>
        <p:nvSpPr>
          <p:cNvPr id="2" name="TextBox 1">
            <a:extLst>
              <a:ext uri="{FF2B5EF4-FFF2-40B4-BE49-F238E27FC236}">
                <a16:creationId xmlns:a16="http://schemas.microsoft.com/office/drawing/2014/main" id="{9A88CF4D-6627-B8DB-7DF2-34990B9EC2CA}"/>
              </a:ext>
            </a:extLst>
          </p:cNvPr>
          <p:cNvSpPr txBox="1"/>
          <p:nvPr/>
        </p:nvSpPr>
        <p:spPr>
          <a:xfrm>
            <a:off x="1295400" y="6190041"/>
            <a:ext cx="7740000" cy="2916000"/>
          </a:xfrm>
          <a:prstGeom prst="rect">
            <a:avLst/>
          </a:prstGeom>
          <a:noFill/>
        </p:spPr>
        <p:txBody>
          <a:bodyPr wrap="square">
            <a:spAutoFit/>
          </a:bodyPr>
          <a:lstStyle/>
          <a:p>
            <a:pPr algn="just"/>
            <a:r>
              <a:rPr lang="en-US" sz="2000" b="1" dirty="0" err="1"/>
              <a:t>Aplikacije</a:t>
            </a:r>
            <a:r>
              <a:rPr lang="en-US" sz="2000" b="1" dirty="0"/>
              <a:t> za </a:t>
            </a:r>
            <a:r>
              <a:rPr lang="en-US" sz="2000" b="1" dirty="0" err="1"/>
              <a:t>osobne</a:t>
            </a:r>
            <a:r>
              <a:rPr lang="en-US" sz="2000" b="1" dirty="0"/>
              <a:t> </a:t>
            </a:r>
            <a:r>
              <a:rPr lang="en-US" sz="2000" b="1" dirty="0" err="1"/>
              <a:t>financije</a:t>
            </a:r>
            <a:r>
              <a:rPr lang="en-US" sz="2000" b="1" dirty="0"/>
              <a:t>: </a:t>
            </a:r>
            <a:r>
              <a:rPr lang="en-US" sz="2000" dirty="0" err="1"/>
              <a:t>Aplikacije</a:t>
            </a:r>
            <a:r>
              <a:rPr lang="en-US" sz="2000" dirty="0"/>
              <a:t> za </a:t>
            </a:r>
            <a:r>
              <a:rPr lang="en-US" sz="2000" dirty="0" err="1"/>
              <a:t>osobne</a:t>
            </a:r>
            <a:r>
              <a:rPr lang="en-US" sz="2000" dirty="0"/>
              <a:t> </a:t>
            </a:r>
            <a:r>
              <a:rPr lang="en-US" sz="2000" dirty="0" err="1"/>
              <a:t>financije</a:t>
            </a:r>
            <a:r>
              <a:rPr lang="en-US" sz="2000" dirty="0"/>
              <a:t> </a:t>
            </a:r>
            <a:r>
              <a:rPr lang="en-US" sz="2000" dirty="0" err="1"/>
              <a:t>obuhvaćaju</a:t>
            </a:r>
            <a:r>
              <a:rPr lang="en-US" sz="2000" dirty="0"/>
              <a:t> </a:t>
            </a:r>
            <a:r>
              <a:rPr lang="en-US" sz="2000" dirty="0" err="1"/>
              <a:t>širok</a:t>
            </a:r>
            <a:r>
              <a:rPr lang="en-US" sz="2000" dirty="0"/>
              <a:t> </a:t>
            </a:r>
            <a:r>
              <a:rPr lang="en-US" sz="2000" dirty="0" err="1"/>
              <a:t>raspon</a:t>
            </a:r>
            <a:r>
              <a:rPr lang="en-US" sz="2000" dirty="0"/>
              <a:t> </a:t>
            </a:r>
            <a:r>
              <a:rPr lang="en-US" sz="2000" dirty="0" err="1"/>
              <a:t>aplikacija</a:t>
            </a:r>
            <a:r>
              <a:rPr lang="en-US" sz="2000" dirty="0"/>
              <a:t> </a:t>
            </a:r>
            <a:r>
              <a:rPr lang="en-US" sz="2000" dirty="0" err="1"/>
              <a:t>koje</a:t>
            </a:r>
            <a:r>
              <a:rPr lang="en-US" sz="2000" dirty="0"/>
              <a:t> nude alate, </a:t>
            </a:r>
            <a:r>
              <a:rPr lang="en-US" sz="2000" dirty="0" err="1"/>
              <a:t>savjete</a:t>
            </a:r>
            <a:r>
              <a:rPr lang="en-US" sz="2000" dirty="0"/>
              <a:t> </a:t>
            </a:r>
            <a:r>
              <a:rPr lang="en-US" sz="2000" dirty="0" err="1"/>
              <a:t>i</a:t>
            </a:r>
            <a:r>
              <a:rPr lang="en-US" sz="2000" dirty="0"/>
              <a:t> </a:t>
            </a:r>
            <a:r>
              <a:rPr lang="en-US" sz="2000" dirty="0" err="1"/>
              <a:t>resurse</a:t>
            </a:r>
            <a:r>
              <a:rPr lang="en-US" sz="2000" dirty="0"/>
              <a:t> za </a:t>
            </a:r>
            <a:r>
              <a:rPr lang="en-US" sz="2000" dirty="0" err="1"/>
              <a:t>financijsko</a:t>
            </a:r>
            <a:r>
              <a:rPr lang="en-US" sz="2000" dirty="0"/>
              <a:t> </a:t>
            </a:r>
            <a:r>
              <a:rPr lang="en-US" sz="2000" dirty="0" err="1"/>
              <a:t>upravljanje</a:t>
            </a:r>
            <a:r>
              <a:rPr lang="en-US" sz="2000" dirty="0"/>
              <a:t>. </a:t>
            </a:r>
            <a:r>
              <a:rPr lang="en-US" sz="2000" dirty="0" err="1"/>
              <a:t>Te</a:t>
            </a:r>
            <a:r>
              <a:rPr lang="en-US" sz="2000" dirty="0"/>
              <a:t> </a:t>
            </a:r>
            <a:r>
              <a:rPr lang="en-US" sz="2000" dirty="0" err="1"/>
              <a:t>aplikacije</a:t>
            </a:r>
            <a:r>
              <a:rPr lang="en-US" sz="2000" dirty="0"/>
              <a:t> </a:t>
            </a:r>
            <a:r>
              <a:rPr lang="en-US" sz="2000" dirty="0" err="1"/>
              <a:t>mogu</a:t>
            </a:r>
            <a:r>
              <a:rPr lang="en-US" sz="2000" dirty="0"/>
              <a:t> </a:t>
            </a:r>
            <a:r>
              <a:rPr lang="en-US" sz="2000" dirty="0" err="1"/>
              <a:t>sadržavati</a:t>
            </a:r>
            <a:r>
              <a:rPr lang="en-US" sz="2000" dirty="0"/>
              <a:t> </a:t>
            </a:r>
            <a:r>
              <a:rPr lang="en-US" sz="2000" dirty="0" err="1"/>
              <a:t>značajke</a:t>
            </a:r>
            <a:r>
              <a:rPr lang="en-US" sz="2000" dirty="0"/>
              <a:t> </a:t>
            </a:r>
            <a:r>
              <a:rPr lang="en-US" sz="2000" dirty="0" err="1"/>
              <a:t>kao</a:t>
            </a:r>
            <a:r>
              <a:rPr lang="en-US" sz="2000" dirty="0"/>
              <a:t> </a:t>
            </a:r>
            <a:r>
              <a:rPr lang="en-US" sz="2000" dirty="0" err="1"/>
              <a:t>što</a:t>
            </a:r>
            <a:r>
              <a:rPr lang="en-US" sz="2000" dirty="0"/>
              <a:t> </a:t>
            </a:r>
            <a:r>
              <a:rPr lang="en-US" sz="2000" dirty="0" err="1"/>
              <a:t>su</a:t>
            </a:r>
            <a:r>
              <a:rPr lang="en-US" sz="2000" dirty="0"/>
              <a:t> </a:t>
            </a:r>
            <a:r>
              <a:rPr lang="en-US" sz="2000" dirty="0" err="1"/>
              <a:t>praćenje</a:t>
            </a:r>
            <a:r>
              <a:rPr lang="en-US" sz="2000" dirty="0"/>
              <a:t> </a:t>
            </a:r>
            <a:r>
              <a:rPr lang="en-US" sz="2000" dirty="0" err="1"/>
              <a:t>troškova</a:t>
            </a:r>
            <a:r>
              <a:rPr lang="en-US" sz="2000" dirty="0"/>
              <a:t>, </a:t>
            </a:r>
            <a:r>
              <a:rPr lang="en-US" sz="2000" dirty="0" err="1"/>
              <a:t>podsjetnici</a:t>
            </a:r>
            <a:r>
              <a:rPr lang="en-US" sz="2000" dirty="0"/>
              <a:t> za </a:t>
            </a:r>
            <a:r>
              <a:rPr lang="en-US" sz="2000" dirty="0" err="1"/>
              <a:t>račune</a:t>
            </a:r>
            <a:r>
              <a:rPr lang="en-US" sz="2000" dirty="0"/>
              <a:t>, </a:t>
            </a:r>
            <a:r>
              <a:rPr lang="en-US" sz="2000" dirty="0" err="1"/>
              <a:t>postavljanje</a:t>
            </a:r>
            <a:r>
              <a:rPr lang="en-US" sz="2000" dirty="0"/>
              <a:t> </a:t>
            </a:r>
            <a:r>
              <a:rPr lang="en-US" sz="2000" dirty="0" err="1"/>
              <a:t>financijskih</a:t>
            </a:r>
            <a:r>
              <a:rPr lang="en-US" sz="2000" dirty="0"/>
              <a:t> </a:t>
            </a:r>
            <a:r>
              <a:rPr lang="en-US" sz="2000" dirty="0" err="1"/>
              <a:t>ciljeva</a:t>
            </a:r>
            <a:r>
              <a:rPr lang="en-US" sz="2000" dirty="0"/>
              <a:t> </a:t>
            </a:r>
            <a:r>
              <a:rPr lang="en-US" sz="2000" dirty="0" err="1"/>
              <a:t>i</a:t>
            </a:r>
            <a:r>
              <a:rPr lang="en-US" sz="2000" dirty="0"/>
              <a:t> </a:t>
            </a:r>
            <a:r>
              <a:rPr lang="en-US" sz="2000" dirty="0" err="1"/>
              <a:t>praćenje</a:t>
            </a:r>
            <a:r>
              <a:rPr lang="en-US" sz="2000" dirty="0"/>
              <a:t> </a:t>
            </a:r>
            <a:r>
              <a:rPr lang="en-US" sz="2000" dirty="0" err="1"/>
              <a:t>kreditnog</a:t>
            </a:r>
            <a:r>
              <a:rPr lang="en-US" sz="2000" dirty="0"/>
              <a:t> </a:t>
            </a:r>
            <a:r>
              <a:rPr lang="en-US" sz="2000" dirty="0" err="1"/>
              <a:t>rezultata</a:t>
            </a:r>
            <a:r>
              <a:rPr lang="en-US" sz="2000" dirty="0"/>
              <a:t>. </a:t>
            </a:r>
            <a:r>
              <a:rPr lang="en-US" sz="2000" dirty="0" err="1"/>
              <a:t>Popularne</a:t>
            </a:r>
            <a:r>
              <a:rPr lang="en-US" sz="2000" dirty="0"/>
              <a:t> </a:t>
            </a:r>
            <a:r>
              <a:rPr lang="en-US" sz="2000" dirty="0" err="1"/>
              <a:t>aplikacije</a:t>
            </a:r>
            <a:r>
              <a:rPr lang="en-US" sz="2000" dirty="0"/>
              <a:t> za </a:t>
            </a:r>
            <a:r>
              <a:rPr lang="en-US" sz="2000" dirty="0" err="1"/>
              <a:t>osobne</a:t>
            </a:r>
            <a:r>
              <a:rPr lang="en-US" sz="2000" dirty="0"/>
              <a:t> </a:t>
            </a:r>
            <a:r>
              <a:rPr lang="en-US" sz="2000" dirty="0" err="1"/>
              <a:t>financije</a:t>
            </a:r>
            <a:r>
              <a:rPr lang="en-US" sz="2000" dirty="0"/>
              <a:t> </a:t>
            </a:r>
            <a:r>
              <a:rPr lang="en-US" sz="2000" dirty="0" err="1"/>
              <a:t>uključuju</a:t>
            </a:r>
            <a:r>
              <a:rPr lang="en-US" sz="2000" dirty="0"/>
              <a:t> Wally, You Need A Budget (YNAB) </a:t>
            </a:r>
            <a:r>
              <a:rPr lang="en-US" sz="2000" dirty="0" err="1"/>
              <a:t>i</a:t>
            </a:r>
            <a:r>
              <a:rPr lang="en-US" sz="2000" dirty="0"/>
              <a:t> </a:t>
            </a:r>
            <a:r>
              <a:rPr lang="en-US" sz="2000" dirty="0" err="1"/>
              <a:t>Fintonic</a:t>
            </a:r>
            <a:r>
              <a:rPr lang="en-US" sz="2000" dirty="0"/>
              <a:t>. </a:t>
            </a:r>
            <a:r>
              <a:rPr lang="en-US" sz="2000" dirty="0" err="1"/>
              <a:t>Istraživanje</a:t>
            </a:r>
            <a:r>
              <a:rPr lang="en-US" sz="2000" dirty="0"/>
              <a:t> </a:t>
            </a:r>
            <a:r>
              <a:rPr lang="en-US" sz="2000" dirty="0" err="1"/>
              <a:t>ovih</a:t>
            </a:r>
            <a:r>
              <a:rPr lang="en-US" sz="2000" dirty="0"/>
              <a:t> </a:t>
            </a:r>
            <a:r>
              <a:rPr lang="en-US" sz="2000" dirty="0" err="1"/>
              <a:t>aplikacija</a:t>
            </a:r>
            <a:r>
              <a:rPr lang="en-US" sz="2000" dirty="0"/>
              <a:t> </a:t>
            </a:r>
            <a:r>
              <a:rPr lang="en-US" sz="2000" dirty="0" err="1"/>
              <a:t>može</a:t>
            </a:r>
            <a:r>
              <a:rPr lang="en-US" sz="2000" dirty="0"/>
              <a:t> </a:t>
            </a:r>
            <a:r>
              <a:rPr lang="en-US" sz="2000" dirty="0" err="1"/>
              <a:t>vam</a:t>
            </a:r>
            <a:r>
              <a:rPr lang="en-US" sz="2000" dirty="0"/>
              <a:t> </a:t>
            </a:r>
            <a:r>
              <a:rPr lang="en-US" sz="2000" dirty="0" err="1"/>
              <a:t>pružiti</a:t>
            </a:r>
            <a:r>
              <a:rPr lang="en-US" sz="2000" dirty="0"/>
              <a:t> alate da </a:t>
            </a:r>
            <a:r>
              <a:rPr lang="en-US" sz="2000" dirty="0" err="1"/>
              <a:t>ostanete</a:t>
            </a:r>
            <a:r>
              <a:rPr lang="en-US" sz="2000" dirty="0"/>
              <a:t> </a:t>
            </a:r>
            <a:r>
              <a:rPr lang="en-US" sz="2000" dirty="0" err="1"/>
              <a:t>organizirani</a:t>
            </a:r>
            <a:r>
              <a:rPr lang="en-US" sz="2000" dirty="0"/>
              <a:t> </a:t>
            </a:r>
            <a:r>
              <a:rPr lang="en-US" sz="2000" dirty="0" err="1"/>
              <a:t>i</a:t>
            </a:r>
            <a:r>
              <a:rPr lang="en-US" sz="2000" dirty="0"/>
              <a:t> </a:t>
            </a:r>
            <a:r>
              <a:rPr lang="en-US" sz="2000" dirty="0" err="1"/>
              <a:t>donosite</a:t>
            </a:r>
            <a:r>
              <a:rPr lang="en-US" sz="2000" dirty="0"/>
              <a:t> </a:t>
            </a:r>
            <a:r>
              <a:rPr lang="en-US" sz="2000" dirty="0" err="1"/>
              <a:t>utemeljene</a:t>
            </a:r>
            <a:r>
              <a:rPr lang="en-US" sz="2000" dirty="0"/>
              <a:t> </a:t>
            </a:r>
            <a:r>
              <a:rPr lang="en-US" sz="2000" dirty="0" err="1"/>
              <a:t>financijske</a:t>
            </a:r>
            <a:r>
              <a:rPr lang="en-US" sz="2000" dirty="0"/>
              <a:t> </a:t>
            </a:r>
            <a:r>
              <a:rPr lang="en-US" sz="2000" dirty="0" err="1"/>
              <a:t>odluke</a:t>
            </a:r>
            <a:r>
              <a:rPr lang="en-US" sz="2000" dirty="0"/>
              <a:t>.</a:t>
            </a:r>
          </a:p>
        </p:txBody>
      </p:sp>
      <p:sp>
        <p:nvSpPr>
          <p:cNvPr id="3" name="TextBox 2">
            <a:extLst>
              <a:ext uri="{FF2B5EF4-FFF2-40B4-BE49-F238E27FC236}">
                <a16:creationId xmlns:a16="http://schemas.microsoft.com/office/drawing/2014/main" id="{DD26B37B-AB6F-9340-D1D3-927F8F102639}"/>
              </a:ext>
            </a:extLst>
          </p:cNvPr>
          <p:cNvSpPr txBox="1"/>
          <p:nvPr/>
        </p:nvSpPr>
        <p:spPr>
          <a:xfrm>
            <a:off x="9222120" y="6190041"/>
            <a:ext cx="7740000" cy="2554545"/>
          </a:xfrm>
          <a:prstGeom prst="rect">
            <a:avLst/>
          </a:prstGeom>
          <a:noFill/>
        </p:spPr>
        <p:txBody>
          <a:bodyPr wrap="square">
            <a:spAutoFit/>
          </a:bodyPr>
          <a:lstStyle/>
          <a:p>
            <a:pPr algn="just"/>
            <a:r>
              <a:rPr lang="en-US" sz="2000" b="1" dirty="0" err="1"/>
              <a:t>Alati</a:t>
            </a:r>
            <a:r>
              <a:rPr lang="en-US" sz="2000" b="1" dirty="0"/>
              <a:t> za </a:t>
            </a:r>
            <a:r>
              <a:rPr lang="en-US" sz="2000" b="1" dirty="0" err="1"/>
              <a:t>digitalni</a:t>
            </a:r>
            <a:r>
              <a:rPr lang="en-US" sz="2000" b="1" dirty="0"/>
              <a:t> </a:t>
            </a:r>
            <a:r>
              <a:rPr lang="en-US" sz="2000" b="1" dirty="0" err="1"/>
              <a:t>proračun</a:t>
            </a:r>
            <a:r>
              <a:rPr lang="en-US" sz="2000" b="1" dirty="0"/>
              <a:t>: </a:t>
            </a:r>
            <a:r>
              <a:rPr lang="en-US" sz="2000" dirty="0" err="1"/>
              <a:t>Alati</a:t>
            </a:r>
            <a:r>
              <a:rPr lang="en-US" sz="2000" dirty="0"/>
              <a:t> za </a:t>
            </a:r>
            <a:r>
              <a:rPr lang="en-US" sz="2000" dirty="0" err="1"/>
              <a:t>digitalni</a:t>
            </a:r>
            <a:r>
              <a:rPr lang="en-US" sz="2000" dirty="0"/>
              <a:t> </a:t>
            </a:r>
            <a:r>
              <a:rPr lang="en-US" sz="2000" dirty="0" err="1"/>
              <a:t>proračun</a:t>
            </a:r>
            <a:r>
              <a:rPr lang="en-US" sz="2000" dirty="0"/>
              <a:t> </a:t>
            </a:r>
            <a:r>
              <a:rPr lang="en-US" sz="2000" dirty="0" err="1"/>
              <a:t>su</a:t>
            </a:r>
            <a:r>
              <a:rPr lang="en-US" sz="2000" dirty="0"/>
              <a:t> </a:t>
            </a:r>
            <a:r>
              <a:rPr lang="en-US" sz="2000" dirty="0" err="1"/>
              <a:t>aplikacije</a:t>
            </a:r>
            <a:r>
              <a:rPr lang="en-US" sz="2000" dirty="0"/>
              <a:t> </a:t>
            </a:r>
            <a:r>
              <a:rPr lang="en-US" sz="2000" dirty="0" err="1"/>
              <a:t>i</a:t>
            </a:r>
            <a:r>
              <a:rPr lang="en-US" sz="2000" dirty="0"/>
              <a:t> </a:t>
            </a:r>
            <a:r>
              <a:rPr lang="en-US" sz="2000" dirty="0" err="1"/>
              <a:t>softver</a:t>
            </a:r>
            <a:r>
              <a:rPr lang="en-US" sz="2000" dirty="0"/>
              <a:t> koji </a:t>
            </a:r>
            <a:r>
              <a:rPr lang="en-US" sz="2000" dirty="0" err="1"/>
              <a:t>vam</a:t>
            </a:r>
            <a:r>
              <a:rPr lang="en-US" sz="2000" dirty="0"/>
              <a:t> </a:t>
            </a:r>
            <a:r>
              <a:rPr lang="en-US" sz="2000" dirty="0" err="1"/>
              <a:t>pomažu</a:t>
            </a:r>
            <a:r>
              <a:rPr lang="en-US" sz="2000" dirty="0"/>
              <a:t> </a:t>
            </a:r>
            <a:r>
              <a:rPr lang="en-US" sz="2000" dirty="0" err="1"/>
              <a:t>pratiti</a:t>
            </a:r>
            <a:r>
              <a:rPr lang="en-US" sz="2000" dirty="0"/>
              <a:t> </a:t>
            </a:r>
            <a:r>
              <a:rPr lang="en-US" sz="2000" dirty="0" err="1"/>
              <a:t>i</a:t>
            </a:r>
            <a:r>
              <a:rPr lang="en-US" sz="2000" dirty="0"/>
              <a:t> </a:t>
            </a:r>
            <a:r>
              <a:rPr lang="en-US" sz="2000" dirty="0" err="1"/>
              <a:t>upravljati</a:t>
            </a:r>
            <a:r>
              <a:rPr lang="en-US" sz="2000" dirty="0"/>
              <a:t> </a:t>
            </a:r>
            <a:r>
              <a:rPr lang="en-US" sz="2000" dirty="0" err="1"/>
              <a:t>svojim</a:t>
            </a:r>
            <a:r>
              <a:rPr lang="en-US" sz="2000" dirty="0"/>
              <a:t> </a:t>
            </a:r>
            <a:r>
              <a:rPr lang="en-US" sz="2000" dirty="0" err="1"/>
              <a:t>troškovima</a:t>
            </a:r>
            <a:r>
              <a:rPr lang="en-US" sz="2000" dirty="0"/>
              <a:t>, </a:t>
            </a:r>
            <a:r>
              <a:rPr lang="en-US" sz="2000" dirty="0" err="1"/>
              <a:t>prihodima</a:t>
            </a:r>
            <a:r>
              <a:rPr lang="en-US" sz="2000" dirty="0"/>
              <a:t> </a:t>
            </a:r>
            <a:r>
              <a:rPr lang="en-US" sz="2000" dirty="0" err="1"/>
              <a:t>i</a:t>
            </a:r>
            <a:r>
              <a:rPr lang="en-US" sz="2000" dirty="0"/>
              <a:t> </a:t>
            </a:r>
            <a:r>
              <a:rPr lang="en-US" sz="2000" dirty="0" err="1"/>
              <a:t>uštedama</a:t>
            </a:r>
            <a:r>
              <a:rPr lang="en-US" sz="2000" dirty="0"/>
              <a:t>. </a:t>
            </a:r>
            <a:r>
              <a:rPr lang="en-US" sz="2000" dirty="0" err="1"/>
              <a:t>Ti</a:t>
            </a:r>
            <a:r>
              <a:rPr lang="en-US" sz="2000" dirty="0"/>
              <a:t> </a:t>
            </a:r>
            <a:r>
              <a:rPr lang="en-US" sz="2000" dirty="0" err="1"/>
              <a:t>alati</a:t>
            </a:r>
            <a:r>
              <a:rPr lang="en-US" sz="2000" dirty="0"/>
              <a:t> </a:t>
            </a:r>
            <a:r>
              <a:rPr lang="en-US" sz="2000" dirty="0" err="1"/>
              <a:t>pružaju</a:t>
            </a:r>
            <a:r>
              <a:rPr lang="en-US" sz="2000" dirty="0"/>
              <a:t> </a:t>
            </a:r>
            <a:r>
              <a:rPr lang="en-US" sz="2000" dirty="0" err="1"/>
              <a:t>značajke</a:t>
            </a:r>
            <a:r>
              <a:rPr lang="en-US" sz="2000" dirty="0"/>
              <a:t> </a:t>
            </a:r>
            <a:r>
              <a:rPr lang="en-US" sz="2000" dirty="0" err="1"/>
              <a:t>kao</a:t>
            </a:r>
            <a:r>
              <a:rPr lang="en-US" sz="2000" dirty="0"/>
              <a:t> </a:t>
            </a:r>
            <a:r>
              <a:rPr lang="en-US" sz="2000" dirty="0" err="1"/>
              <a:t>što</a:t>
            </a:r>
            <a:r>
              <a:rPr lang="en-US" sz="2000" dirty="0"/>
              <a:t> </a:t>
            </a:r>
            <a:r>
              <a:rPr lang="en-US" sz="2000" dirty="0" err="1"/>
              <a:t>su</a:t>
            </a:r>
            <a:r>
              <a:rPr lang="en-US" sz="2000" dirty="0"/>
              <a:t> </a:t>
            </a:r>
            <a:r>
              <a:rPr lang="en-US" sz="2000" dirty="0" err="1"/>
              <a:t>kategorizacija</a:t>
            </a:r>
            <a:r>
              <a:rPr lang="en-US" sz="2000" dirty="0"/>
              <a:t> </a:t>
            </a:r>
            <a:r>
              <a:rPr lang="en-US" sz="2000" dirty="0" err="1"/>
              <a:t>troškova</a:t>
            </a:r>
            <a:r>
              <a:rPr lang="en-US" sz="2000" dirty="0"/>
              <a:t>, </a:t>
            </a:r>
            <a:r>
              <a:rPr lang="en-US" sz="2000" dirty="0" err="1"/>
              <a:t>postavljanje</a:t>
            </a:r>
            <a:r>
              <a:rPr lang="en-US" sz="2000" dirty="0"/>
              <a:t> </a:t>
            </a:r>
            <a:r>
              <a:rPr lang="en-US" sz="2000" dirty="0" err="1"/>
              <a:t>ciljeva</a:t>
            </a:r>
            <a:r>
              <a:rPr lang="en-US" sz="2000" dirty="0"/>
              <a:t> </a:t>
            </a:r>
            <a:r>
              <a:rPr lang="en-US" sz="2000" dirty="0" err="1"/>
              <a:t>i</a:t>
            </a:r>
            <a:r>
              <a:rPr lang="en-US" sz="2000" dirty="0"/>
              <a:t> </a:t>
            </a:r>
            <a:r>
              <a:rPr lang="en-US" sz="2000" dirty="0" err="1"/>
              <a:t>uvid</a:t>
            </a:r>
            <a:r>
              <a:rPr lang="en-US" sz="2000" dirty="0"/>
              <a:t> u </a:t>
            </a:r>
            <a:r>
              <a:rPr lang="en-US" sz="2000" dirty="0" err="1"/>
              <a:t>potrošnju</a:t>
            </a:r>
            <a:r>
              <a:rPr lang="en-US" sz="2000" dirty="0"/>
              <a:t> u </a:t>
            </a:r>
            <a:r>
              <a:rPr lang="en-US" sz="2000" dirty="0" err="1"/>
              <a:t>stvarnom</a:t>
            </a:r>
            <a:r>
              <a:rPr lang="en-US" sz="2000" dirty="0"/>
              <a:t> </a:t>
            </a:r>
            <a:r>
              <a:rPr lang="en-US" sz="2000" dirty="0" err="1"/>
              <a:t>vremenu</a:t>
            </a:r>
            <a:r>
              <a:rPr lang="en-US" sz="2000" dirty="0"/>
              <a:t>. </a:t>
            </a:r>
            <a:r>
              <a:rPr lang="en-US" sz="2000" dirty="0" err="1"/>
              <a:t>Popularni</a:t>
            </a:r>
            <a:r>
              <a:rPr lang="en-US" sz="2000" dirty="0"/>
              <a:t> </a:t>
            </a:r>
            <a:r>
              <a:rPr lang="en-US" sz="2000" dirty="0" err="1"/>
              <a:t>primjeri</a:t>
            </a:r>
            <a:r>
              <a:rPr lang="en-US" sz="2000" dirty="0"/>
              <a:t> </a:t>
            </a:r>
            <a:r>
              <a:rPr lang="en-US" sz="2000" dirty="0" err="1"/>
              <a:t>uključuju</a:t>
            </a:r>
            <a:r>
              <a:rPr lang="en-US" sz="2000" dirty="0"/>
              <a:t> </a:t>
            </a:r>
            <a:r>
              <a:rPr lang="en-US" sz="2000" dirty="0" err="1"/>
              <a:t>Monzo</a:t>
            </a:r>
            <a:r>
              <a:rPr lang="en-US" sz="2000" dirty="0"/>
              <a:t>, </a:t>
            </a:r>
            <a:r>
              <a:rPr lang="en-US" sz="2000" dirty="0" err="1"/>
              <a:t>Revolut</a:t>
            </a:r>
            <a:r>
              <a:rPr lang="en-US" sz="2000" dirty="0"/>
              <a:t>, Emma </a:t>
            </a:r>
            <a:r>
              <a:rPr lang="en-US" sz="2000" dirty="0" err="1"/>
              <a:t>i</a:t>
            </a:r>
            <a:r>
              <a:rPr lang="en-US" sz="2000" dirty="0"/>
              <a:t> Money Dashboard. </a:t>
            </a:r>
            <a:r>
              <a:rPr lang="en-US" sz="2000" dirty="0" err="1"/>
              <a:t>Korištenje</a:t>
            </a:r>
            <a:r>
              <a:rPr lang="en-US" sz="2000" dirty="0"/>
              <a:t> </a:t>
            </a:r>
            <a:r>
              <a:rPr lang="en-US" sz="2000" dirty="0" err="1"/>
              <a:t>ovih</a:t>
            </a:r>
            <a:r>
              <a:rPr lang="en-US" sz="2000" dirty="0"/>
              <a:t> </a:t>
            </a:r>
            <a:r>
              <a:rPr lang="en-US" sz="2000" dirty="0" err="1"/>
              <a:t>alata</a:t>
            </a:r>
            <a:r>
              <a:rPr lang="en-US" sz="2000" dirty="0"/>
              <a:t> </a:t>
            </a:r>
            <a:r>
              <a:rPr lang="en-US" sz="2000" dirty="0" err="1"/>
              <a:t>može</a:t>
            </a:r>
            <a:r>
              <a:rPr lang="en-US" sz="2000" dirty="0"/>
              <a:t> </a:t>
            </a:r>
            <a:r>
              <a:rPr lang="en-US" sz="2000" dirty="0" err="1"/>
              <a:t>vam</a:t>
            </a:r>
            <a:r>
              <a:rPr lang="en-US" sz="2000" dirty="0"/>
              <a:t> </a:t>
            </a:r>
            <a:r>
              <a:rPr lang="en-US" sz="2000" dirty="0" err="1"/>
              <a:t>pomoći</a:t>
            </a:r>
            <a:r>
              <a:rPr lang="en-US" sz="2000" dirty="0"/>
              <a:t> u </a:t>
            </a:r>
            <a:r>
              <a:rPr lang="en-US" sz="2000" dirty="0" err="1"/>
              <a:t>stvaranju</a:t>
            </a:r>
            <a:r>
              <a:rPr lang="en-US" sz="2000" dirty="0"/>
              <a:t> </a:t>
            </a:r>
            <a:r>
              <a:rPr lang="en-US" sz="2000" dirty="0" err="1"/>
              <a:t>i</a:t>
            </a:r>
            <a:r>
              <a:rPr lang="en-US" sz="2000" dirty="0"/>
              <a:t> </a:t>
            </a:r>
            <a:r>
              <a:rPr lang="en-US" sz="2000" dirty="0" err="1"/>
              <a:t>održavanju</a:t>
            </a:r>
            <a:r>
              <a:rPr lang="en-US" sz="2000" dirty="0"/>
              <a:t> </a:t>
            </a:r>
            <a:r>
              <a:rPr lang="en-US" sz="2000" dirty="0" err="1"/>
              <a:t>proračuna</a:t>
            </a:r>
            <a:r>
              <a:rPr lang="en-US" sz="2000" dirty="0"/>
              <a:t> </a:t>
            </a:r>
            <a:r>
              <a:rPr lang="en-US" sz="2000" dirty="0" err="1"/>
              <a:t>kako</a:t>
            </a:r>
            <a:r>
              <a:rPr lang="en-US" sz="2000" dirty="0"/>
              <a:t> </a:t>
            </a:r>
            <a:r>
              <a:rPr lang="en-US" sz="2000" dirty="0" err="1"/>
              <a:t>biste</a:t>
            </a:r>
            <a:r>
              <a:rPr lang="en-US" sz="2000" dirty="0"/>
              <a:t> </a:t>
            </a:r>
            <a:r>
              <a:rPr lang="en-US" sz="2000" dirty="0" err="1"/>
              <a:t>postigli</a:t>
            </a:r>
            <a:r>
              <a:rPr lang="en-US" sz="2000" dirty="0"/>
              <a:t> </a:t>
            </a:r>
            <a:r>
              <a:rPr lang="en-US" sz="2000" dirty="0" err="1"/>
              <a:t>svoje</a:t>
            </a:r>
            <a:r>
              <a:rPr lang="en-US" sz="2000" dirty="0"/>
              <a:t> </a:t>
            </a:r>
            <a:r>
              <a:rPr lang="en-US" sz="2000" dirty="0" err="1"/>
              <a:t>financijske</a:t>
            </a:r>
            <a:r>
              <a:rPr lang="en-US" sz="2000" dirty="0"/>
              <a:t> </a:t>
            </a:r>
            <a:r>
              <a:rPr lang="en-US" sz="2000" dirty="0" err="1"/>
              <a:t>ciljeve</a:t>
            </a:r>
            <a:r>
              <a:rPr lang="en-US" sz="2000" dirty="0"/>
              <a:t>.</a:t>
            </a:r>
          </a:p>
        </p:txBody>
      </p:sp>
      <p:pic>
        <p:nvPicPr>
          <p:cNvPr id="7" name="Picture 6" descr="Person holding paper">
            <a:extLst>
              <a:ext uri="{FF2B5EF4-FFF2-40B4-BE49-F238E27FC236}">
                <a16:creationId xmlns:a16="http://schemas.microsoft.com/office/drawing/2014/main" id="{5ACD9D0D-5745-BFC6-AEC7-809DBFBCE6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95400" y="4072713"/>
            <a:ext cx="7740000" cy="1992808"/>
          </a:xfrm>
          <a:prstGeom prst="rect">
            <a:avLst/>
          </a:prstGeom>
        </p:spPr>
      </p:pic>
      <p:pic>
        <p:nvPicPr>
          <p:cNvPr id="9" name="Picture 8" descr="Money and passport">
            <a:extLst>
              <a:ext uri="{FF2B5EF4-FFF2-40B4-BE49-F238E27FC236}">
                <a16:creationId xmlns:a16="http://schemas.microsoft.com/office/drawing/2014/main" id="{BE4AA1B9-7745-EA93-0B2F-E9956BCBA7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16000" y="4072712"/>
            <a:ext cx="7740000" cy="1992808"/>
          </a:xfrm>
          <a:prstGeom prst="rect">
            <a:avLst/>
          </a:prstGeom>
        </p:spPr>
      </p:pic>
    </p:spTree>
    <p:extLst>
      <p:ext uri="{BB962C8B-B14F-4D97-AF65-F5344CB8AC3E}">
        <p14:creationId xmlns:p14="http://schemas.microsoft.com/office/powerpoint/2010/main" val="370324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Razumijevanje digitalnih financijskih usluga</a:t>
            </a:r>
            <a:endParaRPr lang="hr-HR"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Koje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biste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druge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digitalne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financijske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usluge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trebali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poznavati</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9" name="TextBox 8">
            <a:extLst>
              <a:ext uri="{FF2B5EF4-FFF2-40B4-BE49-F238E27FC236}">
                <a16:creationId xmlns:a16="http://schemas.microsoft.com/office/drawing/2014/main" id="{E0232B5D-713A-8E73-1742-1C35E7799B6B}"/>
              </a:ext>
            </a:extLst>
          </p:cNvPr>
          <p:cNvSpPr txBox="1"/>
          <p:nvPr/>
        </p:nvSpPr>
        <p:spPr>
          <a:xfrm>
            <a:off x="1295400" y="6190041"/>
            <a:ext cx="7740000" cy="2554545"/>
          </a:xfrm>
          <a:prstGeom prst="rect">
            <a:avLst/>
          </a:prstGeom>
          <a:noFill/>
        </p:spPr>
        <p:txBody>
          <a:bodyPr wrap="square">
            <a:spAutoFit/>
          </a:bodyPr>
          <a:lstStyle/>
          <a:p>
            <a:pPr algn="just"/>
            <a:r>
              <a:rPr lang="en-US" sz="2000" b="1" dirty="0" err="1"/>
              <a:t>Digitalne</a:t>
            </a:r>
            <a:r>
              <a:rPr lang="en-US" sz="2000" b="1" dirty="0"/>
              <a:t> </a:t>
            </a:r>
            <a:r>
              <a:rPr lang="en-US" sz="2000" b="1" dirty="0" err="1"/>
              <a:t>usluge</a:t>
            </a:r>
            <a:r>
              <a:rPr lang="en-US" sz="2000" b="1" dirty="0"/>
              <a:t> </a:t>
            </a:r>
            <a:r>
              <a:rPr lang="en-US" sz="2000" b="1" dirty="0" err="1"/>
              <a:t>osiguranja</a:t>
            </a:r>
            <a:r>
              <a:rPr lang="en-US" sz="2000" b="1" dirty="0"/>
              <a:t>: </a:t>
            </a:r>
            <a:r>
              <a:rPr lang="en-US" sz="2000" dirty="0" err="1"/>
              <a:t>Digitalne</a:t>
            </a:r>
            <a:r>
              <a:rPr lang="en-US" sz="2000" dirty="0"/>
              <a:t> </a:t>
            </a:r>
            <a:r>
              <a:rPr lang="en-US" sz="2000" dirty="0" err="1"/>
              <a:t>usluge</a:t>
            </a:r>
            <a:r>
              <a:rPr lang="en-US" sz="2000" dirty="0"/>
              <a:t> </a:t>
            </a:r>
            <a:r>
              <a:rPr lang="en-US" sz="2000" dirty="0" err="1"/>
              <a:t>osiguranja</a:t>
            </a:r>
            <a:r>
              <a:rPr lang="en-US" sz="2000" dirty="0"/>
              <a:t> </a:t>
            </a:r>
            <a:r>
              <a:rPr lang="en-US" sz="2000" dirty="0" err="1"/>
              <a:t>pružaju</a:t>
            </a:r>
            <a:r>
              <a:rPr lang="en-US" sz="2000" dirty="0"/>
              <a:t> </a:t>
            </a:r>
            <a:r>
              <a:rPr lang="en-US" sz="2000" dirty="0" err="1"/>
              <a:t>praktičan</a:t>
            </a:r>
            <a:r>
              <a:rPr lang="en-US" sz="2000" dirty="0"/>
              <a:t> </a:t>
            </a:r>
            <a:r>
              <a:rPr lang="en-US" sz="2000" dirty="0" err="1"/>
              <a:t>način</a:t>
            </a:r>
            <a:r>
              <a:rPr lang="en-US" sz="2000" dirty="0"/>
              <a:t> </a:t>
            </a:r>
            <a:r>
              <a:rPr lang="en-US" sz="2000" dirty="0" err="1"/>
              <a:t>kupnje</a:t>
            </a:r>
            <a:r>
              <a:rPr lang="en-US" sz="2000" dirty="0"/>
              <a:t> </a:t>
            </a:r>
            <a:r>
              <a:rPr lang="en-US" sz="2000" dirty="0" err="1"/>
              <a:t>i</a:t>
            </a:r>
            <a:r>
              <a:rPr lang="en-US" sz="2000" dirty="0"/>
              <a:t> </a:t>
            </a:r>
            <a:r>
              <a:rPr lang="en-US" sz="2000" dirty="0" err="1"/>
              <a:t>upravljanja</a:t>
            </a:r>
            <a:r>
              <a:rPr lang="en-US" sz="2000" dirty="0"/>
              <a:t> </a:t>
            </a:r>
            <a:r>
              <a:rPr lang="en-US" sz="2000" dirty="0" err="1"/>
              <a:t>policama</a:t>
            </a:r>
            <a:r>
              <a:rPr lang="en-US" sz="2000" dirty="0"/>
              <a:t> </a:t>
            </a:r>
            <a:r>
              <a:rPr lang="en-US" sz="2000" dirty="0" err="1"/>
              <a:t>osiguranja</a:t>
            </a:r>
            <a:r>
              <a:rPr lang="en-US" sz="2000" dirty="0"/>
              <a:t> </a:t>
            </a:r>
            <a:r>
              <a:rPr lang="en-US" sz="2000" dirty="0" err="1"/>
              <a:t>na</a:t>
            </a:r>
            <a:r>
              <a:rPr lang="en-US" sz="2000" dirty="0"/>
              <a:t> </a:t>
            </a:r>
            <a:r>
              <a:rPr lang="en-US" sz="2000" dirty="0" err="1"/>
              <a:t>internetu</a:t>
            </a:r>
            <a:r>
              <a:rPr lang="en-US" sz="2000" dirty="0"/>
              <a:t>. Ove </a:t>
            </a:r>
            <a:r>
              <a:rPr lang="en-US" sz="2000" dirty="0" err="1"/>
              <a:t>platforme</a:t>
            </a:r>
            <a:r>
              <a:rPr lang="en-US" sz="2000" dirty="0"/>
              <a:t> nude </a:t>
            </a:r>
            <a:r>
              <a:rPr lang="en-US" sz="2000" dirty="0" err="1"/>
              <a:t>razne</a:t>
            </a:r>
            <a:r>
              <a:rPr lang="en-US" sz="2000" dirty="0"/>
              <a:t> </a:t>
            </a:r>
            <a:r>
              <a:rPr lang="en-US" sz="2000" dirty="0" err="1"/>
              <a:t>vrste</a:t>
            </a:r>
            <a:r>
              <a:rPr lang="en-US" sz="2000" dirty="0"/>
              <a:t> </a:t>
            </a:r>
            <a:r>
              <a:rPr lang="en-US" sz="2000" dirty="0" err="1"/>
              <a:t>osiguranja</a:t>
            </a:r>
            <a:r>
              <a:rPr lang="en-US" sz="2000" dirty="0"/>
              <a:t>, </a:t>
            </a:r>
            <a:r>
              <a:rPr lang="en-US" sz="2000" dirty="0" err="1"/>
              <a:t>kao</a:t>
            </a:r>
            <a:r>
              <a:rPr lang="en-US" sz="2000" dirty="0"/>
              <a:t> </a:t>
            </a:r>
            <a:r>
              <a:rPr lang="en-US" sz="2000" dirty="0" err="1"/>
              <a:t>što</a:t>
            </a:r>
            <a:r>
              <a:rPr lang="en-US" sz="2000" dirty="0"/>
              <a:t> </a:t>
            </a:r>
            <a:r>
              <a:rPr lang="en-US" sz="2000" dirty="0" err="1"/>
              <a:t>su</a:t>
            </a:r>
            <a:r>
              <a:rPr lang="en-US" sz="2000" dirty="0"/>
              <a:t> </a:t>
            </a:r>
            <a:r>
              <a:rPr lang="en-US" sz="2000" dirty="0" err="1"/>
              <a:t>osiguranje</a:t>
            </a:r>
            <a:r>
              <a:rPr lang="en-US" sz="2000" dirty="0"/>
              <a:t> </a:t>
            </a:r>
            <a:r>
              <a:rPr lang="en-US" sz="2000" dirty="0" err="1"/>
              <a:t>automobila</a:t>
            </a:r>
            <a:r>
              <a:rPr lang="en-US" sz="2000" dirty="0"/>
              <a:t>, </a:t>
            </a:r>
            <a:r>
              <a:rPr lang="en-US" sz="2000" dirty="0" err="1"/>
              <a:t>kuće</a:t>
            </a:r>
            <a:r>
              <a:rPr lang="en-US" sz="2000" dirty="0"/>
              <a:t>, </a:t>
            </a:r>
            <a:r>
              <a:rPr lang="en-US" sz="2000" dirty="0" err="1"/>
              <a:t>zdravstveno</a:t>
            </a:r>
            <a:r>
              <a:rPr lang="en-US" sz="2000" dirty="0"/>
              <a:t> </a:t>
            </a:r>
            <a:r>
              <a:rPr lang="en-US" sz="2000" dirty="0" err="1"/>
              <a:t>i</a:t>
            </a:r>
            <a:r>
              <a:rPr lang="en-US" sz="2000" dirty="0"/>
              <a:t> </a:t>
            </a:r>
            <a:r>
              <a:rPr lang="en-US" sz="2000" dirty="0" err="1"/>
              <a:t>životno</a:t>
            </a:r>
            <a:r>
              <a:rPr lang="en-US" sz="2000" dirty="0"/>
              <a:t> </a:t>
            </a:r>
            <a:r>
              <a:rPr lang="en-US" sz="2000" dirty="0" err="1"/>
              <a:t>osiguranje</a:t>
            </a:r>
            <a:r>
              <a:rPr lang="en-US" sz="2000" dirty="0"/>
              <a:t>. </a:t>
            </a:r>
            <a:r>
              <a:rPr lang="en-US" sz="2000" dirty="0" err="1"/>
              <a:t>Primjeri</a:t>
            </a:r>
            <a:r>
              <a:rPr lang="en-US" sz="2000" dirty="0"/>
              <a:t> </a:t>
            </a:r>
            <a:r>
              <a:rPr lang="en-US" sz="2000" dirty="0" err="1"/>
              <a:t>uključuju</a:t>
            </a:r>
            <a:r>
              <a:rPr lang="en-US" sz="2000" dirty="0"/>
              <a:t> </a:t>
            </a:r>
            <a:r>
              <a:rPr lang="en-US" sz="2000" dirty="0" err="1"/>
              <a:t>Thinksurance</a:t>
            </a:r>
            <a:r>
              <a:rPr lang="en-US" sz="2000" dirty="0"/>
              <a:t>, Shift Technology </a:t>
            </a:r>
            <a:r>
              <a:rPr lang="en-US" sz="2000" dirty="0" err="1"/>
              <a:t>i</a:t>
            </a:r>
            <a:r>
              <a:rPr lang="en-US" sz="2000" dirty="0"/>
              <a:t> </a:t>
            </a:r>
            <a:r>
              <a:rPr lang="en-US" sz="2000" dirty="0" err="1"/>
              <a:t>Getsafe</a:t>
            </a:r>
            <a:r>
              <a:rPr lang="en-US" sz="2000" dirty="0"/>
              <a:t>. </a:t>
            </a:r>
            <a:r>
              <a:rPr lang="en-US" sz="2000" dirty="0" err="1"/>
              <a:t>Korištenje</a:t>
            </a:r>
            <a:r>
              <a:rPr lang="en-US" sz="2000" dirty="0"/>
              <a:t> </a:t>
            </a:r>
            <a:r>
              <a:rPr lang="en-US" sz="2000" dirty="0" err="1"/>
              <a:t>digitalnih</a:t>
            </a:r>
            <a:r>
              <a:rPr lang="en-US" sz="2000" dirty="0"/>
              <a:t> </a:t>
            </a:r>
            <a:r>
              <a:rPr lang="en-US" sz="2000" dirty="0" err="1"/>
              <a:t>usluga</a:t>
            </a:r>
            <a:r>
              <a:rPr lang="en-US" sz="2000" dirty="0"/>
              <a:t> </a:t>
            </a:r>
            <a:r>
              <a:rPr lang="en-US" sz="2000" dirty="0" err="1"/>
              <a:t>osiguranja</a:t>
            </a:r>
            <a:r>
              <a:rPr lang="en-US" sz="2000" dirty="0"/>
              <a:t> </a:t>
            </a:r>
            <a:r>
              <a:rPr lang="en-US" sz="2000" dirty="0" err="1"/>
              <a:t>može</a:t>
            </a:r>
            <a:r>
              <a:rPr lang="en-US" sz="2000" dirty="0"/>
              <a:t> </a:t>
            </a:r>
            <a:r>
              <a:rPr lang="en-US" sz="2000" dirty="0" err="1"/>
              <a:t>vam</a:t>
            </a:r>
            <a:r>
              <a:rPr lang="en-US" sz="2000" dirty="0"/>
              <a:t> </a:t>
            </a:r>
            <a:r>
              <a:rPr lang="en-US" sz="2000" dirty="0" err="1"/>
              <a:t>pomoći</a:t>
            </a:r>
            <a:r>
              <a:rPr lang="en-US" sz="2000" dirty="0"/>
              <a:t> u </a:t>
            </a:r>
            <a:r>
              <a:rPr lang="en-US" sz="2000" dirty="0" err="1"/>
              <a:t>usporedbi</a:t>
            </a:r>
            <a:r>
              <a:rPr lang="en-US" sz="2000" dirty="0"/>
              <a:t> </a:t>
            </a:r>
            <a:r>
              <a:rPr lang="en-US" sz="2000" dirty="0" err="1"/>
              <a:t>opcija</a:t>
            </a:r>
            <a:r>
              <a:rPr lang="en-US" sz="2000" dirty="0"/>
              <a:t> </a:t>
            </a:r>
            <a:r>
              <a:rPr lang="en-US" sz="2000" dirty="0" err="1"/>
              <a:t>pokrića</a:t>
            </a:r>
            <a:r>
              <a:rPr lang="en-US" sz="2000" dirty="0"/>
              <a:t>, </a:t>
            </a:r>
            <a:r>
              <a:rPr lang="en-US" sz="2000" dirty="0" err="1"/>
              <a:t>dobivanju</a:t>
            </a:r>
            <a:r>
              <a:rPr lang="en-US" sz="2000" dirty="0"/>
              <a:t> </a:t>
            </a:r>
            <a:r>
              <a:rPr lang="en-US" sz="2000" dirty="0" err="1"/>
              <a:t>ponuda</a:t>
            </a:r>
            <a:r>
              <a:rPr lang="en-US" sz="2000" dirty="0"/>
              <a:t> </a:t>
            </a:r>
            <a:r>
              <a:rPr lang="en-US" sz="2000" dirty="0" err="1"/>
              <a:t>i</a:t>
            </a:r>
            <a:r>
              <a:rPr lang="en-US" sz="2000" dirty="0"/>
              <a:t> </a:t>
            </a:r>
            <a:r>
              <a:rPr lang="en-US" sz="2000" dirty="0" err="1"/>
              <a:t>upravljanju</a:t>
            </a:r>
            <a:r>
              <a:rPr lang="en-US" sz="2000" dirty="0"/>
              <a:t> </a:t>
            </a:r>
            <a:r>
              <a:rPr lang="en-US" sz="2000" dirty="0" err="1"/>
              <a:t>vašim</a:t>
            </a:r>
            <a:r>
              <a:rPr lang="en-US" sz="2000" dirty="0"/>
              <a:t> </a:t>
            </a:r>
            <a:r>
              <a:rPr lang="en-US" sz="2000" dirty="0" err="1"/>
              <a:t>policama</a:t>
            </a:r>
            <a:r>
              <a:rPr lang="en-US" sz="2000" dirty="0"/>
              <a:t> </a:t>
            </a:r>
            <a:r>
              <a:rPr lang="en-US" sz="2000" dirty="0" err="1"/>
              <a:t>osiguranja</a:t>
            </a:r>
            <a:r>
              <a:rPr lang="en-US" sz="2000" dirty="0"/>
              <a:t> s </a:t>
            </a:r>
            <a:r>
              <a:rPr lang="en-US" sz="2000" dirty="0" err="1"/>
              <a:t>lakoćom</a:t>
            </a:r>
            <a:r>
              <a:rPr lang="en-US" sz="2000" dirty="0"/>
              <a:t>.</a:t>
            </a:r>
          </a:p>
        </p:txBody>
      </p:sp>
      <p:sp>
        <p:nvSpPr>
          <p:cNvPr id="10" name="TextBox 9">
            <a:extLst>
              <a:ext uri="{FF2B5EF4-FFF2-40B4-BE49-F238E27FC236}">
                <a16:creationId xmlns:a16="http://schemas.microsoft.com/office/drawing/2014/main" id="{DBA85F3E-2D5B-9313-9FC1-FF4DF23784C7}"/>
              </a:ext>
            </a:extLst>
          </p:cNvPr>
          <p:cNvSpPr txBox="1"/>
          <p:nvPr/>
        </p:nvSpPr>
        <p:spPr>
          <a:xfrm>
            <a:off x="9222120" y="6190041"/>
            <a:ext cx="7740000" cy="3170099"/>
          </a:xfrm>
          <a:prstGeom prst="rect">
            <a:avLst/>
          </a:prstGeom>
          <a:noFill/>
        </p:spPr>
        <p:txBody>
          <a:bodyPr wrap="square">
            <a:spAutoFit/>
          </a:bodyPr>
          <a:lstStyle/>
          <a:p>
            <a:pPr algn="just"/>
            <a:r>
              <a:rPr lang="en-US" sz="2000" b="1" dirty="0" err="1"/>
              <a:t>Investicijske</a:t>
            </a:r>
            <a:r>
              <a:rPr lang="en-US" sz="2000" b="1" dirty="0"/>
              <a:t> </a:t>
            </a:r>
            <a:r>
              <a:rPr lang="en-US" sz="2000" b="1" dirty="0" err="1"/>
              <a:t>platforme</a:t>
            </a:r>
            <a:r>
              <a:rPr lang="en-US" sz="2000" b="1" dirty="0"/>
              <a:t>: </a:t>
            </a:r>
            <a:r>
              <a:rPr lang="en-US" sz="2000" dirty="0" err="1"/>
              <a:t>Kako</a:t>
            </a:r>
            <a:r>
              <a:rPr lang="en-US" sz="2000" dirty="0"/>
              <a:t> </a:t>
            </a:r>
            <a:r>
              <a:rPr lang="en-US" sz="2000" dirty="0" err="1"/>
              <a:t>biste</a:t>
            </a:r>
            <a:r>
              <a:rPr lang="en-US" sz="2000" dirty="0"/>
              <a:t> se </a:t>
            </a:r>
            <a:r>
              <a:rPr lang="en-US" sz="2000" dirty="0" err="1"/>
              <a:t>osjećali</a:t>
            </a:r>
            <a:r>
              <a:rPr lang="en-US" sz="2000" dirty="0"/>
              <a:t> </a:t>
            </a:r>
            <a:r>
              <a:rPr lang="en-US" sz="2000" dirty="0" err="1"/>
              <a:t>sigurnijim</a:t>
            </a:r>
            <a:r>
              <a:rPr lang="en-US" sz="2000" dirty="0"/>
              <a:t> u </a:t>
            </a:r>
            <a:r>
              <a:rPr lang="en-US" sz="2000" dirty="0" err="1"/>
              <a:t>svoje</a:t>
            </a:r>
            <a:r>
              <a:rPr lang="en-US" sz="2000" dirty="0"/>
              <a:t> </a:t>
            </a:r>
            <a:r>
              <a:rPr lang="en-US" sz="2000" dirty="0" err="1"/>
              <a:t>financijsko</a:t>
            </a:r>
            <a:r>
              <a:rPr lang="en-US" sz="2000" dirty="0"/>
              <a:t> </a:t>
            </a:r>
            <a:r>
              <a:rPr lang="en-US" sz="2000" dirty="0" err="1"/>
              <a:t>znanje</a:t>
            </a:r>
            <a:r>
              <a:rPr lang="en-US" sz="2000" dirty="0"/>
              <a:t>, </a:t>
            </a:r>
            <a:r>
              <a:rPr lang="en-US" sz="2000" dirty="0" err="1"/>
              <a:t>digitalne</a:t>
            </a:r>
            <a:r>
              <a:rPr lang="en-US" sz="2000" dirty="0"/>
              <a:t> </a:t>
            </a:r>
            <a:r>
              <a:rPr lang="en-US" sz="2000" dirty="0" err="1"/>
              <a:t>investicijske</a:t>
            </a:r>
            <a:r>
              <a:rPr lang="en-US" sz="2000" dirty="0"/>
              <a:t> </a:t>
            </a:r>
            <a:r>
              <a:rPr lang="en-US" sz="2000" dirty="0" err="1"/>
              <a:t>platforme</a:t>
            </a:r>
            <a:r>
              <a:rPr lang="en-US" sz="2000" dirty="0"/>
              <a:t> </a:t>
            </a:r>
            <a:r>
              <a:rPr lang="en-US" sz="2000" dirty="0" err="1"/>
              <a:t>omogućuju</a:t>
            </a:r>
            <a:r>
              <a:rPr lang="en-US" sz="2000" dirty="0"/>
              <a:t> </a:t>
            </a:r>
            <a:r>
              <a:rPr lang="en-US" sz="2000" dirty="0" err="1"/>
              <a:t>vam</a:t>
            </a:r>
            <a:r>
              <a:rPr lang="en-US" sz="2000" dirty="0"/>
              <a:t> </a:t>
            </a:r>
            <a:r>
              <a:rPr lang="en-US" sz="2000" dirty="0" err="1"/>
              <a:t>ulaganje</a:t>
            </a:r>
            <a:r>
              <a:rPr lang="en-US" sz="2000" dirty="0"/>
              <a:t> u </a:t>
            </a:r>
            <a:r>
              <a:rPr lang="en-US" sz="2000" dirty="0" err="1"/>
              <a:t>različite</a:t>
            </a:r>
            <a:r>
              <a:rPr lang="en-US" sz="2000" dirty="0"/>
              <a:t> </a:t>
            </a:r>
            <a:r>
              <a:rPr lang="en-US" sz="2000" dirty="0" err="1"/>
              <a:t>financijske</a:t>
            </a:r>
            <a:r>
              <a:rPr lang="en-US" sz="2000" dirty="0"/>
              <a:t> </a:t>
            </a:r>
            <a:r>
              <a:rPr lang="en-US" sz="2000" dirty="0" err="1"/>
              <a:t>instrumente</a:t>
            </a:r>
            <a:r>
              <a:rPr lang="en-US" sz="2000" dirty="0"/>
              <a:t>, </a:t>
            </a:r>
            <a:r>
              <a:rPr lang="en-US" sz="2000" dirty="0" err="1"/>
              <a:t>poput</a:t>
            </a:r>
            <a:r>
              <a:rPr lang="en-US" sz="2000" dirty="0"/>
              <a:t> </a:t>
            </a:r>
            <a:r>
              <a:rPr lang="en-US" sz="2000" dirty="0" err="1"/>
              <a:t>dionica</a:t>
            </a:r>
            <a:r>
              <a:rPr lang="en-US" sz="2000" dirty="0"/>
              <a:t>, </a:t>
            </a:r>
            <a:r>
              <a:rPr lang="en-US" sz="2000" dirty="0" err="1"/>
              <a:t>obveznica</a:t>
            </a:r>
            <a:r>
              <a:rPr lang="en-US" sz="2000" dirty="0"/>
              <a:t>, </a:t>
            </a:r>
            <a:r>
              <a:rPr lang="en-US" sz="2000" dirty="0" err="1"/>
              <a:t>uzajamnih</a:t>
            </a:r>
            <a:r>
              <a:rPr lang="en-US" sz="2000" dirty="0"/>
              <a:t> </a:t>
            </a:r>
            <a:r>
              <a:rPr lang="en-US" sz="2000" dirty="0" err="1"/>
              <a:t>fondova</a:t>
            </a:r>
            <a:r>
              <a:rPr lang="en-US" sz="2000" dirty="0"/>
              <a:t> </a:t>
            </a:r>
            <a:r>
              <a:rPr lang="en-US" sz="2000" dirty="0" err="1"/>
              <a:t>i</a:t>
            </a:r>
            <a:r>
              <a:rPr lang="en-US" sz="2000" dirty="0"/>
              <a:t> </a:t>
            </a:r>
            <a:r>
              <a:rPr lang="en-US" sz="2000" dirty="0" err="1"/>
              <a:t>fondova</a:t>
            </a:r>
            <a:r>
              <a:rPr lang="en-US" sz="2000" dirty="0"/>
              <a:t> </a:t>
            </a:r>
            <a:r>
              <a:rPr lang="en-US" sz="2000" dirty="0" err="1"/>
              <a:t>kojima</a:t>
            </a:r>
            <a:r>
              <a:rPr lang="en-US" sz="2000" dirty="0"/>
              <a:t> se </a:t>
            </a:r>
            <a:r>
              <a:rPr lang="en-US" sz="2000" dirty="0" err="1"/>
              <a:t>trguje</a:t>
            </a:r>
            <a:r>
              <a:rPr lang="en-US" sz="2000" dirty="0"/>
              <a:t> </a:t>
            </a:r>
            <a:r>
              <a:rPr lang="en-US" sz="2000" dirty="0" err="1"/>
              <a:t>na</a:t>
            </a:r>
            <a:r>
              <a:rPr lang="en-US" sz="2000" dirty="0"/>
              <a:t> </a:t>
            </a:r>
            <a:r>
              <a:rPr lang="en-US" sz="2000" dirty="0" err="1"/>
              <a:t>burzi</a:t>
            </a:r>
            <a:r>
              <a:rPr lang="en-US" sz="2000" dirty="0"/>
              <a:t> (ETF-</a:t>
            </a:r>
            <a:r>
              <a:rPr lang="en-US" sz="2000" dirty="0" err="1"/>
              <a:t>ovi</a:t>
            </a:r>
            <a:r>
              <a:rPr lang="en-US" sz="2000" dirty="0"/>
              <a:t>), </a:t>
            </a:r>
            <a:r>
              <a:rPr lang="en-US" sz="2000" dirty="0" err="1"/>
              <a:t>putem</a:t>
            </a:r>
            <a:r>
              <a:rPr lang="en-US" sz="2000" dirty="0"/>
              <a:t> </a:t>
            </a:r>
            <a:r>
              <a:rPr lang="en-US" sz="2000" dirty="0" err="1"/>
              <a:t>mrežnih</a:t>
            </a:r>
            <a:r>
              <a:rPr lang="en-US" sz="2000" dirty="0"/>
              <a:t> </a:t>
            </a:r>
            <a:r>
              <a:rPr lang="en-US" sz="2000" dirty="0" err="1"/>
              <a:t>portala</a:t>
            </a:r>
            <a:r>
              <a:rPr lang="en-US" sz="2000" dirty="0"/>
              <a:t> </a:t>
            </a:r>
            <a:r>
              <a:rPr lang="en-US" sz="2000" dirty="0" err="1"/>
              <a:t>ili</a:t>
            </a:r>
            <a:r>
              <a:rPr lang="en-US" sz="2000" dirty="0"/>
              <a:t> </a:t>
            </a:r>
            <a:r>
              <a:rPr lang="en-US" sz="2000" dirty="0" err="1"/>
              <a:t>mobilnih</a:t>
            </a:r>
            <a:r>
              <a:rPr lang="en-US" sz="2000" dirty="0"/>
              <a:t> </a:t>
            </a:r>
            <a:r>
              <a:rPr lang="en-US" sz="2000" dirty="0" err="1"/>
              <a:t>aplikacija</a:t>
            </a:r>
            <a:r>
              <a:rPr lang="en-US" sz="2000" dirty="0"/>
              <a:t>. Ove </a:t>
            </a:r>
            <a:r>
              <a:rPr lang="en-US" sz="2000" dirty="0" err="1"/>
              <a:t>platforme</a:t>
            </a:r>
            <a:r>
              <a:rPr lang="en-US" sz="2000" dirty="0"/>
              <a:t> </a:t>
            </a:r>
            <a:r>
              <a:rPr lang="en-US" sz="2000" dirty="0" err="1"/>
              <a:t>često</a:t>
            </a:r>
            <a:r>
              <a:rPr lang="en-US" sz="2000" dirty="0"/>
              <a:t> </a:t>
            </a:r>
            <a:r>
              <a:rPr lang="en-US" sz="2000" dirty="0" err="1"/>
              <a:t>pružaju</a:t>
            </a:r>
            <a:r>
              <a:rPr lang="en-US" sz="2000" dirty="0"/>
              <a:t> </a:t>
            </a:r>
            <a:r>
              <a:rPr lang="en-US" sz="2000" dirty="0" err="1"/>
              <a:t>obrazovne</a:t>
            </a:r>
            <a:r>
              <a:rPr lang="en-US" sz="2000" dirty="0"/>
              <a:t> </a:t>
            </a:r>
            <a:r>
              <a:rPr lang="en-US" sz="2000" dirty="0" err="1"/>
              <a:t>resurse</a:t>
            </a:r>
            <a:r>
              <a:rPr lang="en-US" sz="2000" dirty="0"/>
              <a:t>, </a:t>
            </a:r>
            <a:r>
              <a:rPr lang="en-US" sz="2000" dirty="0" err="1"/>
              <a:t>preporuke</a:t>
            </a:r>
            <a:r>
              <a:rPr lang="en-US" sz="2000" dirty="0"/>
              <a:t> za </a:t>
            </a:r>
            <a:r>
              <a:rPr lang="en-US" sz="2000" dirty="0" err="1"/>
              <a:t>ulaganja</a:t>
            </a:r>
            <a:r>
              <a:rPr lang="en-US" sz="2000" dirty="0"/>
              <a:t> </a:t>
            </a:r>
            <a:r>
              <a:rPr lang="en-US" sz="2000" dirty="0" err="1"/>
              <a:t>i</a:t>
            </a:r>
            <a:r>
              <a:rPr lang="en-US" sz="2000" dirty="0"/>
              <a:t> </a:t>
            </a:r>
            <a:r>
              <a:rPr lang="en-US" sz="2000" dirty="0" err="1"/>
              <a:t>značajke</a:t>
            </a:r>
            <a:r>
              <a:rPr lang="en-US" sz="2000" dirty="0"/>
              <a:t> </a:t>
            </a:r>
            <a:r>
              <a:rPr lang="en-US" sz="2000" dirty="0" err="1"/>
              <a:t>praćenja</a:t>
            </a:r>
            <a:r>
              <a:rPr lang="en-US" sz="2000" dirty="0"/>
              <a:t> </a:t>
            </a:r>
            <a:r>
              <a:rPr lang="en-US" sz="2000" dirty="0" err="1"/>
              <a:t>portfelja</a:t>
            </a:r>
            <a:r>
              <a:rPr lang="en-US" sz="2000" dirty="0"/>
              <a:t>. </a:t>
            </a:r>
            <a:r>
              <a:rPr lang="en-US" sz="2000" dirty="0" err="1"/>
              <a:t>Primjeri</a:t>
            </a:r>
            <a:r>
              <a:rPr lang="en-US" sz="2000" dirty="0"/>
              <a:t> </a:t>
            </a:r>
            <a:r>
              <a:rPr lang="en-US" sz="2000" dirty="0" err="1"/>
              <a:t>uključuju</a:t>
            </a:r>
            <a:r>
              <a:rPr lang="en-US" sz="2000" dirty="0"/>
              <a:t> </a:t>
            </a:r>
            <a:r>
              <a:rPr lang="en-US" sz="2000" dirty="0" err="1"/>
              <a:t>Investing.com</a:t>
            </a:r>
            <a:r>
              <a:rPr lang="en-US" sz="2000" dirty="0"/>
              <a:t> </a:t>
            </a:r>
            <a:r>
              <a:rPr lang="en-US" sz="2000" dirty="0" err="1"/>
              <a:t>i</a:t>
            </a:r>
            <a:r>
              <a:rPr lang="en-US" sz="2000" dirty="0"/>
              <a:t> </a:t>
            </a:r>
            <a:r>
              <a:rPr lang="en-US" sz="2000" dirty="0" err="1"/>
              <a:t>Binance</a:t>
            </a:r>
            <a:r>
              <a:rPr lang="en-US" sz="2000" dirty="0"/>
              <a:t>. </a:t>
            </a:r>
            <a:r>
              <a:rPr lang="en-US" sz="2000" dirty="0" err="1"/>
              <a:t>Istraživanje</a:t>
            </a:r>
            <a:r>
              <a:rPr lang="en-US" sz="2000" dirty="0"/>
              <a:t> </a:t>
            </a:r>
            <a:r>
              <a:rPr lang="en-US" sz="2000" dirty="0" err="1"/>
              <a:t>investicijskih</a:t>
            </a:r>
            <a:r>
              <a:rPr lang="en-US" sz="2000" dirty="0"/>
              <a:t> </a:t>
            </a:r>
            <a:r>
              <a:rPr lang="en-US" sz="2000" dirty="0" err="1"/>
              <a:t>platformi</a:t>
            </a:r>
            <a:r>
              <a:rPr lang="en-US" sz="2000" dirty="0"/>
              <a:t> </a:t>
            </a:r>
            <a:r>
              <a:rPr lang="en-US" sz="2000" dirty="0" err="1"/>
              <a:t>može</a:t>
            </a:r>
            <a:r>
              <a:rPr lang="en-US" sz="2000" dirty="0"/>
              <a:t> </a:t>
            </a:r>
            <a:r>
              <a:rPr lang="en-US" sz="2000" dirty="0" err="1"/>
              <a:t>vam</a:t>
            </a:r>
            <a:r>
              <a:rPr lang="en-US" sz="2000" dirty="0"/>
              <a:t> </a:t>
            </a:r>
            <a:r>
              <a:rPr lang="en-US" sz="2000" dirty="0" err="1"/>
              <a:t>pomoći</a:t>
            </a:r>
            <a:r>
              <a:rPr lang="en-US" sz="2000" dirty="0"/>
              <a:t> da </a:t>
            </a:r>
            <a:r>
              <a:rPr lang="en-US" sz="2000" dirty="0" err="1"/>
              <a:t>povećate</a:t>
            </a:r>
            <a:r>
              <a:rPr lang="en-US" sz="2000" dirty="0"/>
              <a:t> </a:t>
            </a:r>
            <a:r>
              <a:rPr lang="en-US" sz="2000" dirty="0" err="1"/>
              <a:t>svoje</a:t>
            </a:r>
            <a:r>
              <a:rPr lang="en-US" sz="2000" dirty="0"/>
              <a:t> </a:t>
            </a:r>
            <a:r>
              <a:rPr lang="en-US" sz="2000" dirty="0" err="1"/>
              <a:t>bogatstvo</a:t>
            </a:r>
            <a:r>
              <a:rPr lang="en-US" sz="2000" dirty="0"/>
              <a:t> </a:t>
            </a:r>
            <a:r>
              <a:rPr lang="en-US" sz="2000" dirty="0" err="1"/>
              <a:t>i</a:t>
            </a:r>
            <a:r>
              <a:rPr lang="en-US" sz="2000" dirty="0"/>
              <a:t> </a:t>
            </a:r>
            <a:r>
              <a:rPr lang="en-US" sz="2000" dirty="0" err="1"/>
              <a:t>postignete</a:t>
            </a:r>
            <a:r>
              <a:rPr lang="en-US" sz="2000" dirty="0"/>
              <a:t> </a:t>
            </a:r>
            <a:r>
              <a:rPr lang="en-US" sz="2000" dirty="0" err="1"/>
              <a:t>dugoročne</a:t>
            </a:r>
            <a:r>
              <a:rPr lang="en-US" sz="2000" dirty="0"/>
              <a:t> </a:t>
            </a:r>
            <a:r>
              <a:rPr lang="en-US" sz="2000" dirty="0" err="1"/>
              <a:t>financijske</a:t>
            </a:r>
            <a:r>
              <a:rPr lang="en-US" sz="2000" dirty="0"/>
              <a:t> </a:t>
            </a:r>
            <a:r>
              <a:rPr lang="en-US" sz="2000" dirty="0" err="1"/>
              <a:t>ciljeve</a:t>
            </a:r>
            <a:r>
              <a:rPr lang="en-US" sz="2000" dirty="0"/>
              <a:t>.</a:t>
            </a:r>
          </a:p>
        </p:txBody>
      </p:sp>
      <p:pic>
        <p:nvPicPr>
          <p:cNvPr id="12" name="Picture 11" descr="Closeup of a hand holding a key with a house dongle">
            <a:extLst>
              <a:ext uri="{FF2B5EF4-FFF2-40B4-BE49-F238E27FC236}">
                <a16:creationId xmlns:a16="http://schemas.microsoft.com/office/drawing/2014/main" id="{192F8CE9-2A2E-AC5D-78C9-86C476B700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25881" y="4072712"/>
            <a:ext cx="7740000" cy="1992808"/>
          </a:xfrm>
          <a:prstGeom prst="rect">
            <a:avLst/>
          </a:prstGeom>
        </p:spPr>
      </p:pic>
      <p:pic>
        <p:nvPicPr>
          <p:cNvPr id="13" name="Picture 12" descr="Blue candlestick chart">
            <a:extLst>
              <a:ext uri="{FF2B5EF4-FFF2-40B4-BE49-F238E27FC236}">
                <a16:creationId xmlns:a16="http://schemas.microsoft.com/office/drawing/2014/main" id="{F995794E-9E19-C60E-55FC-2F6A0A4235D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16000" y="4072712"/>
            <a:ext cx="7740000" cy="1992808"/>
          </a:xfrm>
          <a:prstGeom prst="rect">
            <a:avLst/>
          </a:prstGeom>
        </p:spPr>
      </p:pic>
    </p:spTree>
    <p:extLst>
      <p:ext uri="{BB962C8B-B14F-4D97-AF65-F5344CB8AC3E}">
        <p14:creationId xmlns:p14="http://schemas.microsoft.com/office/powerpoint/2010/main" val="124703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 Razumijevanje digitalnih financijskih usluga</a:t>
            </a:r>
            <a:endParaRPr lang="hr-HR"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Koje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biste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druge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digitalne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financijske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usluge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trebali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poznavati</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2" name="Google Shape;120;p6">
            <a:extLst>
              <a:ext uri="{FF2B5EF4-FFF2-40B4-BE49-F238E27FC236}">
                <a16:creationId xmlns:a16="http://schemas.microsoft.com/office/drawing/2014/main" id="{C096BECE-D2BC-60DE-8268-1B756896D139}"/>
              </a:ext>
            </a:extLst>
          </p:cNvPr>
          <p:cNvSpPr txBox="1"/>
          <p:nvPr/>
        </p:nvSpPr>
        <p:spPr>
          <a:xfrm>
            <a:off x="7155180" y="5143500"/>
            <a:ext cx="9806940" cy="2677616"/>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n-US" sz="2400" i="1" dirty="0" err="1">
                <a:solidFill>
                  <a:schemeClr val="accent6"/>
                </a:solidFill>
                <a:latin typeface="+mn-lt"/>
                <a:ea typeface="Helvetica Neue"/>
                <a:cs typeface="Helvetica Neue"/>
                <a:sym typeface="Helvetica Neue"/>
              </a:rPr>
              <a:t>Upoznajući</a:t>
            </a:r>
            <a:r>
              <a:rPr lang="en-US" sz="2400" i="1" dirty="0">
                <a:solidFill>
                  <a:schemeClr val="accent6"/>
                </a:solidFill>
                <a:latin typeface="+mn-lt"/>
                <a:ea typeface="Helvetica Neue"/>
                <a:cs typeface="Helvetica Neue"/>
                <a:sym typeface="Helvetica Neue"/>
              </a:rPr>
              <a:t> se s </a:t>
            </a:r>
            <a:r>
              <a:rPr lang="en-US" sz="2400" i="1" dirty="0" err="1">
                <a:solidFill>
                  <a:schemeClr val="accent6"/>
                </a:solidFill>
                <a:latin typeface="+mn-lt"/>
                <a:ea typeface="Helvetica Neue"/>
                <a:cs typeface="Helvetica Neue"/>
                <a:sym typeface="Helvetica Neue"/>
              </a:rPr>
              <a:t>ovim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digitalnim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financijskim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uslugama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možete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iskoristiti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tehnologiju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kako</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biste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pojednostavili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svoje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financijsko</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upravljanje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poboljšali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svoje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financijsko</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blagostanje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stekli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bolju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kontrolu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nad</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svojim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financijama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Međutim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važno</a:t>
            </a:r>
            <a:r>
              <a:rPr lang="en-US" sz="2400" i="1" dirty="0">
                <a:solidFill>
                  <a:schemeClr val="accent6"/>
                </a:solidFill>
                <a:latin typeface="+mn-lt"/>
                <a:ea typeface="Helvetica Neue"/>
                <a:cs typeface="Helvetica Neue"/>
                <a:sym typeface="Helvetica Neue"/>
              </a:rPr>
              <a:t> je </a:t>
            </a:r>
            <a:r>
              <a:rPr lang="en-US" sz="2400" i="1" dirty="0" err="1">
                <a:solidFill>
                  <a:schemeClr val="accent6"/>
                </a:solidFill>
                <a:latin typeface="+mn-lt"/>
                <a:ea typeface="Helvetica Neue"/>
                <a:cs typeface="Helvetica Neue"/>
                <a:sym typeface="Helvetica Neue"/>
              </a:rPr>
              <a:t>procijeniti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sigurnosne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mjere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pravila</a:t>
            </a:r>
            <a:r>
              <a:rPr lang="en-US" sz="2400" i="1" dirty="0">
                <a:solidFill>
                  <a:schemeClr val="accent6"/>
                </a:solidFill>
                <a:latin typeface="+mn-lt"/>
                <a:ea typeface="Helvetica Neue"/>
                <a:cs typeface="Helvetica Neue"/>
                <a:sym typeface="Helvetica Neue"/>
              </a:rPr>
              <a:t> o </a:t>
            </a:r>
            <a:r>
              <a:rPr lang="en-US" sz="2400" i="1" dirty="0" err="1">
                <a:solidFill>
                  <a:schemeClr val="accent6"/>
                </a:solidFill>
                <a:latin typeface="+mn-lt"/>
                <a:ea typeface="Helvetica Neue"/>
                <a:cs typeface="Helvetica Neue"/>
                <a:sym typeface="Helvetica Neue"/>
              </a:rPr>
              <a:t>privatnosti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uvjete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pružanja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usluga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ovih</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platformi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kako</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biste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osigurali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zaštitu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svojih</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osobnih</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financijskih</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podataka</a:t>
            </a:r>
            <a:r>
              <a:rPr lang="en-US" sz="2400" i="1" dirty="0">
                <a:solidFill>
                  <a:schemeClr val="accent6"/>
                </a:solidFill>
                <a:latin typeface="+mn-lt"/>
                <a:ea typeface="Helvetica Neue"/>
                <a:cs typeface="Helvetica Neue"/>
                <a:sym typeface="Helvetica Neue"/>
              </a:rPr>
              <a:t>.</a:t>
            </a:r>
          </a:p>
        </p:txBody>
      </p:sp>
      <p:pic>
        <p:nvPicPr>
          <p:cNvPr id="3" name="Imagen 9">
            <a:extLst>
              <a:ext uri="{FF2B5EF4-FFF2-40B4-BE49-F238E27FC236}">
                <a16:creationId xmlns:a16="http://schemas.microsoft.com/office/drawing/2014/main" id="{1E73CBF4-3724-E460-F16F-A5E8F079C3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1325880" y="4072713"/>
            <a:ext cx="4939189" cy="4899020"/>
          </a:xfrm>
          <a:prstGeom prst="rect">
            <a:avLst/>
          </a:prstGeom>
        </p:spPr>
      </p:pic>
    </p:spTree>
    <p:extLst>
      <p:ext uri="{BB962C8B-B14F-4D97-AF65-F5344CB8AC3E}">
        <p14:creationId xmlns:p14="http://schemas.microsoft.com/office/powerpoint/2010/main" val="60960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6EBD8D-71BA-4414-ECB0-05FADA11D7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think-cell data - do not delete" hidden="1">
                        <a:extLst>
                          <a:ext uri="{FF2B5EF4-FFF2-40B4-BE49-F238E27FC236}">
                            <a16:creationId xmlns:a16="http://schemas.microsoft.com/office/drawing/2014/main" id="{966EBD8D-71BA-4414-ECB0-05FADA11D7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50" name="Picture 2" descr="https://www.digital-boomer.eu/images/training.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855303"/>
            <a:ext cx="91440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n-US" sz="4800" b="1" dirty="0" err="1">
                <a:solidFill>
                  <a:schemeClr val="tx1"/>
                </a:solidFill>
                <a:latin typeface="+mn-lt"/>
                <a:ea typeface="Helvetica Neue"/>
                <a:cs typeface="Helvetica Neue"/>
                <a:sym typeface="Helvetica Neue"/>
              </a:rPr>
              <a:t>Upravljanje</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digitalnim</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financijskim</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rizicima</a:t>
            </a:r>
            <a:endParaRPr lang="en-US" sz="4800" b="1" dirty="0">
              <a:solidFill>
                <a:schemeClr val="tx1"/>
              </a:solidFill>
              <a:latin typeface="+mn-lt"/>
              <a:ea typeface="Helvetica Neue"/>
              <a:cs typeface="Helvetica Neue"/>
              <a:sym typeface="Helvetica Neue"/>
            </a:endParaRPr>
          </a:p>
        </p:txBody>
      </p:sp>
      <p:sp>
        <p:nvSpPr>
          <p:cNvPr id="113" name="Google Shape;113;p5"/>
          <p:cNvSpPr txBox="1"/>
          <p:nvPr/>
        </p:nvSpPr>
        <p:spPr>
          <a:xfrm>
            <a:off x="6856803" y="2709052"/>
            <a:ext cx="4574394"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err="1">
                <a:solidFill>
                  <a:srgbClr val="00CCFF"/>
                </a:solidFill>
                <a:latin typeface="+mn-lt"/>
                <a:ea typeface="Helvetica Neue"/>
                <a:cs typeface="Helvetica Neue"/>
                <a:sym typeface="Helvetica Neue"/>
              </a:rPr>
              <a:t>Poglavlje</a:t>
            </a:r>
            <a:r>
              <a:rPr lang="es-ES" sz="6000" b="1" dirty="0">
                <a:solidFill>
                  <a:srgbClr val="00CCFF"/>
                </a:solidFill>
                <a:latin typeface="+mn-lt"/>
                <a:ea typeface="Helvetica Neue"/>
                <a:cs typeface="Helvetica Neue"/>
                <a:sym typeface="Helvetica Neue"/>
              </a:rPr>
              <a:t> </a:t>
            </a:r>
            <a:r>
              <a:rPr lang="hr-HR" sz="6000" b="1" dirty="0">
                <a:solidFill>
                  <a:srgbClr val="00CCFF"/>
                </a:solidFill>
                <a:latin typeface="+mn-lt"/>
                <a:ea typeface="Helvetica Neue"/>
                <a:cs typeface="Helvetica Neue"/>
                <a:sym typeface="Helvetica Neue"/>
              </a:rPr>
              <a:t>3</a:t>
            </a:r>
            <a:endParaRPr sz="6000" b="1" i="0" u="none" strike="noStrike" cap="none" dirty="0">
              <a:solidFill>
                <a:srgbClr val="00CCFF"/>
              </a:solidFill>
              <a:latin typeface="+mn-lt"/>
              <a:ea typeface="Helvetica Neue"/>
              <a:cs typeface="Helvetica Neue"/>
              <a:sym typeface="Helvetica Neue"/>
            </a:endParaRPr>
          </a:p>
        </p:txBody>
      </p:sp>
    </p:spTree>
    <p:extLst>
      <p:ext uri="{BB962C8B-B14F-4D97-AF65-F5344CB8AC3E}">
        <p14:creationId xmlns:p14="http://schemas.microsoft.com/office/powerpoint/2010/main" val="3871517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5EAB73A-C79D-948A-64C1-9DE5D8A9877F}"/>
              </a:ext>
            </a:extLst>
          </p:cNvPr>
          <p:cNvGraphicFramePr>
            <a:graphicFrameLocks noChangeAspect="1"/>
          </p:cNvGraphicFramePr>
          <p:nvPr>
            <p:custDataLst>
              <p:tags r:id="rId1"/>
            </p:custDataLst>
            <p:extLst>
              <p:ext uri="{D42A27DB-BD31-4B8C-83A1-F6EECF244321}">
                <p14:modId xmlns:p14="http://schemas.microsoft.com/office/powerpoint/2010/main" val="2872162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Computer script on a screen">
            <a:extLst>
              <a:ext uri="{FF2B5EF4-FFF2-40B4-BE49-F238E27FC236}">
                <a16:creationId xmlns:a16="http://schemas.microsoft.com/office/drawing/2014/main" id="{AAEBED45-CFB6-C906-4713-61C41DDD7A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32000" y="4878306"/>
            <a:ext cx="15764400" cy="4189493"/>
          </a:xfrm>
          <a:prstGeom prst="rect">
            <a:avLst/>
          </a:prstGeom>
        </p:spPr>
      </p:pic>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Upravljanje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digitalnim</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financijskim</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rizicima</a:t>
            </a:r>
            <a:endParaRPr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Koji </a:t>
            </a:r>
            <a:r>
              <a:rPr lang="en-US" sz="2800" b="1" dirty="0" err="1">
                <a:solidFill>
                  <a:srgbClr val="00CCFF"/>
                </a:solidFill>
                <a:latin typeface="+mn-lt"/>
                <a:ea typeface="Helvetica Neue"/>
                <a:cs typeface="Helvetica Neue"/>
                <a:sym typeface="Helvetica Neue"/>
              </a:rPr>
              <a:t>su</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rizici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povezani</a:t>
            </a:r>
            <a:r>
              <a:rPr lang="en-US" sz="2800" b="1" dirty="0">
                <a:solidFill>
                  <a:srgbClr val="00CCFF"/>
                </a:solidFill>
                <a:latin typeface="+mn-lt"/>
                <a:ea typeface="Helvetica Neue"/>
                <a:cs typeface="Helvetica Neue"/>
                <a:sym typeface="Helvetica Neue"/>
              </a:rPr>
              <a:t> s </a:t>
            </a:r>
            <a:r>
              <a:rPr lang="en-US" sz="2800" b="1" dirty="0" err="1">
                <a:solidFill>
                  <a:srgbClr val="00CCFF"/>
                </a:solidFill>
                <a:latin typeface="+mn-lt"/>
                <a:ea typeface="Helvetica Neue"/>
                <a:cs typeface="Helvetica Neue"/>
                <a:sym typeface="Helvetica Neue"/>
              </a:rPr>
              <a:t>uporabom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digitalnih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financijskih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usluga</a:t>
            </a:r>
            <a:r>
              <a:rPr lang="en-US" sz="2800" b="1" dirty="0">
                <a:solidFill>
                  <a:srgbClr val="00CCFF"/>
                </a:solidFill>
                <a:latin typeface="+mn-lt"/>
                <a:ea typeface="Helvetica Neue"/>
                <a:cs typeface="Helvetica Neue"/>
                <a:sym typeface="Helvetica Neue"/>
              </a:rPr>
              <a:t>?</a:t>
            </a:r>
            <a:endParaRPr lang="es-ES" dirty="0">
              <a:solidFill>
                <a:srgbClr val="00CCFF"/>
              </a:solidFill>
              <a:latin typeface="+mn-lt"/>
            </a:endParaRPr>
          </a:p>
        </p:txBody>
      </p:sp>
      <p:sp>
        <p:nvSpPr>
          <p:cNvPr id="120" name="Google Shape;120;p6"/>
          <p:cNvSpPr txBox="1"/>
          <p:nvPr/>
        </p:nvSpPr>
        <p:spPr>
          <a:xfrm>
            <a:off x="1295400" y="4024780"/>
            <a:ext cx="15621000" cy="85352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n-US" sz="2000" dirty="0" err="1">
                <a:effectLst/>
                <a:latin typeface="+mj-lt"/>
                <a:ea typeface="Yu Mincho" panose="02020400000000000000" pitchFamily="18" charset="-128"/>
                <a:cs typeface="Arial" panose="020B0604020202020204" pitchFamily="34" charset="0"/>
              </a:rPr>
              <a:t>Iako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digitalne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usluge</a:t>
            </a:r>
            <a:r>
              <a:rPr lang="en-US" sz="2000" dirty="0">
                <a:effectLst/>
                <a:latin typeface="+mj-lt"/>
                <a:ea typeface="Yu Mincho" panose="02020400000000000000" pitchFamily="18" charset="-128"/>
                <a:cs typeface="Arial" panose="020B0604020202020204" pitchFamily="34" charset="0"/>
              </a:rPr>
              <a:t> nude </a:t>
            </a:r>
            <a:r>
              <a:rPr lang="en-US" sz="2000" dirty="0" err="1">
                <a:effectLst/>
                <a:latin typeface="+mj-lt"/>
                <a:ea typeface="Yu Mincho" panose="02020400000000000000" pitchFamily="18" charset="-128"/>
                <a:cs typeface="Arial" panose="020B0604020202020204" pitchFamily="34" charset="0"/>
              </a:rPr>
              <a:t>praktičnost</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pristupačnost</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ključno</a:t>
            </a:r>
            <a:r>
              <a:rPr lang="en-US" sz="2000" dirty="0">
                <a:effectLst/>
                <a:latin typeface="+mj-lt"/>
                <a:ea typeface="Yu Mincho" panose="02020400000000000000" pitchFamily="18" charset="-128"/>
                <a:cs typeface="Arial" panose="020B0604020202020204" pitchFamily="34" charset="0"/>
              </a:rPr>
              <a:t> je </a:t>
            </a:r>
            <a:r>
              <a:rPr lang="en-US" sz="2000" dirty="0" err="1">
                <a:effectLst/>
                <a:latin typeface="+mj-lt"/>
                <a:ea typeface="Yu Mincho" panose="02020400000000000000" pitchFamily="18" charset="-128"/>
                <a:cs typeface="Arial" panose="020B0604020202020204" pitchFamily="34" charset="0"/>
              </a:rPr>
              <a:t>biti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svjestan</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mogućih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rizika</a:t>
            </a:r>
            <a:r>
              <a:rPr lang="en-US" sz="2000" dirty="0">
                <a:effectLst/>
                <a:latin typeface="+mj-lt"/>
                <a:ea typeface="Yu Mincho" panose="02020400000000000000" pitchFamily="18" charset="-128"/>
                <a:cs typeface="Arial" panose="020B0604020202020204" pitchFamily="34" charset="0"/>
              </a:rPr>
              <a:t>. Evo </a:t>
            </a:r>
            <a:r>
              <a:rPr lang="en-US" sz="2000" dirty="0" err="1">
                <a:effectLst/>
                <a:latin typeface="+mj-lt"/>
                <a:ea typeface="Yu Mincho" panose="02020400000000000000" pitchFamily="18" charset="-128"/>
                <a:cs typeface="Arial" panose="020B0604020202020204" pitchFamily="34" charset="0"/>
              </a:rPr>
              <a:t>nekoliko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uobičajenih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rizika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izazova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povezanih</a:t>
            </a:r>
            <a:r>
              <a:rPr lang="en-US" sz="2000" dirty="0">
                <a:effectLst/>
                <a:latin typeface="+mj-lt"/>
                <a:ea typeface="Yu Mincho" panose="02020400000000000000" pitchFamily="18" charset="-128"/>
                <a:cs typeface="Arial" panose="020B0604020202020204" pitchFamily="34" charset="0"/>
              </a:rPr>
              <a:t> s </a:t>
            </a:r>
            <a:r>
              <a:rPr lang="en-US" sz="2000" dirty="0" err="1">
                <a:effectLst/>
                <a:latin typeface="+mj-lt"/>
                <a:ea typeface="Yu Mincho" panose="02020400000000000000" pitchFamily="18" charset="-128"/>
                <a:cs typeface="Arial" panose="020B0604020202020204" pitchFamily="34" charset="0"/>
              </a:rPr>
              <a:t>upotrebom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digitalnih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a:t>
            </a:r>
            <a:endParaRPr lang="en-US" sz="1800" dirty="0">
              <a:effectLst/>
              <a:latin typeface="+mj-lt"/>
              <a:ea typeface="Yu Mincho" panose="02020400000000000000" pitchFamily="18" charset="-128"/>
              <a:cs typeface="Arial" panose="020B0604020202020204" pitchFamily="34" charset="0"/>
            </a:endParaRPr>
          </a:p>
        </p:txBody>
      </p:sp>
      <p:sp>
        <p:nvSpPr>
          <p:cNvPr id="3" name="TextBox 2">
            <a:extLst>
              <a:ext uri="{FF2B5EF4-FFF2-40B4-BE49-F238E27FC236}">
                <a16:creationId xmlns:a16="http://schemas.microsoft.com/office/drawing/2014/main" id="{D0C206E8-92B7-9B9D-C70F-4D7BBEB5D363}"/>
              </a:ext>
            </a:extLst>
          </p:cNvPr>
          <p:cNvSpPr txBox="1"/>
          <p:nvPr/>
        </p:nvSpPr>
        <p:spPr>
          <a:xfrm>
            <a:off x="1295400" y="4944940"/>
            <a:ext cx="5220000" cy="4452116"/>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hr-HR" sz="1600" b="1" dirty="0">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r>
              <a:rPr lang="en-US" sz="2000" b="1" dirty="0" err="1">
                <a:effectLst/>
                <a:latin typeface="+mj-lt"/>
                <a:ea typeface="Yu Mincho" panose="02020400000000000000" pitchFamily="18" charset="-128"/>
                <a:cs typeface="Arial" panose="020B0604020202020204" pitchFamily="34" charset="0"/>
              </a:rPr>
              <a:t>Sigurnosni</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rizici</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Jedna</a:t>
            </a:r>
            <a:r>
              <a:rPr lang="en-US" sz="2000" dirty="0">
                <a:effectLst/>
                <a:latin typeface="+mj-lt"/>
                <a:ea typeface="Yu Mincho" panose="02020400000000000000" pitchFamily="18" charset="-128"/>
                <a:cs typeface="Arial" panose="020B0604020202020204" pitchFamily="34" charset="0"/>
              </a:rPr>
              <a:t> od </a:t>
            </a:r>
            <a:r>
              <a:rPr lang="en-US" sz="2000" dirty="0" err="1">
                <a:effectLst/>
                <a:latin typeface="+mj-lt"/>
                <a:ea typeface="Yu Mincho" panose="02020400000000000000" pitchFamily="18" charset="-128"/>
                <a:cs typeface="Arial" panose="020B0604020202020204" pitchFamily="34" charset="0"/>
              </a:rPr>
              <a:t>glavnih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briga</a:t>
            </a:r>
            <a:r>
              <a:rPr lang="en-US" sz="2000" dirty="0">
                <a:effectLst/>
                <a:latin typeface="+mj-lt"/>
                <a:ea typeface="Yu Mincho" panose="02020400000000000000" pitchFamily="18" charset="-128"/>
                <a:cs typeface="Arial" panose="020B0604020202020204" pitchFamily="34" charset="0"/>
              </a:rPr>
              <a:t> je </a:t>
            </a:r>
            <a:r>
              <a:rPr lang="en-US" sz="2000" dirty="0" err="1">
                <a:effectLst/>
                <a:latin typeface="+mj-lt"/>
                <a:ea typeface="Yu Mincho" panose="02020400000000000000" pitchFamily="18" charset="-128"/>
                <a:cs typeface="Arial" panose="020B0604020202020204" pitchFamily="34" charset="0"/>
              </a:rPr>
              <a:t>sigurnost</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vaših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osobnih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podataka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Kibernetički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kriminalci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mogu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pokušati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neovlašteno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pristupiti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vašim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računima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ukrasti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vaš</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identitet</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uključiti</a:t>
            </a:r>
            <a:r>
              <a:rPr lang="en-US" sz="2000" dirty="0">
                <a:effectLst/>
                <a:latin typeface="+mj-lt"/>
                <a:ea typeface="Yu Mincho" panose="02020400000000000000" pitchFamily="18" charset="-128"/>
                <a:cs typeface="Arial" panose="020B0604020202020204" pitchFamily="34" charset="0"/>
              </a:rPr>
              <a:t> u </a:t>
            </a:r>
            <a:r>
              <a:rPr lang="en-US" sz="2000" dirty="0" err="1">
                <a:effectLst/>
                <a:latin typeface="+mj-lt"/>
                <a:ea typeface="Yu Mincho" panose="02020400000000000000" pitchFamily="18" charset="-128"/>
                <a:cs typeface="Arial" panose="020B0604020202020204" pitchFamily="34" charset="0"/>
              </a:rPr>
              <a:t>lažne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aktivnosti</a:t>
            </a:r>
            <a:r>
              <a:rPr lang="en-US" sz="2000" dirty="0">
                <a:effectLst/>
                <a:latin typeface="+mj-lt"/>
                <a:ea typeface="Yu Mincho" panose="02020400000000000000" pitchFamily="18" charset="-128"/>
                <a:cs typeface="Arial" panose="020B0604020202020204" pitchFamily="34" charset="0"/>
              </a:rPr>
              <a:t>. To </a:t>
            </a:r>
            <a:r>
              <a:rPr lang="en-US" sz="2000" dirty="0" err="1">
                <a:effectLst/>
                <a:latin typeface="+mj-lt"/>
                <a:ea typeface="Yu Mincho" panose="02020400000000000000" pitchFamily="18" charset="-128"/>
                <a:cs typeface="Arial" panose="020B0604020202020204" pitchFamily="34" charset="0"/>
              </a:rPr>
              <a:t>uključuje</a:t>
            </a:r>
            <a:r>
              <a:rPr lang="en-US" sz="2000" dirty="0">
                <a:effectLst/>
                <a:latin typeface="+mj-lt"/>
                <a:ea typeface="Yu Mincho" panose="02020400000000000000" pitchFamily="18" charset="-128"/>
                <a:cs typeface="Arial" panose="020B0604020202020204" pitchFamily="34" charset="0"/>
              </a:rPr>
              <a:t> phishing </a:t>
            </a:r>
            <a:r>
              <a:rPr lang="en-US" sz="2000" dirty="0" err="1">
                <a:effectLst/>
                <a:latin typeface="+mj-lt"/>
                <a:ea typeface="Yu Mincho" panose="02020400000000000000" pitchFamily="18" charset="-128"/>
                <a:cs typeface="Arial" panose="020B0604020202020204" pitchFamily="34" charset="0"/>
              </a:rPr>
              <a:t>napade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zlonamjerni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softver</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povrede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podataka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Važno</a:t>
            </a:r>
            <a:r>
              <a:rPr lang="en-US" sz="2000" dirty="0">
                <a:effectLst/>
                <a:latin typeface="+mj-lt"/>
                <a:ea typeface="Yu Mincho" panose="02020400000000000000" pitchFamily="18" charset="-128"/>
                <a:cs typeface="Arial" panose="020B0604020202020204" pitchFamily="34" charset="0"/>
              </a:rPr>
              <a:t> je </a:t>
            </a:r>
            <a:r>
              <a:rPr lang="en-US" sz="2000" dirty="0" err="1">
                <a:effectLst/>
                <a:latin typeface="+mj-lt"/>
                <a:ea typeface="Yu Mincho" panose="02020400000000000000" pitchFamily="18" charset="-128"/>
                <a:cs typeface="Arial" panose="020B0604020202020204" pitchFamily="34" charset="0"/>
              </a:rPr>
              <a:t>koristiti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sigurne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pouzdane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platforme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upotrebljavati</a:t>
            </a:r>
            <a:r>
              <a:rPr lang="en-US" sz="2000" dirty="0">
                <a:effectLst/>
                <a:latin typeface="+mj-lt"/>
                <a:ea typeface="Yu Mincho" panose="02020400000000000000" pitchFamily="18" charset="-128"/>
                <a:cs typeface="Arial" panose="020B0604020202020204" pitchFamily="34" charset="0"/>
              </a:rPr>
              <a:t> jake </a:t>
            </a:r>
            <a:r>
              <a:rPr lang="en-US" sz="2000" dirty="0" err="1">
                <a:effectLst/>
                <a:latin typeface="+mj-lt"/>
                <a:ea typeface="Yu Mincho" panose="02020400000000000000" pitchFamily="18" charset="-128"/>
                <a:cs typeface="Arial" panose="020B0604020202020204" pitchFamily="34" charset="0"/>
              </a:rPr>
              <a:t>lozinke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omogućiti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dvofaktorsku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autentifikaciju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biti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oprezan</a:t>
            </a:r>
            <a:r>
              <a:rPr lang="en-US" sz="2000" dirty="0">
                <a:effectLst/>
                <a:latin typeface="+mj-lt"/>
                <a:ea typeface="Yu Mincho" panose="02020400000000000000" pitchFamily="18" charset="-128"/>
                <a:cs typeface="Arial" panose="020B0604020202020204" pitchFamily="34" charset="0"/>
              </a:rPr>
              <a:t> s </a:t>
            </a:r>
            <a:r>
              <a:rPr lang="en-US" sz="2000" dirty="0" err="1">
                <a:effectLst/>
                <a:latin typeface="+mj-lt"/>
                <a:ea typeface="Yu Mincho" panose="02020400000000000000" pitchFamily="18" charset="-128"/>
                <a:cs typeface="Arial" panose="020B0604020202020204" pitchFamily="34" charset="0"/>
              </a:rPr>
              <a:t>dijeljenjem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osjetljivih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informacija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mreži</a:t>
            </a:r>
            <a:r>
              <a:rPr lang="en-US" sz="2000" dirty="0">
                <a:effectLst/>
                <a:latin typeface="+mj-lt"/>
                <a:ea typeface="Yu Mincho" panose="02020400000000000000" pitchFamily="18" charset="-128"/>
                <a:cs typeface="Arial" panose="020B0604020202020204" pitchFamily="34" charset="0"/>
              </a:rPr>
              <a:t>.</a:t>
            </a:r>
          </a:p>
        </p:txBody>
      </p:sp>
      <p:sp>
        <p:nvSpPr>
          <p:cNvPr id="4" name="TextBox 3">
            <a:extLst>
              <a:ext uri="{FF2B5EF4-FFF2-40B4-BE49-F238E27FC236}">
                <a16:creationId xmlns:a16="http://schemas.microsoft.com/office/drawing/2014/main" id="{FDEEDB5F-D06E-D2C6-F63C-1AFE9A84C8EE}"/>
              </a:ext>
            </a:extLst>
          </p:cNvPr>
          <p:cNvSpPr txBox="1"/>
          <p:nvPr/>
        </p:nvSpPr>
        <p:spPr>
          <a:xfrm>
            <a:off x="11876400" y="4944939"/>
            <a:ext cx="5220000" cy="4452116"/>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hr-HR" sz="1600" b="1" dirty="0">
              <a:effectLst/>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r>
              <a:rPr lang="en-US" sz="2000" b="1" dirty="0" err="1">
                <a:effectLst/>
                <a:latin typeface="+mj-lt"/>
                <a:ea typeface="Yu Mincho" panose="02020400000000000000" pitchFamily="18" charset="-128"/>
                <a:cs typeface="Arial" panose="020B0604020202020204" pitchFamily="34" charset="0"/>
              </a:rPr>
              <a:t>Financijske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prijevare</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Digitalno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okruženje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pruža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plodno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tlo</a:t>
            </a:r>
            <a:r>
              <a:rPr lang="en-US" sz="2000" dirty="0">
                <a:effectLst/>
                <a:latin typeface="+mj-lt"/>
                <a:ea typeface="Yu Mincho" panose="02020400000000000000" pitchFamily="18" charset="-128"/>
                <a:cs typeface="Arial" panose="020B0604020202020204" pitchFamily="34" charset="0"/>
              </a:rPr>
              <a:t> za </a:t>
            </a:r>
            <a:r>
              <a:rPr lang="en-US" sz="2000" dirty="0" err="1">
                <a:effectLst/>
                <a:latin typeface="+mj-lt"/>
                <a:ea typeface="Yu Mincho" panose="02020400000000000000" pitchFamily="18" charset="-128"/>
                <a:cs typeface="Arial" panose="020B0604020202020204" pitchFamily="34" charset="0"/>
              </a:rPr>
              <a:t>razne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prijevare</a:t>
            </a:r>
            <a:r>
              <a:rPr lang="en-US" sz="2000" dirty="0">
                <a:effectLst/>
                <a:latin typeface="+mj-lt"/>
                <a:ea typeface="Yu Mincho" panose="02020400000000000000" pitchFamily="18" charset="-128"/>
                <a:cs typeface="Arial" panose="020B0604020202020204" pitchFamily="34" charset="0"/>
              </a:rPr>
              <a:t>. Ove </a:t>
            </a:r>
            <a:r>
              <a:rPr lang="en-US" sz="2000" dirty="0" err="1">
                <a:effectLst/>
                <a:latin typeface="+mj-lt"/>
                <a:ea typeface="Yu Mincho" panose="02020400000000000000" pitchFamily="18" charset="-128"/>
                <a:cs typeface="Arial" panose="020B0604020202020204" pitchFamily="34" charset="0"/>
              </a:rPr>
              <a:t>prijevare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mogu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uključivati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investicijske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prijevare</a:t>
            </a:r>
            <a:r>
              <a:rPr lang="en-US" sz="2000" dirty="0">
                <a:effectLst/>
                <a:latin typeface="+mj-lt"/>
                <a:ea typeface="Yu Mincho" panose="02020400000000000000" pitchFamily="18" charset="-128"/>
                <a:cs typeface="Arial" panose="020B0604020202020204" pitchFamily="34" charset="0"/>
              </a:rPr>
              <a:t>, phishing e-</a:t>
            </a:r>
            <a:r>
              <a:rPr lang="en-US" sz="2000" dirty="0" err="1">
                <a:effectLst/>
                <a:latin typeface="+mj-lt"/>
                <a:ea typeface="Yu Mincho" panose="02020400000000000000" pitchFamily="18" charset="-128"/>
                <a:cs typeface="Arial" panose="020B0604020202020204" pitchFamily="34" charset="0"/>
              </a:rPr>
              <a:t>poruke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piramidalne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sheme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lažne</a:t>
            </a:r>
            <a:r>
              <a:rPr lang="en-US" sz="2000" dirty="0">
                <a:effectLst/>
                <a:latin typeface="+mj-lt"/>
                <a:ea typeface="Yu Mincho" panose="02020400000000000000" pitchFamily="18" charset="-128"/>
                <a:cs typeface="Arial" panose="020B0604020202020204" pitchFamily="34" charset="0"/>
              </a:rPr>
              <a:t> web </a:t>
            </a:r>
            <a:r>
              <a:rPr lang="en-US" sz="2000" dirty="0" err="1">
                <a:effectLst/>
                <a:latin typeface="+mj-lt"/>
                <a:ea typeface="Yu Mincho" panose="02020400000000000000" pitchFamily="18" charset="-128"/>
                <a:cs typeface="Arial" panose="020B0604020202020204" pitchFamily="34" charset="0"/>
              </a:rPr>
              <a:t>stranice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koje</a:t>
            </a:r>
            <a:r>
              <a:rPr lang="en-US" sz="2000"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predstavljaju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legitimne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institucije</a:t>
            </a:r>
            <a:r>
              <a:rPr lang="en-US" sz="2000" dirty="0">
                <a:effectLst/>
                <a:latin typeface="+mj-lt"/>
                <a:ea typeface="Yu Mincho" panose="02020400000000000000" pitchFamily="18" charset="-128"/>
                <a:cs typeface="Arial" panose="020B0604020202020204" pitchFamily="34" charset="0"/>
              </a:rPr>
              <a:t>. Od toga da </a:t>
            </a:r>
            <a:r>
              <a:rPr lang="en-US" sz="2000" dirty="0" err="1">
                <a:effectLst/>
                <a:latin typeface="+mj-lt"/>
                <a:ea typeface="Yu Mincho" panose="02020400000000000000" pitchFamily="18" charset="-128"/>
                <a:cs typeface="Arial" panose="020B0604020202020204" pitchFamily="34" charset="0"/>
              </a:rPr>
              <a:t>postanete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žrtva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ovih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prijevara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može</a:t>
            </a:r>
            <a:r>
              <a:rPr lang="en-US" sz="2000"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zaštititi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način</a:t>
            </a:r>
            <a:r>
              <a:rPr lang="en-US" sz="2000" dirty="0">
                <a:effectLst/>
                <a:latin typeface="+mj-lt"/>
                <a:ea typeface="Yu Mincho" panose="02020400000000000000" pitchFamily="18" charset="-128"/>
                <a:cs typeface="Arial" panose="020B0604020202020204" pitchFamily="34" charset="0"/>
              </a:rPr>
              <a:t> da </a:t>
            </a:r>
            <a:r>
              <a:rPr lang="en-US" sz="2000" dirty="0" err="1">
                <a:effectLst/>
                <a:latin typeface="+mj-lt"/>
                <a:ea typeface="Yu Mincho" panose="02020400000000000000" pitchFamily="18" charset="-128"/>
                <a:cs typeface="Arial" panose="020B0604020202020204" pitchFamily="34" charset="0"/>
              </a:rPr>
              <a:t>budete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oprezni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skeptični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prema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neželjenim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porukama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provjeravate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autentičnost</a:t>
            </a:r>
            <a:r>
              <a:rPr lang="en-US" sz="2000" dirty="0">
                <a:effectLst/>
                <a:latin typeface="+mj-lt"/>
                <a:ea typeface="Yu Mincho" panose="02020400000000000000" pitchFamily="18" charset="-128"/>
                <a:cs typeface="Arial" panose="020B0604020202020204" pitchFamily="34" charset="0"/>
              </a:rPr>
              <a:t> web-</a:t>
            </a:r>
            <a:r>
              <a:rPr lang="en-US" sz="2000" dirty="0" err="1">
                <a:effectLst/>
                <a:latin typeface="+mj-lt"/>
                <a:ea typeface="Yu Mincho" panose="02020400000000000000" pitchFamily="18" charset="-128"/>
                <a:cs typeface="Arial" panose="020B0604020202020204" pitchFamily="34" charset="0"/>
              </a:rPr>
              <a:t>mjesta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poveznica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izbjegavate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sumnjive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ponude</a:t>
            </a:r>
            <a:r>
              <a:rPr lang="en-US" sz="2000" dirty="0">
                <a:effectLst/>
                <a:latin typeface="+mj-lt"/>
                <a:ea typeface="Yu Mincho" panose="02020400000000000000" pitchFamily="18" charset="-128"/>
                <a:cs typeface="Arial" panose="020B0604020202020204" pitchFamily="34" charset="0"/>
              </a:rPr>
              <a:t>.</a:t>
            </a:r>
          </a:p>
        </p:txBody>
      </p:sp>
      <p:sp>
        <p:nvSpPr>
          <p:cNvPr id="5" name="TextBox 4">
            <a:extLst>
              <a:ext uri="{FF2B5EF4-FFF2-40B4-BE49-F238E27FC236}">
                <a16:creationId xmlns:a16="http://schemas.microsoft.com/office/drawing/2014/main" id="{002479A1-65A1-EF64-5753-AC80DB04CF49}"/>
              </a:ext>
            </a:extLst>
          </p:cNvPr>
          <p:cNvSpPr txBox="1"/>
          <p:nvPr/>
        </p:nvSpPr>
        <p:spPr>
          <a:xfrm>
            <a:off x="6585900" y="4944940"/>
            <a:ext cx="5220000" cy="4225387"/>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hr-HR" sz="1600" b="1" dirty="0">
              <a:effectLst/>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r>
              <a:rPr lang="en-US" sz="2000" b="1" dirty="0" err="1">
                <a:effectLst/>
                <a:latin typeface="+mj-lt"/>
                <a:ea typeface="Yu Mincho" panose="02020400000000000000" pitchFamily="18" charset="-128"/>
                <a:cs typeface="Arial" panose="020B0604020202020204" pitchFamily="34" charset="0"/>
              </a:rPr>
              <a:t>Rizici</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vezani</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uz</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privatnost</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Digitalne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često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zahtijevaju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prikupljanje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pohranjivanje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osobnih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podataka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Postoji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rizik</a:t>
            </a:r>
            <a:r>
              <a:rPr lang="en-US" sz="2000" dirty="0">
                <a:effectLst/>
                <a:latin typeface="+mj-lt"/>
                <a:ea typeface="Yu Mincho" panose="02020400000000000000" pitchFamily="18" charset="-128"/>
                <a:cs typeface="Arial" panose="020B0604020202020204" pitchFamily="34" charset="0"/>
              </a:rPr>
              <a:t> da se </a:t>
            </a:r>
            <a:r>
              <a:rPr lang="en-US" sz="2000" dirty="0" err="1">
                <a:effectLst/>
                <a:latin typeface="+mj-lt"/>
                <a:ea typeface="Yu Mincho" panose="02020400000000000000" pitchFamily="18" charset="-128"/>
                <a:cs typeface="Arial" panose="020B0604020202020204" pitchFamily="34" charset="0"/>
              </a:rPr>
              <a:t>vaši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podaci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mogu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podijeliti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prodati</a:t>
            </a:r>
            <a:r>
              <a:rPr lang="en-US" sz="2000" dirty="0">
                <a:effectLst/>
                <a:latin typeface="+mj-lt"/>
                <a:ea typeface="Yu Mincho" panose="02020400000000000000" pitchFamily="18" charset="-128"/>
                <a:cs typeface="Arial" panose="020B0604020202020204" pitchFamily="34" charset="0"/>
              </a:rPr>
              <a:t> bez </a:t>
            </a:r>
            <a:r>
              <a:rPr lang="en-US" sz="2000" dirty="0" err="1">
                <a:effectLst/>
                <a:latin typeface="+mj-lt"/>
                <a:ea typeface="Yu Mincho" panose="02020400000000000000" pitchFamily="18" charset="-128"/>
                <a:cs typeface="Arial" panose="020B0604020202020204" pitchFamily="34" charset="0"/>
              </a:rPr>
              <a:t>vašeg</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pristanka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što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može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dovesti</a:t>
            </a:r>
            <a:r>
              <a:rPr lang="en-US" sz="2000" dirty="0">
                <a:effectLst/>
                <a:latin typeface="+mj-lt"/>
                <a:ea typeface="Yu Mincho" panose="02020400000000000000" pitchFamily="18" charset="-128"/>
                <a:cs typeface="Arial" panose="020B0604020202020204" pitchFamily="34" charset="0"/>
              </a:rPr>
              <a:t> do </a:t>
            </a:r>
            <a:r>
              <a:rPr lang="en-US" sz="2000" dirty="0" err="1">
                <a:effectLst/>
                <a:latin typeface="+mj-lt"/>
                <a:ea typeface="Yu Mincho" panose="02020400000000000000" pitchFamily="18" charset="-128"/>
                <a:cs typeface="Arial" panose="020B0604020202020204" pitchFamily="34" charset="0"/>
              </a:rPr>
              <a:t>kršenja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privatnosti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Razumijevanje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pravila</a:t>
            </a:r>
            <a:r>
              <a:rPr lang="en-US" sz="2000" dirty="0">
                <a:effectLst/>
                <a:latin typeface="+mj-lt"/>
                <a:ea typeface="Yu Mincho" panose="02020400000000000000" pitchFamily="18" charset="-128"/>
                <a:cs typeface="Arial" panose="020B0604020202020204" pitchFamily="34" charset="0"/>
              </a:rPr>
              <a:t> o </a:t>
            </a:r>
            <a:r>
              <a:rPr lang="en-US" sz="2000" dirty="0" err="1">
                <a:effectLst/>
                <a:latin typeface="+mj-lt"/>
                <a:ea typeface="Yu Mincho" panose="02020400000000000000" pitchFamily="18" charset="-128"/>
                <a:cs typeface="Arial" panose="020B0604020202020204" pitchFamily="34" charset="0"/>
              </a:rPr>
              <a:t>privatnosti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koristite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oprez</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dijeljenju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nepotrebnih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osobnih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podataka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može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pomoći</a:t>
            </a:r>
            <a:r>
              <a:rPr lang="en-US" sz="2000" dirty="0">
                <a:effectLst/>
                <a:latin typeface="+mj-lt"/>
                <a:ea typeface="Yu Mincho" panose="02020400000000000000" pitchFamily="18" charset="-128"/>
                <a:cs typeface="Arial" panose="020B0604020202020204" pitchFamily="34" charset="0"/>
              </a:rPr>
              <a:t> u </a:t>
            </a:r>
            <a:r>
              <a:rPr lang="en-US" sz="2000" dirty="0" err="1">
                <a:effectLst/>
                <a:latin typeface="+mj-lt"/>
                <a:ea typeface="Yu Mincho" panose="02020400000000000000" pitchFamily="18" charset="-128"/>
                <a:cs typeface="Arial" panose="020B0604020202020204" pitchFamily="34" charset="0"/>
              </a:rPr>
              <a:t>ublažavanju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ovih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rizika</a:t>
            </a:r>
            <a:r>
              <a:rPr lang="en-US" sz="2000" dirty="0">
                <a:effectLst/>
                <a:latin typeface="+mj-lt"/>
                <a:ea typeface="Yu Mincho" panose="02020400000000000000" pitchFamily="18" charset="-128"/>
                <a:cs typeface="Arial" panose="020B0604020202020204" pitchFamily="34" charset="0"/>
              </a:rPr>
              <a:t>.</a:t>
            </a:r>
          </a:p>
          <a:p>
            <a:pPr lvl="0" algn="just">
              <a:lnSpc>
                <a:spcPct val="107000"/>
              </a:lnSpc>
              <a:spcAft>
                <a:spcPts val="800"/>
              </a:spcAft>
              <a:tabLst>
                <a:tab pos="457200" algn="l"/>
              </a:tabLst>
            </a:pPr>
            <a:endParaRPr lang="en-US" sz="2000" dirty="0">
              <a:effectLst/>
              <a:latin typeface="+mj-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155055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5EAB73A-C79D-948A-64C1-9DE5D8A9877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think-cell data - do not delete" hidden="1">
                        <a:extLst>
                          <a:ext uri="{FF2B5EF4-FFF2-40B4-BE49-F238E27FC236}">
                            <a16:creationId xmlns:a16="http://schemas.microsoft.com/office/drawing/2014/main" id="{65EAB73A-C79D-948A-64C1-9DE5D8A987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Computer script on a screen">
            <a:extLst>
              <a:ext uri="{FF2B5EF4-FFF2-40B4-BE49-F238E27FC236}">
                <a16:creationId xmlns:a16="http://schemas.microsoft.com/office/drawing/2014/main" id="{AAEBED45-CFB6-C906-4713-61C41DDD7A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32000" y="4878306"/>
            <a:ext cx="10548000" cy="4174580"/>
          </a:xfrm>
          <a:prstGeom prst="rect">
            <a:avLst/>
          </a:prstGeom>
        </p:spPr>
      </p:pic>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Upravljanje digitalnim financijskim rizicima</a:t>
            </a:r>
            <a:endParaRPr lang="hr-HR"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Koji </a:t>
            </a:r>
            <a:r>
              <a:rPr lang="en-US" sz="2800" b="1" dirty="0" err="1">
                <a:solidFill>
                  <a:srgbClr val="00CCFF"/>
                </a:solidFill>
                <a:latin typeface="+mn-lt"/>
                <a:ea typeface="Helvetica Neue"/>
                <a:cs typeface="Helvetica Neue"/>
                <a:sym typeface="Helvetica Neue"/>
              </a:rPr>
              <a:t>su</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rizici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povezani</a:t>
            </a:r>
            <a:r>
              <a:rPr lang="en-US" sz="2800" b="1" dirty="0">
                <a:solidFill>
                  <a:srgbClr val="00CCFF"/>
                </a:solidFill>
                <a:latin typeface="+mn-lt"/>
                <a:ea typeface="Helvetica Neue"/>
                <a:cs typeface="Helvetica Neue"/>
                <a:sym typeface="Helvetica Neue"/>
              </a:rPr>
              <a:t> s </a:t>
            </a:r>
            <a:r>
              <a:rPr lang="en-US" sz="2800" b="1" dirty="0" err="1">
                <a:solidFill>
                  <a:srgbClr val="00CCFF"/>
                </a:solidFill>
                <a:latin typeface="+mn-lt"/>
                <a:ea typeface="Helvetica Neue"/>
                <a:cs typeface="Helvetica Neue"/>
                <a:sym typeface="Helvetica Neue"/>
              </a:rPr>
              <a:t>uporabom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digitalnih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financijskih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usluga</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120" name="Google Shape;120;p6"/>
          <p:cNvSpPr txBox="1"/>
          <p:nvPr/>
        </p:nvSpPr>
        <p:spPr>
          <a:xfrm>
            <a:off x="1295400" y="4024780"/>
            <a:ext cx="15621000" cy="85352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n-US" sz="2000" dirty="0" err="1">
                <a:effectLst/>
                <a:latin typeface="+mj-lt"/>
                <a:ea typeface="Yu Mincho" panose="02020400000000000000" pitchFamily="18" charset="-128"/>
                <a:cs typeface="Arial" panose="020B0604020202020204" pitchFamily="34" charset="0"/>
              </a:rPr>
              <a:t>Iako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digitalne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usluge</a:t>
            </a:r>
            <a:r>
              <a:rPr lang="en-US" sz="2000" dirty="0">
                <a:effectLst/>
                <a:latin typeface="+mj-lt"/>
                <a:ea typeface="Yu Mincho" panose="02020400000000000000" pitchFamily="18" charset="-128"/>
                <a:cs typeface="Arial" panose="020B0604020202020204" pitchFamily="34" charset="0"/>
              </a:rPr>
              <a:t> nude </a:t>
            </a:r>
            <a:r>
              <a:rPr lang="en-US" sz="2000" dirty="0" err="1">
                <a:effectLst/>
                <a:latin typeface="+mj-lt"/>
                <a:ea typeface="Yu Mincho" panose="02020400000000000000" pitchFamily="18" charset="-128"/>
                <a:cs typeface="Arial" panose="020B0604020202020204" pitchFamily="34" charset="0"/>
              </a:rPr>
              <a:t>praktičnost</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pristupačnost</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ključno</a:t>
            </a:r>
            <a:r>
              <a:rPr lang="en-US" sz="2000" dirty="0">
                <a:effectLst/>
                <a:latin typeface="+mj-lt"/>
                <a:ea typeface="Yu Mincho" panose="02020400000000000000" pitchFamily="18" charset="-128"/>
                <a:cs typeface="Arial" panose="020B0604020202020204" pitchFamily="34" charset="0"/>
              </a:rPr>
              <a:t> je </a:t>
            </a:r>
            <a:r>
              <a:rPr lang="en-US" sz="2000" dirty="0" err="1">
                <a:effectLst/>
                <a:latin typeface="+mj-lt"/>
                <a:ea typeface="Yu Mincho" panose="02020400000000000000" pitchFamily="18" charset="-128"/>
                <a:cs typeface="Arial" panose="020B0604020202020204" pitchFamily="34" charset="0"/>
              </a:rPr>
              <a:t>biti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svjestan</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mogućih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rizika</a:t>
            </a:r>
            <a:r>
              <a:rPr lang="en-US" sz="2000" dirty="0">
                <a:effectLst/>
                <a:latin typeface="+mj-lt"/>
                <a:ea typeface="Yu Mincho" panose="02020400000000000000" pitchFamily="18" charset="-128"/>
                <a:cs typeface="Arial" panose="020B0604020202020204" pitchFamily="34" charset="0"/>
              </a:rPr>
              <a:t>. Evo </a:t>
            </a:r>
            <a:r>
              <a:rPr lang="en-US" sz="2000" dirty="0" err="1">
                <a:effectLst/>
                <a:latin typeface="+mj-lt"/>
                <a:ea typeface="Yu Mincho" panose="02020400000000000000" pitchFamily="18" charset="-128"/>
                <a:cs typeface="Arial" panose="020B0604020202020204" pitchFamily="34" charset="0"/>
              </a:rPr>
              <a:t>nekoliko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uobičajenih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rizika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izazova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povezanih</a:t>
            </a:r>
            <a:r>
              <a:rPr lang="en-US" sz="2000" dirty="0">
                <a:effectLst/>
                <a:latin typeface="+mj-lt"/>
                <a:ea typeface="Yu Mincho" panose="02020400000000000000" pitchFamily="18" charset="-128"/>
                <a:cs typeface="Arial" panose="020B0604020202020204" pitchFamily="34" charset="0"/>
              </a:rPr>
              <a:t> s </a:t>
            </a:r>
            <a:r>
              <a:rPr lang="en-US" sz="2000" dirty="0" err="1">
                <a:effectLst/>
                <a:latin typeface="+mj-lt"/>
                <a:ea typeface="Yu Mincho" panose="02020400000000000000" pitchFamily="18" charset="-128"/>
                <a:cs typeface="Arial" panose="020B0604020202020204" pitchFamily="34" charset="0"/>
              </a:rPr>
              <a:t>upotrebom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digitalnih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a:t>
            </a:r>
            <a:endParaRPr lang="en-US" sz="1800" dirty="0">
              <a:effectLst/>
              <a:latin typeface="+mj-lt"/>
              <a:ea typeface="Yu Mincho" panose="02020400000000000000" pitchFamily="18" charset="-128"/>
              <a:cs typeface="Arial" panose="020B0604020202020204" pitchFamily="34" charset="0"/>
            </a:endParaRPr>
          </a:p>
        </p:txBody>
      </p:sp>
      <p:sp>
        <p:nvSpPr>
          <p:cNvPr id="3" name="TextBox 2">
            <a:extLst>
              <a:ext uri="{FF2B5EF4-FFF2-40B4-BE49-F238E27FC236}">
                <a16:creationId xmlns:a16="http://schemas.microsoft.com/office/drawing/2014/main" id="{D0C206E8-92B7-9B9D-C70F-4D7BBEB5D363}"/>
              </a:ext>
            </a:extLst>
          </p:cNvPr>
          <p:cNvSpPr txBox="1"/>
          <p:nvPr/>
        </p:nvSpPr>
        <p:spPr>
          <a:xfrm>
            <a:off x="1295400" y="4944940"/>
            <a:ext cx="5220000" cy="4225387"/>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hr-HR" sz="2000" b="1" dirty="0">
              <a:effectLst/>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r>
              <a:rPr lang="en-US" sz="2000" b="1" dirty="0" err="1">
                <a:effectLst/>
                <a:latin typeface="+mj-lt"/>
                <a:ea typeface="Yu Mincho" panose="02020400000000000000" pitchFamily="18" charset="-128"/>
                <a:cs typeface="Arial" panose="020B0604020202020204" pitchFamily="34" charset="0"/>
              </a:rPr>
              <a:t>Tehnički</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problemi</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Digitalne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oslanjaju</a:t>
            </a:r>
            <a:r>
              <a:rPr lang="en-US" sz="2000"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tehnologiju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može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doći</a:t>
            </a:r>
            <a:r>
              <a:rPr lang="en-US" sz="2000" dirty="0">
                <a:effectLst/>
                <a:latin typeface="+mj-lt"/>
                <a:ea typeface="Yu Mincho" panose="02020400000000000000" pitchFamily="18" charset="-128"/>
                <a:cs typeface="Arial" panose="020B0604020202020204" pitchFamily="34" charset="0"/>
              </a:rPr>
              <a:t> do </a:t>
            </a:r>
            <a:r>
              <a:rPr lang="en-US" sz="2000" dirty="0" err="1">
                <a:effectLst/>
                <a:latin typeface="+mj-lt"/>
                <a:ea typeface="Yu Mincho" panose="02020400000000000000" pitchFamily="18" charset="-128"/>
                <a:cs typeface="Arial" panose="020B0604020202020204" pitchFamily="34" charset="0"/>
              </a:rPr>
              <a:t>tehničkih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grešaka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kvarova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sustava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Ovi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problemi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mogu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rezultirati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pogreškama</a:t>
            </a:r>
            <a:r>
              <a:rPr lang="en-US" sz="2000" dirty="0">
                <a:effectLst/>
                <a:latin typeface="+mj-lt"/>
                <a:ea typeface="Yu Mincho" panose="02020400000000000000" pitchFamily="18" charset="-128"/>
                <a:cs typeface="Arial" panose="020B0604020202020204" pitchFamily="34" charset="0"/>
              </a:rPr>
              <a:t> u </a:t>
            </a:r>
            <a:r>
              <a:rPr lang="en-US" sz="2000" dirty="0" err="1">
                <a:effectLst/>
                <a:latin typeface="+mj-lt"/>
                <a:ea typeface="Yu Mincho" panose="02020400000000000000" pitchFamily="18" charset="-128"/>
                <a:cs typeface="Arial" panose="020B0604020202020204" pitchFamily="34" charset="0"/>
              </a:rPr>
              <a:t>transakcijama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kašnjenjima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privremenom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nedostupnošću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Važno</a:t>
            </a:r>
            <a:r>
              <a:rPr lang="en-US" sz="2000" dirty="0">
                <a:effectLst/>
                <a:latin typeface="+mj-lt"/>
                <a:ea typeface="Yu Mincho" panose="02020400000000000000" pitchFamily="18" charset="-128"/>
                <a:cs typeface="Arial" panose="020B0604020202020204" pitchFamily="34" charset="0"/>
              </a:rPr>
              <a:t> je </a:t>
            </a:r>
            <a:r>
              <a:rPr lang="en-US" sz="2000" dirty="0" err="1">
                <a:effectLst/>
                <a:latin typeface="+mj-lt"/>
                <a:ea typeface="Yu Mincho" panose="02020400000000000000" pitchFamily="18" charset="-128"/>
                <a:cs typeface="Arial" panose="020B0604020202020204" pitchFamily="34" charset="0"/>
              </a:rPr>
              <a:t>imati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rezervne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planove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održavati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kopije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važnih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dokumenata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pravovremeno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prijaviti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tehničke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probleme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pružatelju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a:t>
            </a:r>
          </a:p>
          <a:p>
            <a:pPr lvl="0" algn="just">
              <a:lnSpc>
                <a:spcPct val="107000"/>
              </a:lnSpc>
              <a:spcAft>
                <a:spcPts val="800"/>
              </a:spcAft>
              <a:tabLst>
                <a:tab pos="457200" algn="l"/>
              </a:tabLst>
            </a:pPr>
            <a:endParaRPr lang="en-US" sz="2000" dirty="0">
              <a:effectLst/>
              <a:latin typeface="+mj-lt"/>
              <a:ea typeface="Yu Mincho" panose="02020400000000000000" pitchFamily="18" charset="-128"/>
              <a:cs typeface="Arial" panose="020B0604020202020204" pitchFamily="34" charset="0"/>
            </a:endParaRPr>
          </a:p>
        </p:txBody>
      </p:sp>
      <p:sp>
        <p:nvSpPr>
          <p:cNvPr id="5" name="TextBox 4">
            <a:extLst>
              <a:ext uri="{FF2B5EF4-FFF2-40B4-BE49-F238E27FC236}">
                <a16:creationId xmlns:a16="http://schemas.microsoft.com/office/drawing/2014/main" id="{002479A1-65A1-EF64-5753-AC80DB04CF49}"/>
              </a:ext>
            </a:extLst>
          </p:cNvPr>
          <p:cNvSpPr txBox="1"/>
          <p:nvPr/>
        </p:nvSpPr>
        <p:spPr>
          <a:xfrm>
            <a:off x="6585900" y="4944940"/>
            <a:ext cx="5220000" cy="4217565"/>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hr-HR" sz="2000" b="1" dirty="0">
              <a:effectLst/>
              <a:latin typeface="+mj-lt"/>
              <a:ea typeface="Yu Mincho" panose="02020400000000000000" pitchFamily="18" charset="-128"/>
              <a:cs typeface="Arial" panose="020B0604020202020204" pitchFamily="34" charset="0"/>
            </a:endParaRPr>
          </a:p>
          <a:p>
            <a:pPr algn="just"/>
            <a:r>
              <a:rPr lang="en-US" sz="2000" b="1" dirty="0" err="1">
                <a:effectLst/>
                <a:latin typeface="+mj-lt"/>
                <a:ea typeface="Yu Mincho" panose="02020400000000000000" pitchFamily="18" charset="-128"/>
                <a:cs typeface="Arial" panose="020B0604020202020204" pitchFamily="34" charset="0"/>
              </a:rPr>
              <a:t>Nedostatak</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ljudske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interakcije</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Digitalnim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često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nedostaje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ljudska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interakcija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kakva</a:t>
            </a:r>
            <a:r>
              <a:rPr lang="en-US" sz="2000"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može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naći</a:t>
            </a:r>
            <a:r>
              <a:rPr lang="en-US" sz="2000" dirty="0">
                <a:effectLst/>
                <a:latin typeface="+mj-lt"/>
                <a:ea typeface="Yu Mincho" panose="02020400000000000000" pitchFamily="18" charset="-128"/>
                <a:cs typeface="Arial" panose="020B0604020202020204" pitchFamily="34" charset="0"/>
              </a:rPr>
              <a:t> u </a:t>
            </a:r>
            <a:r>
              <a:rPr lang="en-US" sz="2000" dirty="0" err="1">
                <a:effectLst/>
                <a:latin typeface="+mj-lt"/>
                <a:ea typeface="Yu Mincho" panose="02020400000000000000" pitchFamily="18" charset="-128"/>
                <a:cs typeface="Arial" panose="020B0604020202020204" pitchFamily="34" charset="0"/>
              </a:rPr>
              <a:t>tradicionalnom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bankarstvu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Iako</a:t>
            </a:r>
            <a:r>
              <a:rPr lang="en-US" sz="2000" dirty="0">
                <a:effectLst/>
                <a:latin typeface="+mj-lt"/>
                <a:ea typeface="Yu Mincho" panose="02020400000000000000" pitchFamily="18" charset="-128"/>
                <a:cs typeface="Arial" panose="020B0604020202020204" pitchFamily="34" charset="0"/>
              </a:rPr>
              <a:t> to </a:t>
            </a:r>
            <a:r>
              <a:rPr lang="en-US" sz="2000" dirty="0" err="1">
                <a:effectLst/>
                <a:latin typeface="+mj-lt"/>
                <a:ea typeface="Yu Mincho" panose="02020400000000000000" pitchFamily="18" charset="-128"/>
                <a:cs typeface="Arial" panose="020B0604020202020204" pitchFamily="34" charset="0"/>
              </a:rPr>
              <a:t>može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biti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pogodno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može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rezultirati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izazovima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prilikom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traženja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personalizirane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pomoći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rješavanja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sporova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dobivanja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pojašnjenja</a:t>
            </a:r>
            <a:r>
              <a:rPr lang="en-US" sz="2000" dirty="0">
                <a:effectLst/>
                <a:latin typeface="+mj-lt"/>
                <a:ea typeface="Yu Mincho" panose="02020400000000000000" pitchFamily="18" charset="-128"/>
                <a:cs typeface="Arial" panose="020B0604020202020204" pitchFamily="34" charset="0"/>
              </a:rPr>
              <a:t> o </a:t>
            </a:r>
            <a:r>
              <a:rPr lang="en-US" sz="2000" dirty="0" err="1">
                <a:effectLst/>
                <a:latin typeface="+mj-lt"/>
                <a:ea typeface="Yu Mincho" panose="02020400000000000000" pitchFamily="18" charset="-128"/>
                <a:cs typeface="Arial" panose="020B0604020202020204" pitchFamily="34" charset="0"/>
              </a:rPr>
              <a:t>složenim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stvarima</a:t>
            </a:r>
            <a:r>
              <a:rPr lang="en-US" sz="2000" dirty="0">
                <a:effectLst/>
                <a:latin typeface="+mj-lt"/>
                <a:ea typeface="Yu Mincho" panose="02020400000000000000" pitchFamily="18" charset="-128"/>
                <a:cs typeface="Arial" panose="020B0604020202020204" pitchFamily="34" charset="0"/>
              </a:rPr>
              <a:t>. U </a:t>
            </a:r>
            <a:r>
              <a:rPr lang="en-US" sz="2000" dirty="0" err="1">
                <a:effectLst/>
                <a:latin typeface="+mj-lt"/>
                <a:ea typeface="Yu Mincho" panose="02020400000000000000" pitchFamily="18" charset="-128"/>
                <a:cs typeface="Arial" panose="020B0604020202020204" pitchFamily="34" charset="0"/>
              </a:rPr>
              <a:t>rješavanju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ovih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problema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može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pomoći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razumijevanje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dostupnih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kanala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podrške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znanje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kako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doći</a:t>
            </a:r>
            <a:r>
              <a:rPr lang="en-US" sz="2000" dirty="0">
                <a:effectLst/>
                <a:latin typeface="+mj-lt"/>
                <a:ea typeface="Yu Mincho" panose="02020400000000000000" pitchFamily="18" charset="-128"/>
                <a:cs typeface="Arial" panose="020B0604020202020204" pitchFamily="34" charset="0"/>
              </a:rPr>
              <a:t> do </a:t>
            </a:r>
            <a:r>
              <a:rPr lang="en-US" sz="2000" dirty="0" err="1">
                <a:effectLst/>
                <a:latin typeface="+mj-lt"/>
                <a:ea typeface="Yu Mincho" panose="02020400000000000000" pitchFamily="18" charset="-128"/>
                <a:cs typeface="Arial" panose="020B0604020202020204" pitchFamily="34" charset="0"/>
              </a:rPr>
              <a:t>korisničke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službe</a:t>
            </a:r>
            <a:r>
              <a:rPr lang="en-US" sz="2000" dirty="0">
                <a:effectLst/>
                <a:latin typeface="+mj-lt"/>
                <a:ea typeface="Yu Mincho" panose="02020400000000000000" pitchFamily="18" charset="-128"/>
                <a:cs typeface="Arial" panose="020B0604020202020204" pitchFamily="34" charset="0"/>
              </a:rPr>
              <a:t>.</a:t>
            </a:r>
          </a:p>
          <a:p>
            <a:pPr algn="just"/>
            <a:endParaRPr lang="en-US" sz="2000" dirty="0">
              <a:latin typeface="+mj-lt"/>
            </a:endParaRPr>
          </a:p>
        </p:txBody>
      </p:sp>
      <p:sp>
        <p:nvSpPr>
          <p:cNvPr id="2" name="Google Shape;120;p6">
            <a:extLst>
              <a:ext uri="{FF2B5EF4-FFF2-40B4-BE49-F238E27FC236}">
                <a16:creationId xmlns:a16="http://schemas.microsoft.com/office/drawing/2014/main" id="{26BF6EE3-22BA-58EA-71B1-5083057A8997}"/>
              </a:ext>
            </a:extLst>
          </p:cNvPr>
          <p:cNvSpPr txBox="1"/>
          <p:nvPr/>
        </p:nvSpPr>
        <p:spPr>
          <a:xfrm>
            <a:off x="12072180" y="4918902"/>
            <a:ext cx="4920420" cy="4093388"/>
          </a:xfrm>
          <a:prstGeom prst="rect">
            <a:avLst/>
          </a:prstGeom>
          <a:noFill/>
          <a:ln w="38100">
            <a:solidFill>
              <a:srgbClr val="466790"/>
            </a:solidFill>
            <a:prstDash val="sysDash"/>
          </a:ln>
        </p:spPr>
        <p:txBody>
          <a:bodyPr spcFirstLastPara="1" wrap="square" lIns="91425" tIns="45700" rIns="91425" bIns="45700" anchor="t" anchorCtr="0">
            <a:spAutoFit/>
          </a:bodyPr>
          <a:lstStyle/>
          <a:p>
            <a:pPr algn="just"/>
            <a:r>
              <a:rPr lang="en-US" sz="2000" i="1" dirty="0" err="1">
                <a:solidFill>
                  <a:schemeClr val="accent6"/>
                </a:solidFill>
                <a:latin typeface="+mn-lt"/>
                <a:ea typeface="Helvetica Neue"/>
                <a:cs typeface="Helvetica Neue"/>
                <a:sym typeface="Helvetica Neue"/>
              </a:rPr>
              <a:t>Ako</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budete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svjesni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ovih</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rizika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možete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poduzeti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proaktivne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korake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kako</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biste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zaštitili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svoje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financijsko</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blagostanje</a:t>
            </a:r>
            <a:r>
              <a:rPr lang="en-US" sz="2000" i="1" dirty="0">
                <a:solidFill>
                  <a:schemeClr val="accent6"/>
                </a:solidFill>
                <a:latin typeface="+mn-lt"/>
                <a:ea typeface="Helvetica Neue"/>
                <a:cs typeface="Helvetica Neue"/>
                <a:sym typeface="Helvetica Neue"/>
              </a:rPr>
              <a:t> u </a:t>
            </a:r>
            <a:r>
              <a:rPr lang="en-US" sz="2000" i="1" dirty="0" err="1">
                <a:solidFill>
                  <a:schemeClr val="accent6"/>
                </a:solidFill>
                <a:latin typeface="+mn-lt"/>
                <a:ea typeface="Helvetica Neue"/>
                <a:cs typeface="Helvetica Neue"/>
                <a:sym typeface="Helvetica Neue"/>
              </a:rPr>
              <a:t>digitalnom</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svijetu</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Ključno</a:t>
            </a:r>
            <a:r>
              <a:rPr lang="en-US" sz="2000" i="1" dirty="0">
                <a:solidFill>
                  <a:schemeClr val="accent6"/>
                </a:solidFill>
                <a:latin typeface="+mn-lt"/>
                <a:ea typeface="Helvetica Neue"/>
                <a:cs typeface="Helvetica Neue"/>
                <a:sym typeface="Helvetica Neue"/>
              </a:rPr>
              <a:t> je </a:t>
            </a:r>
            <a:r>
              <a:rPr lang="en-US" sz="2000" i="1" dirty="0" err="1">
                <a:solidFill>
                  <a:schemeClr val="accent6"/>
                </a:solidFill>
                <a:latin typeface="+mn-lt"/>
                <a:ea typeface="Helvetica Neue"/>
                <a:cs typeface="Helvetica Neue"/>
                <a:sym typeface="Helvetica Neue"/>
              </a:rPr>
              <a:t>biti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informiran</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redovito</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pratiti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svoje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račune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pregledavati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transakcije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odmah</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prijaviti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svaku</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sumnjivu</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aktivnost</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svojoj</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financijskoj</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instituciji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Osim</a:t>
            </a:r>
            <a:r>
              <a:rPr lang="en-US" sz="2000" i="1" dirty="0">
                <a:solidFill>
                  <a:schemeClr val="accent6"/>
                </a:solidFill>
                <a:latin typeface="+mn-lt"/>
                <a:ea typeface="Helvetica Neue"/>
                <a:cs typeface="Helvetica Neue"/>
                <a:sym typeface="Helvetica Neue"/>
              </a:rPr>
              <a:t> toga, </a:t>
            </a:r>
            <a:r>
              <a:rPr lang="en-US" sz="2000" i="1" dirty="0" err="1">
                <a:solidFill>
                  <a:schemeClr val="accent6"/>
                </a:solidFill>
                <a:latin typeface="+mn-lt"/>
                <a:ea typeface="Helvetica Neue"/>
                <a:cs typeface="Helvetica Neue"/>
                <a:sym typeface="Helvetica Neue"/>
              </a:rPr>
              <a:t>ažuriranje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vaših</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uređaja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softvera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korištenje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renomiranog</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antivirusnog</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softvera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prakticiranje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navika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sigurnog</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pregledavanja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mogu</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doprinijeti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sigurnijem</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digitalnom</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financijskom</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iskustvu</a:t>
            </a:r>
            <a:r>
              <a:rPr lang="en-US" sz="2000" i="1" dirty="0">
                <a:solidFill>
                  <a:schemeClr val="accent6"/>
                </a:solidFill>
                <a:latin typeface="+mn-lt"/>
                <a:ea typeface="Helvetica Neue"/>
                <a:cs typeface="Helvetica Neue"/>
                <a:sym typeface="Helvetica Neue"/>
              </a:rPr>
              <a:t>.</a:t>
            </a:r>
            <a:endParaRPr lang="en-US" sz="1100" i="1" dirty="0">
              <a:solidFill>
                <a:schemeClr val="accent6"/>
              </a:solidFill>
              <a:latin typeface="+mn-lt"/>
              <a:ea typeface="Helvetica Neue"/>
              <a:cs typeface="Helvetica Neue"/>
              <a:sym typeface="Helvetica Neue"/>
            </a:endParaRPr>
          </a:p>
        </p:txBody>
      </p:sp>
    </p:spTree>
    <p:extLst>
      <p:ext uri="{BB962C8B-B14F-4D97-AF65-F5344CB8AC3E}">
        <p14:creationId xmlns:p14="http://schemas.microsoft.com/office/powerpoint/2010/main" val="3066867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Upravljanje digitalnim financijskim rizicima</a:t>
            </a:r>
            <a:endParaRPr lang="hr-HR"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Kako</a:t>
            </a:r>
            <a:r>
              <a:rPr lang="en-US" sz="2800" b="1" dirty="0">
                <a:solidFill>
                  <a:srgbClr val="00CCFF"/>
                </a:solidFill>
                <a:latin typeface="+mn-lt"/>
                <a:ea typeface="Helvetica Neue"/>
                <a:cs typeface="Helvetica Neue"/>
                <a:sym typeface="Helvetica Neue"/>
              </a:rPr>
              <a:t> se </a:t>
            </a:r>
            <a:r>
              <a:rPr lang="en-US" sz="2800" b="1" dirty="0" err="1">
                <a:solidFill>
                  <a:srgbClr val="00CCFF"/>
                </a:solidFill>
                <a:latin typeface="+mn-lt"/>
                <a:ea typeface="Helvetica Neue"/>
                <a:cs typeface="Helvetica Neue"/>
                <a:sym typeface="Helvetica Neue"/>
              </a:rPr>
              <a:t>možete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zaštititi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prilikom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uporabe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digitalnih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financijskih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usluga</a:t>
            </a:r>
            <a:r>
              <a:rPr lang="en-US" sz="2800" b="1" dirty="0">
                <a:solidFill>
                  <a:srgbClr val="00CCFF"/>
                </a:solidFill>
                <a:latin typeface="+mn-lt"/>
                <a:ea typeface="Helvetica Neue"/>
                <a:cs typeface="Helvetica Neue"/>
                <a:sym typeface="Helvetica Neue"/>
              </a:rPr>
              <a:t>?</a:t>
            </a:r>
            <a:endParaRPr lang="es-ES" dirty="0">
              <a:solidFill>
                <a:srgbClr val="00CCFF"/>
              </a:solidFill>
              <a:latin typeface="+mn-lt"/>
            </a:endParaRPr>
          </a:p>
        </p:txBody>
      </p:sp>
      <p:sp>
        <p:nvSpPr>
          <p:cNvPr id="2" name="TextBox 1">
            <a:extLst>
              <a:ext uri="{FF2B5EF4-FFF2-40B4-BE49-F238E27FC236}">
                <a16:creationId xmlns:a16="http://schemas.microsoft.com/office/drawing/2014/main" id="{F753751A-5A87-F0D0-6D2E-316A0F1B928A}"/>
              </a:ext>
            </a:extLst>
          </p:cNvPr>
          <p:cNvSpPr txBox="1"/>
          <p:nvPr/>
        </p:nvSpPr>
        <p:spPr>
          <a:xfrm>
            <a:off x="1332000" y="5109292"/>
            <a:ext cx="5040000" cy="3032240"/>
          </a:xfrm>
          <a:prstGeom prst="rect">
            <a:avLst/>
          </a:prstGeom>
          <a:noFill/>
        </p:spPr>
        <p:txBody>
          <a:bodyPr wrap="square">
            <a:spAutoFit/>
          </a:bodyPr>
          <a:lstStyle/>
          <a:p>
            <a:pPr lvl="0" algn="just">
              <a:lnSpc>
                <a:spcPct val="107000"/>
              </a:lnSpc>
              <a:spcAft>
                <a:spcPts val="800"/>
              </a:spcAft>
              <a:tabLst>
                <a:tab pos="457200" algn="l"/>
              </a:tabLst>
            </a:pPr>
            <a:r>
              <a:rPr lang="en-US" sz="2000" b="1" dirty="0" err="1">
                <a:effectLst/>
                <a:latin typeface="+mj-lt"/>
                <a:ea typeface="Yu Mincho" panose="02020400000000000000" pitchFamily="18" charset="-128"/>
                <a:cs typeface="Arial" panose="020B0604020202020204" pitchFamily="34" charset="0"/>
              </a:rPr>
              <a:t>Koristite</a:t>
            </a:r>
            <a:r>
              <a:rPr lang="en-US" sz="2000" b="1" dirty="0">
                <a:effectLst/>
                <a:latin typeface="+mj-lt"/>
                <a:ea typeface="Yu Mincho" panose="02020400000000000000" pitchFamily="18" charset="-128"/>
                <a:cs typeface="Arial" panose="020B0604020202020204" pitchFamily="34" charset="0"/>
              </a:rPr>
              <a:t> jake </a:t>
            </a:r>
            <a:r>
              <a:rPr lang="en-US" sz="2000" b="1" dirty="0" err="1">
                <a:effectLst/>
                <a:latin typeface="+mj-lt"/>
                <a:ea typeface="Yu Mincho" panose="02020400000000000000" pitchFamily="18" charset="-128"/>
                <a:cs typeface="Arial" panose="020B0604020202020204" pitchFamily="34" charset="0"/>
              </a:rPr>
              <a:t>i</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jedinstvene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lozinke</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Stvorite</a:t>
            </a:r>
            <a:r>
              <a:rPr lang="en-US" sz="2000" dirty="0">
                <a:effectLst/>
                <a:latin typeface="+mj-lt"/>
                <a:ea typeface="Yu Mincho" panose="02020400000000000000" pitchFamily="18" charset="-128"/>
                <a:cs typeface="Arial" panose="020B0604020202020204" pitchFamily="34" charset="0"/>
              </a:rPr>
              <a:t> jake </a:t>
            </a:r>
            <a:r>
              <a:rPr lang="en-US" sz="2000" dirty="0" err="1">
                <a:effectLst/>
                <a:latin typeface="+mj-lt"/>
                <a:ea typeface="Yu Mincho" panose="02020400000000000000" pitchFamily="18" charset="-128"/>
                <a:cs typeface="Arial" panose="020B0604020202020204" pitchFamily="34" charset="0"/>
              </a:rPr>
              <a:t>lozinke</a:t>
            </a:r>
            <a:r>
              <a:rPr lang="en-US" sz="2000" dirty="0">
                <a:effectLst/>
                <a:latin typeface="+mj-lt"/>
                <a:ea typeface="Yu Mincho" panose="02020400000000000000" pitchFamily="18" charset="-128"/>
                <a:cs typeface="Arial" panose="020B0604020202020204" pitchFamily="34" charset="0"/>
              </a:rPr>
              <a:t> za </a:t>
            </a:r>
            <a:r>
              <a:rPr lang="en-US" sz="2000" dirty="0" err="1">
                <a:effectLst/>
                <a:latin typeface="+mj-lt"/>
                <a:ea typeface="Yu Mincho" panose="02020400000000000000" pitchFamily="18" charset="-128"/>
                <a:cs typeface="Arial" panose="020B0604020202020204" pitchFamily="34" charset="0"/>
              </a:rPr>
              <a:t>svoje</a:t>
            </a:r>
            <a:r>
              <a:rPr lang="en-US" sz="2000" dirty="0">
                <a:effectLst/>
                <a:latin typeface="+mj-lt"/>
                <a:ea typeface="Yu Mincho" panose="02020400000000000000" pitchFamily="18" charset="-128"/>
                <a:cs typeface="Arial" panose="020B0604020202020204" pitchFamily="34" charset="0"/>
              </a:rPr>
              <a:t> online </a:t>
            </a:r>
            <a:r>
              <a:rPr lang="en-US" sz="2000" dirty="0" err="1">
                <a:effectLst/>
                <a:latin typeface="+mj-lt"/>
                <a:ea typeface="Yu Mincho" panose="02020400000000000000" pitchFamily="18" charset="-128"/>
                <a:cs typeface="Arial" panose="020B0604020202020204" pitchFamily="34" charset="0"/>
              </a:rPr>
              <a:t>račune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izbjegavajte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korištenje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iste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lozinke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više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platformi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Uključite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kombinaciju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velikih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malih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slova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brojeva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posebnih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znakova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Redovito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ažurirajte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svoje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lozinke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razmislite</a:t>
            </a:r>
            <a:r>
              <a:rPr lang="en-US" sz="2000" dirty="0">
                <a:effectLst/>
                <a:latin typeface="+mj-lt"/>
                <a:ea typeface="Yu Mincho" panose="02020400000000000000" pitchFamily="18" charset="-128"/>
                <a:cs typeface="Arial" panose="020B0604020202020204" pitchFamily="34" charset="0"/>
              </a:rPr>
              <a:t> o </a:t>
            </a:r>
            <a:r>
              <a:rPr lang="en-US" sz="2000" dirty="0" err="1">
                <a:effectLst/>
                <a:latin typeface="+mj-lt"/>
                <a:ea typeface="Yu Mincho" panose="02020400000000000000" pitchFamily="18" charset="-128"/>
                <a:cs typeface="Arial" panose="020B0604020202020204" pitchFamily="34" charset="0"/>
              </a:rPr>
              <a:t>korištenju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renomiranog</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upravitelja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lozinki</a:t>
            </a:r>
            <a:r>
              <a:rPr lang="en-US" sz="2000" dirty="0">
                <a:effectLst/>
                <a:latin typeface="+mj-lt"/>
                <a:ea typeface="Yu Mincho" panose="02020400000000000000" pitchFamily="18" charset="-128"/>
                <a:cs typeface="Arial" panose="020B0604020202020204" pitchFamily="34" charset="0"/>
              </a:rPr>
              <a:t> za </a:t>
            </a:r>
            <a:r>
              <a:rPr lang="en-US" sz="2000" dirty="0" err="1">
                <a:effectLst/>
                <a:latin typeface="+mj-lt"/>
                <a:ea typeface="Yu Mincho" panose="02020400000000000000" pitchFamily="18" charset="-128"/>
                <a:cs typeface="Arial" panose="020B0604020202020204" pitchFamily="34" charset="0"/>
              </a:rPr>
              <a:t>sigurno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pohranjivanje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upravljanje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njima</a:t>
            </a:r>
            <a:r>
              <a:rPr lang="en-US" sz="2000" dirty="0">
                <a:effectLst/>
                <a:latin typeface="+mj-lt"/>
                <a:ea typeface="Yu Mincho" panose="02020400000000000000" pitchFamily="18" charset="-128"/>
                <a:cs typeface="Arial" panose="020B0604020202020204" pitchFamily="34" charset="0"/>
              </a:rPr>
              <a:t>.</a:t>
            </a:r>
          </a:p>
        </p:txBody>
      </p:sp>
      <p:sp>
        <p:nvSpPr>
          <p:cNvPr id="3" name="TextBox 2">
            <a:extLst>
              <a:ext uri="{FF2B5EF4-FFF2-40B4-BE49-F238E27FC236}">
                <a16:creationId xmlns:a16="http://schemas.microsoft.com/office/drawing/2014/main" id="{8C08CEB3-371B-2194-F121-7CDF357FDC3C}"/>
              </a:ext>
            </a:extLst>
          </p:cNvPr>
          <p:cNvSpPr txBox="1"/>
          <p:nvPr/>
        </p:nvSpPr>
        <p:spPr>
          <a:xfrm>
            <a:off x="6624000" y="5109292"/>
            <a:ext cx="5040000" cy="3361626"/>
          </a:xfrm>
          <a:prstGeom prst="rect">
            <a:avLst/>
          </a:prstGeom>
          <a:noFill/>
        </p:spPr>
        <p:txBody>
          <a:bodyPr wrap="square">
            <a:spAutoFit/>
          </a:bodyPr>
          <a:lstStyle/>
          <a:p>
            <a:pPr lvl="0" algn="just">
              <a:lnSpc>
                <a:spcPct val="107000"/>
              </a:lnSpc>
              <a:spcAft>
                <a:spcPts val="800"/>
              </a:spcAft>
              <a:tabLst>
                <a:tab pos="457200" algn="l"/>
              </a:tabLst>
            </a:pPr>
            <a:r>
              <a:rPr lang="en-US" sz="2000" b="1" dirty="0" err="1">
                <a:effectLst/>
                <a:latin typeface="+mj-lt"/>
                <a:ea typeface="Yu Mincho" panose="02020400000000000000" pitchFamily="18" charset="-128"/>
                <a:cs typeface="Arial" panose="020B0604020202020204" pitchFamily="34" charset="0"/>
              </a:rPr>
              <a:t>Omogući</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dvofaktorsku</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autentifikaciju</a:t>
            </a:r>
            <a:r>
              <a:rPr lang="en-US" sz="2000" b="1" dirty="0">
                <a:effectLst/>
                <a:latin typeface="+mj-lt"/>
                <a:ea typeface="Yu Mincho" panose="02020400000000000000" pitchFamily="18" charset="-128"/>
                <a:cs typeface="Arial" panose="020B0604020202020204" pitchFamily="34" charset="0"/>
              </a:rPr>
              <a:t> (2FA): </a:t>
            </a:r>
            <a:r>
              <a:rPr lang="en-US" sz="2000" dirty="0" err="1">
                <a:effectLst/>
                <a:latin typeface="+mj-lt"/>
                <a:ea typeface="Yu Mincho" panose="02020400000000000000" pitchFamily="18" charset="-128"/>
                <a:cs typeface="Arial" panose="020B0604020202020204" pitchFamily="34" charset="0"/>
              </a:rPr>
              <a:t>Aktivirajte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dvofaktorsku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autentifikaciju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kad</a:t>
            </a:r>
            <a:r>
              <a:rPr lang="en-US" sz="2000" dirty="0">
                <a:effectLst/>
                <a:latin typeface="+mj-lt"/>
                <a:ea typeface="Yu Mincho" panose="02020400000000000000" pitchFamily="18" charset="-128"/>
                <a:cs typeface="Arial" panose="020B0604020202020204" pitchFamily="34" charset="0"/>
              </a:rPr>
              <a:t> god je to </a:t>
            </a:r>
            <a:r>
              <a:rPr lang="en-US" sz="2000" dirty="0" err="1">
                <a:effectLst/>
                <a:latin typeface="+mj-lt"/>
                <a:ea typeface="Yu Mincho" panose="02020400000000000000" pitchFamily="18" charset="-128"/>
                <a:cs typeface="Arial" panose="020B0604020202020204" pitchFamily="34" charset="0"/>
              </a:rPr>
              <a:t>moguće</a:t>
            </a:r>
            <a:r>
              <a:rPr lang="en-US" sz="2000" dirty="0">
                <a:effectLst/>
                <a:latin typeface="+mj-lt"/>
                <a:ea typeface="Yu Mincho" panose="02020400000000000000" pitchFamily="18" charset="-128"/>
                <a:cs typeface="Arial" panose="020B0604020202020204" pitchFamily="34" charset="0"/>
              </a:rPr>
              <a:t>. Ovo </a:t>
            </a:r>
            <a:r>
              <a:rPr lang="en-US" sz="2000" dirty="0" err="1">
                <a:effectLst/>
                <a:latin typeface="+mj-lt"/>
                <a:ea typeface="Yu Mincho" panose="02020400000000000000" pitchFamily="18" charset="-128"/>
                <a:cs typeface="Arial" panose="020B0604020202020204" pitchFamily="34" charset="0"/>
              </a:rPr>
              <a:t>dodaje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dodatnu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razinu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sigurnosti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zahtijevajući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dodatni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korak</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provjere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što</a:t>
            </a:r>
            <a:r>
              <a:rPr lang="en-US" sz="2000" dirty="0">
                <a:effectLst/>
                <a:latin typeface="+mj-lt"/>
                <a:ea typeface="Yu Mincho" panose="02020400000000000000" pitchFamily="18" charset="-128"/>
                <a:cs typeface="Arial" panose="020B0604020202020204" pitchFamily="34" charset="0"/>
              </a:rPr>
              <a:t> je </a:t>
            </a:r>
            <a:r>
              <a:rPr lang="en-US" sz="2000" dirty="0" err="1">
                <a:effectLst/>
                <a:latin typeface="+mj-lt"/>
                <a:ea typeface="Yu Mincho" panose="02020400000000000000" pitchFamily="18" charset="-128"/>
                <a:cs typeface="Arial" panose="020B0604020202020204" pitchFamily="34" charset="0"/>
              </a:rPr>
              <a:t>jedinstveni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kod</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poslan</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vaš</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mobilni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uređaj</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uz</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vašu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lozinku</a:t>
            </a:r>
            <a:r>
              <a:rPr lang="en-US" sz="2000" dirty="0">
                <a:effectLst/>
                <a:latin typeface="+mj-lt"/>
                <a:ea typeface="Yu Mincho" panose="02020400000000000000" pitchFamily="18" charset="-128"/>
                <a:cs typeface="Arial" panose="020B0604020202020204" pitchFamily="34" charset="0"/>
              </a:rPr>
              <a:t>. 2FA </a:t>
            </a:r>
            <a:r>
              <a:rPr lang="en-US" sz="2000" dirty="0" err="1">
                <a:effectLst/>
                <a:latin typeface="+mj-lt"/>
                <a:ea typeface="Yu Mincho" panose="02020400000000000000" pitchFamily="18" charset="-128"/>
                <a:cs typeface="Arial" panose="020B0604020202020204" pitchFamily="34" charset="0"/>
              </a:rPr>
              <a:t>pomaže</a:t>
            </a:r>
            <a:r>
              <a:rPr lang="en-US" sz="2000" dirty="0">
                <a:effectLst/>
                <a:latin typeface="+mj-lt"/>
                <a:ea typeface="Yu Mincho" panose="02020400000000000000" pitchFamily="18" charset="-128"/>
                <a:cs typeface="Arial" panose="020B0604020202020204" pitchFamily="34" charset="0"/>
              </a:rPr>
              <a:t> u </a:t>
            </a:r>
            <a:r>
              <a:rPr lang="en-US" sz="2000" dirty="0" err="1">
                <a:effectLst/>
                <a:latin typeface="+mj-lt"/>
                <a:ea typeface="Yu Mincho" panose="02020400000000000000" pitchFamily="18" charset="-128"/>
                <a:cs typeface="Arial" panose="020B0604020202020204" pitchFamily="34" charset="0"/>
              </a:rPr>
              <a:t>sprječavanju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neovlaštenog</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pristupa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čak</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ako</a:t>
            </a:r>
            <a:r>
              <a:rPr lang="en-US" sz="2000" dirty="0">
                <a:effectLst/>
                <a:latin typeface="+mj-lt"/>
                <a:ea typeface="Yu Mincho" panose="02020400000000000000" pitchFamily="18" charset="-128"/>
                <a:cs typeface="Arial" panose="020B0604020202020204" pitchFamily="34" charset="0"/>
              </a:rPr>
              <a:t> je </a:t>
            </a:r>
            <a:r>
              <a:rPr lang="en-US" sz="2000" dirty="0" err="1">
                <a:effectLst/>
                <a:latin typeface="+mj-lt"/>
                <a:ea typeface="Yu Mincho" panose="02020400000000000000" pitchFamily="18" charset="-128"/>
                <a:cs typeface="Arial" panose="020B0604020202020204" pitchFamily="34" charset="0"/>
              </a:rPr>
              <a:t>vaša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lozinka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ugrožena</a:t>
            </a:r>
            <a:r>
              <a:rPr lang="en-US" sz="2000" dirty="0">
                <a:effectLst/>
                <a:latin typeface="+mj-lt"/>
                <a:ea typeface="Yu Mincho" panose="02020400000000000000" pitchFamily="18" charset="-128"/>
                <a:cs typeface="Arial" panose="020B0604020202020204" pitchFamily="34" charset="0"/>
              </a:rPr>
              <a:t>.</a:t>
            </a:r>
          </a:p>
        </p:txBody>
      </p:sp>
      <p:sp>
        <p:nvSpPr>
          <p:cNvPr id="4" name="TextBox 3">
            <a:extLst>
              <a:ext uri="{FF2B5EF4-FFF2-40B4-BE49-F238E27FC236}">
                <a16:creationId xmlns:a16="http://schemas.microsoft.com/office/drawing/2014/main" id="{C132AEFF-2CFF-106A-9266-638755567C8C}"/>
              </a:ext>
            </a:extLst>
          </p:cNvPr>
          <p:cNvSpPr txBox="1"/>
          <p:nvPr/>
        </p:nvSpPr>
        <p:spPr>
          <a:xfrm>
            <a:off x="11916000" y="5109292"/>
            <a:ext cx="5040000" cy="3361561"/>
          </a:xfrm>
          <a:prstGeom prst="rect">
            <a:avLst/>
          </a:prstGeom>
          <a:noFill/>
        </p:spPr>
        <p:txBody>
          <a:bodyPr wrap="square">
            <a:spAutoFit/>
          </a:bodyPr>
          <a:lstStyle/>
          <a:p>
            <a:pPr lvl="0" algn="just">
              <a:lnSpc>
                <a:spcPct val="107000"/>
              </a:lnSpc>
              <a:spcAft>
                <a:spcPts val="800"/>
              </a:spcAft>
              <a:tabLst>
                <a:tab pos="457200" algn="l"/>
              </a:tabLst>
            </a:pPr>
            <a:r>
              <a:rPr lang="en-US" sz="2000" b="1" dirty="0" err="1">
                <a:effectLst/>
                <a:latin typeface="+mj-lt"/>
                <a:ea typeface="Yu Mincho" panose="02020400000000000000" pitchFamily="18" charset="-128"/>
                <a:cs typeface="Arial" panose="020B0604020202020204" pitchFamily="34" charset="0"/>
              </a:rPr>
              <a:t>Budite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oprezni</a:t>
            </a:r>
            <a:r>
              <a:rPr lang="en-US" sz="2000" b="1" dirty="0">
                <a:effectLst/>
                <a:latin typeface="+mj-lt"/>
                <a:ea typeface="Yu Mincho" panose="02020400000000000000" pitchFamily="18" charset="-128"/>
                <a:cs typeface="Arial" panose="020B0604020202020204" pitchFamily="34" charset="0"/>
              </a:rPr>
              <a:t> s </a:t>
            </a:r>
            <a:r>
              <a:rPr lang="en-US" sz="2000" b="1" dirty="0" err="1">
                <a:effectLst/>
                <a:latin typeface="+mj-lt"/>
                <a:ea typeface="Yu Mincho" panose="02020400000000000000" pitchFamily="18" charset="-128"/>
                <a:cs typeface="Arial" panose="020B0604020202020204" pitchFamily="34" charset="0"/>
              </a:rPr>
              <a:t>pokušajima</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krađe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identiteta</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Budite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oprezni</a:t>
            </a:r>
            <a:r>
              <a:rPr lang="en-US" sz="2000" dirty="0">
                <a:effectLst/>
                <a:latin typeface="+mj-lt"/>
                <a:ea typeface="Yu Mincho" panose="02020400000000000000" pitchFamily="18" charset="-128"/>
                <a:cs typeface="Arial" panose="020B0604020202020204" pitchFamily="34" charset="0"/>
              </a:rPr>
              <a:t> s </a:t>
            </a:r>
            <a:r>
              <a:rPr lang="en-US" sz="2000" dirty="0" err="1">
                <a:effectLst/>
                <a:latin typeface="+mj-lt"/>
                <a:ea typeface="Yu Mincho" panose="02020400000000000000" pitchFamily="18" charset="-128"/>
                <a:cs typeface="Arial" panose="020B0604020202020204" pitchFamily="34" charset="0"/>
              </a:rPr>
              <a:t>pokušajima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krađe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identiteta</a:t>
            </a:r>
            <a:r>
              <a:rPr lang="en-US" sz="2000" dirty="0">
                <a:effectLst/>
                <a:latin typeface="+mj-lt"/>
                <a:ea typeface="Yu Mincho" panose="02020400000000000000" pitchFamily="18" charset="-128"/>
                <a:cs typeface="Arial" panose="020B0604020202020204" pitchFamily="34" charset="0"/>
              </a:rPr>
              <a:t>, koji </a:t>
            </a:r>
            <a:r>
              <a:rPr lang="en-US" sz="2000" dirty="0" err="1">
                <a:effectLst/>
                <a:latin typeface="+mj-lt"/>
                <a:ea typeface="Yu Mincho" panose="02020400000000000000" pitchFamily="18" charset="-128"/>
                <a:cs typeface="Arial" panose="020B0604020202020204" pitchFamily="34" charset="0"/>
              </a:rPr>
              <a:t>su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pokušaji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prijevare</a:t>
            </a:r>
            <a:r>
              <a:rPr lang="en-US" sz="2000" dirty="0">
                <a:effectLst/>
                <a:latin typeface="+mj-lt"/>
                <a:ea typeface="Yu Mincho" panose="02020400000000000000" pitchFamily="18" charset="-128"/>
                <a:cs typeface="Arial" panose="020B0604020202020204" pitchFamily="34" charset="0"/>
              </a:rPr>
              <a:t> da se </a:t>
            </a:r>
            <a:r>
              <a:rPr lang="en-US" sz="2000" dirty="0" err="1">
                <a:effectLst/>
                <a:latin typeface="+mj-lt"/>
                <a:ea typeface="Yu Mincho" panose="02020400000000000000" pitchFamily="18" charset="-128"/>
                <a:cs typeface="Arial" panose="020B0604020202020204" pitchFamily="34" charset="0"/>
              </a:rPr>
              <a:t>pristupi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vašim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osjetljivim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podacima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putem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lažne</a:t>
            </a:r>
            <a:r>
              <a:rPr lang="en-US" sz="2000" dirty="0">
                <a:effectLst/>
                <a:latin typeface="+mj-lt"/>
                <a:ea typeface="Yu Mincho" panose="02020400000000000000" pitchFamily="18" charset="-128"/>
                <a:cs typeface="Arial" panose="020B0604020202020204" pitchFamily="34" charset="0"/>
              </a:rPr>
              <a:t> e-</a:t>
            </a:r>
            <a:r>
              <a:rPr lang="en-US" sz="2000" dirty="0" err="1">
                <a:effectLst/>
                <a:latin typeface="+mj-lt"/>
                <a:ea typeface="Yu Mincho" panose="02020400000000000000" pitchFamily="18" charset="-128"/>
                <a:cs typeface="Arial" panose="020B0604020202020204" pitchFamily="34" charset="0"/>
              </a:rPr>
              <a:t>pošte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poruka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web-</a:t>
            </a:r>
            <a:r>
              <a:rPr lang="en-US" sz="2000" dirty="0" err="1">
                <a:effectLst/>
                <a:latin typeface="+mj-lt"/>
                <a:ea typeface="Yu Mincho" panose="02020400000000000000" pitchFamily="18" charset="-128"/>
                <a:cs typeface="Arial" panose="020B0604020202020204" pitchFamily="34" charset="0"/>
              </a:rPr>
              <a:t>mjesta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Izbjegavajte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posjećivanje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sumnjivih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poveznica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pružanje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osobnih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podataka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odgovor</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neželjene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zahtjeve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dijeljenja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osjetljivih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podataka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provjerite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legitimnost</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svake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komunikacije</a:t>
            </a:r>
            <a:r>
              <a:rPr lang="en-US" sz="2000" dirty="0">
                <a:effectLst/>
                <a:latin typeface="+mj-lt"/>
                <a:ea typeface="Yu Mincho" panose="02020400000000000000" pitchFamily="18" charset="-128"/>
                <a:cs typeface="Arial" panose="020B0604020202020204" pitchFamily="34" charset="0"/>
              </a:rPr>
              <a:t>.</a:t>
            </a:r>
          </a:p>
        </p:txBody>
      </p:sp>
      <p:pic>
        <p:nvPicPr>
          <p:cNvPr id="5" name="Picture 4" descr="Person holding smartphone">
            <a:extLst>
              <a:ext uri="{FF2B5EF4-FFF2-40B4-BE49-F238E27FC236}">
                <a16:creationId xmlns:a16="http://schemas.microsoft.com/office/drawing/2014/main" id="{BDC99C26-55B4-FCF8-8080-D9280405787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6" name="Picture 5" descr="A stack of bank cards">
            <a:extLst>
              <a:ext uri="{FF2B5EF4-FFF2-40B4-BE49-F238E27FC236}">
                <a16:creationId xmlns:a16="http://schemas.microsoft.com/office/drawing/2014/main" id="{162ED6A1-14C7-2D5A-86C5-3AB20A9703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16000" y="3996219"/>
            <a:ext cx="5040000" cy="1030935"/>
          </a:xfrm>
          <a:prstGeom prst="rect">
            <a:avLst/>
          </a:prstGeom>
        </p:spPr>
      </p:pic>
      <p:pic>
        <p:nvPicPr>
          <p:cNvPr id="7" name="Picture 6" descr="Padlock on computer motherboard">
            <a:extLst>
              <a:ext uri="{FF2B5EF4-FFF2-40B4-BE49-F238E27FC236}">
                <a16:creationId xmlns:a16="http://schemas.microsoft.com/office/drawing/2014/main" id="{09760D26-018A-8D72-B957-38049A65C69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Tree>
    <p:extLst>
      <p:ext uri="{BB962C8B-B14F-4D97-AF65-F5344CB8AC3E}">
        <p14:creationId xmlns:p14="http://schemas.microsoft.com/office/powerpoint/2010/main" val="409962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B87AD9D-BD09-331A-C468-9830CBDB641B}"/>
              </a:ext>
            </a:extLst>
          </p:cNvPr>
          <p:cNvGraphicFramePr>
            <a:graphicFrameLocks noChangeAspect="1"/>
          </p:cNvGraphicFramePr>
          <p:nvPr>
            <p:custDataLst>
              <p:tags r:id="rId1"/>
            </p:custDataLst>
            <p:extLst>
              <p:ext uri="{D42A27DB-BD31-4B8C-83A1-F6EECF244321}">
                <p14:modId xmlns:p14="http://schemas.microsoft.com/office/powerpoint/2010/main" val="4110959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465304" y="2940500"/>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Google Shape;98;p4"/>
          <p:cNvSpPr txBox="1"/>
          <p:nvPr/>
        </p:nvSpPr>
        <p:spPr>
          <a:xfrm>
            <a:off x="1295400" y="2525000"/>
            <a:ext cx="3696000" cy="831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err="1">
                <a:solidFill>
                  <a:schemeClr val="tx1"/>
                </a:solidFill>
                <a:latin typeface="+mn-lt"/>
                <a:ea typeface="Helvetica Neue"/>
                <a:cs typeface="Helvetica Neue"/>
                <a:sym typeface="Helvetica Neue"/>
              </a:rPr>
              <a:t>Ciljevi</a:t>
            </a:r>
            <a:endParaRPr sz="4800" b="1" dirty="0">
              <a:solidFill>
                <a:schemeClr val="tx1"/>
              </a:solidFill>
              <a:latin typeface="+mn-lt"/>
              <a:ea typeface="Helvetica Neue"/>
              <a:cs typeface="Helvetica Neue"/>
              <a:sym typeface="Helvetica Neue"/>
            </a:endParaRPr>
          </a:p>
        </p:txBody>
      </p:sp>
      <p:sp>
        <p:nvSpPr>
          <p:cNvPr id="99" name="Google Shape;99;p4"/>
          <p:cNvSpPr txBox="1"/>
          <p:nvPr/>
        </p:nvSpPr>
        <p:spPr>
          <a:xfrm>
            <a:off x="8863105" y="1571936"/>
            <a:ext cx="8277667" cy="1938952"/>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p:txBody>
      </p:sp>
      <p:sp>
        <p:nvSpPr>
          <p:cNvPr id="105" name="Google Shape;105;p4"/>
          <p:cNvSpPr txBox="1"/>
          <p:nvPr/>
        </p:nvSpPr>
        <p:spPr>
          <a:xfrm>
            <a:off x="1321304" y="3435854"/>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dirty="0" err="1">
                <a:solidFill>
                  <a:schemeClr val="dk1"/>
                </a:solidFill>
                <a:latin typeface="+mn-lt"/>
                <a:ea typeface="Helvetica Neue"/>
                <a:cs typeface="Helvetica Neue"/>
                <a:sym typeface="Helvetica Neue"/>
              </a:rPr>
              <a:t>Na</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kraju</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ovog</a:t>
            </a:r>
            <a:r>
              <a:rPr lang="es-ES" sz="2400" dirty="0">
                <a:solidFill>
                  <a:schemeClr val="dk1"/>
                </a:solidFill>
                <a:latin typeface="+mn-lt"/>
                <a:ea typeface="Helvetica Neue"/>
                <a:cs typeface="Helvetica Neue"/>
                <a:sym typeface="Helvetica Neue"/>
              </a:rPr>
              <a:t> modula </a:t>
            </a:r>
            <a:r>
              <a:rPr lang="es-ES" sz="2400" dirty="0" err="1">
                <a:solidFill>
                  <a:schemeClr val="dk1"/>
                </a:solidFill>
                <a:latin typeface="+mn-lt"/>
                <a:ea typeface="Helvetica Neue"/>
                <a:cs typeface="Helvetica Neue"/>
                <a:sym typeface="Helvetica Neue"/>
              </a:rPr>
              <a:t>ćete</a:t>
            </a:r>
            <a:r>
              <a:rPr lang="es-ES" sz="2400" dirty="0">
                <a:solidFill>
                  <a:schemeClr val="dk1"/>
                </a:solidFill>
                <a:latin typeface="+mn-lt"/>
                <a:ea typeface="Helvetica Neue"/>
                <a:cs typeface="Helvetica Neue"/>
                <a:sym typeface="Helvetica Neue"/>
              </a:rPr>
              <a:t>: </a:t>
            </a:r>
            <a:endParaRPr lang="es-ES" dirty="0">
              <a:latin typeface="+mn-lt"/>
              <a:ea typeface="Helvetica Neue"/>
              <a:cs typeface="Helvetica Neue"/>
              <a:sym typeface="Helvetica Neue"/>
            </a:endParaRPr>
          </a:p>
        </p:txBody>
      </p:sp>
      <p:grpSp>
        <p:nvGrpSpPr>
          <p:cNvPr id="37" name="Group 36">
            <a:extLst>
              <a:ext uri="{FF2B5EF4-FFF2-40B4-BE49-F238E27FC236}">
                <a16:creationId xmlns:a16="http://schemas.microsoft.com/office/drawing/2014/main" id="{BC5EDD9A-03F2-FB4C-0656-2174E175CC1F}"/>
              </a:ext>
            </a:extLst>
          </p:cNvPr>
          <p:cNvGrpSpPr/>
          <p:nvPr/>
        </p:nvGrpSpPr>
        <p:grpSpPr>
          <a:xfrm>
            <a:off x="1526671" y="5501927"/>
            <a:ext cx="8483755" cy="707846"/>
            <a:chOff x="1526671" y="5701897"/>
            <a:chExt cx="8483755" cy="707846"/>
          </a:xfrm>
        </p:grpSpPr>
        <p:sp>
          <p:nvSpPr>
            <p:cNvPr id="100" name="Google Shape;100;p4"/>
            <p:cNvSpPr txBox="1"/>
            <p:nvPr/>
          </p:nvSpPr>
          <p:spPr>
            <a:xfrm>
              <a:off x="2056019" y="5701897"/>
              <a:ext cx="795440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err="1">
                  <a:solidFill>
                    <a:schemeClr val="dk1"/>
                  </a:solidFill>
                  <a:latin typeface="+mn-lt"/>
                  <a:ea typeface="Helvetica Neue"/>
                  <a:cs typeface="Helvetica Neue"/>
                  <a:sym typeface="Helvetica Neue"/>
                </a:rPr>
                <a:t>Steći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znanje</a:t>
              </a:r>
              <a:r>
                <a:rPr lang="en-US" sz="2000" dirty="0">
                  <a:solidFill>
                    <a:schemeClr val="dk1"/>
                  </a:solidFill>
                  <a:latin typeface="+mn-lt"/>
                  <a:ea typeface="Helvetica Neue"/>
                  <a:cs typeface="Helvetica Neue"/>
                  <a:sym typeface="Helvetica Neue"/>
                </a:rPr>
                <a:t> o </a:t>
              </a:r>
              <a:r>
                <a:rPr lang="en-US" sz="2000" dirty="0" err="1">
                  <a:solidFill>
                    <a:schemeClr val="dk1"/>
                  </a:solidFill>
                  <a:latin typeface="+mn-lt"/>
                  <a:ea typeface="Helvetica Neue"/>
                  <a:cs typeface="Helvetica Neue"/>
                  <a:sym typeface="Helvetica Neue"/>
                </a:rPr>
                <a:t>raznim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dostupnim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digitalnim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financijskim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proizvodima</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uslugama</a:t>
              </a:r>
              <a:r>
                <a:rPr lang="en-US" sz="2000" dirty="0">
                  <a:solidFill>
                    <a:schemeClr val="dk1"/>
                  </a:solidFill>
                  <a:latin typeface="+mn-lt"/>
                  <a:ea typeface="Helvetica Neue"/>
                  <a:cs typeface="Helvetica Neue"/>
                  <a:sym typeface="Helvetica Neue"/>
                </a:rPr>
                <a:t>,</a:t>
              </a:r>
              <a:endParaRPr sz="1200" dirty="0">
                <a:latin typeface="+mn-lt"/>
              </a:endParaRPr>
            </a:p>
          </p:txBody>
        </p:sp>
        <p:sp>
          <p:nvSpPr>
            <p:cNvPr id="14" name="Hexagon 13"/>
            <p:cNvSpPr/>
            <p:nvPr/>
          </p:nvSpPr>
          <p:spPr>
            <a:xfrm>
              <a:off x="1526671" y="5860729"/>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grpSp>
      <p:grpSp>
        <p:nvGrpSpPr>
          <p:cNvPr id="36" name="Group 35">
            <a:extLst>
              <a:ext uri="{FF2B5EF4-FFF2-40B4-BE49-F238E27FC236}">
                <a16:creationId xmlns:a16="http://schemas.microsoft.com/office/drawing/2014/main" id="{0416DE57-AAD2-2199-2985-0D835242BE47}"/>
              </a:ext>
            </a:extLst>
          </p:cNvPr>
          <p:cNvGrpSpPr/>
          <p:nvPr/>
        </p:nvGrpSpPr>
        <p:grpSpPr>
          <a:xfrm>
            <a:off x="1526671" y="6318345"/>
            <a:ext cx="8483755" cy="707846"/>
            <a:chOff x="1526671" y="6441840"/>
            <a:chExt cx="8483755" cy="707846"/>
          </a:xfrm>
        </p:grpSpPr>
        <p:sp>
          <p:nvSpPr>
            <p:cNvPr id="101" name="Google Shape;101;p4"/>
            <p:cNvSpPr txBox="1"/>
            <p:nvPr/>
          </p:nvSpPr>
          <p:spPr>
            <a:xfrm>
              <a:off x="2056019" y="6441840"/>
              <a:ext cx="795440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err="1">
                  <a:solidFill>
                    <a:schemeClr val="dk1"/>
                  </a:solidFill>
                  <a:latin typeface="+mn-lt"/>
                  <a:ea typeface="Helvetica Neue"/>
                  <a:cs typeface="Helvetica Neue"/>
                  <a:sym typeface="Helvetica Neue"/>
                </a:rPr>
                <a:t>Razumjeti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značajke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prednosti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rizike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povezane</a:t>
              </a:r>
              <a:r>
                <a:rPr lang="en-US" sz="2000" dirty="0">
                  <a:solidFill>
                    <a:schemeClr val="dk1"/>
                  </a:solidFill>
                  <a:latin typeface="+mn-lt"/>
                  <a:ea typeface="Helvetica Neue"/>
                  <a:cs typeface="Helvetica Neue"/>
                  <a:sym typeface="Helvetica Neue"/>
                </a:rPr>
                <a:t> s </a:t>
              </a:r>
              <a:r>
                <a:rPr lang="en-US" sz="2000" dirty="0" err="1">
                  <a:solidFill>
                    <a:schemeClr val="dk1"/>
                  </a:solidFill>
                  <a:latin typeface="+mn-lt"/>
                  <a:ea typeface="Helvetica Neue"/>
                  <a:cs typeface="Helvetica Neue"/>
                  <a:sym typeface="Helvetica Neue"/>
                </a:rPr>
                <a:t>digitalnim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financijskim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alatima</a:t>
              </a:r>
              <a:r>
                <a:rPr lang="en-US" sz="2000" dirty="0">
                  <a:solidFill>
                    <a:schemeClr val="dk1"/>
                  </a:solidFill>
                  <a:latin typeface="+mn-lt"/>
                  <a:ea typeface="Helvetica Neue"/>
                  <a:cs typeface="Helvetica Neue"/>
                  <a:sym typeface="Helvetica Neue"/>
                </a:rPr>
                <a:t>,</a:t>
              </a:r>
              <a:endParaRPr sz="1200" dirty="0">
                <a:latin typeface="+mn-lt"/>
              </a:endParaRPr>
            </a:p>
          </p:txBody>
        </p:sp>
        <p:sp>
          <p:nvSpPr>
            <p:cNvPr id="15" name="Hexagon 14"/>
            <p:cNvSpPr/>
            <p:nvPr/>
          </p:nvSpPr>
          <p:spPr>
            <a:xfrm>
              <a:off x="1526671" y="6600672"/>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grpSp>
      <p:grpSp>
        <p:nvGrpSpPr>
          <p:cNvPr id="13" name="Group 12">
            <a:extLst>
              <a:ext uri="{FF2B5EF4-FFF2-40B4-BE49-F238E27FC236}">
                <a16:creationId xmlns:a16="http://schemas.microsoft.com/office/drawing/2014/main" id="{4E481C12-F906-DC5B-8D7D-5F8B004F4ABA}"/>
              </a:ext>
            </a:extLst>
          </p:cNvPr>
          <p:cNvGrpSpPr/>
          <p:nvPr/>
        </p:nvGrpSpPr>
        <p:grpSpPr>
          <a:xfrm>
            <a:off x="1499506" y="3970345"/>
            <a:ext cx="8965798" cy="707846"/>
            <a:chOff x="1526715" y="4876993"/>
            <a:chExt cx="8965798" cy="707846"/>
          </a:xfrm>
        </p:grpSpPr>
        <p:sp>
          <p:nvSpPr>
            <p:cNvPr id="2" name="Hexagon 1"/>
            <p:cNvSpPr/>
            <p:nvPr/>
          </p:nvSpPr>
          <p:spPr>
            <a:xfrm>
              <a:off x="1526715" y="5035825"/>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sp>
          <p:nvSpPr>
            <p:cNvPr id="4" name="Google Shape;100;p4">
              <a:extLst>
                <a:ext uri="{FF2B5EF4-FFF2-40B4-BE49-F238E27FC236}">
                  <a16:creationId xmlns:a16="http://schemas.microsoft.com/office/drawing/2014/main" id="{FAF03904-7FF5-531B-AB34-DAE3DD5E056D}"/>
                </a:ext>
              </a:extLst>
            </p:cNvPr>
            <p:cNvSpPr txBox="1"/>
            <p:nvPr/>
          </p:nvSpPr>
          <p:spPr>
            <a:xfrm>
              <a:off x="2056063" y="4876993"/>
              <a:ext cx="8436450" cy="707846"/>
            </a:xfrm>
            <a:prstGeom prst="rect">
              <a:avLst/>
            </a:prstGeom>
            <a:noFill/>
            <a:ln>
              <a:noFill/>
            </a:ln>
          </p:spPr>
          <p:txBody>
            <a:bodyPr spcFirstLastPara="1" wrap="square" lIns="91425" tIns="45700" rIns="91425" bIns="45700" anchor="t" anchorCtr="0">
              <a:spAutoFit/>
            </a:bodyPr>
            <a:lstStyle/>
            <a:p>
              <a:pPr algn="just"/>
              <a:r>
                <a:rPr lang="en-US" sz="2000" dirty="0" err="1">
                  <a:solidFill>
                    <a:schemeClr val="dk1"/>
                  </a:solidFill>
                  <a:latin typeface="+mn-lt"/>
                  <a:ea typeface="Helvetica Neue"/>
                  <a:cs typeface="Helvetica Neue"/>
                  <a:sym typeface="Helvetica Neue"/>
                </a:rPr>
                <a:t>Razumjeti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koncept</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financijske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pismenosti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njenog</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značaj</a:t>
              </a:r>
              <a:r>
                <a:rPr lang="en-US" sz="2000" dirty="0">
                  <a:solidFill>
                    <a:schemeClr val="dk1"/>
                  </a:solidFill>
                  <a:latin typeface="+mn-lt"/>
                  <a:ea typeface="Helvetica Neue"/>
                  <a:cs typeface="Helvetica Neue"/>
                  <a:sym typeface="Helvetica Neue"/>
                </a:rPr>
                <a:t> u </a:t>
              </a:r>
              <a:r>
                <a:rPr lang="en-US" sz="2000" dirty="0" err="1">
                  <a:solidFill>
                    <a:schemeClr val="dk1"/>
                  </a:solidFill>
                  <a:latin typeface="+mn-lt"/>
                  <a:ea typeface="Helvetica Neue"/>
                  <a:cs typeface="Helvetica Neue"/>
                  <a:sym typeface="Helvetica Neue"/>
                </a:rPr>
                <a:t>digitalnom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okruženju</a:t>
              </a:r>
              <a:r>
                <a:rPr lang="en-US" sz="2000" dirty="0">
                  <a:solidFill>
                    <a:schemeClr val="dk1"/>
                  </a:solidFill>
                  <a:latin typeface="+mn-lt"/>
                  <a:ea typeface="Helvetica Neue"/>
                  <a:cs typeface="Helvetica Neue"/>
                  <a:sym typeface="Helvetica Neue"/>
                </a:rPr>
                <a:t>,</a:t>
              </a:r>
            </a:p>
          </p:txBody>
        </p:sp>
      </p:grpSp>
      <p:grpSp>
        <p:nvGrpSpPr>
          <p:cNvPr id="34" name="Group 33">
            <a:extLst>
              <a:ext uri="{FF2B5EF4-FFF2-40B4-BE49-F238E27FC236}">
                <a16:creationId xmlns:a16="http://schemas.microsoft.com/office/drawing/2014/main" id="{778139F3-7449-23FC-0CAA-887A8B1CED8F}"/>
              </a:ext>
            </a:extLst>
          </p:cNvPr>
          <p:cNvGrpSpPr/>
          <p:nvPr/>
        </p:nvGrpSpPr>
        <p:grpSpPr>
          <a:xfrm>
            <a:off x="1499490" y="7883249"/>
            <a:ext cx="8483755" cy="707846"/>
            <a:chOff x="1526671" y="7921726"/>
            <a:chExt cx="8483755" cy="707846"/>
          </a:xfrm>
        </p:grpSpPr>
        <p:sp>
          <p:nvSpPr>
            <p:cNvPr id="17" name="Google Shape;100;p4">
              <a:extLst>
                <a:ext uri="{FF2B5EF4-FFF2-40B4-BE49-F238E27FC236}">
                  <a16:creationId xmlns:a16="http://schemas.microsoft.com/office/drawing/2014/main" id="{7C248718-A1CB-2F80-B4C5-4F3156EB3F91}"/>
                </a:ext>
              </a:extLst>
            </p:cNvPr>
            <p:cNvSpPr txBox="1"/>
            <p:nvPr/>
          </p:nvSpPr>
          <p:spPr>
            <a:xfrm>
              <a:off x="2056019" y="7921726"/>
              <a:ext cx="795440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err="1">
                  <a:solidFill>
                    <a:schemeClr val="dk1"/>
                  </a:solidFill>
                  <a:latin typeface="+mn-lt"/>
                  <a:ea typeface="Helvetica Neue"/>
                  <a:cs typeface="Helvetica Neue"/>
                  <a:sym typeface="Helvetica Neue"/>
                </a:rPr>
                <a:t>Naučiti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strategije</a:t>
              </a:r>
              <a:r>
                <a:rPr lang="en-US" sz="2000" dirty="0">
                  <a:solidFill>
                    <a:schemeClr val="dk1"/>
                  </a:solidFill>
                  <a:latin typeface="+mn-lt"/>
                  <a:ea typeface="Helvetica Neue"/>
                  <a:cs typeface="Helvetica Neue"/>
                  <a:sym typeface="Helvetica Neue"/>
                </a:rPr>
                <a:t> za </a:t>
              </a:r>
              <a:r>
                <a:rPr lang="en-US" sz="2000" dirty="0" err="1">
                  <a:solidFill>
                    <a:schemeClr val="dk1"/>
                  </a:solidFill>
                  <a:latin typeface="+mn-lt"/>
                  <a:ea typeface="Helvetica Neue"/>
                  <a:cs typeface="Helvetica Neue"/>
                  <a:sym typeface="Helvetica Neue"/>
                </a:rPr>
                <a:t>ublažavanje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kontrolu</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digitalnih</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financijskih</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rizika</a:t>
              </a:r>
              <a:r>
                <a:rPr lang="en-US" sz="2000" dirty="0">
                  <a:solidFill>
                    <a:schemeClr val="dk1"/>
                  </a:solidFill>
                  <a:latin typeface="+mn-lt"/>
                  <a:ea typeface="Helvetica Neue"/>
                  <a:cs typeface="Helvetica Neue"/>
                  <a:sym typeface="Helvetica Neue"/>
                </a:rPr>
                <a:t>,</a:t>
              </a:r>
              <a:endParaRPr sz="1200" dirty="0">
                <a:latin typeface="+mn-lt"/>
              </a:endParaRPr>
            </a:p>
          </p:txBody>
        </p:sp>
        <p:sp>
          <p:nvSpPr>
            <p:cNvPr id="18" name="Hexagon 17">
              <a:extLst>
                <a:ext uri="{FF2B5EF4-FFF2-40B4-BE49-F238E27FC236}">
                  <a16:creationId xmlns:a16="http://schemas.microsoft.com/office/drawing/2014/main" id="{7E9DC82D-ECCB-0F29-2418-7185DA152F62}"/>
                </a:ext>
              </a:extLst>
            </p:cNvPr>
            <p:cNvSpPr/>
            <p:nvPr/>
          </p:nvSpPr>
          <p:spPr>
            <a:xfrm>
              <a:off x="1526671" y="8080558"/>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grpSp>
      <p:grpSp>
        <p:nvGrpSpPr>
          <p:cNvPr id="33" name="Group 32">
            <a:extLst>
              <a:ext uri="{FF2B5EF4-FFF2-40B4-BE49-F238E27FC236}">
                <a16:creationId xmlns:a16="http://schemas.microsoft.com/office/drawing/2014/main" id="{F1A23E72-C819-F6DA-15FC-928B3EF9F624}"/>
              </a:ext>
            </a:extLst>
          </p:cNvPr>
          <p:cNvGrpSpPr/>
          <p:nvPr/>
        </p:nvGrpSpPr>
        <p:grpSpPr>
          <a:xfrm>
            <a:off x="1499490" y="8639699"/>
            <a:ext cx="8841957" cy="707846"/>
            <a:chOff x="1526671" y="8661669"/>
            <a:chExt cx="8841957" cy="707846"/>
          </a:xfrm>
        </p:grpSpPr>
        <p:sp>
          <p:nvSpPr>
            <p:cNvPr id="20" name="Google Shape;101;p4">
              <a:extLst>
                <a:ext uri="{FF2B5EF4-FFF2-40B4-BE49-F238E27FC236}">
                  <a16:creationId xmlns:a16="http://schemas.microsoft.com/office/drawing/2014/main" id="{34AAC822-03E8-0224-1050-D3895F928091}"/>
                </a:ext>
              </a:extLst>
            </p:cNvPr>
            <p:cNvSpPr txBox="1"/>
            <p:nvPr/>
          </p:nvSpPr>
          <p:spPr>
            <a:xfrm>
              <a:off x="2056019" y="8661669"/>
              <a:ext cx="8312609"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err="1">
                  <a:solidFill>
                    <a:schemeClr val="dk1"/>
                  </a:solidFill>
                  <a:latin typeface="+mn-lt"/>
                  <a:ea typeface="Helvetica Neue"/>
                  <a:cs typeface="Helvetica Neue"/>
                  <a:sym typeface="Helvetica Neue"/>
                </a:rPr>
                <a:t>Razumjeti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prava</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potrošača</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postupke</a:t>
              </a:r>
              <a:r>
                <a:rPr lang="en-US" sz="2000" dirty="0">
                  <a:solidFill>
                    <a:schemeClr val="dk1"/>
                  </a:solidFill>
                  <a:latin typeface="+mn-lt"/>
                  <a:ea typeface="Helvetica Neue"/>
                  <a:cs typeface="Helvetica Neue"/>
                  <a:sym typeface="Helvetica Neue"/>
                </a:rPr>
                <a:t> za </a:t>
              </a:r>
              <a:r>
                <a:rPr lang="en-US" sz="2000" dirty="0" err="1">
                  <a:solidFill>
                    <a:schemeClr val="dk1"/>
                  </a:solidFill>
                  <a:latin typeface="+mn-lt"/>
                  <a:ea typeface="Helvetica Neue"/>
                  <a:cs typeface="Helvetica Neue"/>
                  <a:sym typeface="Helvetica Neue"/>
                </a:rPr>
                <a:t>traženje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pravne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zaštite</a:t>
              </a:r>
              <a:r>
                <a:rPr lang="en-US" sz="2000" dirty="0">
                  <a:solidFill>
                    <a:schemeClr val="dk1"/>
                  </a:solidFill>
                  <a:latin typeface="+mn-lt"/>
                  <a:ea typeface="Helvetica Neue"/>
                  <a:cs typeface="Helvetica Neue"/>
                  <a:sym typeface="Helvetica Neue"/>
                </a:rPr>
                <a:t> u </a:t>
              </a:r>
              <a:r>
                <a:rPr lang="en-US" sz="2000" dirty="0" err="1">
                  <a:solidFill>
                    <a:schemeClr val="dk1"/>
                  </a:solidFill>
                  <a:latin typeface="+mn-lt"/>
                  <a:ea typeface="Helvetica Neue"/>
                  <a:cs typeface="Helvetica Neue"/>
                  <a:sym typeface="Helvetica Neue"/>
                </a:rPr>
                <a:t>digitalnim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financijskim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transakcijama</a:t>
              </a:r>
              <a:r>
                <a:rPr lang="en-US" sz="2000" dirty="0">
                  <a:solidFill>
                    <a:schemeClr val="dk1"/>
                  </a:solidFill>
                  <a:latin typeface="+mn-lt"/>
                  <a:ea typeface="Helvetica Neue"/>
                  <a:cs typeface="Helvetica Neue"/>
                  <a:sym typeface="Helvetica Neue"/>
                </a:rPr>
                <a:t>.</a:t>
              </a:r>
              <a:endParaRPr sz="1200" dirty="0">
                <a:latin typeface="+mn-lt"/>
              </a:endParaRPr>
            </a:p>
          </p:txBody>
        </p:sp>
        <p:sp>
          <p:nvSpPr>
            <p:cNvPr id="21" name="Hexagon 20">
              <a:extLst>
                <a:ext uri="{FF2B5EF4-FFF2-40B4-BE49-F238E27FC236}">
                  <a16:creationId xmlns:a16="http://schemas.microsoft.com/office/drawing/2014/main" id="{8BAA2A6F-8E47-1673-02CF-4A57EDBC34D5}"/>
                </a:ext>
              </a:extLst>
            </p:cNvPr>
            <p:cNvSpPr/>
            <p:nvPr/>
          </p:nvSpPr>
          <p:spPr>
            <a:xfrm>
              <a:off x="1526671" y="8820501"/>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grpSp>
      <p:grpSp>
        <p:nvGrpSpPr>
          <p:cNvPr id="35" name="Group 34">
            <a:extLst>
              <a:ext uri="{FF2B5EF4-FFF2-40B4-BE49-F238E27FC236}">
                <a16:creationId xmlns:a16="http://schemas.microsoft.com/office/drawing/2014/main" id="{5AB7EA64-AB1D-EBDA-3DD5-34EC9E12716E}"/>
              </a:ext>
            </a:extLst>
          </p:cNvPr>
          <p:cNvGrpSpPr/>
          <p:nvPr/>
        </p:nvGrpSpPr>
        <p:grpSpPr>
          <a:xfrm>
            <a:off x="1499490" y="7088512"/>
            <a:ext cx="8483755" cy="707846"/>
            <a:chOff x="1526671" y="7181783"/>
            <a:chExt cx="8483755" cy="707846"/>
          </a:xfrm>
        </p:grpSpPr>
        <p:sp>
          <p:nvSpPr>
            <p:cNvPr id="23" name="Hexagon 22">
              <a:extLst>
                <a:ext uri="{FF2B5EF4-FFF2-40B4-BE49-F238E27FC236}">
                  <a16:creationId xmlns:a16="http://schemas.microsoft.com/office/drawing/2014/main" id="{1D8A0B5D-DD7E-3C6C-3693-B4334A2780BE}"/>
                </a:ext>
              </a:extLst>
            </p:cNvPr>
            <p:cNvSpPr/>
            <p:nvPr/>
          </p:nvSpPr>
          <p:spPr>
            <a:xfrm>
              <a:off x="1526671" y="7340615"/>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sp>
          <p:nvSpPr>
            <p:cNvPr id="24" name="Google Shape;100;p4">
              <a:extLst>
                <a:ext uri="{FF2B5EF4-FFF2-40B4-BE49-F238E27FC236}">
                  <a16:creationId xmlns:a16="http://schemas.microsoft.com/office/drawing/2014/main" id="{26A8D34A-838B-DCEF-5CA3-0D4E04338FC0}"/>
                </a:ext>
              </a:extLst>
            </p:cNvPr>
            <p:cNvSpPr txBox="1"/>
            <p:nvPr/>
          </p:nvSpPr>
          <p:spPr>
            <a:xfrm>
              <a:off x="2056019" y="7181783"/>
              <a:ext cx="795440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err="1">
                  <a:solidFill>
                    <a:schemeClr val="dk1"/>
                  </a:solidFill>
                  <a:latin typeface="+mn-lt"/>
                  <a:ea typeface="Helvetica Neue"/>
                  <a:cs typeface="Helvetica Neue"/>
                  <a:sym typeface="Helvetica Neue"/>
                </a:rPr>
                <a:t>Identificirati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potencijalne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rizike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prijetnje</a:t>
              </a:r>
              <a:r>
                <a:rPr lang="en-US" sz="2000" dirty="0">
                  <a:solidFill>
                    <a:schemeClr val="dk1"/>
                  </a:solidFill>
                  <a:latin typeface="+mn-lt"/>
                  <a:ea typeface="Helvetica Neue"/>
                  <a:cs typeface="Helvetica Neue"/>
                  <a:sym typeface="Helvetica Neue"/>
                </a:rPr>
                <a:t> u </a:t>
              </a:r>
              <a:r>
                <a:rPr lang="en-US" sz="2000" dirty="0" err="1">
                  <a:solidFill>
                    <a:schemeClr val="dk1"/>
                  </a:solidFill>
                  <a:latin typeface="+mn-lt"/>
                  <a:ea typeface="Helvetica Neue"/>
                  <a:cs typeface="Helvetica Neue"/>
                  <a:sym typeface="Helvetica Neue"/>
                </a:rPr>
                <a:t>digitalnom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financijskom</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krajoliku</a:t>
              </a:r>
              <a:r>
                <a:rPr lang="en-US" sz="2000" dirty="0">
                  <a:solidFill>
                    <a:schemeClr val="dk1"/>
                  </a:solidFill>
                  <a:latin typeface="+mn-lt"/>
                  <a:ea typeface="Helvetica Neue"/>
                  <a:cs typeface="Helvetica Neue"/>
                  <a:sym typeface="Helvetica Neue"/>
                </a:rPr>
                <a:t>,</a:t>
              </a:r>
              <a:endParaRPr sz="1200" dirty="0">
                <a:latin typeface="+mn-lt"/>
              </a:endParaRPr>
            </a:p>
          </p:txBody>
        </p:sp>
      </p:grpSp>
      <p:grpSp>
        <p:nvGrpSpPr>
          <p:cNvPr id="30" name="Group 29">
            <a:extLst>
              <a:ext uri="{FF2B5EF4-FFF2-40B4-BE49-F238E27FC236}">
                <a16:creationId xmlns:a16="http://schemas.microsoft.com/office/drawing/2014/main" id="{468003E8-F327-FD35-9EA2-781BC2C861BA}"/>
              </a:ext>
            </a:extLst>
          </p:cNvPr>
          <p:cNvGrpSpPr/>
          <p:nvPr/>
        </p:nvGrpSpPr>
        <p:grpSpPr>
          <a:xfrm>
            <a:off x="1523142" y="4736779"/>
            <a:ext cx="8965798" cy="707846"/>
            <a:chOff x="1526715" y="4876993"/>
            <a:chExt cx="8965798" cy="707846"/>
          </a:xfrm>
        </p:grpSpPr>
        <p:sp>
          <p:nvSpPr>
            <p:cNvPr id="31" name="Hexagon 30">
              <a:extLst>
                <a:ext uri="{FF2B5EF4-FFF2-40B4-BE49-F238E27FC236}">
                  <a16:creationId xmlns:a16="http://schemas.microsoft.com/office/drawing/2014/main" id="{2293141F-99B0-4B10-6188-1C5CCC3EEF6F}"/>
                </a:ext>
              </a:extLst>
            </p:cNvPr>
            <p:cNvSpPr/>
            <p:nvPr/>
          </p:nvSpPr>
          <p:spPr>
            <a:xfrm>
              <a:off x="1526715" y="5035825"/>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sp>
          <p:nvSpPr>
            <p:cNvPr id="32" name="Google Shape;100;p4">
              <a:extLst>
                <a:ext uri="{FF2B5EF4-FFF2-40B4-BE49-F238E27FC236}">
                  <a16:creationId xmlns:a16="http://schemas.microsoft.com/office/drawing/2014/main" id="{6E2F461F-21CD-CEB1-068B-388342C04EC7}"/>
                </a:ext>
              </a:extLst>
            </p:cNvPr>
            <p:cNvSpPr txBox="1"/>
            <p:nvPr/>
          </p:nvSpPr>
          <p:spPr>
            <a:xfrm>
              <a:off x="2056063" y="4876993"/>
              <a:ext cx="8436450" cy="707846"/>
            </a:xfrm>
            <a:prstGeom prst="rect">
              <a:avLst/>
            </a:prstGeom>
            <a:noFill/>
            <a:ln>
              <a:noFill/>
            </a:ln>
          </p:spPr>
          <p:txBody>
            <a:bodyPr spcFirstLastPara="1" wrap="square" lIns="91425" tIns="45700" rIns="91425" bIns="45700" anchor="t" anchorCtr="0">
              <a:spAutoFit/>
            </a:bodyPr>
            <a:lstStyle/>
            <a:p>
              <a:pPr algn="just"/>
              <a:r>
                <a:rPr lang="en-US" sz="2000" dirty="0" err="1">
                  <a:solidFill>
                    <a:schemeClr val="dk1"/>
                  </a:solidFill>
                  <a:latin typeface="+mn-lt"/>
                  <a:ea typeface="Helvetica Neue"/>
                  <a:cs typeface="Helvetica Neue"/>
                  <a:sym typeface="Helvetica Neue"/>
                </a:rPr>
                <a:t>Razumjeti</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važnost</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financijske</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pismenosti</a:t>
              </a:r>
              <a:r>
                <a:rPr lang="en-US" sz="2000" dirty="0">
                  <a:solidFill>
                    <a:schemeClr val="dk1"/>
                  </a:solidFill>
                  <a:latin typeface="+mn-lt"/>
                  <a:ea typeface="Helvetica Neue"/>
                  <a:cs typeface="Helvetica Neue"/>
                  <a:sym typeface="Helvetica Neue"/>
                </a:rPr>
                <a:t> u </a:t>
              </a:r>
              <a:r>
                <a:rPr lang="en-US" sz="2000" dirty="0" err="1">
                  <a:solidFill>
                    <a:schemeClr val="dk1"/>
                  </a:solidFill>
                  <a:latin typeface="+mn-lt"/>
                  <a:ea typeface="Helvetica Neue"/>
                  <a:cs typeface="Helvetica Neue"/>
                  <a:sym typeface="Helvetica Neue"/>
                </a:rPr>
                <a:t>donošenju</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informiranih</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financijskih</a:t>
              </a:r>
              <a:r>
                <a:rPr lang="en-US" sz="2000" dirty="0">
                  <a:solidFill>
                    <a:schemeClr val="dk1"/>
                  </a:solidFill>
                  <a:latin typeface="+mn-lt"/>
                  <a:ea typeface="Helvetica Neue"/>
                  <a:cs typeface="Helvetica Neue"/>
                  <a:sym typeface="Helvetica Neue"/>
                </a:rPr>
                <a:t> </a:t>
              </a:r>
              <a:r>
                <a:rPr lang="en-US" sz="2000" dirty="0" err="1">
                  <a:solidFill>
                    <a:schemeClr val="dk1"/>
                  </a:solidFill>
                  <a:latin typeface="+mn-lt"/>
                  <a:ea typeface="Helvetica Neue"/>
                  <a:cs typeface="Helvetica Neue"/>
                  <a:sym typeface="Helvetica Neue"/>
                </a:rPr>
                <a:t>odluka</a:t>
              </a:r>
              <a:r>
                <a:rPr lang="en-US" sz="2000" dirty="0">
                  <a:solidFill>
                    <a:schemeClr val="dk1"/>
                  </a:solidFill>
                  <a:latin typeface="+mn-lt"/>
                  <a:ea typeface="Helvetica Neue"/>
                  <a:cs typeface="Helvetica Neue"/>
                  <a:sym typeface="Helvetica Neue"/>
                </a:rPr>
                <a:t>,</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Upravljanje digitalnim financijskim rizicima</a:t>
            </a:r>
            <a:endParaRPr lang="hr-HR"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Kako</a:t>
            </a:r>
            <a:r>
              <a:rPr lang="en-US" sz="2800" b="1" dirty="0">
                <a:solidFill>
                  <a:srgbClr val="00CCFF"/>
                </a:solidFill>
                <a:latin typeface="+mn-lt"/>
                <a:ea typeface="Helvetica Neue"/>
                <a:cs typeface="Helvetica Neue"/>
                <a:sym typeface="Helvetica Neue"/>
              </a:rPr>
              <a:t> se </a:t>
            </a:r>
            <a:r>
              <a:rPr lang="en-US" sz="2800" b="1" dirty="0" err="1">
                <a:solidFill>
                  <a:srgbClr val="00CCFF"/>
                </a:solidFill>
                <a:latin typeface="+mn-lt"/>
                <a:ea typeface="Helvetica Neue"/>
                <a:cs typeface="Helvetica Neue"/>
                <a:sym typeface="Helvetica Neue"/>
              </a:rPr>
              <a:t>možete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zaštititi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prilikom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uporabe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digitalnih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financijskih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usluga</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2" name="TextBox 1">
            <a:extLst>
              <a:ext uri="{FF2B5EF4-FFF2-40B4-BE49-F238E27FC236}">
                <a16:creationId xmlns:a16="http://schemas.microsoft.com/office/drawing/2014/main" id="{F753751A-5A87-F0D0-6D2E-316A0F1B928A}"/>
              </a:ext>
            </a:extLst>
          </p:cNvPr>
          <p:cNvSpPr txBox="1"/>
          <p:nvPr/>
        </p:nvSpPr>
        <p:spPr>
          <a:xfrm>
            <a:off x="1332000" y="5109292"/>
            <a:ext cx="5040000" cy="3032240"/>
          </a:xfrm>
          <a:prstGeom prst="rect">
            <a:avLst/>
          </a:prstGeom>
          <a:noFill/>
        </p:spPr>
        <p:txBody>
          <a:bodyPr wrap="square">
            <a:spAutoFit/>
          </a:bodyPr>
          <a:lstStyle/>
          <a:p>
            <a:pPr lvl="0" algn="just">
              <a:lnSpc>
                <a:spcPct val="107000"/>
              </a:lnSpc>
              <a:spcAft>
                <a:spcPts val="800"/>
              </a:spcAft>
              <a:tabLst>
                <a:tab pos="457200" algn="l"/>
              </a:tabLst>
            </a:pPr>
            <a:r>
              <a:rPr lang="en-US" sz="2000" b="1" dirty="0" err="1">
                <a:effectLst/>
                <a:latin typeface="+mj-lt"/>
                <a:ea typeface="Yu Mincho" panose="02020400000000000000" pitchFamily="18" charset="-128"/>
                <a:cs typeface="Arial" panose="020B0604020202020204" pitchFamily="34" charset="0"/>
              </a:rPr>
              <a:t>Ažurirajte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i</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osigurajte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svoje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uređaje</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vaši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uređaji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što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pametni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telefoni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tableti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računala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budu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ažurirani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najnovijim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softverskim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zakrpama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sigurnosnim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ažuriranjima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Instalirajte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renomirani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antivirusni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softver</a:t>
            </a:r>
            <a:r>
              <a:rPr lang="en-US" sz="2000" dirty="0">
                <a:effectLst/>
                <a:latin typeface="+mj-lt"/>
                <a:ea typeface="Yu Mincho" panose="02020400000000000000" pitchFamily="18" charset="-128"/>
                <a:cs typeface="Arial" panose="020B0604020202020204" pitchFamily="34" charset="0"/>
              </a:rPr>
              <a:t> za </a:t>
            </a:r>
            <a:r>
              <a:rPr lang="en-US" sz="2000" dirty="0" err="1">
                <a:effectLst/>
                <a:latin typeface="+mj-lt"/>
                <a:ea typeface="Yu Mincho" panose="02020400000000000000" pitchFamily="18" charset="-128"/>
                <a:cs typeface="Arial" panose="020B0604020202020204" pitchFamily="34" charset="0"/>
              </a:rPr>
              <a:t>zaštitu</a:t>
            </a:r>
            <a:r>
              <a:rPr lang="en-US" sz="2000" dirty="0">
                <a:effectLst/>
                <a:latin typeface="+mj-lt"/>
                <a:ea typeface="Yu Mincho" panose="02020400000000000000" pitchFamily="18" charset="-128"/>
                <a:cs typeface="Arial" panose="020B0604020202020204" pitchFamily="34" charset="0"/>
              </a:rPr>
              <a:t> od </a:t>
            </a:r>
            <a:r>
              <a:rPr lang="en-US" sz="2000" dirty="0" err="1">
                <a:effectLst/>
                <a:latin typeface="+mj-lt"/>
                <a:ea typeface="Yu Mincho" panose="02020400000000000000" pitchFamily="18" charset="-128"/>
                <a:cs typeface="Arial" panose="020B0604020202020204" pitchFamily="34" charset="0"/>
              </a:rPr>
              <a:t>zlonamjernog</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softvera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redovito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skenirajte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svoje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uređaje</a:t>
            </a:r>
            <a:r>
              <a:rPr lang="en-US" sz="2000" dirty="0">
                <a:effectLst/>
                <a:latin typeface="+mj-lt"/>
                <a:ea typeface="Yu Mincho" panose="02020400000000000000" pitchFamily="18" charset="-128"/>
                <a:cs typeface="Arial" panose="020B0604020202020204" pitchFamily="34" charset="0"/>
              </a:rPr>
              <a:t> u </a:t>
            </a:r>
            <a:r>
              <a:rPr lang="en-US" sz="2000" dirty="0" err="1">
                <a:effectLst/>
                <a:latin typeface="+mj-lt"/>
                <a:ea typeface="Yu Mincho" panose="02020400000000000000" pitchFamily="18" charset="-128"/>
                <a:cs typeface="Arial" panose="020B0604020202020204" pitchFamily="34" charset="0"/>
              </a:rPr>
              <a:t>potrazi</a:t>
            </a:r>
            <a:r>
              <a:rPr lang="en-US" sz="2000" dirty="0">
                <a:effectLst/>
                <a:latin typeface="+mj-lt"/>
                <a:ea typeface="Yu Mincho" panose="02020400000000000000" pitchFamily="18" charset="-128"/>
                <a:cs typeface="Arial" panose="020B0604020202020204" pitchFamily="34" charset="0"/>
              </a:rPr>
              <a:t> za </a:t>
            </a:r>
            <a:r>
              <a:rPr lang="en-US" sz="2000" dirty="0" err="1">
                <a:effectLst/>
                <a:latin typeface="+mj-lt"/>
                <a:ea typeface="Yu Mincho" panose="02020400000000000000" pitchFamily="18" charset="-128"/>
                <a:cs typeface="Arial" panose="020B0604020202020204" pitchFamily="34" charset="0"/>
              </a:rPr>
              <a:t>mogućim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prijetnjama</a:t>
            </a:r>
            <a:r>
              <a:rPr lang="en-US" sz="2000" dirty="0">
                <a:effectLst/>
                <a:latin typeface="+mj-lt"/>
                <a:ea typeface="Yu Mincho" panose="02020400000000000000" pitchFamily="18" charset="-128"/>
                <a:cs typeface="Arial" panose="020B0604020202020204" pitchFamily="34" charset="0"/>
              </a:rPr>
              <a:t>.</a:t>
            </a:r>
            <a:endParaRPr lang="en-US" sz="2400" dirty="0">
              <a:effectLst/>
              <a:latin typeface="+mj-lt"/>
              <a:ea typeface="Yu Mincho" panose="02020400000000000000" pitchFamily="18" charset="-128"/>
              <a:cs typeface="Arial" panose="020B0604020202020204" pitchFamily="34" charset="0"/>
            </a:endParaRPr>
          </a:p>
        </p:txBody>
      </p:sp>
      <p:sp>
        <p:nvSpPr>
          <p:cNvPr id="3" name="TextBox 2">
            <a:extLst>
              <a:ext uri="{FF2B5EF4-FFF2-40B4-BE49-F238E27FC236}">
                <a16:creationId xmlns:a16="http://schemas.microsoft.com/office/drawing/2014/main" id="{8C08CEB3-371B-2194-F121-7CDF357FDC3C}"/>
              </a:ext>
            </a:extLst>
          </p:cNvPr>
          <p:cNvSpPr txBox="1"/>
          <p:nvPr/>
        </p:nvSpPr>
        <p:spPr>
          <a:xfrm>
            <a:off x="6624000" y="5109292"/>
            <a:ext cx="5040000" cy="3032240"/>
          </a:xfrm>
          <a:prstGeom prst="rect">
            <a:avLst/>
          </a:prstGeom>
          <a:noFill/>
        </p:spPr>
        <p:txBody>
          <a:bodyPr wrap="square">
            <a:spAutoFit/>
          </a:bodyPr>
          <a:lstStyle/>
          <a:p>
            <a:pPr lvl="0" algn="just">
              <a:lnSpc>
                <a:spcPct val="107000"/>
              </a:lnSpc>
              <a:spcAft>
                <a:spcPts val="800"/>
              </a:spcAft>
              <a:tabLst>
                <a:tab pos="457200" algn="l"/>
              </a:tabLst>
            </a:pPr>
            <a:r>
              <a:rPr lang="en-US" sz="2000" b="1" dirty="0" err="1">
                <a:effectLst/>
                <a:latin typeface="+mj-lt"/>
                <a:ea typeface="Yu Mincho" panose="02020400000000000000" pitchFamily="18" charset="-128"/>
                <a:cs typeface="Arial" panose="020B0604020202020204" pitchFamily="34" charset="0"/>
              </a:rPr>
              <a:t>Koristite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sigurne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mreže</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Izbjegavajte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pristup</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osjetljivim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podacima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javnim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nezaštićenim</a:t>
            </a:r>
            <a:r>
              <a:rPr lang="en-US" sz="2000" dirty="0">
                <a:effectLst/>
                <a:latin typeface="+mj-lt"/>
                <a:ea typeface="Yu Mincho" panose="02020400000000000000" pitchFamily="18" charset="-128"/>
                <a:cs typeface="Arial" panose="020B0604020202020204" pitchFamily="34" charset="0"/>
              </a:rPr>
              <a:t> Wi-Fi </a:t>
            </a:r>
            <a:r>
              <a:rPr lang="en-US" sz="2000" dirty="0" err="1">
                <a:effectLst/>
                <a:latin typeface="+mj-lt"/>
                <a:ea typeface="Yu Mincho" panose="02020400000000000000" pitchFamily="18" charset="-128"/>
                <a:cs typeface="Arial" panose="020B0604020202020204" pitchFamily="34" charset="0"/>
              </a:rPr>
              <a:t>mrežama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Umjesto</a:t>
            </a:r>
            <a:r>
              <a:rPr lang="en-US" sz="2000" dirty="0">
                <a:effectLst/>
                <a:latin typeface="+mj-lt"/>
                <a:ea typeface="Yu Mincho" panose="02020400000000000000" pitchFamily="18" charset="-128"/>
                <a:cs typeface="Arial" panose="020B0604020202020204" pitchFamily="34" charset="0"/>
              </a:rPr>
              <a:t> toga, </a:t>
            </a:r>
            <a:r>
              <a:rPr lang="en-US" sz="2000" dirty="0" err="1">
                <a:effectLst/>
                <a:latin typeface="+mj-lt"/>
                <a:ea typeface="Yu Mincho" panose="02020400000000000000" pitchFamily="18" charset="-128"/>
                <a:cs typeface="Arial" panose="020B0604020202020204" pitchFamily="34" charset="0"/>
              </a:rPr>
              <a:t>koristite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pouzdane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mreže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zaštitom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lozinkom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što</a:t>
            </a:r>
            <a:r>
              <a:rPr lang="en-US" sz="2000" dirty="0">
                <a:effectLst/>
                <a:latin typeface="+mj-lt"/>
                <a:ea typeface="Yu Mincho" panose="02020400000000000000" pitchFamily="18" charset="-128"/>
                <a:cs typeface="Arial" panose="020B0604020202020204" pitchFamily="34" charset="0"/>
              </a:rPr>
              <a:t> je </a:t>
            </a:r>
            <a:r>
              <a:rPr lang="en-US" sz="2000" dirty="0" err="1">
                <a:effectLst/>
                <a:latin typeface="+mj-lt"/>
                <a:ea typeface="Yu Mincho" panose="02020400000000000000" pitchFamily="18" charset="-128"/>
                <a:cs typeface="Arial" panose="020B0604020202020204" pitchFamily="34" charset="0"/>
              </a:rPr>
              <a:t>kućni</a:t>
            </a:r>
            <a:r>
              <a:rPr lang="en-US" sz="2000" dirty="0">
                <a:effectLst/>
                <a:latin typeface="+mj-lt"/>
                <a:ea typeface="Yu Mincho" panose="02020400000000000000" pitchFamily="18" charset="-128"/>
                <a:cs typeface="Arial" panose="020B0604020202020204" pitchFamily="34" charset="0"/>
              </a:rPr>
              <a:t> Wi-Fi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sigurna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mobilna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podatkovna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veza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Šifrirajte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svoju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internetsku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vezu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kad</a:t>
            </a:r>
            <a:r>
              <a:rPr lang="en-US" sz="2000" dirty="0">
                <a:effectLst/>
                <a:latin typeface="+mj-lt"/>
                <a:ea typeface="Yu Mincho" panose="02020400000000000000" pitchFamily="18" charset="-128"/>
                <a:cs typeface="Arial" panose="020B0604020202020204" pitchFamily="34" charset="0"/>
              </a:rPr>
              <a:t> god je to </a:t>
            </a:r>
            <a:r>
              <a:rPr lang="en-US" sz="2000" dirty="0" err="1">
                <a:effectLst/>
                <a:latin typeface="+mj-lt"/>
                <a:ea typeface="Yu Mincho" panose="02020400000000000000" pitchFamily="18" charset="-128"/>
                <a:cs typeface="Arial" panose="020B0604020202020204" pitchFamily="34" charset="0"/>
              </a:rPr>
              <a:t>moguće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kako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biste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dodali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dodatnu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razinu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sigurnosti</a:t>
            </a:r>
            <a:r>
              <a:rPr lang="en-US" sz="2000" dirty="0">
                <a:effectLst/>
                <a:latin typeface="+mj-lt"/>
                <a:ea typeface="Yu Mincho" panose="02020400000000000000" pitchFamily="18" charset="-128"/>
                <a:cs typeface="Arial" panose="020B0604020202020204" pitchFamily="34" charset="0"/>
              </a:rPr>
              <a:t>.</a:t>
            </a:r>
            <a:endParaRPr lang="en-US" sz="2400" dirty="0">
              <a:effectLst/>
              <a:latin typeface="+mj-lt"/>
              <a:ea typeface="Yu Mincho" panose="02020400000000000000" pitchFamily="18" charset="-128"/>
              <a:cs typeface="Arial" panose="020B0604020202020204" pitchFamily="34" charset="0"/>
            </a:endParaRPr>
          </a:p>
        </p:txBody>
      </p:sp>
      <p:sp>
        <p:nvSpPr>
          <p:cNvPr id="4" name="TextBox 3">
            <a:extLst>
              <a:ext uri="{FF2B5EF4-FFF2-40B4-BE49-F238E27FC236}">
                <a16:creationId xmlns:a16="http://schemas.microsoft.com/office/drawing/2014/main" id="{C132AEFF-2CFF-106A-9266-638755567C8C}"/>
              </a:ext>
            </a:extLst>
          </p:cNvPr>
          <p:cNvSpPr txBox="1"/>
          <p:nvPr/>
        </p:nvSpPr>
        <p:spPr>
          <a:xfrm>
            <a:off x="11916000" y="5109292"/>
            <a:ext cx="5040000" cy="2702919"/>
          </a:xfrm>
          <a:prstGeom prst="rect">
            <a:avLst/>
          </a:prstGeom>
          <a:noFill/>
        </p:spPr>
        <p:txBody>
          <a:bodyPr wrap="square">
            <a:spAutoFit/>
          </a:bodyPr>
          <a:lstStyle/>
          <a:p>
            <a:pPr lvl="0" algn="just">
              <a:lnSpc>
                <a:spcPct val="107000"/>
              </a:lnSpc>
              <a:spcAft>
                <a:spcPts val="800"/>
              </a:spcAft>
              <a:tabLst>
                <a:tab pos="457200" algn="l"/>
              </a:tabLst>
            </a:pPr>
            <a:r>
              <a:rPr lang="en-US" sz="2000" b="1" dirty="0" err="1">
                <a:effectLst/>
                <a:latin typeface="+mj-lt"/>
                <a:ea typeface="Yu Mincho" panose="02020400000000000000" pitchFamily="18" charset="-128"/>
                <a:cs typeface="Arial" panose="020B0604020202020204" pitchFamily="34" charset="0"/>
              </a:rPr>
              <a:t>Redovito</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nadzirite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svoje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račune</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Pažljivo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pratite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svoje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račune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redovitim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pregledom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transakcija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izjava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Odmah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prijavite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neovlaštene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sumnjive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aktivnosti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svojoj</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financijskoj</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instituciji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Mnoge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institucije</a:t>
            </a:r>
            <a:r>
              <a:rPr lang="en-US" sz="2000" dirty="0">
                <a:effectLst/>
                <a:latin typeface="+mj-lt"/>
                <a:ea typeface="Yu Mincho" panose="02020400000000000000" pitchFamily="18" charset="-128"/>
                <a:cs typeface="Arial" panose="020B0604020202020204" pitchFamily="34" charset="0"/>
              </a:rPr>
              <a:t> nude </a:t>
            </a:r>
            <a:r>
              <a:rPr lang="en-US" sz="2000" dirty="0" err="1">
                <a:effectLst/>
                <a:latin typeface="+mj-lt"/>
                <a:ea typeface="Yu Mincho" panose="02020400000000000000" pitchFamily="18" charset="-128"/>
                <a:cs typeface="Arial" panose="020B0604020202020204" pitchFamily="34" charset="0"/>
              </a:rPr>
              <a:t>mobilne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aplikacije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internetske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portale</a:t>
            </a:r>
            <a:r>
              <a:rPr lang="en-US" sz="2000" dirty="0">
                <a:effectLst/>
                <a:latin typeface="+mj-lt"/>
                <a:ea typeface="Yu Mincho" panose="02020400000000000000" pitchFamily="18" charset="-128"/>
                <a:cs typeface="Arial" panose="020B0604020202020204" pitchFamily="34" charset="0"/>
              </a:rPr>
              <a:t> koji </a:t>
            </a:r>
            <a:r>
              <a:rPr lang="en-US" sz="2000" dirty="0" err="1">
                <a:effectLst/>
                <a:latin typeface="+mj-lt"/>
                <a:ea typeface="Yu Mincho" panose="02020400000000000000" pitchFamily="18" charset="-128"/>
                <a:cs typeface="Arial" panose="020B0604020202020204" pitchFamily="34" charset="0"/>
              </a:rPr>
              <a:t>vam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omogućuju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praktičan</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nadzor</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vaših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računa</a:t>
            </a:r>
            <a:r>
              <a:rPr lang="en-US" sz="2000" dirty="0">
                <a:effectLst/>
                <a:latin typeface="+mj-lt"/>
                <a:ea typeface="Yu Mincho" panose="02020400000000000000" pitchFamily="18" charset="-128"/>
                <a:cs typeface="Arial" panose="020B0604020202020204" pitchFamily="34" charset="0"/>
              </a:rPr>
              <a:t>.</a:t>
            </a:r>
            <a:endParaRPr lang="en-US" sz="2400" dirty="0">
              <a:effectLst/>
              <a:latin typeface="+mj-lt"/>
              <a:ea typeface="Yu Mincho" panose="02020400000000000000" pitchFamily="18" charset="-128"/>
              <a:cs typeface="Arial" panose="020B0604020202020204" pitchFamily="34" charset="0"/>
            </a:endParaRPr>
          </a:p>
        </p:txBody>
      </p:sp>
      <p:pic>
        <p:nvPicPr>
          <p:cNvPr id="5" name="Picture 4" descr="Red pinpointers pinned on a road">
            <a:extLst>
              <a:ext uri="{FF2B5EF4-FFF2-40B4-BE49-F238E27FC236}">
                <a16:creationId xmlns:a16="http://schemas.microsoft.com/office/drawing/2014/main" id="{BDC99C26-55B4-FCF8-8080-D928040578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6" name="Picture 5" descr="Man looking at computer">
            <a:extLst>
              <a:ext uri="{FF2B5EF4-FFF2-40B4-BE49-F238E27FC236}">
                <a16:creationId xmlns:a16="http://schemas.microsoft.com/office/drawing/2014/main" id="{162ED6A1-14C7-2D5A-86C5-3AB20A9703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16000" y="3996219"/>
            <a:ext cx="5040000" cy="1030935"/>
          </a:xfrm>
          <a:prstGeom prst="rect">
            <a:avLst/>
          </a:prstGeom>
        </p:spPr>
      </p:pic>
      <p:pic>
        <p:nvPicPr>
          <p:cNvPr id="7" name="Picture 6" descr="Transparent padlock">
            <a:extLst>
              <a:ext uri="{FF2B5EF4-FFF2-40B4-BE49-F238E27FC236}">
                <a16:creationId xmlns:a16="http://schemas.microsoft.com/office/drawing/2014/main" id="{09760D26-018A-8D72-B957-38049A65C69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Tree>
    <p:extLst>
      <p:ext uri="{BB962C8B-B14F-4D97-AF65-F5344CB8AC3E}">
        <p14:creationId xmlns:p14="http://schemas.microsoft.com/office/powerpoint/2010/main" val="3696351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Upravljanje digitalnim financijskim rizicima</a:t>
            </a:r>
            <a:endParaRPr lang="hr-HR"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Kako</a:t>
            </a:r>
            <a:r>
              <a:rPr lang="en-US" sz="2800" b="1" dirty="0">
                <a:solidFill>
                  <a:srgbClr val="00CCFF"/>
                </a:solidFill>
                <a:latin typeface="+mn-lt"/>
                <a:ea typeface="Helvetica Neue"/>
                <a:cs typeface="Helvetica Neue"/>
                <a:sym typeface="Helvetica Neue"/>
              </a:rPr>
              <a:t> se </a:t>
            </a:r>
            <a:r>
              <a:rPr lang="en-US" sz="2800" b="1" dirty="0" err="1">
                <a:solidFill>
                  <a:srgbClr val="00CCFF"/>
                </a:solidFill>
                <a:latin typeface="+mn-lt"/>
                <a:ea typeface="Helvetica Neue"/>
                <a:cs typeface="Helvetica Neue"/>
                <a:sym typeface="Helvetica Neue"/>
              </a:rPr>
              <a:t>možete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zaštititi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prilikom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uporabe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digitalnih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financijskih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usluga</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2" name="TextBox 1">
            <a:extLst>
              <a:ext uri="{FF2B5EF4-FFF2-40B4-BE49-F238E27FC236}">
                <a16:creationId xmlns:a16="http://schemas.microsoft.com/office/drawing/2014/main" id="{F753751A-5A87-F0D0-6D2E-316A0F1B928A}"/>
              </a:ext>
            </a:extLst>
          </p:cNvPr>
          <p:cNvSpPr txBox="1"/>
          <p:nvPr/>
        </p:nvSpPr>
        <p:spPr>
          <a:xfrm>
            <a:off x="1332000" y="5109292"/>
            <a:ext cx="5040000" cy="3361561"/>
          </a:xfrm>
          <a:prstGeom prst="rect">
            <a:avLst/>
          </a:prstGeom>
          <a:noFill/>
        </p:spPr>
        <p:txBody>
          <a:bodyPr wrap="square">
            <a:spAutoFit/>
          </a:bodyPr>
          <a:lstStyle/>
          <a:p>
            <a:pPr lvl="0" algn="just">
              <a:lnSpc>
                <a:spcPct val="107000"/>
              </a:lnSpc>
              <a:spcAft>
                <a:spcPts val="800"/>
              </a:spcAft>
              <a:tabLst>
                <a:tab pos="457200" algn="l"/>
              </a:tabLst>
            </a:pPr>
            <a:r>
              <a:rPr lang="en-US" sz="2000" b="1" dirty="0" err="1">
                <a:effectLst/>
                <a:latin typeface="+mj-lt"/>
                <a:ea typeface="Yu Mincho" panose="02020400000000000000" pitchFamily="18" charset="-128"/>
                <a:cs typeface="Arial" panose="020B0604020202020204" pitchFamily="34" charset="0"/>
              </a:rPr>
              <a:t>Vodite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računa</a:t>
            </a:r>
            <a:r>
              <a:rPr lang="en-US" sz="2000" b="1" dirty="0">
                <a:effectLst/>
                <a:latin typeface="+mj-lt"/>
                <a:ea typeface="Yu Mincho" panose="02020400000000000000" pitchFamily="18" charset="-128"/>
                <a:cs typeface="Arial" panose="020B0604020202020204" pitchFamily="34" charset="0"/>
              </a:rPr>
              <a:t> o </a:t>
            </a:r>
            <a:r>
              <a:rPr lang="en-US" sz="2000" b="1" dirty="0" err="1">
                <a:effectLst/>
                <a:latin typeface="+mj-lt"/>
                <a:ea typeface="Yu Mincho" panose="02020400000000000000" pitchFamily="18" charset="-128"/>
                <a:cs typeface="Arial" panose="020B0604020202020204" pitchFamily="34" charset="0"/>
              </a:rPr>
              <a:t>dijeljenju</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putem</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društvenih</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medija</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Budite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oprezni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dijeljenju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osobnih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podataka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platformama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društvenih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medija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Kibernetički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kriminalci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mogu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prikupiti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informacije</a:t>
            </a:r>
            <a:r>
              <a:rPr lang="en-US" sz="2000" dirty="0">
                <a:effectLst/>
                <a:latin typeface="+mj-lt"/>
                <a:ea typeface="Yu Mincho" panose="02020400000000000000" pitchFamily="18" charset="-128"/>
                <a:cs typeface="Arial" panose="020B0604020202020204" pitchFamily="34" charset="0"/>
              </a:rPr>
              <a:t> s </a:t>
            </a:r>
            <a:r>
              <a:rPr lang="en-US" sz="2000" dirty="0" err="1">
                <a:effectLst/>
                <a:latin typeface="+mj-lt"/>
                <a:ea typeface="Yu Mincho" panose="02020400000000000000" pitchFamily="18" charset="-128"/>
                <a:cs typeface="Arial" panose="020B0604020202020204" pitchFamily="34" charset="0"/>
              </a:rPr>
              <a:t>profila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društvenih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medija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kako</a:t>
            </a:r>
            <a:r>
              <a:rPr lang="en-US" sz="2000" dirty="0">
                <a:effectLst/>
                <a:latin typeface="+mj-lt"/>
                <a:ea typeface="Yu Mincho" panose="02020400000000000000" pitchFamily="18" charset="-128"/>
                <a:cs typeface="Arial" panose="020B0604020202020204" pitchFamily="34" charset="0"/>
              </a:rPr>
              <a:t> bi </a:t>
            </a:r>
            <a:r>
              <a:rPr lang="en-US" sz="2000" dirty="0" err="1">
                <a:effectLst/>
                <a:latin typeface="+mj-lt"/>
                <a:ea typeface="Yu Mincho" panose="02020400000000000000" pitchFamily="18" charset="-128"/>
                <a:cs typeface="Arial" panose="020B0604020202020204" pitchFamily="34" charset="0"/>
              </a:rPr>
              <a:t>omogućili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krađu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identiteta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druge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lažne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aktivnosti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Prilagodite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svoje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postavke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privatnosti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kako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biste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ograničili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pristup</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svojim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osobnim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podacima</a:t>
            </a:r>
            <a:r>
              <a:rPr lang="en-US" sz="2000" dirty="0">
                <a:effectLst/>
                <a:latin typeface="+mj-lt"/>
                <a:ea typeface="Yu Mincho" panose="02020400000000000000" pitchFamily="18" charset="-128"/>
                <a:cs typeface="Arial" panose="020B0604020202020204" pitchFamily="34" charset="0"/>
              </a:rPr>
              <a:t>.</a:t>
            </a:r>
          </a:p>
        </p:txBody>
      </p:sp>
      <p:sp>
        <p:nvSpPr>
          <p:cNvPr id="3" name="TextBox 2">
            <a:extLst>
              <a:ext uri="{FF2B5EF4-FFF2-40B4-BE49-F238E27FC236}">
                <a16:creationId xmlns:a16="http://schemas.microsoft.com/office/drawing/2014/main" id="{8C08CEB3-371B-2194-F121-7CDF357FDC3C}"/>
              </a:ext>
            </a:extLst>
          </p:cNvPr>
          <p:cNvSpPr txBox="1"/>
          <p:nvPr/>
        </p:nvSpPr>
        <p:spPr>
          <a:xfrm>
            <a:off x="6624000" y="5109292"/>
            <a:ext cx="5040000" cy="3690947"/>
          </a:xfrm>
          <a:prstGeom prst="rect">
            <a:avLst/>
          </a:prstGeom>
          <a:noFill/>
        </p:spPr>
        <p:txBody>
          <a:bodyPr wrap="square">
            <a:spAutoFit/>
          </a:bodyPr>
          <a:lstStyle/>
          <a:p>
            <a:pPr lvl="0" algn="just">
              <a:lnSpc>
                <a:spcPct val="107000"/>
              </a:lnSpc>
              <a:spcAft>
                <a:spcPts val="800"/>
              </a:spcAft>
              <a:tabLst>
                <a:tab pos="457200" algn="l"/>
              </a:tabLst>
            </a:pPr>
            <a:r>
              <a:rPr lang="en-US" sz="2000" b="1" dirty="0" err="1">
                <a:effectLst/>
                <a:latin typeface="+mj-lt"/>
                <a:ea typeface="Yu Mincho" panose="02020400000000000000" pitchFamily="18" charset="-128"/>
                <a:cs typeface="Arial" panose="020B0604020202020204" pitchFamily="34" charset="0"/>
              </a:rPr>
              <a:t>Educirajte</a:t>
            </a:r>
            <a:r>
              <a:rPr lang="en-US" sz="2000" b="1"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Budite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informirani</a:t>
            </a:r>
            <a:r>
              <a:rPr lang="en-US" sz="2000" dirty="0">
                <a:effectLst/>
                <a:latin typeface="+mj-lt"/>
                <a:ea typeface="Yu Mincho" panose="02020400000000000000" pitchFamily="18" charset="-128"/>
                <a:cs typeface="Arial" panose="020B0604020202020204" pitchFamily="34" charset="0"/>
              </a:rPr>
              <a:t> o </a:t>
            </a:r>
            <a:r>
              <a:rPr lang="en-US" sz="2000" dirty="0" err="1">
                <a:effectLst/>
                <a:latin typeface="+mj-lt"/>
                <a:ea typeface="Yu Mincho" panose="02020400000000000000" pitchFamily="18" charset="-128"/>
                <a:cs typeface="Arial" panose="020B0604020202020204" pitchFamily="34" charset="0"/>
              </a:rPr>
              <a:t>najnovijim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sigurnosnim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praksama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uobičajenim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prijevarama</a:t>
            </a:r>
            <a:r>
              <a:rPr lang="en-US" sz="2000" dirty="0">
                <a:effectLst/>
                <a:latin typeface="+mj-lt"/>
                <a:ea typeface="Yu Mincho" panose="02020400000000000000" pitchFamily="18" charset="-128"/>
                <a:cs typeface="Arial" panose="020B0604020202020204" pitchFamily="34" charset="0"/>
              </a:rPr>
              <a:t> u </a:t>
            </a:r>
            <a:r>
              <a:rPr lang="en-US" sz="2000" dirty="0" err="1">
                <a:effectLst/>
                <a:latin typeface="+mj-lt"/>
                <a:ea typeface="Yu Mincho" panose="02020400000000000000" pitchFamily="18" charset="-128"/>
                <a:cs typeface="Arial" panose="020B0604020202020204" pitchFamily="34" charset="0"/>
              </a:rPr>
              <a:t>digitalnom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okruženju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Budite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svjesni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crvenih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zastavica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ukazuju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potencijalne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rizike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poput</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neželjene</a:t>
            </a:r>
            <a:r>
              <a:rPr lang="en-US" sz="2000" dirty="0">
                <a:effectLst/>
                <a:latin typeface="+mj-lt"/>
                <a:ea typeface="Yu Mincho" panose="02020400000000000000" pitchFamily="18" charset="-128"/>
                <a:cs typeface="Arial" panose="020B0604020202020204" pitchFamily="34" charset="0"/>
              </a:rPr>
              <a:t> e-</a:t>
            </a:r>
            <a:r>
              <a:rPr lang="en-US" sz="2000" dirty="0" err="1">
                <a:effectLst/>
                <a:latin typeface="+mj-lt"/>
                <a:ea typeface="Yu Mincho" panose="02020400000000000000" pitchFamily="18" charset="-128"/>
                <a:cs typeface="Arial" panose="020B0604020202020204" pitchFamily="34" charset="0"/>
              </a:rPr>
              <a:t>pošte</a:t>
            </a:r>
            <a:r>
              <a:rPr lang="en-US" sz="2000" dirty="0">
                <a:effectLst/>
                <a:latin typeface="+mj-lt"/>
                <a:ea typeface="Yu Mincho" panose="02020400000000000000" pitchFamily="18" charset="-128"/>
                <a:cs typeface="Arial" panose="020B0604020202020204" pitchFamily="34" charset="0"/>
              </a:rPr>
              <a:t> u </a:t>
            </a:r>
            <a:r>
              <a:rPr lang="en-US" sz="2000" dirty="0" err="1">
                <a:effectLst/>
                <a:latin typeface="+mj-lt"/>
                <a:ea typeface="Yu Mincho" panose="02020400000000000000" pitchFamily="18" charset="-128"/>
                <a:cs typeface="Arial" panose="020B0604020202020204" pitchFamily="34" charset="0"/>
              </a:rPr>
              <a:t>kojoj</a:t>
            </a:r>
            <a:r>
              <a:rPr lang="en-US" sz="2000"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traže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osjetljivi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podaci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ponude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koje</a:t>
            </a:r>
            <a:r>
              <a:rPr lang="en-US" sz="2000"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čine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previše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dobrima</a:t>
            </a:r>
            <a:r>
              <a:rPr lang="en-US" sz="2000" dirty="0">
                <a:effectLst/>
                <a:latin typeface="+mj-lt"/>
                <a:ea typeface="Yu Mincho" panose="02020400000000000000" pitchFamily="18" charset="-128"/>
                <a:cs typeface="Arial" panose="020B0604020202020204" pitchFamily="34" charset="0"/>
              </a:rPr>
              <a:t> da bi bile </a:t>
            </a:r>
            <a:r>
              <a:rPr lang="en-US" sz="2000" dirty="0" err="1">
                <a:effectLst/>
                <a:latin typeface="+mj-lt"/>
                <a:ea typeface="Yu Mincho" panose="02020400000000000000" pitchFamily="18" charset="-128"/>
                <a:cs typeface="Arial" panose="020B0604020202020204" pitchFamily="34" charset="0"/>
              </a:rPr>
              <a:t>istinite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Sudjelujte</a:t>
            </a:r>
            <a:r>
              <a:rPr lang="en-US" sz="2000" dirty="0">
                <a:effectLst/>
                <a:latin typeface="+mj-lt"/>
                <a:ea typeface="Yu Mincho" panose="02020400000000000000" pitchFamily="18" charset="-128"/>
                <a:cs typeface="Arial" panose="020B0604020202020204" pitchFamily="34" charset="0"/>
              </a:rPr>
              <a:t> u </a:t>
            </a:r>
            <a:r>
              <a:rPr lang="en-US" sz="2000" dirty="0" err="1">
                <a:effectLst/>
                <a:latin typeface="+mj-lt"/>
                <a:ea typeface="Yu Mincho" panose="02020400000000000000" pitchFamily="18" charset="-128"/>
                <a:cs typeface="Arial" panose="020B0604020202020204" pitchFamily="34" charset="0"/>
              </a:rPr>
              <a:t>edukativnim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programima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radionicama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usmjerenim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digitalnu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sigurnost</a:t>
            </a:r>
            <a:r>
              <a:rPr lang="en-US" sz="2000" dirty="0">
                <a:effectLst/>
                <a:latin typeface="+mj-lt"/>
                <a:ea typeface="Yu Mincho" panose="02020400000000000000" pitchFamily="18" charset="-128"/>
                <a:cs typeface="Arial" panose="020B0604020202020204" pitchFamily="34" charset="0"/>
              </a:rPr>
              <a:t>.</a:t>
            </a:r>
          </a:p>
        </p:txBody>
      </p:sp>
      <p:pic>
        <p:nvPicPr>
          <p:cNvPr id="5" name="Picture 4" descr="Book open on a deck with a blackboard in the background">
            <a:extLst>
              <a:ext uri="{FF2B5EF4-FFF2-40B4-BE49-F238E27FC236}">
                <a16:creationId xmlns:a16="http://schemas.microsoft.com/office/drawing/2014/main" id="{BDC99C26-55B4-FCF8-8080-D928040578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7" name="Picture 6" descr="Heart speech bubble social media icon">
            <a:extLst>
              <a:ext uri="{FF2B5EF4-FFF2-40B4-BE49-F238E27FC236}">
                <a16:creationId xmlns:a16="http://schemas.microsoft.com/office/drawing/2014/main" id="{09760D26-018A-8D72-B957-38049A65C69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
        <p:nvSpPr>
          <p:cNvPr id="8" name="Google Shape;120;p6">
            <a:extLst>
              <a:ext uri="{FF2B5EF4-FFF2-40B4-BE49-F238E27FC236}">
                <a16:creationId xmlns:a16="http://schemas.microsoft.com/office/drawing/2014/main" id="{E179CB39-F9CC-0A27-8F1E-EF5D69FBB8B0}"/>
              </a:ext>
            </a:extLst>
          </p:cNvPr>
          <p:cNvSpPr txBox="1"/>
          <p:nvPr/>
        </p:nvSpPr>
        <p:spPr>
          <a:xfrm>
            <a:off x="12496800" y="4511686"/>
            <a:ext cx="3727680" cy="3170058"/>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n-US" sz="2000" i="1" dirty="0" err="1">
                <a:solidFill>
                  <a:schemeClr val="accent6"/>
                </a:solidFill>
                <a:latin typeface="+mn-lt"/>
                <a:ea typeface="Helvetica Neue"/>
                <a:cs typeface="Helvetica Neue"/>
                <a:sym typeface="Helvetica Neue"/>
              </a:rPr>
              <a:t>Slijedeći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ove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mjere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zaštite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možete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značajno</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smanjiti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rizik</a:t>
            </a:r>
            <a:r>
              <a:rPr lang="en-US" sz="2000" i="1" dirty="0">
                <a:solidFill>
                  <a:schemeClr val="accent6"/>
                </a:solidFill>
                <a:latin typeface="+mn-lt"/>
                <a:ea typeface="Helvetica Neue"/>
                <a:cs typeface="Helvetica Neue"/>
                <a:sym typeface="Helvetica Neue"/>
              </a:rPr>
              <a:t> da </a:t>
            </a:r>
            <a:r>
              <a:rPr lang="en-US" sz="2000" i="1" dirty="0" err="1">
                <a:solidFill>
                  <a:schemeClr val="accent6"/>
                </a:solidFill>
                <a:latin typeface="+mn-lt"/>
                <a:ea typeface="Helvetica Neue"/>
                <a:cs typeface="Helvetica Neue"/>
                <a:sym typeface="Helvetica Neue"/>
              </a:rPr>
              <a:t>postanete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žrtva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kibernetičkih</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prijetnji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povećati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sigurnost</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svojih</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digitalnih</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financijskih</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transakcija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Imajte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na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umu</a:t>
            </a:r>
            <a:r>
              <a:rPr lang="en-US" sz="2000" i="1" dirty="0">
                <a:solidFill>
                  <a:schemeClr val="accent6"/>
                </a:solidFill>
                <a:latin typeface="+mn-lt"/>
                <a:ea typeface="Helvetica Neue"/>
                <a:cs typeface="Helvetica Neue"/>
                <a:sym typeface="Helvetica Neue"/>
              </a:rPr>
              <a:t> da </a:t>
            </a:r>
            <a:r>
              <a:rPr lang="en-US" sz="2000" i="1" dirty="0" err="1">
                <a:solidFill>
                  <a:schemeClr val="accent6"/>
                </a:solidFill>
                <a:latin typeface="+mn-lt"/>
                <a:ea typeface="Helvetica Neue"/>
                <a:cs typeface="Helvetica Neue"/>
                <a:sym typeface="Helvetica Neue"/>
              </a:rPr>
              <a:t>su</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proaktivnost</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informiranost</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ključne</a:t>
            </a:r>
            <a:r>
              <a:rPr lang="en-US" sz="2000" i="1" dirty="0">
                <a:solidFill>
                  <a:schemeClr val="accent6"/>
                </a:solidFill>
                <a:latin typeface="+mn-lt"/>
                <a:ea typeface="Helvetica Neue"/>
                <a:cs typeface="Helvetica Neue"/>
                <a:sym typeface="Helvetica Neue"/>
              </a:rPr>
              <a:t> za </a:t>
            </a:r>
            <a:r>
              <a:rPr lang="en-US" sz="2000" i="1" dirty="0" err="1">
                <a:solidFill>
                  <a:schemeClr val="accent6"/>
                </a:solidFill>
                <a:latin typeface="+mn-lt"/>
                <a:ea typeface="Helvetica Neue"/>
                <a:cs typeface="Helvetica Neue"/>
                <a:sym typeface="Helvetica Neue"/>
              </a:rPr>
              <a:t>održavanje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sigurnog</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digitalnog</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financijskog</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iskustva</a:t>
            </a:r>
            <a:r>
              <a:rPr lang="en-US" sz="2000" i="1" dirty="0">
                <a:solidFill>
                  <a:schemeClr val="accent6"/>
                </a:solidFill>
                <a:latin typeface="+mn-lt"/>
                <a:ea typeface="Helvetica Neue"/>
                <a:cs typeface="Helvetica Neue"/>
                <a:sym typeface="Helvetica Neue"/>
              </a:rPr>
              <a:t>.</a:t>
            </a:r>
          </a:p>
        </p:txBody>
      </p:sp>
    </p:spTree>
    <p:extLst>
      <p:ext uri="{BB962C8B-B14F-4D97-AF65-F5344CB8AC3E}">
        <p14:creationId xmlns:p14="http://schemas.microsoft.com/office/powerpoint/2010/main" val="501603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Upravljanje digitalnim financijskim rizicima</a:t>
            </a:r>
            <a:endParaRPr lang="hr-HR"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trebate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znati</a:t>
            </a:r>
            <a:r>
              <a:rPr lang="en-US" sz="2800" b="1" dirty="0">
                <a:solidFill>
                  <a:srgbClr val="00CCFF"/>
                </a:solidFill>
                <a:latin typeface="+mn-lt"/>
                <a:ea typeface="Helvetica Neue"/>
                <a:cs typeface="Helvetica Neue"/>
                <a:sym typeface="Helvetica Neue"/>
              </a:rPr>
              <a:t> o </a:t>
            </a:r>
            <a:r>
              <a:rPr lang="en-US" sz="2800" b="1" dirty="0" err="1">
                <a:solidFill>
                  <a:srgbClr val="00CCFF"/>
                </a:solidFill>
                <a:latin typeface="+mn-lt"/>
                <a:ea typeface="Helvetica Neue"/>
                <a:cs typeface="Helvetica Neue"/>
                <a:sym typeface="Helvetica Neue"/>
              </a:rPr>
              <a:t>svojim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pravima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prilikom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korištenja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digitalnih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financijskih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usluga</a:t>
            </a:r>
            <a:r>
              <a:rPr lang="en-US" sz="2800" b="1" dirty="0">
                <a:solidFill>
                  <a:srgbClr val="00CCFF"/>
                </a:solidFill>
                <a:latin typeface="+mn-lt"/>
                <a:ea typeface="Helvetica Neue"/>
                <a:cs typeface="Helvetica Neue"/>
                <a:sym typeface="Helvetica Neue"/>
              </a:rPr>
              <a:t>?</a:t>
            </a:r>
            <a:endParaRPr lang="es-ES" dirty="0">
              <a:solidFill>
                <a:srgbClr val="00CCFF"/>
              </a:solidFill>
              <a:latin typeface="+mn-lt"/>
            </a:endParaRPr>
          </a:p>
        </p:txBody>
      </p:sp>
      <p:sp>
        <p:nvSpPr>
          <p:cNvPr id="120" name="Google Shape;120;p6"/>
          <p:cNvSpPr txBox="1"/>
          <p:nvPr/>
        </p:nvSpPr>
        <p:spPr>
          <a:xfrm>
            <a:off x="1295400" y="4024780"/>
            <a:ext cx="15621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Prilikom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upotrebe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digitalnih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usluga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važno</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razumjeti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osigurali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pošteno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iskustvo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Ovdje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ključni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aspekti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trebali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znati</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svojim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pravima</a:t>
            </a:r>
            <a:r>
              <a:rPr lang="en-US" sz="2400" dirty="0">
                <a:solidFill>
                  <a:schemeClr val="dk1"/>
                </a:solidFill>
                <a:latin typeface="+mn-lt"/>
                <a:ea typeface="Helvetica Neue"/>
                <a:cs typeface="Helvetica Neue"/>
                <a:sym typeface="Helvetica Neue"/>
              </a:rPr>
              <a:t>.</a:t>
            </a:r>
            <a:endParaRPr lang="es-ES"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7848600" cy="1938992"/>
          </a:xfrm>
          <a:prstGeom prst="rect">
            <a:avLst/>
          </a:prstGeom>
          <a:noFill/>
        </p:spPr>
        <p:txBody>
          <a:bodyPr wrap="square">
            <a:spAutoFit/>
          </a:bodyPr>
          <a:lstStyle/>
          <a:p>
            <a:pPr algn="just"/>
            <a:r>
              <a:rPr lang="en-US" sz="2000" b="1" dirty="0" err="1">
                <a:effectLst/>
                <a:latin typeface="+mj-lt"/>
                <a:ea typeface="Yu Mincho" panose="02020400000000000000" pitchFamily="18" charset="-128"/>
                <a:cs typeface="Arial" panose="020B0604020202020204" pitchFamily="34" charset="0"/>
              </a:rPr>
              <a:t>Privatnost</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podataka</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Imate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pravo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znati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koji </a:t>
            </a:r>
            <a:r>
              <a:rPr lang="en-US" sz="2000" dirty="0" err="1">
                <a:effectLst/>
                <a:latin typeface="+mj-lt"/>
                <a:ea typeface="Yu Mincho" panose="02020400000000000000" pitchFamily="18" charset="-128"/>
                <a:cs typeface="Arial" panose="020B0604020202020204" pitchFamily="34" charset="0"/>
              </a:rPr>
              <a:t>način</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pružatelj</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digitalnih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prikuplja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pohranjuje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koristi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vaše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osobne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podatke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Upoznajte</a:t>
            </a:r>
            <a:r>
              <a:rPr lang="en-US" sz="2000" dirty="0">
                <a:effectLst/>
                <a:latin typeface="+mj-lt"/>
                <a:ea typeface="Yu Mincho" panose="02020400000000000000" pitchFamily="18" charset="-128"/>
                <a:cs typeface="Arial" panose="020B0604020202020204" pitchFamily="34" charset="0"/>
              </a:rPr>
              <a:t> se s </a:t>
            </a:r>
            <a:r>
              <a:rPr lang="en-US" sz="2000" dirty="0" err="1">
                <a:effectLst/>
                <a:latin typeface="+mj-lt"/>
                <a:ea typeface="Yu Mincho" panose="02020400000000000000" pitchFamily="18" charset="-128"/>
                <a:cs typeface="Arial" panose="020B0604020202020204" pitchFamily="34" charset="0"/>
              </a:rPr>
              <a:t>propisima</a:t>
            </a:r>
            <a:r>
              <a:rPr lang="en-US" sz="2000" dirty="0">
                <a:effectLst/>
                <a:latin typeface="+mj-lt"/>
                <a:ea typeface="Yu Mincho" panose="02020400000000000000" pitchFamily="18" charset="-128"/>
                <a:cs typeface="Arial" panose="020B0604020202020204" pitchFamily="34" charset="0"/>
              </a:rPr>
              <a:t> o </a:t>
            </a:r>
            <a:r>
              <a:rPr lang="en-US" sz="2000" dirty="0" err="1">
                <a:effectLst/>
                <a:latin typeface="+mj-lt"/>
                <a:ea typeface="Yu Mincho" panose="02020400000000000000" pitchFamily="18" charset="-128"/>
                <a:cs typeface="Arial" panose="020B0604020202020204" pitchFamily="34" charset="0"/>
              </a:rPr>
              <a:t>privatnosti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praksama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zaštite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podataka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koristite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Osigurajte</a:t>
            </a:r>
            <a:r>
              <a:rPr lang="en-US" sz="2000" dirty="0">
                <a:effectLst/>
                <a:latin typeface="+mj-lt"/>
                <a:ea typeface="Yu Mincho" panose="02020400000000000000" pitchFamily="18" charset="-128"/>
                <a:cs typeface="Arial" panose="020B0604020202020204" pitchFamily="34" charset="0"/>
              </a:rPr>
              <a:t> da se s </a:t>
            </a:r>
            <a:r>
              <a:rPr lang="en-US" sz="2000" dirty="0" err="1">
                <a:effectLst/>
                <a:latin typeface="+mj-lt"/>
                <a:ea typeface="Yu Mincho" panose="02020400000000000000" pitchFamily="18" charset="-128"/>
                <a:cs typeface="Arial" panose="020B0604020202020204" pitchFamily="34" charset="0"/>
              </a:rPr>
              <a:t>vašim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osobnim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podacima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postupa</a:t>
            </a:r>
            <a:r>
              <a:rPr lang="en-US" sz="2000" dirty="0">
                <a:effectLst/>
                <a:latin typeface="+mj-lt"/>
                <a:ea typeface="Yu Mincho" panose="02020400000000000000" pitchFamily="18" charset="-128"/>
                <a:cs typeface="Arial" panose="020B0604020202020204" pitchFamily="34" charset="0"/>
              </a:rPr>
              <a:t> u </a:t>
            </a:r>
            <a:r>
              <a:rPr lang="en-US" sz="2000" dirty="0" err="1">
                <a:effectLst/>
                <a:latin typeface="+mj-lt"/>
                <a:ea typeface="Yu Mincho" panose="02020400000000000000" pitchFamily="18" charset="-128"/>
                <a:cs typeface="Arial" panose="020B0604020202020204" pitchFamily="34" charset="0"/>
              </a:rPr>
              <a:t>skladu</a:t>
            </a:r>
            <a:r>
              <a:rPr lang="en-US" sz="2000" dirty="0">
                <a:effectLst/>
                <a:latin typeface="+mj-lt"/>
                <a:ea typeface="Yu Mincho" panose="02020400000000000000" pitchFamily="18" charset="-128"/>
                <a:cs typeface="Arial" panose="020B0604020202020204" pitchFamily="34" charset="0"/>
              </a:rPr>
              <a:t> s </a:t>
            </a:r>
            <a:r>
              <a:rPr lang="en-US" sz="2000" dirty="0" err="1">
                <a:effectLst/>
                <a:latin typeface="+mj-lt"/>
                <a:ea typeface="Yu Mincho" panose="02020400000000000000" pitchFamily="18" charset="-128"/>
                <a:cs typeface="Arial" panose="020B0604020202020204" pitchFamily="34" charset="0"/>
              </a:rPr>
              <a:t>relevantnim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zakonima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propisima</a:t>
            </a:r>
            <a:r>
              <a:rPr lang="en-US" sz="2000" dirty="0">
                <a:effectLst/>
                <a:latin typeface="+mj-lt"/>
                <a:ea typeface="Yu Mincho" panose="02020400000000000000" pitchFamily="18" charset="-128"/>
                <a:cs typeface="Arial" panose="020B0604020202020204" pitchFamily="34" charset="0"/>
              </a:rPr>
              <a:t> o </a:t>
            </a:r>
            <a:r>
              <a:rPr lang="en-US" sz="2000" dirty="0" err="1">
                <a:effectLst/>
                <a:latin typeface="+mj-lt"/>
                <a:ea typeface="Yu Mincho" panose="02020400000000000000" pitchFamily="18" charset="-128"/>
                <a:cs typeface="Arial" panose="020B0604020202020204" pitchFamily="34" charset="0"/>
              </a:rPr>
              <a:t>privatnosti</a:t>
            </a:r>
            <a:r>
              <a:rPr lang="en-US" sz="2000" dirty="0">
                <a:effectLst/>
                <a:latin typeface="+mj-lt"/>
                <a:ea typeface="Yu Mincho" panose="02020400000000000000" pitchFamily="18" charset="-128"/>
                <a:cs typeface="Arial" panose="020B0604020202020204" pitchFamily="34" charset="0"/>
              </a:rPr>
              <a:t>.</a:t>
            </a:r>
          </a:p>
        </p:txBody>
      </p:sp>
      <p:sp>
        <p:nvSpPr>
          <p:cNvPr id="4" name="TextBox 3">
            <a:extLst>
              <a:ext uri="{FF2B5EF4-FFF2-40B4-BE49-F238E27FC236}">
                <a16:creationId xmlns:a16="http://schemas.microsoft.com/office/drawing/2014/main" id="{8CF82F72-9258-5F62-F1DB-66076BF5E3BC}"/>
              </a:ext>
            </a:extLst>
          </p:cNvPr>
          <p:cNvSpPr txBox="1"/>
          <p:nvPr/>
        </p:nvSpPr>
        <p:spPr>
          <a:xfrm>
            <a:off x="9144000" y="7082492"/>
            <a:ext cx="7848600" cy="1938992"/>
          </a:xfrm>
          <a:prstGeom prst="rect">
            <a:avLst/>
          </a:prstGeom>
          <a:noFill/>
        </p:spPr>
        <p:txBody>
          <a:bodyPr wrap="square">
            <a:spAutoFit/>
          </a:bodyPr>
          <a:lstStyle/>
          <a:p>
            <a:pPr algn="just"/>
            <a:r>
              <a:rPr lang="en-US" sz="2000" b="1" dirty="0" err="1">
                <a:effectLst/>
                <a:latin typeface="+mj-lt"/>
                <a:ea typeface="Yu Mincho" panose="02020400000000000000" pitchFamily="18" charset="-128"/>
                <a:cs typeface="Arial" panose="020B0604020202020204" pitchFamily="34" charset="0"/>
              </a:rPr>
              <a:t>Sigurnosne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mjere</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Pružatelji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digitalnih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odgovorni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su</a:t>
            </a:r>
            <a:r>
              <a:rPr lang="en-US" sz="2000" dirty="0">
                <a:effectLst/>
                <a:latin typeface="+mj-lt"/>
                <a:ea typeface="Yu Mincho" panose="02020400000000000000" pitchFamily="18" charset="-128"/>
                <a:cs typeface="Arial" panose="020B0604020202020204" pitchFamily="34" charset="0"/>
              </a:rPr>
              <a:t> za </a:t>
            </a:r>
            <a:r>
              <a:rPr lang="en-US" sz="2000" dirty="0" err="1">
                <a:effectLst/>
                <a:latin typeface="+mj-lt"/>
                <a:ea typeface="Yu Mincho" panose="02020400000000000000" pitchFamily="18" charset="-128"/>
                <a:cs typeface="Arial" panose="020B0604020202020204" pitchFamily="34" charset="0"/>
              </a:rPr>
              <a:t>provedbu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robusnih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sigurnosnih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mjera</a:t>
            </a:r>
            <a:r>
              <a:rPr lang="en-US" sz="2000" dirty="0">
                <a:effectLst/>
                <a:latin typeface="+mj-lt"/>
                <a:ea typeface="Yu Mincho" panose="02020400000000000000" pitchFamily="18" charset="-128"/>
                <a:cs typeface="Arial" panose="020B0604020202020204" pitchFamily="34" charset="0"/>
              </a:rPr>
              <a:t> za </a:t>
            </a:r>
            <a:r>
              <a:rPr lang="en-US" sz="2000" dirty="0" err="1">
                <a:effectLst/>
                <a:latin typeface="+mj-lt"/>
                <a:ea typeface="Yu Mincho" panose="02020400000000000000" pitchFamily="18" charset="-128"/>
                <a:cs typeface="Arial" panose="020B0604020202020204" pitchFamily="34" charset="0"/>
              </a:rPr>
              <a:t>zaštitu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vaših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podataka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Trebali</a:t>
            </a:r>
            <a:r>
              <a:rPr lang="en-US" sz="2000" dirty="0">
                <a:effectLst/>
                <a:latin typeface="+mj-lt"/>
                <a:ea typeface="Yu Mincho" panose="02020400000000000000" pitchFamily="18" charset="-128"/>
                <a:cs typeface="Arial" panose="020B0604020202020204" pitchFamily="34" charset="0"/>
              </a:rPr>
              <a:t> bi </a:t>
            </a:r>
            <a:r>
              <a:rPr lang="en-US" sz="2000" dirty="0" err="1">
                <a:effectLst/>
                <a:latin typeface="+mj-lt"/>
                <a:ea typeface="Yu Mincho" panose="02020400000000000000" pitchFamily="18" charset="-128"/>
                <a:cs typeface="Arial" panose="020B0604020202020204" pitchFamily="34" charset="0"/>
              </a:rPr>
              <a:t>imati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zaštitne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mjere</a:t>
            </a:r>
            <a:r>
              <a:rPr lang="en-US" sz="2000" dirty="0">
                <a:effectLst/>
                <a:latin typeface="+mj-lt"/>
                <a:ea typeface="Yu Mincho" panose="02020400000000000000" pitchFamily="18" charset="-128"/>
                <a:cs typeface="Arial" panose="020B0604020202020204" pitchFamily="34" charset="0"/>
              </a:rPr>
              <a:t> za </a:t>
            </a:r>
            <a:r>
              <a:rPr lang="en-US" sz="2000" dirty="0" err="1">
                <a:effectLst/>
                <a:latin typeface="+mj-lt"/>
                <a:ea typeface="Yu Mincho" panose="02020400000000000000" pitchFamily="18" charset="-128"/>
                <a:cs typeface="Arial" panose="020B0604020202020204" pitchFamily="34" charset="0"/>
              </a:rPr>
              <a:t>sprječavanje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neovlaštenog</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pristupa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povrede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podataka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prijevare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Obratite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pažnju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sigurnosne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značajke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nudi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odaberite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pružatelje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 koji </a:t>
            </a:r>
            <a:r>
              <a:rPr lang="en-US" sz="2000" dirty="0" err="1">
                <a:effectLst/>
                <a:latin typeface="+mj-lt"/>
                <a:ea typeface="Yu Mincho" panose="02020400000000000000" pitchFamily="18" charset="-128"/>
                <a:cs typeface="Arial" panose="020B0604020202020204" pitchFamily="34" charset="0"/>
              </a:rPr>
              <a:t>će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prednost</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vašoj</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sigurnosti</a:t>
            </a:r>
            <a:r>
              <a:rPr lang="en-US" sz="2000" dirty="0">
                <a:effectLst/>
                <a:latin typeface="+mj-lt"/>
                <a:ea typeface="Yu Mincho" panose="02020400000000000000" pitchFamily="18" charset="-128"/>
                <a:cs typeface="Arial" panose="020B0604020202020204" pitchFamily="34" charset="0"/>
              </a:rPr>
              <a:t>.</a:t>
            </a:r>
            <a:endParaRPr lang="en-US" sz="2000" dirty="0">
              <a:latin typeface="+mj-lt"/>
            </a:endParaRPr>
          </a:p>
        </p:txBody>
      </p:sp>
      <p:pic>
        <p:nvPicPr>
          <p:cNvPr id="6" name="Picture 5" descr="Illuminated server room panel">
            <a:extLst>
              <a:ext uri="{FF2B5EF4-FFF2-40B4-BE49-F238E27FC236}">
                <a16:creationId xmlns:a16="http://schemas.microsoft.com/office/drawing/2014/main" id="{DFD38DE7-98AC-421F-09E3-BF4EFDEFDE7C}"/>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1295400" y="7120880"/>
            <a:ext cx="7848000" cy="1794520"/>
          </a:xfrm>
          <a:prstGeom prst="rect">
            <a:avLst/>
          </a:prstGeom>
          <a:ln>
            <a:noFill/>
          </a:ln>
          <a:effectLst>
            <a:softEdge rad="112500"/>
          </a:effectLst>
        </p:spPr>
      </p:pic>
      <p:pic>
        <p:nvPicPr>
          <p:cNvPr id="7" name="Picture 6" descr="Hands on ears">
            <a:extLst>
              <a:ext uri="{FF2B5EF4-FFF2-40B4-BE49-F238E27FC236}">
                <a16:creationId xmlns:a16="http://schemas.microsoft.com/office/drawing/2014/main" id="{15FA321F-4AC3-1A23-EFF5-9CA76CCBE587}"/>
              </a:ext>
            </a:extLst>
          </p:cNvPr>
          <p:cNvPicPr>
            <a:picLocks noChangeAspect="1"/>
          </p:cNvPicPr>
          <p:nvPr/>
        </p:nvPicPr>
        <p:blipFill>
          <a:blip r:embed="rId4" cstate="email">
            <a:alphaModFix amt="50000"/>
            <a:extLst>
              <a:ext uri="{28A0092B-C50C-407E-A947-70E740481C1C}">
                <a14:useLocalDpi xmlns:a14="http://schemas.microsoft.com/office/drawing/2010/main"/>
              </a:ext>
            </a:extLst>
          </a:blip>
          <a:srcRect/>
          <a:stretch/>
        </p:blipFill>
        <p:spPr>
          <a:xfrm>
            <a:off x="9144300" y="5181888"/>
            <a:ext cx="7848000" cy="1794520"/>
          </a:xfrm>
          <a:prstGeom prst="rect">
            <a:avLst/>
          </a:prstGeom>
          <a:ln>
            <a:noFill/>
          </a:ln>
          <a:effectLst>
            <a:softEdge rad="112500"/>
          </a:effectLst>
        </p:spPr>
      </p:pic>
    </p:spTree>
    <p:extLst>
      <p:ext uri="{BB962C8B-B14F-4D97-AF65-F5344CB8AC3E}">
        <p14:creationId xmlns:p14="http://schemas.microsoft.com/office/powerpoint/2010/main" val="3269843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Upravljanje digitalnim financijskim rizicima</a:t>
            </a:r>
            <a:endParaRPr lang="hr-HR"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trebate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znati</a:t>
            </a:r>
            <a:r>
              <a:rPr lang="en-US" sz="2800" b="1" dirty="0">
                <a:solidFill>
                  <a:srgbClr val="00CCFF"/>
                </a:solidFill>
                <a:latin typeface="+mn-lt"/>
                <a:ea typeface="Helvetica Neue"/>
                <a:cs typeface="Helvetica Neue"/>
                <a:sym typeface="Helvetica Neue"/>
              </a:rPr>
              <a:t> o </a:t>
            </a:r>
            <a:r>
              <a:rPr lang="en-US" sz="2800" b="1" dirty="0" err="1">
                <a:solidFill>
                  <a:srgbClr val="00CCFF"/>
                </a:solidFill>
                <a:latin typeface="+mn-lt"/>
                <a:ea typeface="Helvetica Neue"/>
                <a:cs typeface="Helvetica Neue"/>
                <a:sym typeface="Helvetica Neue"/>
              </a:rPr>
              <a:t>svojim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pravima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prilikom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korištenja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digitalnih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financijskih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usluga</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120" name="Google Shape;120;p6"/>
          <p:cNvSpPr txBox="1"/>
          <p:nvPr/>
        </p:nvSpPr>
        <p:spPr>
          <a:xfrm>
            <a:off x="1295400" y="4024780"/>
            <a:ext cx="15621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Prilikom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upotrebe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digitalnih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usluga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važno</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razumjeti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osigurali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pošteno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iskustvo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Ovdje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ključni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aspekti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trebali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znati</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svojim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pravima</a:t>
            </a:r>
            <a:r>
              <a:rPr lang="en-US" sz="2400" dirty="0">
                <a:solidFill>
                  <a:schemeClr val="dk1"/>
                </a:solidFill>
                <a:latin typeface="+mn-lt"/>
                <a:ea typeface="Helvetica Neue"/>
                <a:cs typeface="Helvetica Neue"/>
                <a:sym typeface="Helvetica Neue"/>
              </a:rPr>
              <a:t>.</a:t>
            </a:r>
            <a:endParaRPr lang="es-ES" sz="2400"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037416"/>
            <a:ext cx="7848600" cy="1938992"/>
          </a:xfrm>
          <a:prstGeom prst="rect">
            <a:avLst/>
          </a:prstGeom>
          <a:noFill/>
        </p:spPr>
        <p:txBody>
          <a:bodyPr wrap="square">
            <a:spAutoFit/>
          </a:bodyPr>
          <a:lstStyle/>
          <a:p>
            <a:pPr algn="just"/>
            <a:r>
              <a:rPr lang="en-US" sz="2000" b="1" dirty="0" err="1">
                <a:effectLst/>
                <a:latin typeface="+mj-lt"/>
                <a:ea typeface="Yu Mincho" panose="02020400000000000000" pitchFamily="18" charset="-128"/>
                <a:cs typeface="Arial" panose="020B0604020202020204" pitchFamily="34" charset="0"/>
              </a:rPr>
              <a:t>Transparentnost</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i</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otkrivanje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podataka</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Pružatelji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trebali</a:t>
            </a:r>
            <a:r>
              <a:rPr lang="en-US" sz="2000" dirty="0">
                <a:effectLst/>
                <a:latin typeface="+mj-lt"/>
                <a:ea typeface="Yu Mincho" panose="02020400000000000000" pitchFamily="18" charset="-128"/>
                <a:cs typeface="Arial" panose="020B0604020202020204" pitchFamily="34" charset="0"/>
              </a:rPr>
              <a:t> bi </a:t>
            </a:r>
            <a:r>
              <a:rPr lang="en-US" sz="2000" dirty="0" err="1">
                <a:effectLst/>
                <a:latin typeface="+mj-lt"/>
                <a:ea typeface="Yu Mincho" panose="02020400000000000000" pitchFamily="18" charset="-128"/>
                <a:cs typeface="Arial" panose="020B0604020202020204" pitchFamily="34" charset="0"/>
              </a:rPr>
              <a:t>pružiti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jasne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transparentne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informacije</a:t>
            </a:r>
            <a:r>
              <a:rPr lang="en-US" sz="2000" dirty="0">
                <a:effectLst/>
                <a:latin typeface="+mj-lt"/>
                <a:ea typeface="Yu Mincho" panose="02020400000000000000" pitchFamily="18" charset="-128"/>
                <a:cs typeface="Arial" panose="020B0604020202020204" pitchFamily="34" charset="0"/>
              </a:rPr>
              <a:t> o </a:t>
            </a:r>
            <a:r>
              <a:rPr lang="en-US" sz="2000" dirty="0" err="1">
                <a:effectLst/>
                <a:latin typeface="+mj-lt"/>
                <a:ea typeface="Yu Mincho" panose="02020400000000000000" pitchFamily="18" charset="-128"/>
                <a:cs typeface="Arial" panose="020B0604020202020204" pitchFamily="34" charset="0"/>
              </a:rPr>
              <a:t>svojim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proizvodima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naknadama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odredbama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uvjetima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Odvojite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vrijeme</a:t>
            </a:r>
            <a:r>
              <a:rPr lang="en-US" sz="2000" dirty="0">
                <a:effectLst/>
                <a:latin typeface="+mj-lt"/>
                <a:ea typeface="Yu Mincho" panose="02020400000000000000" pitchFamily="18" charset="-128"/>
                <a:cs typeface="Arial" panose="020B0604020202020204" pitchFamily="34" charset="0"/>
              </a:rPr>
              <a:t> za </a:t>
            </a:r>
            <a:r>
              <a:rPr lang="en-US" sz="2000" dirty="0" err="1">
                <a:effectLst/>
                <a:latin typeface="+mj-lt"/>
                <a:ea typeface="Yu Mincho" panose="02020400000000000000" pitchFamily="18" charset="-128"/>
                <a:cs typeface="Arial" panose="020B0604020202020204" pitchFamily="34" charset="0"/>
              </a:rPr>
              <a:t>čitanje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razumijevanje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uvjeta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pružanja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ugovora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sklapate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Ako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imate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bilo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kakvih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pitanja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nedoumica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obratite</a:t>
            </a:r>
            <a:r>
              <a:rPr lang="en-US" sz="2000"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pružatelju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radi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pojašnjenja</a:t>
            </a:r>
            <a:r>
              <a:rPr lang="en-US" sz="2000" dirty="0">
                <a:effectLst/>
                <a:latin typeface="+mj-lt"/>
                <a:ea typeface="Yu Mincho" panose="02020400000000000000" pitchFamily="18" charset="-128"/>
                <a:cs typeface="Arial" panose="020B0604020202020204" pitchFamily="34" charset="0"/>
              </a:rPr>
              <a:t>.</a:t>
            </a:r>
            <a:endParaRPr lang="en-US" sz="2000" dirty="0">
              <a:latin typeface="+mj-lt"/>
            </a:endParaRPr>
          </a:p>
        </p:txBody>
      </p:sp>
      <p:sp>
        <p:nvSpPr>
          <p:cNvPr id="4" name="TextBox 3">
            <a:extLst>
              <a:ext uri="{FF2B5EF4-FFF2-40B4-BE49-F238E27FC236}">
                <a16:creationId xmlns:a16="http://schemas.microsoft.com/office/drawing/2014/main" id="{8CF82F72-9258-5F62-F1DB-66076BF5E3BC}"/>
              </a:ext>
            </a:extLst>
          </p:cNvPr>
          <p:cNvSpPr txBox="1"/>
          <p:nvPr/>
        </p:nvSpPr>
        <p:spPr>
          <a:xfrm>
            <a:off x="9144000" y="7082492"/>
            <a:ext cx="7848600" cy="1938992"/>
          </a:xfrm>
          <a:prstGeom prst="rect">
            <a:avLst/>
          </a:prstGeom>
          <a:noFill/>
        </p:spPr>
        <p:txBody>
          <a:bodyPr wrap="square">
            <a:spAutoFit/>
          </a:bodyPr>
          <a:lstStyle/>
          <a:p>
            <a:pPr algn="just"/>
            <a:r>
              <a:rPr lang="en-US" sz="2000" b="1" dirty="0" err="1">
                <a:effectLst/>
                <a:latin typeface="+mj-lt"/>
                <a:ea typeface="Yu Mincho" panose="02020400000000000000" pitchFamily="18" charset="-128"/>
                <a:cs typeface="Arial" panose="020B0604020202020204" pitchFamily="34" charset="0"/>
              </a:rPr>
              <a:t>Rješavanje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sporova</a:t>
            </a:r>
            <a:r>
              <a:rPr lang="en-US" sz="2000" b="1" dirty="0">
                <a:effectLst/>
                <a:latin typeface="+mj-lt"/>
                <a:ea typeface="Yu Mincho" panose="02020400000000000000" pitchFamily="18" charset="-128"/>
                <a:cs typeface="Arial" panose="020B0604020202020204" pitchFamily="34" charset="0"/>
              </a:rPr>
              <a:t>: </a:t>
            </a:r>
            <a:r>
              <a:rPr lang="en-US" sz="2000" dirty="0">
                <a:effectLst/>
                <a:latin typeface="+mj-lt"/>
                <a:ea typeface="Yu Mincho" panose="02020400000000000000" pitchFamily="18" charset="-128"/>
                <a:cs typeface="Arial" panose="020B0604020202020204" pitchFamily="34" charset="0"/>
              </a:rPr>
              <a:t>U </a:t>
            </a:r>
            <a:r>
              <a:rPr lang="en-US" sz="2000" dirty="0" err="1">
                <a:effectLst/>
                <a:latin typeface="+mj-lt"/>
                <a:ea typeface="Yu Mincho" panose="02020400000000000000" pitchFamily="18" charset="-128"/>
                <a:cs typeface="Arial" panose="020B0604020202020204" pitchFamily="34" charset="0"/>
              </a:rPr>
              <a:t>slučaju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bilo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kakvih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problema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sporova</a:t>
            </a:r>
            <a:r>
              <a:rPr lang="en-US" sz="2000" dirty="0">
                <a:effectLst/>
                <a:latin typeface="+mj-lt"/>
                <a:ea typeface="Yu Mincho" panose="02020400000000000000" pitchFamily="18" charset="-128"/>
                <a:cs typeface="Arial" panose="020B0604020202020204" pitchFamily="34" charset="0"/>
              </a:rPr>
              <a:t> s </a:t>
            </a:r>
            <a:r>
              <a:rPr lang="en-US" sz="2000" dirty="0" err="1">
                <a:effectLst/>
                <a:latin typeface="+mj-lt"/>
                <a:ea typeface="Yu Mincho" panose="02020400000000000000" pitchFamily="18" charset="-128"/>
                <a:cs typeface="Arial" panose="020B0604020202020204" pitchFamily="34" charset="0"/>
              </a:rPr>
              <a:t>pružateljem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digitalnih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imate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pravo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tražiti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rješenje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Upoznajte</a:t>
            </a:r>
            <a:r>
              <a:rPr lang="en-US" sz="2000" dirty="0">
                <a:effectLst/>
                <a:latin typeface="+mj-lt"/>
                <a:ea typeface="Yu Mincho" panose="02020400000000000000" pitchFamily="18" charset="-128"/>
                <a:cs typeface="Arial" panose="020B0604020202020204" pitchFamily="34" charset="0"/>
              </a:rPr>
              <a:t> se s </a:t>
            </a:r>
            <a:r>
              <a:rPr lang="en-US" sz="2000" dirty="0" err="1">
                <a:effectLst/>
                <a:latin typeface="+mj-lt"/>
                <a:ea typeface="Yu Mincho" panose="02020400000000000000" pitchFamily="18" charset="-128"/>
                <a:cs typeface="Arial" panose="020B0604020202020204" pitchFamily="34" charset="0"/>
              </a:rPr>
              <a:t>pružateljevim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postupkom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rješavanja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sporova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uključujući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načine</a:t>
            </a:r>
            <a:r>
              <a:rPr lang="en-US" sz="2000" dirty="0">
                <a:effectLst/>
                <a:latin typeface="+mj-lt"/>
                <a:ea typeface="Yu Mincho" panose="02020400000000000000" pitchFamily="18" charset="-128"/>
                <a:cs typeface="Arial" panose="020B0604020202020204" pitchFamily="34" charset="0"/>
              </a:rPr>
              <a:t> za </a:t>
            </a:r>
            <a:r>
              <a:rPr lang="en-US" sz="2000" dirty="0" err="1">
                <a:effectLst/>
                <a:latin typeface="+mj-lt"/>
                <a:ea typeface="Yu Mincho" panose="02020400000000000000" pitchFamily="18" charset="-128"/>
                <a:cs typeface="Arial" panose="020B0604020202020204" pitchFamily="34" charset="0"/>
              </a:rPr>
              <a:t>podnošenje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pritužbi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pritužbi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Mnogi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pružatelji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imaju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namjenske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kanale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korisničke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podrške</a:t>
            </a:r>
            <a:r>
              <a:rPr lang="en-US" sz="2000" dirty="0">
                <a:effectLst/>
                <a:latin typeface="+mj-lt"/>
                <a:ea typeface="Yu Mincho" panose="02020400000000000000" pitchFamily="18" charset="-128"/>
                <a:cs typeface="Arial" panose="020B0604020202020204" pitchFamily="34" charset="0"/>
              </a:rPr>
              <a:t> za </a:t>
            </a:r>
            <a:r>
              <a:rPr lang="en-US" sz="2000" dirty="0" err="1">
                <a:effectLst/>
                <a:latin typeface="+mj-lt"/>
                <a:ea typeface="Yu Mincho" panose="02020400000000000000" pitchFamily="18" charset="-128"/>
                <a:cs typeface="Arial" panose="020B0604020202020204" pitchFamily="34" charset="0"/>
              </a:rPr>
              <a:t>rješavanje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korisnikovih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problema</a:t>
            </a:r>
            <a:r>
              <a:rPr lang="en-US" sz="2000" dirty="0">
                <a:effectLst/>
                <a:latin typeface="+mj-lt"/>
                <a:ea typeface="Yu Mincho" panose="02020400000000000000" pitchFamily="18" charset="-128"/>
                <a:cs typeface="Arial" panose="020B0604020202020204" pitchFamily="34" charset="0"/>
              </a:rPr>
              <a:t>.</a:t>
            </a:r>
            <a:endParaRPr lang="en-US" sz="2000" dirty="0">
              <a:latin typeface="+mj-lt"/>
            </a:endParaRPr>
          </a:p>
        </p:txBody>
      </p:sp>
      <p:pic>
        <p:nvPicPr>
          <p:cNvPr id="2" name="Picture 1" descr="Filling out forms on a table">
            <a:extLst>
              <a:ext uri="{FF2B5EF4-FFF2-40B4-BE49-F238E27FC236}">
                <a16:creationId xmlns:a16="http://schemas.microsoft.com/office/drawing/2014/main" id="{2FFA599F-627E-75BD-6ADE-60DE728255C8}"/>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rcRect/>
          <a:stretch/>
        </p:blipFill>
        <p:spPr>
          <a:xfrm>
            <a:off x="9144600" y="5181888"/>
            <a:ext cx="7848000" cy="1794520"/>
          </a:xfrm>
          <a:prstGeom prst="rect">
            <a:avLst/>
          </a:prstGeom>
          <a:ln>
            <a:noFill/>
          </a:ln>
          <a:effectLst>
            <a:softEdge rad="112500"/>
          </a:effectLst>
        </p:spPr>
      </p:pic>
      <p:pic>
        <p:nvPicPr>
          <p:cNvPr id="5" name="Picture 4" descr="People working on blueprints">
            <a:extLst>
              <a:ext uri="{FF2B5EF4-FFF2-40B4-BE49-F238E27FC236}">
                <a16:creationId xmlns:a16="http://schemas.microsoft.com/office/drawing/2014/main" id="{25097142-6C29-E02C-0652-C19BCEDBE3D2}"/>
              </a:ext>
            </a:extLst>
          </p:cNvPr>
          <p:cNvPicPr>
            <a:picLocks noChangeAspect="1"/>
          </p:cNvPicPr>
          <p:nvPr/>
        </p:nvPicPr>
        <p:blipFill>
          <a:blip r:embed="rId4" cstate="email">
            <a:alphaModFix amt="50000"/>
            <a:extLst>
              <a:ext uri="{28A0092B-C50C-407E-A947-70E740481C1C}">
                <a14:useLocalDpi xmlns:a14="http://schemas.microsoft.com/office/drawing/2010/main"/>
              </a:ext>
            </a:extLst>
          </a:blip>
          <a:srcRect/>
          <a:stretch/>
        </p:blipFill>
        <p:spPr>
          <a:xfrm>
            <a:off x="1295400" y="7062480"/>
            <a:ext cx="7848000" cy="1794520"/>
          </a:xfrm>
          <a:prstGeom prst="rect">
            <a:avLst/>
          </a:prstGeom>
          <a:ln>
            <a:noFill/>
          </a:ln>
          <a:effectLst>
            <a:softEdge rad="112500"/>
          </a:effectLst>
        </p:spPr>
      </p:pic>
    </p:spTree>
    <p:extLst>
      <p:ext uri="{BB962C8B-B14F-4D97-AF65-F5344CB8AC3E}">
        <p14:creationId xmlns:p14="http://schemas.microsoft.com/office/powerpoint/2010/main" val="2202042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Upravljanje digitalnim financijskim rizicima</a:t>
            </a:r>
            <a:endParaRPr lang="hr-HR"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trebate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znati</a:t>
            </a:r>
            <a:r>
              <a:rPr lang="en-US" sz="2800" b="1" dirty="0">
                <a:solidFill>
                  <a:srgbClr val="00CCFF"/>
                </a:solidFill>
                <a:latin typeface="+mn-lt"/>
                <a:ea typeface="Helvetica Neue"/>
                <a:cs typeface="Helvetica Neue"/>
                <a:sym typeface="Helvetica Neue"/>
              </a:rPr>
              <a:t> o </a:t>
            </a:r>
            <a:r>
              <a:rPr lang="en-US" sz="2800" b="1" dirty="0" err="1">
                <a:solidFill>
                  <a:srgbClr val="00CCFF"/>
                </a:solidFill>
                <a:latin typeface="+mn-lt"/>
                <a:ea typeface="Helvetica Neue"/>
                <a:cs typeface="Helvetica Neue"/>
                <a:sym typeface="Helvetica Neue"/>
              </a:rPr>
              <a:t>svojim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pravima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prilikom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korištenja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digitalnih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financijskih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usluga</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120" name="Google Shape;120;p6"/>
          <p:cNvSpPr txBox="1"/>
          <p:nvPr/>
        </p:nvSpPr>
        <p:spPr>
          <a:xfrm>
            <a:off x="1295400" y="4024780"/>
            <a:ext cx="15621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Prilikom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upotrebe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digitalnih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usluga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važno</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razumjeti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osigurali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pošteno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iskustvo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Ovdje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ključni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aspekti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trebali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znati</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svojim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pravima</a:t>
            </a:r>
            <a:r>
              <a:rPr lang="en-US" sz="2400" dirty="0">
                <a:solidFill>
                  <a:schemeClr val="dk1"/>
                </a:solidFill>
                <a:latin typeface="+mn-lt"/>
                <a:ea typeface="Helvetica Neue"/>
                <a:cs typeface="Helvetica Neue"/>
                <a:sym typeface="Helvetica Neue"/>
              </a:rPr>
              <a:t>.</a:t>
            </a:r>
            <a:endParaRPr lang="es-ES" sz="2400"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7848600" cy="1938992"/>
          </a:xfrm>
          <a:prstGeom prst="rect">
            <a:avLst/>
          </a:prstGeom>
          <a:noFill/>
        </p:spPr>
        <p:txBody>
          <a:bodyPr wrap="square">
            <a:spAutoFit/>
          </a:bodyPr>
          <a:lstStyle/>
          <a:p>
            <a:pPr algn="just"/>
            <a:r>
              <a:rPr lang="en-US" sz="2000" b="1" dirty="0" err="1">
                <a:effectLst/>
                <a:latin typeface="+mj-lt"/>
                <a:ea typeface="Yu Mincho" panose="02020400000000000000" pitchFamily="18" charset="-128"/>
                <a:cs typeface="Arial" panose="020B0604020202020204" pitchFamily="34" charset="0"/>
              </a:rPr>
              <a:t>Zakoni</a:t>
            </a:r>
            <a:r>
              <a:rPr lang="en-US" sz="2000" b="1" dirty="0">
                <a:effectLst/>
                <a:latin typeface="+mj-lt"/>
                <a:ea typeface="Yu Mincho" panose="02020400000000000000" pitchFamily="18" charset="-128"/>
                <a:cs typeface="Arial" panose="020B0604020202020204" pitchFamily="34" charset="0"/>
              </a:rPr>
              <a:t> o </a:t>
            </a:r>
            <a:r>
              <a:rPr lang="en-US" sz="2000" b="1" dirty="0" err="1">
                <a:effectLst/>
                <a:latin typeface="+mj-lt"/>
                <a:ea typeface="Yu Mincho" panose="02020400000000000000" pitchFamily="18" charset="-128"/>
                <a:cs typeface="Arial" panose="020B0604020202020204" pitchFamily="34" charset="0"/>
              </a:rPr>
              <a:t>zaštiti</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potrošača</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Upoznajte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zakone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propise</a:t>
            </a:r>
            <a:r>
              <a:rPr lang="en-US" sz="2000" dirty="0">
                <a:effectLst/>
                <a:latin typeface="+mj-lt"/>
                <a:ea typeface="Yu Mincho" panose="02020400000000000000" pitchFamily="18" charset="-128"/>
                <a:cs typeface="Arial" panose="020B0604020202020204" pitchFamily="34" charset="0"/>
              </a:rPr>
              <a:t> o </a:t>
            </a:r>
            <a:r>
              <a:rPr lang="en-US" sz="2000" dirty="0" err="1">
                <a:effectLst/>
                <a:latin typeface="+mj-lt"/>
                <a:ea typeface="Yu Mincho" panose="02020400000000000000" pitchFamily="18" charset="-128"/>
                <a:cs typeface="Arial" panose="020B0604020202020204" pitchFamily="34" charset="0"/>
              </a:rPr>
              <a:t>zaštiti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potrošača</a:t>
            </a:r>
            <a:r>
              <a:rPr lang="en-US" sz="2000" dirty="0">
                <a:effectLst/>
                <a:latin typeface="+mj-lt"/>
                <a:ea typeface="Yu Mincho" panose="02020400000000000000" pitchFamily="18" charset="-128"/>
                <a:cs typeface="Arial" panose="020B0604020202020204" pitchFamily="34" charset="0"/>
              </a:rPr>
              <a:t> koji se </a:t>
            </a:r>
            <a:r>
              <a:rPr lang="en-US" sz="2000" dirty="0" err="1">
                <a:effectLst/>
                <a:latin typeface="+mj-lt"/>
                <a:ea typeface="Yu Mincho" panose="02020400000000000000" pitchFamily="18" charset="-128"/>
                <a:cs typeface="Arial" panose="020B0604020202020204" pitchFamily="34" charset="0"/>
              </a:rPr>
              <a:t>primjenjuju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digitalne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usluge</a:t>
            </a:r>
            <a:r>
              <a:rPr lang="en-US" sz="2000" dirty="0">
                <a:effectLst/>
                <a:latin typeface="+mj-lt"/>
                <a:ea typeface="Yu Mincho" panose="02020400000000000000" pitchFamily="18" charset="-128"/>
                <a:cs typeface="Arial" panose="020B0604020202020204" pitchFamily="34" charset="0"/>
              </a:rPr>
              <a:t> u </a:t>
            </a:r>
            <a:r>
              <a:rPr lang="en-US" sz="2000" dirty="0" err="1">
                <a:effectLst/>
                <a:latin typeface="+mj-lt"/>
                <a:ea typeface="Yu Mincho" panose="02020400000000000000" pitchFamily="18" charset="-128"/>
                <a:cs typeface="Arial" panose="020B0604020202020204" pitchFamily="34" charset="0"/>
              </a:rPr>
              <a:t>vašoj</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nadležnosti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zakoni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osmišljeni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kako</a:t>
            </a:r>
            <a:r>
              <a:rPr lang="en-US" sz="2000" dirty="0">
                <a:effectLst/>
                <a:latin typeface="+mj-lt"/>
                <a:ea typeface="Yu Mincho" panose="02020400000000000000" pitchFamily="18" charset="-128"/>
                <a:cs typeface="Arial" panose="020B0604020202020204" pitchFamily="34" charset="0"/>
              </a:rPr>
              <a:t> bi </a:t>
            </a:r>
            <a:r>
              <a:rPr lang="en-US" sz="2000" dirty="0" err="1">
                <a:effectLst/>
                <a:latin typeface="+mj-lt"/>
                <a:ea typeface="Yu Mincho" panose="02020400000000000000" pitchFamily="18" charset="-128"/>
                <a:cs typeface="Arial" panose="020B0604020202020204" pitchFamily="34" charset="0"/>
              </a:rPr>
              <a:t>osigurali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poštenu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transparentnu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praksu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pružatelja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pružili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zaštitu</a:t>
            </a:r>
            <a:r>
              <a:rPr lang="en-US" sz="2000" dirty="0">
                <a:effectLst/>
                <a:latin typeface="+mj-lt"/>
                <a:ea typeface="Yu Mincho" panose="02020400000000000000" pitchFamily="18" charset="-128"/>
                <a:cs typeface="Arial" panose="020B0604020202020204" pitchFamily="34" charset="0"/>
              </a:rPr>
              <a:t> u </a:t>
            </a:r>
            <a:r>
              <a:rPr lang="en-US" sz="2000" dirty="0" err="1">
                <a:effectLst/>
                <a:latin typeface="+mj-lt"/>
                <a:ea typeface="Yu Mincho" panose="02020400000000000000" pitchFamily="18" charset="-128"/>
                <a:cs typeface="Arial" panose="020B0604020202020204" pitchFamily="34" charset="0"/>
              </a:rPr>
              <a:t>slučaju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bilo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kakvog</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nedjela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Ostanite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informirani</a:t>
            </a:r>
            <a:r>
              <a:rPr lang="en-US" sz="2000" dirty="0">
                <a:effectLst/>
                <a:latin typeface="+mj-lt"/>
                <a:ea typeface="Yu Mincho" panose="02020400000000000000" pitchFamily="18" charset="-128"/>
                <a:cs typeface="Arial" panose="020B0604020202020204" pitchFamily="34" charset="0"/>
              </a:rPr>
              <a:t> o </a:t>
            </a:r>
            <a:r>
              <a:rPr lang="en-US" sz="2000" dirty="0" err="1">
                <a:effectLst/>
                <a:latin typeface="+mj-lt"/>
                <a:ea typeface="Yu Mincho" panose="02020400000000000000" pitchFamily="18" charset="-128"/>
                <a:cs typeface="Arial" panose="020B0604020202020204" pitchFamily="34" charset="0"/>
              </a:rPr>
              <a:t>svojim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pravima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dostupnim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načinima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traženja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pravne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zaštite</a:t>
            </a:r>
            <a:r>
              <a:rPr lang="en-US" sz="2000" dirty="0">
                <a:effectLst/>
                <a:latin typeface="+mj-lt"/>
                <a:ea typeface="Yu Mincho" panose="02020400000000000000" pitchFamily="18" charset="-128"/>
                <a:cs typeface="Arial" panose="020B0604020202020204" pitchFamily="34" charset="0"/>
              </a:rPr>
              <a:t>.</a:t>
            </a:r>
            <a:endParaRPr lang="en-US" sz="2000" dirty="0">
              <a:latin typeface="+mj-lt"/>
            </a:endParaRPr>
          </a:p>
        </p:txBody>
      </p:sp>
      <p:sp>
        <p:nvSpPr>
          <p:cNvPr id="4" name="TextBox 3">
            <a:extLst>
              <a:ext uri="{FF2B5EF4-FFF2-40B4-BE49-F238E27FC236}">
                <a16:creationId xmlns:a16="http://schemas.microsoft.com/office/drawing/2014/main" id="{8CF82F72-9258-5F62-F1DB-66076BF5E3BC}"/>
              </a:ext>
            </a:extLst>
          </p:cNvPr>
          <p:cNvSpPr txBox="1"/>
          <p:nvPr/>
        </p:nvSpPr>
        <p:spPr>
          <a:xfrm>
            <a:off x="9144000" y="7082492"/>
            <a:ext cx="7848600" cy="1631216"/>
          </a:xfrm>
          <a:prstGeom prst="rect">
            <a:avLst/>
          </a:prstGeom>
          <a:noFill/>
        </p:spPr>
        <p:txBody>
          <a:bodyPr wrap="square">
            <a:spAutoFit/>
          </a:bodyPr>
          <a:lstStyle/>
          <a:p>
            <a:pPr algn="just"/>
            <a:r>
              <a:rPr lang="en-US" sz="2000" b="1" dirty="0" err="1">
                <a:effectLst/>
                <a:latin typeface="+mj-lt"/>
                <a:ea typeface="Yu Mincho" panose="02020400000000000000" pitchFamily="18" charset="-128"/>
                <a:cs typeface="Arial" panose="020B0604020202020204" pitchFamily="34" charset="0"/>
              </a:rPr>
              <a:t>Odredbe</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i</a:t>
            </a:r>
            <a:r>
              <a:rPr lang="en-US" sz="2000" b="1" dirty="0">
                <a:effectLst/>
                <a:latin typeface="+mj-lt"/>
                <a:ea typeface="Yu Mincho" panose="02020400000000000000" pitchFamily="18" charset="-128"/>
                <a:cs typeface="Arial" panose="020B0604020202020204" pitchFamily="34" charset="0"/>
              </a:rPr>
              <a:t> </a:t>
            </a:r>
            <a:r>
              <a:rPr lang="en-US" sz="2000" b="1" dirty="0" err="1">
                <a:effectLst/>
                <a:latin typeface="+mj-lt"/>
                <a:ea typeface="Yu Mincho" panose="02020400000000000000" pitchFamily="18" charset="-128"/>
                <a:cs typeface="Arial" panose="020B0604020202020204" pitchFamily="34" charset="0"/>
              </a:rPr>
              <a:t>uvjeti</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Odvojite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vrijeme</a:t>
            </a:r>
            <a:r>
              <a:rPr lang="en-US" sz="2000" dirty="0">
                <a:effectLst/>
                <a:latin typeface="+mj-lt"/>
                <a:ea typeface="Yu Mincho" panose="02020400000000000000" pitchFamily="18" charset="-128"/>
                <a:cs typeface="Arial" panose="020B0604020202020204" pitchFamily="34" charset="0"/>
              </a:rPr>
              <a:t> da </a:t>
            </a:r>
            <a:r>
              <a:rPr lang="en-US" sz="2000" dirty="0" err="1">
                <a:effectLst/>
                <a:latin typeface="+mj-lt"/>
                <a:ea typeface="Yu Mincho" panose="02020400000000000000" pitchFamily="18" charset="-128"/>
                <a:cs typeface="Arial" panose="020B0604020202020204" pitchFamily="34" charset="0"/>
              </a:rPr>
              <a:t>pažljivo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proučite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odredbe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uvjete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korištenja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digitalnih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Obratite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pozornost</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ograničenja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obveze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isključenja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spomenuta</a:t>
            </a:r>
            <a:r>
              <a:rPr lang="en-US" sz="2000" dirty="0">
                <a:effectLst/>
                <a:latin typeface="+mj-lt"/>
                <a:ea typeface="Yu Mincho" panose="02020400000000000000" pitchFamily="18" charset="-128"/>
                <a:cs typeface="Arial" panose="020B0604020202020204" pitchFamily="34" charset="0"/>
              </a:rPr>
              <a:t> u </a:t>
            </a:r>
            <a:r>
              <a:rPr lang="en-US" sz="2000" dirty="0" err="1">
                <a:effectLst/>
                <a:latin typeface="+mj-lt"/>
                <a:ea typeface="Yu Mincho" panose="02020400000000000000" pitchFamily="18" charset="-128"/>
                <a:cs typeface="Arial" panose="020B0604020202020204" pitchFamily="34" charset="0"/>
              </a:rPr>
              <a:t>uvjetima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Ako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imate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bilo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kakvih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briga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nedoumica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razmislite</a:t>
            </a:r>
            <a:r>
              <a:rPr lang="en-US" sz="2000" dirty="0">
                <a:effectLst/>
                <a:latin typeface="+mj-lt"/>
                <a:ea typeface="Yu Mincho" panose="02020400000000000000" pitchFamily="18" charset="-128"/>
                <a:cs typeface="Arial" panose="020B0604020202020204" pitchFamily="34" charset="0"/>
              </a:rPr>
              <a:t> o </a:t>
            </a:r>
            <a:r>
              <a:rPr lang="en-US" sz="2000" dirty="0" err="1">
                <a:effectLst/>
                <a:latin typeface="+mj-lt"/>
                <a:ea typeface="Yu Mincho" panose="02020400000000000000" pitchFamily="18" charset="-128"/>
                <a:cs typeface="Arial" panose="020B0604020202020204" pitchFamily="34" charset="0"/>
              </a:rPr>
              <a:t>traženju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pravnog</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stručnog</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savjeta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nego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što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nastavite</a:t>
            </a:r>
            <a:r>
              <a:rPr lang="en-US" sz="2000" dirty="0">
                <a:effectLst/>
                <a:latin typeface="+mj-lt"/>
                <a:ea typeface="Yu Mincho" panose="02020400000000000000" pitchFamily="18" charset="-128"/>
                <a:cs typeface="Arial" panose="020B0604020202020204" pitchFamily="34" charset="0"/>
              </a:rPr>
              <a:t>.</a:t>
            </a:r>
            <a:endParaRPr lang="en-US" sz="2000" dirty="0">
              <a:latin typeface="+mj-lt"/>
            </a:endParaRPr>
          </a:p>
        </p:txBody>
      </p:sp>
      <p:pic>
        <p:nvPicPr>
          <p:cNvPr id="2" name="Picture 1" descr="Shopping cart with boxes">
            <a:extLst>
              <a:ext uri="{FF2B5EF4-FFF2-40B4-BE49-F238E27FC236}">
                <a16:creationId xmlns:a16="http://schemas.microsoft.com/office/drawing/2014/main" id="{7C99DD47-EC56-AD3A-47A9-E4B32AE19C2E}"/>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rcRect/>
          <a:stretch/>
        </p:blipFill>
        <p:spPr>
          <a:xfrm>
            <a:off x="9144600" y="5171259"/>
            <a:ext cx="7848000" cy="1794520"/>
          </a:xfrm>
          <a:prstGeom prst="rect">
            <a:avLst/>
          </a:prstGeom>
          <a:ln>
            <a:noFill/>
          </a:ln>
          <a:effectLst>
            <a:softEdge rad="112500"/>
          </a:effectLst>
        </p:spPr>
      </p:pic>
      <p:pic>
        <p:nvPicPr>
          <p:cNvPr id="5" name="Picture 4" descr="Stack of papers with paper clips">
            <a:extLst>
              <a:ext uri="{FF2B5EF4-FFF2-40B4-BE49-F238E27FC236}">
                <a16:creationId xmlns:a16="http://schemas.microsoft.com/office/drawing/2014/main" id="{87FC3490-B58B-4C0F-420B-6F6DEBA0F916}"/>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l="-468"/>
          <a:stretch/>
        </p:blipFill>
        <p:spPr>
          <a:xfrm>
            <a:off x="1295700" y="7082492"/>
            <a:ext cx="7848000" cy="1794520"/>
          </a:xfrm>
          <a:prstGeom prst="rect">
            <a:avLst/>
          </a:prstGeom>
          <a:ln>
            <a:noFill/>
          </a:ln>
          <a:effectLst>
            <a:softEdge rad="112500"/>
          </a:effectLst>
        </p:spPr>
      </p:pic>
    </p:spTree>
    <p:extLst>
      <p:ext uri="{BB962C8B-B14F-4D97-AF65-F5344CB8AC3E}">
        <p14:creationId xmlns:p14="http://schemas.microsoft.com/office/powerpoint/2010/main" val="448163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Upravljanje digitalnim financijskim rizicima</a:t>
            </a:r>
            <a:endParaRPr lang="hr-HR"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trebate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znati</a:t>
            </a:r>
            <a:r>
              <a:rPr lang="en-US" sz="2800" b="1" dirty="0">
                <a:solidFill>
                  <a:srgbClr val="00CCFF"/>
                </a:solidFill>
                <a:latin typeface="+mn-lt"/>
                <a:ea typeface="Helvetica Neue"/>
                <a:cs typeface="Helvetica Neue"/>
                <a:sym typeface="Helvetica Neue"/>
              </a:rPr>
              <a:t> o </a:t>
            </a:r>
            <a:r>
              <a:rPr lang="en-US" sz="2800" b="1" dirty="0" err="1">
                <a:solidFill>
                  <a:srgbClr val="00CCFF"/>
                </a:solidFill>
                <a:latin typeface="+mn-lt"/>
                <a:ea typeface="Helvetica Neue"/>
                <a:cs typeface="Helvetica Neue"/>
                <a:sym typeface="Helvetica Neue"/>
              </a:rPr>
              <a:t>svojim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pravima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prilikom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korištenja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digitalnih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financijskih</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usluga</a:t>
            </a:r>
            <a:r>
              <a:rPr lang="en-US" sz="2800" b="1" dirty="0">
                <a:solidFill>
                  <a:srgbClr val="00CCFF"/>
                </a:solidFill>
                <a:latin typeface="+mn-lt"/>
                <a:ea typeface="Helvetica Neue"/>
                <a:cs typeface="Helvetica Neue"/>
                <a:sym typeface="Helvetica Neue"/>
              </a:rPr>
              <a:t>?</a:t>
            </a:r>
            <a:endParaRPr lang="es-ES" sz="2800" dirty="0">
              <a:solidFill>
                <a:srgbClr val="00CCFF"/>
              </a:solidFill>
              <a:latin typeface="+mn-lt"/>
            </a:endParaRPr>
          </a:p>
        </p:txBody>
      </p:sp>
      <p:sp>
        <p:nvSpPr>
          <p:cNvPr id="120" name="Google Shape;120;p6"/>
          <p:cNvSpPr txBox="1"/>
          <p:nvPr/>
        </p:nvSpPr>
        <p:spPr>
          <a:xfrm>
            <a:off x="1295400" y="4024780"/>
            <a:ext cx="15621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Prilikom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upotrebe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digitalnih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usluga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važno</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razumjeti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osigurali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pošteno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iskustvo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Ovdje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ključni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aspekti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trebali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znati</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svojim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pravima</a:t>
            </a:r>
            <a:r>
              <a:rPr lang="en-US" sz="2400" dirty="0">
                <a:solidFill>
                  <a:schemeClr val="dk1"/>
                </a:solidFill>
                <a:latin typeface="+mn-lt"/>
                <a:ea typeface="Helvetica Neue"/>
                <a:cs typeface="Helvetica Neue"/>
                <a:sym typeface="Helvetica Neue"/>
              </a:rPr>
              <a:t>.</a:t>
            </a:r>
            <a:endParaRPr lang="es-ES" sz="2400"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7848600" cy="1631216"/>
          </a:xfrm>
          <a:prstGeom prst="rect">
            <a:avLst/>
          </a:prstGeom>
          <a:noFill/>
        </p:spPr>
        <p:txBody>
          <a:bodyPr wrap="square">
            <a:spAutoFit/>
          </a:bodyPr>
          <a:lstStyle/>
          <a:p>
            <a:pPr algn="just"/>
            <a:r>
              <a:rPr lang="en-US" sz="2000" b="1" dirty="0" err="1">
                <a:effectLst/>
                <a:latin typeface="+mj-lt"/>
                <a:ea typeface="Yu Mincho" panose="02020400000000000000" pitchFamily="18" charset="-128"/>
                <a:cs typeface="Arial" panose="020B0604020202020204" pitchFamily="34" charset="0"/>
              </a:rPr>
              <a:t>Pristupačnost</a:t>
            </a:r>
            <a:r>
              <a:rPr lang="en-US" sz="2000" b="1"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Pružatelji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digitalnih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financijskih</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trebali</a:t>
            </a:r>
            <a:r>
              <a:rPr lang="en-US" sz="2000" dirty="0">
                <a:effectLst/>
                <a:latin typeface="+mj-lt"/>
                <a:ea typeface="Yu Mincho" panose="02020400000000000000" pitchFamily="18" charset="-128"/>
                <a:cs typeface="Arial" panose="020B0604020202020204" pitchFamily="34" charset="0"/>
              </a:rPr>
              <a:t> bi </a:t>
            </a:r>
            <a:r>
              <a:rPr lang="en-US" sz="2000" dirty="0" err="1">
                <a:effectLst/>
                <a:latin typeface="+mj-lt"/>
                <a:ea typeface="Yu Mincho" panose="02020400000000000000" pitchFamily="18" charset="-128"/>
                <a:cs typeface="Arial" panose="020B0604020202020204" pitchFamily="34" charset="0"/>
              </a:rPr>
              <a:t>nastojati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učiniti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svoje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dostupnima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svim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korisnicima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uključujući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osobe</a:t>
            </a:r>
            <a:r>
              <a:rPr lang="en-US" sz="2000" dirty="0">
                <a:effectLst/>
                <a:latin typeface="+mj-lt"/>
                <a:ea typeface="Yu Mincho" panose="02020400000000000000" pitchFamily="18" charset="-128"/>
                <a:cs typeface="Arial" panose="020B0604020202020204" pitchFamily="34" charset="0"/>
              </a:rPr>
              <a:t> s </a:t>
            </a:r>
            <a:r>
              <a:rPr lang="en-US" sz="2000" dirty="0" err="1">
                <a:effectLst/>
                <a:latin typeface="+mj-lt"/>
                <a:ea typeface="Yu Mincho" panose="02020400000000000000" pitchFamily="18" charset="-128"/>
                <a:cs typeface="Arial" panose="020B0604020202020204" pitchFamily="34" charset="0"/>
              </a:rPr>
              <a:t>invaliditetom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Ako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vam</a:t>
            </a:r>
            <a:r>
              <a:rPr lang="en-US" sz="2000" dirty="0">
                <a:effectLst/>
                <a:latin typeface="+mj-lt"/>
                <a:ea typeface="Yu Mincho" panose="02020400000000000000" pitchFamily="18" charset="-128"/>
                <a:cs typeface="Arial" panose="020B0604020202020204" pitchFamily="34" charset="0"/>
              </a:rPr>
              <a:t> je </a:t>
            </a:r>
            <a:r>
              <a:rPr lang="en-US" sz="2000" dirty="0" err="1">
                <a:effectLst/>
                <a:latin typeface="+mj-lt"/>
                <a:ea typeface="Yu Mincho" panose="02020400000000000000" pitchFamily="18" charset="-128"/>
                <a:cs typeface="Arial" panose="020B0604020202020204" pitchFamily="34" charset="0"/>
              </a:rPr>
              <a:t>potrebna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bilo</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kakva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prilagodba</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ili</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imate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posebne</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potrebe</a:t>
            </a:r>
            <a:r>
              <a:rPr lang="en-US" sz="2000" dirty="0">
                <a:effectLst/>
                <a:latin typeface="+mj-lt"/>
                <a:ea typeface="Yu Mincho" panose="02020400000000000000" pitchFamily="18" charset="-128"/>
                <a:cs typeface="Arial" panose="020B0604020202020204" pitchFamily="34" charset="0"/>
              </a:rPr>
              <a:t> za </a:t>
            </a:r>
            <a:r>
              <a:rPr lang="en-US" sz="2000" dirty="0" err="1">
                <a:effectLst/>
                <a:latin typeface="+mj-lt"/>
                <a:ea typeface="Yu Mincho" panose="02020400000000000000" pitchFamily="18" charset="-128"/>
                <a:cs typeface="Arial" panose="020B0604020202020204" pitchFamily="34" charset="0"/>
              </a:rPr>
              <a:t>pristupačnošću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obratite</a:t>
            </a:r>
            <a:r>
              <a:rPr lang="en-US" sz="2000"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davatelju</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usluga</a:t>
            </a:r>
            <a:r>
              <a:rPr lang="en-US" sz="2000" dirty="0">
                <a:effectLst/>
                <a:latin typeface="+mj-lt"/>
                <a:ea typeface="Yu Mincho" panose="02020400000000000000" pitchFamily="18" charset="-128"/>
                <a:cs typeface="Arial" panose="020B0604020202020204" pitchFamily="34" charset="0"/>
              </a:rPr>
              <a:t> da </a:t>
            </a:r>
            <a:r>
              <a:rPr lang="en-US" sz="2000" dirty="0" err="1">
                <a:effectLst/>
                <a:latin typeface="+mj-lt"/>
                <a:ea typeface="Yu Mincho" panose="02020400000000000000" pitchFamily="18" charset="-128"/>
                <a:cs typeface="Arial" panose="020B0604020202020204" pitchFamily="34" charset="0"/>
              </a:rPr>
              <a:t>biste</a:t>
            </a:r>
            <a:r>
              <a:rPr lang="en-US" sz="2000" dirty="0">
                <a:effectLst/>
                <a:latin typeface="+mj-lt"/>
                <a:ea typeface="Yu Mincho" panose="02020400000000000000" pitchFamily="18" charset="-128"/>
                <a:cs typeface="Arial" panose="020B0604020202020204" pitchFamily="34" charset="0"/>
              </a:rPr>
              <a:t> se </a:t>
            </a:r>
            <a:r>
              <a:rPr lang="en-US" sz="2000" dirty="0" err="1">
                <a:effectLst/>
                <a:latin typeface="+mj-lt"/>
                <a:ea typeface="Yu Mincho" panose="02020400000000000000" pitchFamily="18" charset="-128"/>
                <a:cs typeface="Arial" panose="020B0604020202020204" pitchFamily="34" charset="0"/>
              </a:rPr>
              <a:t>raspitali</a:t>
            </a:r>
            <a:r>
              <a:rPr lang="en-US" sz="2000" dirty="0">
                <a:effectLst/>
                <a:latin typeface="+mj-lt"/>
                <a:ea typeface="Yu Mincho" panose="02020400000000000000" pitchFamily="18" charset="-128"/>
                <a:cs typeface="Arial" panose="020B0604020202020204" pitchFamily="34" charset="0"/>
              </a:rPr>
              <a:t> o </a:t>
            </a:r>
            <a:r>
              <a:rPr lang="en-US" sz="2000" dirty="0" err="1">
                <a:effectLst/>
                <a:latin typeface="+mj-lt"/>
                <a:ea typeface="Yu Mincho" panose="02020400000000000000" pitchFamily="18" charset="-128"/>
                <a:cs typeface="Arial" panose="020B0604020202020204" pitchFamily="34" charset="0"/>
              </a:rPr>
              <a:t>dostupnim</a:t>
            </a:r>
            <a:r>
              <a:rPr lang="en-US" sz="2000" dirty="0">
                <a:effectLst/>
                <a:latin typeface="+mj-lt"/>
                <a:ea typeface="Yu Mincho" panose="02020400000000000000" pitchFamily="18" charset="-128"/>
                <a:cs typeface="Arial" panose="020B0604020202020204" pitchFamily="34" charset="0"/>
              </a:rPr>
              <a:t> </a:t>
            </a:r>
            <a:r>
              <a:rPr lang="en-US" sz="2000" dirty="0" err="1">
                <a:effectLst/>
                <a:latin typeface="+mj-lt"/>
                <a:ea typeface="Yu Mincho" panose="02020400000000000000" pitchFamily="18" charset="-128"/>
                <a:cs typeface="Arial" panose="020B0604020202020204" pitchFamily="34" charset="0"/>
              </a:rPr>
              <a:t>opcijama</a:t>
            </a:r>
            <a:r>
              <a:rPr lang="en-US" sz="2000" dirty="0">
                <a:effectLst/>
                <a:latin typeface="+mj-lt"/>
                <a:ea typeface="Yu Mincho" panose="02020400000000000000" pitchFamily="18" charset="-128"/>
                <a:cs typeface="Arial" panose="020B0604020202020204" pitchFamily="34" charset="0"/>
              </a:rPr>
              <a:t>.</a:t>
            </a:r>
            <a:endParaRPr lang="en-US" sz="2000" dirty="0">
              <a:latin typeface="+mj-lt"/>
            </a:endParaRPr>
          </a:p>
        </p:txBody>
      </p:sp>
      <p:sp>
        <p:nvSpPr>
          <p:cNvPr id="2" name="Google Shape;120;p6">
            <a:extLst>
              <a:ext uri="{FF2B5EF4-FFF2-40B4-BE49-F238E27FC236}">
                <a16:creationId xmlns:a16="http://schemas.microsoft.com/office/drawing/2014/main" id="{13990967-687D-9220-C235-C9C51C3314BD}"/>
              </a:ext>
            </a:extLst>
          </p:cNvPr>
          <p:cNvSpPr txBox="1"/>
          <p:nvPr/>
        </p:nvSpPr>
        <p:spPr>
          <a:xfrm>
            <a:off x="1332000" y="7659629"/>
            <a:ext cx="15584400" cy="1015622"/>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n-US" sz="2000" i="1" dirty="0" err="1">
                <a:solidFill>
                  <a:schemeClr val="accent6"/>
                </a:solidFill>
                <a:latin typeface="+mn-lt"/>
                <a:ea typeface="Helvetica Neue"/>
                <a:cs typeface="Helvetica Neue"/>
                <a:sym typeface="Helvetica Neue"/>
              </a:rPr>
              <a:t>Zapamtite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svijest</a:t>
            </a:r>
            <a:r>
              <a:rPr lang="en-US" sz="2000" i="1" dirty="0">
                <a:solidFill>
                  <a:schemeClr val="accent6"/>
                </a:solidFill>
                <a:latin typeface="+mn-lt"/>
                <a:ea typeface="Helvetica Neue"/>
                <a:cs typeface="Helvetica Neue"/>
                <a:sym typeface="Helvetica Neue"/>
              </a:rPr>
              <a:t> o </a:t>
            </a:r>
            <a:r>
              <a:rPr lang="en-US" sz="2000" i="1" dirty="0" err="1">
                <a:solidFill>
                  <a:schemeClr val="accent6"/>
                </a:solidFill>
                <a:latin typeface="+mn-lt"/>
                <a:ea typeface="Helvetica Neue"/>
                <a:cs typeface="Helvetica Neue"/>
                <a:sym typeface="Helvetica Neue"/>
              </a:rPr>
              <a:t>svojim</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pravima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pri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korištenju</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digitalnih</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financijskih</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usluga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omogućuje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vam</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donošenje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utemeljenih</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odluka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zaštitu</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vaših</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interesa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traženje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rješenja</a:t>
            </a:r>
            <a:r>
              <a:rPr lang="en-US" sz="2000" i="1" dirty="0">
                <a:solidFill>
                  <a:schemeClr val="accent6"/>
                </a:solidFill>
                <a:latin typeface="+mn-lt"/>
                <a:ea typeface="Helvetica Neue"/>
                <a:cs typeface="Helvetica Neue"/>
                <a:sym typeface="Helvetica Neue"/>
              </a:rPr>
              <a:t> u </a:t>
            </a:r>
            <a:r>
              <a:rPr lang="en-US" sz="2000" i="1" dirty="0" err="1">
                <a:solidFill>
                  <a:schemeClr val="accent6"/>
                </a:solidFill>
                <a:latin typeface="+mn-lt"/>
                <a:ea typeface="Helvetica Neue"/>
                <a:cs typeface="Helvetica Neue"/>
                <a:sym typeface="Helvetica Neue"/>
              </a:rPr>
              <a:t>slučaju</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bilo</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kakvih</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problema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Ostanite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informirani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čitajte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sitna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slova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birajte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pružatelje</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usluga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kojima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su</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vaša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prava</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i</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sigurnost</a:t>
            </a:r>
            <a:r>
              <a:rPr lang="en-US" sz="2000" i="1" dirty="0">
                <a:solidFill>
                  <a:schemeClr val="accent6"/>
                </a:solidFill>
                <a:latin typeface="+mn-lt"/>
                <a:ea typeface="Helvetica Neue"/>
                <a:cs typeface="Helvetica Neue"/>
                <a:sym typeface="Helvetica Neue"/>
              </a:rPr>
              <a:t> </a:t>
            </a:r>
            <a:r>
              <a:rPr lang="en-US" sz="2000" i="1" dirty="0" err="1">
                <a:solidFill>
                  <a:schemeClr val="accent6"/>
                </a:solidFill>
                <a:latin typeface="+mn-lt"/>
                <a:ea typeface="Helvetica Neue"/>
                <a:cs typeface="Helvetica Neue"/>
                <a:sym typeface="Helvetica Neue"/>
              </a:rPr>
              <a:t>prioritet</a:t>
            </a:r>
            <a:r>
              <a:rPr lang="en-US" sz="2000" i="1" dirty="0">
                <a:solidFill>
                  <a:schemeClr val="accent6"/>
                </a:solidFill>
                <a:latin typeface="+mn-lt"/>
                <a:ea typeface="Helvetica Neue"/>
                <a:cs typeface="Helvetica Neue"/>
                <a:sym typeface="Helvetica Neue"/>
              </a:rPr>
              <a:t>.</a:t>
            </a:r>
          </a:p>
        </p:txBody>
      </p:sp>
      <p:pic>
        <p:nvPicPr>
          <p:cNvPr id="6" name="Picture 5" descr="Close-up of woman's hands typing and using a trackpad on a laptop with mug">
            <a:extLst>
              <a:ext uri="{FF2B5EF4-FFF2-40B4-BE49-F238E27FC236}">
                <a16:creationId xmlns:a16="http://schemas.microsoft.com/office/drawing/2014/main" id="{AF8B46D2-3BE6-D62B-DB5F-4E0ACAF2954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144600" y="5143500"/>
            <a:ext cx="7848000" cy="1794520"/>
          </a:xfrm>
          <a:prstGeom prst="rect">
            <a:avLst/>
          </a:prstGeom>
          <a:ln>
            <a:noFill/>
          </a:ln>
          <a:effectLst>
            <a:softEdge rad="112500"/>
          </a:effectLst>
        </p:spPr>
      </p:pic>
    </p:spTree>
    <p:extLst>
      <p:ext uri="{BB962C8B-B14F-4D97-AF65-F5344CB8AC3E}">
        <p14:creationId xmlns:p14="http://schemas.microsoft.com/office/powerpoint/2010/main" val="326507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5" name="Group 4">
            <a:extLst>
              <a:ext uri="{FF2B5EF4-FFF2-40B4-BE49-F238E27FC236}">
                <a16:creationId xmlns:a16="http://schemas.microsoft.com/office/drawing/2014/main" id="{76A399D2-81C8-C7D0-AE63-B8A26D96FC2D}"/>
              </a:ext>
            </a:extLst>
          </p:cNvPr>
          <p:cNvGrpSpPr/>
          <p:nvPr/>
        </p:nvGrpSpPr>
        <p:grpSpPr>
          <a:xfrm>
            <a:off x="8209411" y="1449498"/>
            <a:ext cx="6176063" cy="2511289"/>
            <a:chOff x="8028638" y="1561735"/>
            <a:chExt cx="6318000" cy="2566198"/>
          </a:xfrm>
        </p:grpSpPr>
        <p:sp>
          <p:nvSpPr>
            <p:cNvPr id="188" name="Google Shape;188;p11"/>
            <p:cNvSpPr/>
            <p:nvPr/>
          </p:nvSpPr>
          <p:spPr>
            <a:xfrm>
              <a:off x="8028638" y="1561735"/>
              <a:ext cx="6318000" cy="2566198"/>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8160100" y="1841738"/>
              <a:ext cx="5839467" cy="210715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U </a:t>
              </a:r>
              <a:r>
                <a:rPr lang="en-US" sz="1600" b="1" dirty="0" err="1">
                  <a:solidFill>
                    <a:schemeClr val="dk1"/>
                  </a:solidFill>
                  <a:latin typeface="+mn-lt"/>
                  <a:ea typeface="Helvetica Neue"/>
                  <a:cs typeface="Helvetica Neue"/>
                  <a:sym typeface="Helvetica Neue"/>
                </a:rPr>
                <a:t>što</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možete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ulagati</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putem</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digitalnih</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investicijskih</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platformi</a:t>
              </a:r>
              <a:r>
                <a:rPr lang="en-US" sz="1600" b="1"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Police </a:t>
              </a:r>
              <a:r>
                <a:rPr lang="en-US" sz="1600" dirty="0" err="1">
                  <a:solidFill>
                    <a:schemeClr val="dk1"/>
                  </a:solidFill>
                  <a:latin typeface="+mn-lt"/>
                  <a:ea typeface="Helvetica Neue"/>
                  <a:cs typeface="Helvetica Neue"/>
                  <a:sym typeface="Helvetica Neue"/>
                </a:rPr>
                <a:t>osiguranja</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a:t>
              </a:r>
              <a:r>
                <a:rPr lang="en-US" sz="1600" dirty="0" err="1">
                  <a:solidFill>
                    <a:schemeClr val="dk1"/>
                  </a:solidFill>
                  <a:latin typeface="+mn-lt"/>
                  <a:ea typeface="Helvetica Neue"/>
                  <a:cs typeface="Helvetica Neue"/>
                  <a:sym typeface="Helvetica Neue"/>
                </a:rPr>
                <a:t>Dionice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obveznice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zajednički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fondovi</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a:t>
              </a:r>
              <a:r>
                <a:rPr lang="en-US" sz="1600" dirty="0" err="1">
                  <a:solidFill>
                    <a:schemeClr val="dk1"/>
                  </a:solidFill>
                  <a:latin typeface="+mn-lt"/>
                  <a:ea typeface="Helvetica Neue"/>
                  <a:cs typeface="Helvetica Neue"/>
                  <a:sym typeface="Helvetica Neue"/>
                </a:rPr>
                <a:t>Rashode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uštede</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d) </a:t>
              </a:r>
              <a:r>
                <a:rPr lang="en-US" sz="1600" dirty="0" err="1">
                  <a:solidFill>
                    <a:schemeClr val="dk1"/>
                  </a:solidFill>
                  <a:latin typeface="+mn-lt"/>
                  <a:ea typeface="Helvetica Neue"/>
                  <a:cs typeface="Helvetica Neue"/>
                  <a:sym typeface="Helvetica Neue"/>
                </a:rPr>
                <a:t>Financijske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ciljeve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kreditnu</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sposobnost</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endParaRPr lang="en-US" sz="1600" b="1" dirty="0">
                <a:solidFill>
                  <a:schemeClr val="dk1"/>
                </a:solidFill>
                <a:latin typeface="+mn-lt"/>
                <a:ea typeface="Helvetica Neue"/>
                <a:cs typeface="Helvetica Neue"/>
                <a:sym typeface="Helvetica Neue"/>
              </a:endParaRPr>
            </a:p>
          </p:txBody>
        </p:sp>
      </p:grpSp>
      <p:grpSp>
        <p:nvGrpSpPr>
          <p:cNvPr id="4" name="Group 3">
            <a:extLst>
              <a:ext uri="{FF2B5EF4-FFF2-40B4-BE49-F238E27FC236}">
                <a16:creationId xmlns:a16="http://schemas.microsoft.com/office/drawing/2014/main" id="{00E2A8DD-D335-84BB-8D64-5AEF51633115}"/>
              </a:ext>
            </a:extLst>
          </p:cNvPr>
          <p:cNvGrpSpPr/>
          <p:nvPr/>
        </p:nvGrpSpPr>
        <p:grpSpPr>
          <a:xfrm>
            <a:off x="8209410" y="4037667"/>
            <a:ext cx="6176063" cy="2511288"/>
            <a:chOff x="8087727" y="3900389"/>
            <a:chExt cx="5966161" cy="2591543"/>
          </a:xfrm>
        </p:grpSpPr>
        <p:sp>
          <p:nvSpPr>
            <p:cNvPr id="186" name="Google Shape;186;p11"/>
            <p:cNvSpPr/>
            <p:nvPr/>
          </p:nvSpPr>
          <p:spPr>
            <a:xfrm>
              <a:off x="8087727" y="3900389"/>
              <a:ext cx="5966161" cy="2591543"/>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0" name="Google Shape;190;p11"/>
            <p:cNvSpPr/>
            <p:nvPr/>
          </p:nvSpPr>
          <p:spPr>
            <a:xfrm>
              <a:off x="8182593" y="4096247"/>
              <a:ext cx="5776428" cy="212796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err="1">
                  <a:solidFill>
                    <a:schemeClr val="dk1"/>
                  </a:solidFill>
                  <a:latin typeface="+mn-lt"/>
                  <a:ea typeface="Helvetica Neue"/>
                  <a:cs typeface="Helvetica Neue"/>
                  <a:sym typeface="Helvetica Neue"/>
                </a:rPr>
                <a:t>Što</a:t>
              </a:r>
              <a:r>
                <a:rPr lang="en-US" sz="1600" b="1" dirty="0">
                  <a:solidFill>
                    <a:schemeClr val="dk1"/>
                  </a:solidFill>
                  <a:latin typeface="+mn-lt"/>
                  <a:ea typeface="Helvetica Neue"/>
                  <a:cs typeface="Helvetica Neue"/>
                  <a:sym typeface="Helvetica Neue"/>
                </a:rPr>
                <a:t> je </a:t>
              </a:r>
              <a:r>
                <a:rPr lang="en-US" sz="1600" b="1" dirty="0" err="1">
                  <a:solidFill>
                    <a:schemeClr val="dk1"/>
                  </a:solidFill>
                  <a:latin typeface="+mn-lt"/>
                  <a:ea typeface="Helvetica Neue"/>
                  <a:cs typeface="Helvetica Neue"/>
                  <a:sym typeface="Helvetica Neue"/>
                </a:rPr>
                <a:t>jedan</a:t>
              </a:r>
              <a:r>
                <a:rPr lang="en-US" sz="1600" b="1" dirty="0">
                  <a:solidFill>
                    <a:schemeClr val="dk1"/>
                  </a:solidFill>
                  <a:latin typeface="+mn-lt"/>
                  <a:ea typeface="Helvetica Neue"/>
                  <a:cs typeface="Helvetica Neue"/>
                  <a:sym typeface="Helvetica Neue"/>
                </a:rPr>
                <a:t> od </a:t>
              </a:r>
              <a:r>
                <a:rPr lang="en-US" sz="1600" b="1" dirty="0" err="1">
                  <a:solidFill>
                    <a:schemeClr val="dk1"/>
                  </a:solidFill>
                  <a:latin typeface="+mn-lt"/>
                  <a:ea typeface="Helvetica Neue"/>
                  <a:cs typeface="Helvetica Neue"/>
                  <a:sym typeface="Helvetica Neue"/>
                </a:rPr>
                <a:t>glavnih</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problema</a:t>
              </a:r>
              <a:r>
                <a:rPr lang="en-US" sz="1600" b="1" dirty="0">
                  <a:solidFill>
                    <a:schemeClr val="dk1"/>
                  </a:solidFill>
                  <a:latin typeface="+mn-lt"/>
                  <a:ea typeface="Helvetica Neue"/>
                  <a:cs typeface="Helvetica Neue"/>
                  <a:sym typeface="Helvetica Neue"/>
                </a:rPr>
                <a:t> u </a:t>
              </a:r>
              <a:r>
                <a:rPr lang="en-US" sz="1600" b="1" dirty="0" err="1">
                  <a:solidFill>
                    <a:schemeClr val="dk1"/>
                  </a:solidFill>
                  <a:latin typeface="+mn-lt"/>
                  <a:ea typeface="Helvetica Neue"/>
                  <a:cs typeface="Helvetica Neue"/>
                  <a:sym typeface="Helvetica Neue"/>
                </a:rPr>
                <a:t>vezi</a:t>
              </a:r>
              <a:r>
                <a:rPr lang="en-US" sz="1600" b="1" dirty="0">
                  <a:solidFill>
                    <a:schemeClr val="dk1"/>
                  </a:solidFill>
                  <a:latin typeface="+mn-lt"/>
                  <a:ea typeface="Helvetica Neue"/>
                  <a:cs typeface="Helvetica Neue"/>
                  <a:sym typeface="Helvetica Neue"/>
                </a:rPr>
                <a:t> s </a:t>
              </a:r>
              <a:r>
                <a:rPr lang="en-US" sz="1600" b="1" dirty="0" err="1">
                  <a:solidFill>
                    <a:schemeClr val="dk1"/>
                  </a:solidFill>
                  <a:latin typeface="+mn-lt"/>
                  <a:ea typeface="Helvetica Neue"/>
                  <a:cs typeface="Helvetica Neue"/>
                  <a:sym typeface="Helvetica Neue"/>
                </a:rPr>
                <a:t>upotrebom</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digitalnih</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financijskih</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usluga</a:t>
              </a:r>
              <a:r>
                <a:rPr lang="en-US" sz="1600" b="1"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a:t>
              </a:r>
              <a:r>
                <a:rPr lang="en-US" sz="1600" dirty="0" err="1">
                  <a:solidFill>
                    <a:schemeClr val="dk1"/>
                  </a:solidFill>
                  <a:latin typeface="+mn-lt"/>
                  <a:ea typeface="Helvetica Neue"/>
                  <a:cs typeface="Helvetica Neue"/>
                  <a:sym typeface="Helvetica Neue"/>
                </a:rPr>
                <a:t>Nedostatak</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pogodnosti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pristupačnosti</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a:t>
              </a:r>
              <a:r>
                <a:rPr lang="en-US" sz="1600" dirty="0" err="1">
                  <a:solidFill>
                    <a:schemeClr val="dk1"/>
                  </a:solidFill>
                  <a:latin typeface="+mn-lt"/>
                  <a:ea typeface="Helvetica Neue"/>
                  <a:cs typeface="Helvetica Neue"/>
                  <a:sym typeface="Helvetica Neue"/>
                </a:rPr>
                <a:t>Ograničena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dostupnost</a:t>
              </a:r>
              <a:r>
                <a:rPr lang="en-US" sz="1600" dirty="0">
                  <a:solidFill>
                    <a:schemeClr val="dk1"/>
                  </a:solidFill>
                  <a:latin typeface="+mn-lt"/>
                  <a:ea typeface="Helvetica Neue"/>
                  <a:cs typeface="Helvetica Neue"/>
                  <a:sym typeface="Helvetica Neue"/>
                </a:rPr>
                <a:t> online </a:t>
              </a:r>
              <a:r>
                <a:rPr lang="en-US" sz="1600" dirty="0" err="1">
                  <a:solidFill>
                    <a:schemeClr val="dk1"/>
                  </a:solidFill>
                  <a:latin typeface="+mn-lt"/>
                  <a:ea typeface="Helvetica Neue"/>
                  <a:cs typeface="Helvetica Neue"/>
                  <a:sym typeface="Helvetica Neue"/>
                </a:rPr>
                <a:t>transakcija</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a:t>
              </a:r>
              <a:r>
                <a:rPr lang="en-US" sz="1600" dirty="0" err="1">
                  <a:solidFill>
                    <a:schemeClr val="dk1"/>
                  </a:solidFill>
                  <a:latin typeface="+mn-lt"/>
                  <a:ea typeface="Helvetica Neue"/>
                  <a:cs typeface="Helvetica Neue"/>
                  <a:sym typeface="Helvetica Neue"/>
                </a:rPr>
                <a:t>Rizici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povezani</a:t>
              </a:r>
              <a:r>
                <a:rPr lang="en-US" sz="1600" dirty="0">
                  <a:solidFill>
                    <a:schemeClr val="dk1"/>
                  </a:solidFill>
                  <a:latin typeface="+mn-lt"/>
                  <a:ea typeface="Helvetica Neue"/>
                  <a:cs typeface="Helvetica Neue"/>
                  <a:sym typeface="Helvetica Neue"/>
                </a:rPr>
                <a:t> s </a:t>
              </a:r>
              <a:r>
                <a:rPr lang="en-US" sz="1600" dirty="0" err="1">
                  <a:solidFill>
                    <a:schemeClr val="dk1"/>
                  </a:solidFill>
                  <a:latin typeface="+mn-lt"/>
                  <a:ea typeface="Helvetica Neue"/>
                  <a:cs typeface="Helvetica Neue"/>
                  <a:sym typeface="Helvetica Neue"/>
                </a:rPr>
                <a:t>dijeljenjem</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nepotrebnih</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osobnih</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podataka</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d) </a:t>
              </a:r>
              <a:r>
                <a:rPr lang="en-US" sz="1600" dirty="0" err="1">
                  <a:solidFill>
                    <a:schemeClr val="dk1"/>
                  </a:solidFill>
                  <a:latin typeface="+mn-lt"/>
                  <a:ea typeface="Helvetica Neue"/>
                  <a:cs typeface="Helvetica Neue"/>
                  <a:sym typeface="Helvetica Neue"/>
                </a:rPr>
                <a:t>Pretjerano</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ljudsko</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djelovanje</a:t>
              </a:r>
              <a:r>
                <a:rPr lang="en-US" sz="1600" dirty="0">
                  <a:solidFill>
                    <a:schemeClr val="dk1"/>
                  </a:solidFill>
                  <a:latin typeface="+mn-lt"/>
                  <a:ea typeface="Helvetica Neue"/>
                  <a:cs typeface="Helvetica Neue"/>
                  <a:sym typeface="Helvetica Neue"/>
                </a:rPr>
                <a:t> u </a:t>
              </a:r>
              <a:r>
                <a:rPr lang="en-US" sz="1600" dirty="0" err="1">
                  <a:solidFill>
                    <a:schemeClr val="dk1"/>
                  </a:solidFill>
                  <a:latin typeface="+mn-lt"/>
                  <a:ea typeface="Helvetica Neue"/>
                  <a:cs typeface="Helvetica Neue"/>
                  <a:sym typeface="Helvetica Neue"/>
                </a:rPr>
                <a:t>digitalnom</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bankarstvu</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endParaRPr lang="en-US" sz="1600" b="1" dirty="0">
                <a:solidFill>
                  <a:schemeClr val="dk1"/>
                </a:solidFill>
                <a:latin typeface="+mn-lt"/>
                <a:ea typeface="Helvetica Neue"/>
                <a:cs typeface="Helvetica Neue"/>
                <a:sym typeface="Helvetica Neue"/>
              </a:endParaRPr>
            </a:p>
          </p:txBody>
        </p:sp>
      </p:grpSp>
      <p:sp>
        <p:nvSpPr>
          <p:cNvPr id="192" name="Google Shape;192;p11"/>
          <p:cNvSpPr txBox="1"/>
          <p:nvPr/>
        </p:nvSpPr>
        <p:spPr>
          <a:xfrm>
            <a:off x="1022830" y="2947895"/>
            <a:ext cx="768690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Molimo</a:t>
            </a:r>
            <a:r>
              <a:rPr lang="es-ES" sz="2800" b="1" dirty="0">
                <a:solidFill>
                  <a:srgbClr val="00CCFF"/>
                </a:solidFill>
                <a:latin typeface="+mn-lt"/>
                <a:ea typeface="Helvetica Neue"/>
                <a:cs typeface="Helvetica Neue"/>
                <a:sym typeface="Helvetica Neue"/>
              </a:rPr>
              <a:t> da </a:t>
            </a:r>
            <a:r>
              <a:rPr lang="es-ES" sz="2800" b="1" dirty="0" err="1">
                <a:solidFill>
                  <a:srgbClr val="00CCFF"/>
                </a:solidFill>
                <a:latin typeface="+mn-lt"/>
                <a:ea typeface="Helvetica Neue"/>
                <a:cs typeface="Helvetica Neue"/>
                <a:sym typeface="Helvetica Neue"/>
              </a:rPr>
              <a:t>odgovorite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na</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sljedeća</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pitanja</a:t>
            </a:r>
            <a:r>
              <a:rPr lang="es-ES" sz="2800" b="1" dirty="0">
                <a:solidFill>
                  <a:srgbClr val="00CCFF"/>
                </a:solidFill>
                <a:latin typeface="+mn-lt"/>
                <a:ea typeface="Helvetica Neue"/>
                <a:cs typeface="Helvetica Neue"/>
                <a:sym typeface="Helvetica Neue"/>
              </a:rPr>
              <a:t>:</a:t>
            </a:r>
            <a:endParaRPr sz="2800" dirty="0">
              <a:solidFill>
                <a:srgbClr val="00CCFF"/>
              </a:solidFill>
              <a:latin typeface="+mn-lt"/>
            </a:endParaRPr>
          </a:p>
        </p:txBody>
      </p:sp>
      <p:sp>
        <p:nvSpPr>
          <p:cNvPr id="194" name="Google Shape;194;p11"/>
          <p:cNvSpPr/>
          <p:nvPr/>
        </p:nvSpPr>
        <p:spPr>
          <a:xfrm>
            <a:off x="1554464" y="3624389"/>
            <a:ext cx="6318000"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1741049" y="3671158"/>
            <a:ext cx="5929752" cy="2554505"/>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Na koji </a:t>
            </a:r>
            <a:r>
              <a:rPr lang="en-US" sz="1600" b="1" dirty="0" err="1">
                <a:solidFill>
                  <a:schemeClr val="dk1"/>
                </a:solidFill>
                <a:latin typeface="+mn-lt"/>
                <a:ea typeface="Helvetica Neue"/>
                <a:cs typeface="Helvetica Neue"/>
                <a:sym typeface="Helvetica Neue"/>
              </a:rPr>
              <a:t>način</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financijska</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pismenost</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pridonosi</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izbjegavanju</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financijskih</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zamki</a:t>
            </a:r>
            <a:r>
              <a:rPr lang="en-US" sz="1600" b="1" dirty="0">
                <a:solidFill>
                  <a:schemeClr val="dk1"/>
                </a:solidFill>
                <a:latin typeface="+mn-lt"/>
                <a:ea typeface="Helvetica Neue"/>
                <a:cs typeface="Helvetica Neue"/>
                <a:sym typeface="Helvetica Neue"/>
              </a:rPr>
              <a:t>?</a:t>
            </a:r>
          </a:p>
          <a:p>
            <a:pPr marR="0" lvl="0" algn="just" rtl="0">
              <a:spcBef>
                <a:spcPts val="0"/>
              </a:spcBef>
              <a:spcAft>
                <a:spcPts val="0"/>
              </a:spcAft>
              <a:buClr>
                <a:schemeClr val="dk1"/>
              </a:buClr>
              <a:buSzPts val="2400"/>
            </a:pPr>
            <a:endParaRPr lang="en-US" sz="1600" b="1" dirty="0">
              <a:solidFill>
                <a:schemeClr val="dk1"/>
              </a:solidFill>
              <a:latin typeface="+mn-lt"/>
              <a:ea typeface="Helvetica Neue"/>
              <a:cs typeface="Helvetica Neue"/>
              <a:sym typeface="Helvetica Neue"/>
            </a:endParaRPr>
          </a:p>
          <a:p>
            <a:pPr marR="0" lvl="0" algn="just"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a:t>
            </a:r>
            <a:r>
              <a:rPr lang="en-US" sz="1600" dirty="0" err="1">
                <a:solidFill>
                  <a:schemeClr val="dk1"/>
                </a:solidFill>
                <a:latin typeface="+mn-lt"/>
                <a:ea typeface="Helvetica Neue"/>
                <a:cs typeface="Helvetica Neue"/>
                <a:sym typeface="Helvetica Neue"/>
              </a:rPr>
              <a:t>Pružanje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znanja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razumijevanja</a:t>
            </a:r>
            <a:r>
              <a:rPr lang="en-US" sz="1600" dirty="0">
                <a:solidFill>
                  <a:schemeClr val="dk1"/>
                </a:solidFill>
                <a:latin typeface="+mn-lt"/>
                <a:ea typeface="Helvetica Neue"/>
                <a:cs typeface="Helvetica Neue"/>
                <a:sym typeface="Helvetica Neue"/>
              </a:rPr>
              <a:t> za </a:t>
            </a:r>
            <a:r>
              <a:rPr lang="en-US" sz="1600" dirty="0" err="1">
                <a:solidFill>
                  <a:schemeClr val="dk1"/>
                </a:solidFill>
                <a:latin typeface="+mn-lt"/>
                <a:ea typeface="Helvetica Neue"/>
                <a:cs typeface="Helvetica Neue"/>
                <a:sym typeface="Helvetica Neue"/>
              </a:rPr>
              <a:t>snalaženje</a:t>
            </a:r>
            <a:r>
              <a:rPr lang="en-US" sz="1600" dirty="0">
                <a:solidFill>
                  <a:schemeClr val="dk1"/>
                </a:solidFill>
                <a:latin typeface="+mn-lt"/>
                <a:ea typeface="Helvetica Neue"/>
                <a:cs typeface="Helvetica Neue"/>
                <a:sym typeface="Helvetica Neue"/>
              </a:rPr>
              <a:t> u </a:t>
            </a:r>
            <a:r>
              <a:rPr lang="en-US" sz="1600" dirty="0" err="1">
                <a:solidFill>
                  <a:schemeClr val="dk1"/>
                </a:solidFill>
                <a:latin typeface="+mn-lt"/>
                <a:ea typeface="Helvetica Neue"/>
                <a:cs typeface="Helvetica Neue"/>
                <a:sym typeface="Helvetica Neue"/>
              </a:rPr>
              <a:t>financijskim</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izazovima</a:t>
            </a:r>
            <a:endParaRPr lang="en-US" sz="1600" dirty="0">
              <a:solidFill>
                <a:schemeClr val="dk1"/>
              </a:solidFill>
              <a:latin typeface="+mn-lt"/>
              <a:ea typeface="Helvetica Neue"/>
              <a:cs typeface="Helvetica Neue"/>
              <a:sym typeface="Helvetica Neue"/>
            </a:endParaRPr>
          </a:p>
          <a:p>
            <a:pPr marR="0" lvl="0" algn="just"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a:t>
            </a:r>
            <a:r>
              <a:rPr lang="en-US" sz="1600" dirty="0" err="1">
                <a:solidFill>
                  <a:schemeClr val="dk1"/>
                </a:solidFill>
                <a:latin typeface="+mn-lt"/>
                <a:ea typeface="Helvetica Neue"/>
                <a:cs typeface="Helvetica Neue"/>
                <a:sym typeface="Helvetica Neue"/>
              </a:rPr>
              <a:t>Uklanjanje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potrebe</a:t>
            </a:r>
            <a:r>
              <a:rPr lang="en-US" sz="1600" dirty="0">
                <a:solidFill>
                  <a:schemeClr val="dk1"/>
                </a:solidFill>
                <a:latin typeface="+mn-lt"/>
                <a:ea typeface="Helvetica Neue"/>
                <a:cs typeface="Helvetica Neue"/>
                <a:sym typeface="Helvetica Neue"/>
              </a:rPr>
              <a:t> za </a:t>
            </a:r>
            <a:r>
              <a:rPr lang="en-US" sz="1600" dirty="0" err="1">
                <a:solidFill>
                  <a:schemeClr val="dk1"/>
                </a:solidFill>
                <a:latin typeface="+mn-lt"/>
                <a:ea typeface="Helvetica Neue"/>
                <a:cs typeface="Helvetica Neue"/>
                <a:sym typeface="Helvetica Neue"/>
              </a:rPr>
              <a:t>proračunom</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financijskim</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planiranjem</a:t>
            </a:r>
            <a:endParaRPr lang="en-US" sz="1600" dirty="0">
              <a:solidFill>
                <a:schemeClr val="dk1"/>
              </a:solidFill>
              <a:latin typeface="+mn-lt"/>
              <a:ea typeface="Helvetica Neue"/>
              <a:cs typeface="Helvetica Neue"/>
              <a:sym typeface="Helvetica Neue"/>
            </a:endParaRPr>
          </a:p>
          <a:p>
            <a:pPr marR="0" lvl="0" algn="just"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a:t>
            </a:r>
            <a:r>
              <a:rPr lang="en-US" sz="1600" dirty="0" err="1">
                <a:solidFill>
                  <a:schemeClr val="dk1"/>
                </a:solidFill>
                <a:latin typeface="+mn-lt"/>
                <a:ea typeface="Helvetica Neue"/>
                <a:cs typeface="Helvetica Neue"/>
                <a:sym typeface="Helvetica Neue"/>
              </a:rPr>
              <a:t>Omogućavanje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starijim</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osobama</a:t>
            </a:r>
            <a:r>
              <a:rPr lang="en-US" sz="1600" dirty="0">
                <a:solidFill>
                  <a:schemeClr val="dk1"/>
                </a:solidFill>
                <a:latin typeface="+mn-lt"/>
                <a:ea typeface="Helvetica Neue"/>
                <a:cs typeface="Helvetica Neue"/>
                <a:sym typeface="Helvetica Neue"/>
              </a:rPr>
              <a:t> da se </a:t>
            </a:r>
            <a:r>
              <a:rPr lang="en-US" sz="1600" dirty="0" err="1">
                <a:solidFill>
                  <a:schemeClr val="dk1"/>
                </a:solidFill>
                <a:latin typeface="+mn-lt"/>
                <a:ea typeface="Helvetica Neue"/>
                <a:cs typeface="Helvetica Neue"/>
                <a:sym typeface="Helvetica Neue"/>
              </a:rPr>
              <a:t>oslanjaju</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isključivo</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na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državnu</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pomoć</a:t>
            </a:r>
            <a:endParaRPr lang="en-US" sz="1600" dirty="0">
              <a:solidFill>
                <a:schemeClr val="dk1"/>
              </a:solidFill>
              <a:latin typeface="+mn-lt"/>
              <a:ea typeface="Helvetica Neue"/>
              <a:cs typeface="Helvetica Neue"/>
              <a:sym typeface="Helvetica Neue"/>
            </a:endParaRPr>
          </a:p>
          <a:p>
            <a:pPr marR="0" lvl="0" algn="just"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d) </a:t>
            </a:r>
            <a:r>
              <a:rPr lang="en-US" sz="1600" dirty="0" err="1">
                <a:solidFill>
                  <a:schemeClr val="dk1"/>
                </a:solidFill>
                <a:latin typeface="+mn-lt"/>
                <a:ea typeface="Helvetica Neue"/>
                <a:cs typeface="Helvetica Neue"/>
                <a:sym typeface="Helvetica Neue"/>
              </a:rPr>
              <a:t>Promicanje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impulzivnih</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financijskih</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odluka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prekomjernog</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zaduživanja</a:t>
            </a:r>
            <a:endParaRPr lang="en-US" sz="1600" dirty="0">
              <a:solidFill>
                <a:schemeClr val="dk1"/>
              </a:solidFill>
              <a:latin typeface="+mn-lt"/>
              <a:ea typeface="Helvetica Neue"/>
              <a:cs typeface="Helvetica Neue"/>
              <a:sym typeface="Helvetica Neue"/>
            </a:endParaRPr>
          </a:p>
        </p:txBody>
      </p:sp>
      <p:grpSp>
        <p:nvGrpSpPr>
          <p:cNvPr id="3" name="Group 2">
            <a:extLst>
              <a:ext uri="{FF2B5EF4-FFF2-40B4-BE49-F238E27FC236}">
                <a16:creationId xmlns:a16="http://schemas.microsoft.com/office/drawing/2014/main" id="{FB3AED75-F14C-1597-959D-FF39E4948A53}"/>
              </a:ext>
            </a:extLst>
          </p:cNvPr>
          <p:cNvGrpSpPr/>
          <p:nvPr/>
        </p:nvGrpSpPr>
        <p:grpSpPr>
          <a:xfrm>
            <a:off x="8209409" y="6663256"/>
            <a:ext cx="6176063" cy="2539505"/>
            <a:chOff x="7104513" y="6316086"/>
            <a:chExt cx="6045402" cy="2700000"/>
          </a:xfrm>
        </p:grpSpPr>
        <p:sp>
          <p:nvSpPr>
            <p:cNvPr id="197" name="Google Shape;197;p11"/>
            <p:cNvSpPr/>
            <p:nvPr/>
          </p:nvSpPr>
          <p:spPr>
            <a:xfrm>
              <a:off x="7104513" y="6316086"/>
              <a:ext cx="6045402"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7104513" y="6471075"/>
              <a:ext cx="6045402" cy="245416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Na koji </a:t>
              </a:r>
              <a:r>
                <a:rPr lang="en-US" sz="1600" b="1" dirty="0" err="1">
                  <a:solidFill>
                    <a:schemeClr val="dk1"/>
                  </a:solidFill>
                  <a:latin typeface="+mn-lt"/>
                  <a:ea typeface="Helvetica Neue"/>
                  <a:cs typeface="Helvetica Neue"/>
                  <a:sym typeface="Helvetica Neue"/>
                </a:rPr>
                <a:t>način</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možete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smanjiti</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rizike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povezane</a:t>
              </a:r>
              <a:r>
                <a:rPr lang="en-US" sz="1600" b="1" dirty="0">
                  <a:solidFill>
                    <a:schemeClr val="dk1"/>
                  </a:solidFill>
                  <a:latin typeface="+mn-lt"/>
                  <a:ea typeface="Helvetica Neue"/>
                  <a:cs typeface="Helvetica Neue"/>
                  <a:sym typeface="Helvetica Neue"/>
                </a:rPr>
                <a:t> s </a:t>
              </a:r>
              <a:r>
                <a:rPr lang="en-US" sz="1600" b="1" dirty="0" err="1">
                  <a:solidFill>
                    <a:schemeClr val="dk1"/>
                  </a:solidFill>
                  <a:latin typeface="+mn-lt"/>
                  <a:ea typeface="Helvetica Neue"/>
                  <a:cs typeface="Helvetica Neue"/>
                  <a:sym typeface="Helvetica Neue"/>
                </a:rPr>
                <a:t>upravljanjem</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osobnim</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financijama</a:t>
              </a:r>
              <a:r>
                <a:rPr lang="en-US" sz="1600" b="1" dirty="0">
                  <a:solidFill>
                    <a:schemeClr val="dk1"/>
                  </a:solidFill>
                  <a:latin typeface="+mn-lt"/>
                  <a:ea typeface="Helvetica Neue"/>
                  <a:cs typeface="Helvetica Neue"/>
                  <a:sym typeface="Helvetica Neue"/>
                </a:rPr>
                <a:t> u </a:t>
              </a:r>
              <a:r>
                <a:rPr lang="en-US" sz="1600" b="1" dirty="0" err="1">
                  <a:solidFill>
                    <a:schemeClr val="dk1"/>
                  </a:solidFill>
                  <a:latin typeface="+mn-lt"/>
                  <a:ea typeface="Helvetica Neue"/>
                  <a:cs typeface="Helvetica Neue"/>
                  <a:sym typeface="Helvetica Neue"/>
                </a:rPr>
                <a:t>digitalnom</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okruženju</a:t>
              </a:r>
              <a:r>
                <a:rPr lang="en-US" sz="1600" b="1"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endParaRPr lang="en-US" sz="1600" b="1"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a:t>
              </a:r>
              <a:r>
                <a:rPr lang="en-US" sz="1600" dirty="0" err="1">
                  <a:solidFill>
                    <a:schemeClr val="dk1"/>
                  </a:solidFill>
                  <a:latin typeface="+mn-lt"/>
                  <a:ea typeface="Helvetica Neue"/>
                  <a:cs typeface="Helvetica Neue"/>
                  <a:sym typeface="Helvetica Neue"/>
                </a:rPr>
                <a:t>Koristeći</a:t>
              </a:r>
              <a:r>
                <a:rPr lang="en-US" sz="1600" dirty="0">
                  <a:solidFill>
                    <a:schemeClr val="dk1"/>
                  </a:solidFill>
                  <a:latin typeface="+mn-lt"/>
                  <a:ea typeface="Helvetica Neue"/>
                  <a:cs typeface="Helvetica Neue"/>
                  <a:sym typeface="Helvetica Neue"/>
                </a:rPr>
                <a:t> jake </a:t>
              </a:r>
              <a:r>
                <a:rPr lang="en-US" sz="1600" dirty="0" err="1">
                  <a:solidFill>
                    <a:schemeClr val="dk1"/>
                  </a:solidFill>
                  <a:latin typeface="+mn-lt"/>
                  <a:ea typeface="Helvetica Neue"/>
                  <a:cs typeface="Helvetica Neue"/>
                  <a:sym typeface="Helvetica Neue"/>
                </a:rPr>
                <a:t>lozinke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izbjegavajte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dijeljenje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osobnih</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podataka</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a:t>
              </a:r>
              <a:r>
                <a:rPr lang="en-US" sz="1600" dirty="0" err="1">
                  <a:solidFill>
                    <a:schemeClr val="dk1"/>
                  </a:solidFill>
                  <a:latin typeface="+mn-lt"/>
                  <a:ea typeface="Helvetica Neue"/>
                  <a:cs typeface="Helvetica Neue"/>
                  <a:sym typeface="Helvetica Neue"/>
                </a:rPr>
                <a:t>Redovito</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nadzirući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financijske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račune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prijaviti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sve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sumnjive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aktivnosti</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a:t>
              </a:r>
              <a:r>
                <a:rPr lang="en-US" sz="1600" dirty="0" err="1">
                  <a:solidFill>
                    <a:schemeClr val="dk1"/>
                  </a:solidFill>
                  <a:latin typeface="+mn-lt"/>
                  <a:ea typeface="Helvetica Neue"/>
                  <a:cs typeface="Helvetica Neue"/>
                  <a:sym typeface="Helvetica Neue"/>
                </a:rPr>
                <a:t>Tražeći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smjernice</a:t>
              </a:r>
              <a:r>
                <a:rPr lang="en-US" sz="1600" dirty="0">
                  <a:solidFill>
                    <a:schemeClr val="dk1"/>
                  </a:solidFill>
                  <a:latin typeface="+mn-lt"/>
                  <a:ea typeface="Helvetica Neue"/>
                  <a:cs typeface="Helvetica Neue"/>
                  <a:sym typeface="Helvetica Neue"/>
                </a:rPr>
                <a:t> od </a:t>
              </a:r>
              <a:r>
                <a:rPr lang="en-US" sz="1600" dirty="0" err="1">
                  <a:solidFill>
                    <a:schemeClr val="dk1"/>
                  </a:solidFill>
                  <a:latin typeface="+mn-lt"/>
                  <a:ea typeface="Helvetica Neue"/>
                  <a:cs typeface="Helvetica Neue"/>
                  <a:sym typeface="Helvetica Neue"/>
                </a:rPr>
                <a:t>nepoznatih</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osoba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na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internetu</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d) a)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b)</a:t>
              </a:r>
            </a:p>
            <a:p>
              <a:pPr marR="0" lvl="0" algn="l" rtl="0">
                <a:spcBef>
                  <a:spcPts val="0"/>
                </a:spcBef>
                <a:spcAft>
                  <a:spcPts val="0"/>
                </a:spcAft>
                <a:buClr>
                  <a:schemeClr val="dk1"/>
                </a:buClr>
                <a:buSzPts val="2400"/>
              </a:pPr>
              <a:endParaRPr lang="en-US" sz="1600" b="1" dirty="0">
                <a:solidFill>
                  <a:schemeClr val="dk1"/>
                </a:solidFill>
                <a:latin typeface="+mn-lt"/>
                <a:ea typeface="Helvetica Neue"/>
                <a:cs typeface="Helvetica Neue"/>
                <a:sym typeface="Helvetica Neue"/>
              </a:endParaRPr>
            </a:p>
          </p:txBody>
        </p:sp>
      </p:grpSp>
      <p:grpSp>
        <p:nvGrpSpPr>
          <p:cNvPr id="7" name="Group 6">
            <a:extLst>
              <a:ext uri="{FF2B5EF4-FFF2-40B4-BE49-F238E27FC236}">
                <a16:creationId xmlns:a16="http://schemas.microsoft.com/office/drawing/2014/main" id="{C6D99E68-374C-D64A-B4A5-DC965810F11C}"/>
              </a:ext>
            </a:extLst>
          </p:cNvPr>
          <p:cNvGrpSpPr/>
          <p:nvPr/>
        </p:nvGrpSpPr>
        <p:grpSpPr>
          <a:xfrm>
            <a:off x="1565459" y="6476138"/>
            <a:ext cx="6284114" cy="2726623"/>
            <a:chOff x="1476416" y="6355275"/>
            <a:chExt cx="5982181" cy="2726623"/>
          </a:xfrm>
        </p:grpSpPr>
        <p:sp>
          <p:nvSpPr>
            <p:cNvPr id="200" name="Google Shape;200;p11"/>
            <p:cNvSpPr/>
            <p:nvPr/>
          </p:nvSpPr>
          <p:spPr>
            <a:xfrm>
              <a:off x="1476416" y="6355275"/>
              <a:ext cx="5982181"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655678" y="6527393"/>
              <a:ext cx="5632736" cy="25545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err="1">
                  <a:solidFill>
                    <a:schemeClr val="dk1"/>
                  </a:solidFill>
                  <a:latin typeface="+mn-lt"/>
                  <a:ea typeface="Helvetica Neue"/>
                  <a:cs typeface="Helvetica Neue"/>
                  <a:sym typeface="Helvetica Neue"/>
                </a:rPr>
                <a:t>Što</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trebate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učiniti</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ako</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naiđete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na</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probleme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ili</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imate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pitanja</a:t>
              </a:r>
              <a:r>
                <a:rPr lang="en-US" sz="1600" b="1" dirty="0">
                  <a:solidFill>
                    <a:schemeClr val="dk1"/>
                  </a:solidFill>
                  <a:latin typeface="+mn-lt"/>
                  <a:ea typeface="Helvetica Neue"/>
                  <a:cs typeface="Helvetica Neue"/>
                  <a:sym typeface="Helvetica Neue"/>
                </a:rPr>
                <a:t> o Internet </a:t>
              </a:r>
              <a:r>
                <a:rPr lang="en-US" sz="1600" b="1" dirty="0" err="1">
                  <a:solidFill>
                    <a:schemeClr val="dk1"/>
                  </a:solidFill>
                  <a:latin typeface="+mn-lt"/>
                  <a:ea typeface="Helvetica Neue"/>
                  <a:cs typeface="Helvetica Neue"/>
                  <a:sym typeface="Helvetica Neue"/>
                </a:rPr>
                <a:t>ili</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mobilnom</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bankarstvu</a:t>
              </a:r>
              <a:r>
                <a:rPr lang="en-US" sz="1600" b="1"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endParaRPr lang="en-US" sz="1600" b="1"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a:t>
              </a:r>
              <a:r>
                <a:rPr lang="en-US" sz="1600" dirty="0" err="1">
                  <a:solidFill>
                    <a:schemeClr val="dk1"/>
                  </a:solidFill>
                  <a:latin typeface="+mn-lt"/>
                  <a:ea typeface="Helvetica Neue"/>
                  <a:cs typeface="Helvetica Neue"/>
                  <a:sym typeface="Helvetica Neue"/>
                </a:rPr>
                <a:t>Potpuno</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odustanite</a:t>
              </a:r>
              <a:r>
                <a:rPr lang="en-US" sz="1600" dirty="0">
                  <a:solidFill>
                    <a:schemeClr val="dk1"/>
                  </a:solidFill>
                  <a:latin typeface="+mn-lt"/>
                  <a:ea typeface="Helvetica Neue"/>
                  <a:cs typeface="Helvetica Neue"/>
                  <a:sym typeface="Helvetica Neue"/>
                </a:rPr>
                <a:t> od </a:t>
              </a:r>
              <a:r>
                <a:rPr lang="en-US" sz="1600" dirty="0" err="1">
                  <a:solidFill>
                    <a:schemeClr val="dk1"/>
                  </a:solidFill>
                  <a:latin typeface="+mn-lt"/>
                  <a:ea typeface="Helvetica Neue"/>
                  <a:cs typeface="Helvetica Neue"/>
                  <a:sym typeface="Helvetica Neue"/>
                </a:rPr>
                <a:t>usluga</a:t>
              </a:r>
              <a:r>
                <a:rPr lang="en-US" sz="1600" dirty="0">
                  <a:solidFill>
                    <a:schemeClr val="dk1"/>
                  </a:solidFill>
                  <a:latin typeface="+mn-lt"/>
                  <a:ea typeface="Helvetica Neue"/>
                  <a:cs typeface="Helvetica Neue"/>
                  <a:sym typeface="Helvetica Neue"/>
                </a:rPr>
                <a:t> Internet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mobilnog</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bankarstva</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a:t>
              </a:r>
              <a:r>
                <a:rPr lang="en-US" sz="1600" dirty="0" err="1">
                  <a:solidFill>
                    <a:schemeClr val="dk1"/>
                  </a:solidFill>
                  <a:latin typeface="+mn-lt"/>
                  <a:ea typeface="Helvetica Neue"/>
                  <a:cs typeface="Helvetica Neue"/>
                  <a:sym typeface="Helvetica Neue"/>
                </a:rPr>
                <a:t>Podijelite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svoje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vjerodajnice</a:t>
              </a:r>
              <a:r>
                <a:rPr lang="en-US" sz="1600" dirty="0">
                  <a:solidFill>
                    <a:schemeClr val="dk1"/>
                  </a:solidFill>
                  <a:latin typeface="+mn-lt"/>
                  <a:ea typeface="Helvetica Neue"/>
                  <a:cs typeface="Helvetica Neue"/>
                  <a:sym typeface="Helvetica Neue"/>
                </a:rPr>
                <a:t> za </a:t>
              </a:r>
              <a:r>
                <a:rPr lang="en-US" sz="1600" dirty="0" err="1">
                  <a:solidFill>
                    <a:schemeClr val="dk1"/>
                  </a:solidFill>
                  <a:latin typeface="+mn-lt"/>
                  <a:ea typeface="Helvetica Neue"/>
                  <a:cs typeface="Helvetica Neue"/>
                  <a:sym typeface="Helvetica Neue"/>
                </a:rPr>
                <a:t>prijavu</a:t>
              </a:r>
              <a:r>
                <a:rPr lang="en-US" sz="1600" dirty="0">
                  <a:solidFill>
                    <a:schemeClr val="dk1"/>
                  </a:solidFill>
                  <a:latin typeface="+mn-lt"/>
                  <a:ea typeface="Helvetica Neue"/>
                  <a:cs typeface="Helvetica Neue"/>
                  <a:sym typeface="Helvetica Neue"/>
                </a:rPr>
                <a:t> s </a:t>
              </a:r>
              <a:r>
                <a:rPr lang="en-US" sz="1600" dirty="0" err="1">
                  <a:solidFill>
                    <a:schemeClr val="dk1"/>
                  </a:solidFill>
                  <a:latin typeface="+mn-lt"/>
                  <a:ea typeface="Helvetica Neue"/>
                  <a:cs typeface="Helvetica Neue"/>
                  <a:sym typeface="Helvetica Neue"/>
                </a:rPr>
                <a:t>prijateljima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radi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rješavanja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problema</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a:t>
              </a:r>
              <a:r>
                <a:rPr lang="en-US" sz="1600" dirty="0" err="1">
                  <a:solidFill>
                    <a:schemeClr val="dk1"/>
                  </a:solidFill>
                  <a:latin typeface="+mn-lt"/>
                  <a:ea typeface="Helvetica Neue"/>
                  <a:cs typeface="Helvetica Neue"/>
                  <a:sym typeface="Helvetica Neue"/>
                </a:rPr>
                <a:t>Objavite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svoju</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zabrinutost</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na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društvenim</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medijima</a:t>
              </a:r>
              <a:r>
                <a:rPr lang="en-US" sz="1600" dirty="0">
                  <a:solidFill>
                    <a:schemeClr val="dk1"/>
                  </a:solidFill>
                  <a:latin typeface="+mn-lt"/>
                  <a:ea typeface="Helvetica Neue"/>
                  <a:cs typeface="Helvetica Neue"/>
                  <a:sym typeface="Helvetica Neue"/>
                </a:rPr>
                <a:t> bez </a:t>
              </a:r>
              <a:r>
                <a:rPr lang="en-US" sz="1600" dirty="0" err="1">
                  <a:solidFill>
                    <a:schemeClr val="dk1"/>
                  </a:solidFill>
                  <a:latin typeface="+mn-lt"/>
                  <a:ea typeface="Helvetica Neue"/>
                  <a:cs typeface="Helvetica Neue"/>
                  <a:sym typeface="Helvetica Neue"/>
                </a:rPr>
                <a:t>kontaktiranja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svoje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banke</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d) </a:t>
              </a:r>
              <a:r>
                <a:rPr lang="en-US" sz="1600" dirty="0" err="1">
                  <a:solidFill>
                    <a:schemeClr val="dk1"/>
                  </a:solidFill>
                  <a:latin typeface="+mn-lt"/>
                  <a:ea typeface="Helvetica Neue"/>
                  <a:cs typeface="Helvetica Neue"/>
                  <a:sym typeface="Helvetica Neue"/>
                </a:rPr>
                <a:t>Zatražite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pomoć</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korisničke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podrške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koju</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pruža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vaša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banka</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endParaRPr lang="en-US" sz="1600" b="1" dirty="0">
                <a:solidFill>
                  <a:schemeClr val="dk1"/>
                </a:solidFill>
                <a:latin typeface="+mn-lt"/>
                <a:ea typeface="Helvetica Neue"/>
                <a:cs typeface="Helvetica Neue"/>
                <a:sym typeface="Helvetica Neue"/>
              </a:endParaRPr>
            </a:p>
          </p:txBody>
        </p:sp>
      </p:grpSp>
      <p:sp>
        <p:nvSpPr>
          <p:cNvPr id="2" name="Google Shape;191;p11">
            <a:extLst>
              <a:ext uri="{FF2B5EF4-FFF2-40B4-BE49-F238E27FC236}">
                <a16:creationId xmlns:a16="http://schemas.microsoft.com/office/drawing/2014/main" id="{59B71404-54AD-43E8-D865-1117BF0CA35D}"/>
              </a:ext>
            </a:extLst>
          </p:cNvPr>
          <p:cNvSpPr txBox="1"/>
          <p:nvPr/>
        </p:nvSpPr>
        <p:spPr>
          <a:xfrm>
            <a:off x="1207776" y="1897348"/>
            <a:ext cx="731701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Provjerite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svoje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znanje</a:t>
            </a:r>
            <a:r>
              <a:rPr lang="es-ES" sz="4800" b="1" dirty="0">
                <a:solidFill>
                  <a:schemeClr val="tx1"/>
                </a:solidFill>
                <a:latin typeface="+mn-lt"/>
                <a:ea typeface="Helvetica Neue"/>
                <a:cs typeface="Helvetica Neue"/>
                <a:sym typeface="Helvetica Neue"/>
              </a:rPr>
              <a:t>!</a:t>
            </a:r>
            <a:endParaRPr dirty="0">
              <a:solidFill>
                <a:schemeClr val="tx1"/>
              </a:solidFill>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5" name="Group 4">
            <a:extLst>
              <a:ext uri="{FF2B5EF4-FFF2-40B4-BE49-F238E27FC236}">
                <a16:creationId xmlns:a16="http://schemas.microsoft.com/office/drawing/2014/main" id="{76A399D2-81C8-C7D0-AE63-B8A26D96FC2D}"/>
              </a:ext>
            </a:extLst>
          </p:cNvPr>
          <p:cNvGrpSpPr/>
          <p:nvPr/>
        </p:nvGrpSpPr>
        <p:grpSpPr>
          <a:xfrm>
            <a:off x="8209411" y="1449498"/>
            <a:ext cx="6176063" cy="2511288"/>
            <a:chOff x="8028638" y="1561735"/>
            <a:chExt cx="6318000" cy="2566198"/>
          </a:xfrm>
        </p:grpSpPr>
        <p:sp>
          <p:nvSpPr>
            <p:cNvPr id="188" name="Google Shape;188;p11"/>
            <p:cNvSpPr/>
            <p:nvPr/>
          </p:nvSpPr>
          <p:spPr>
            <a:xfrm>
              <a:off x="8028638" y="1561735"/>
              <a:ext cx="6318000" cy="2566198"/>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8160100" y="1841738"/>
              <a:ext cx="5576823" cy="185554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U </a:t>
              </a:r>
              <a:r>
                <a:rPr lang="en-US" sz="1600" b="1" dirty="0" err="1">
                  <a:solidFill>
                    <a:schemeClr val="dk1"/>
                  </a:solidFill>
                  <a:latin typeface="+mn-lt"/>
                  <a:ea typeface="Helvetica Neue"/>
                  <a:cs typeface="Helvetica Neue"/>
                  <a:sym typeface="Helvetica Neue"/>
                </a:rPr>
                <a:t>što</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možete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ulagati</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putem</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digitalnih</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investicijskih</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platformi</a:t>
              </a:r>
              <a:r>
                <a:rPr lang="en-US" sz="1600" b="1"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Police </a:t>
              </a:r>
              <a:r>
                <a:rPr lang="en-US" sz="1600" dirty="0" err="1">
                  <a:solidFill>
                    <a:schemeClr val="dk1"/>
                  </a:solidFill>
                  <a:latin typeface="+mn-lt"/>
                  <a:ea typeface="Helvetica Neue"/>
                  <a:cs typeface="Helvetica Neue"/>
                  <a:sym typeface="Helvetica Neue"/>
                </a:rPr>
                <a:t>osiguranja</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b) </a:t>
              </a:r>
              <a:r>
                <a:rPr lang="en-US" sz="1600" b="1" dirty="0" err="1">
                  <a:solidFill>
                    <a:schemeClr val="dk1"/>
                  </a:solidFill>
                  <a:latin typeface="+mn-lt"/>
                  <a:ea typeface="Helvetica Neue"/>
                  <a:cs typeface="Helvetica Neue"/>
                  <a:sym typeface="Helvetica Neue"/>
                </a:rPr>
                <a:t>Dionice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obveznice</a:t>
              </a:r>
              <a:r>
                <a:rPr lang="en-US" sz="1600" b="1" dirty="0">
                  <a:solidFill>
                    <a:schemeClr val="dk1"/>
                  </a:solidFill>
                  <a:latin typeface="+mn-lt"/>
                  <a:ea typeface="Helvetica Neue"/>
                  <a:cs typeface="Helvetica Neue"/>
                  <a:sym typeface="Helvetica Neue"/>
                </a:rPr>
                <a:t>, </a:t>
              </a:r>
              <a:r>
                <a:rPr lang="hr-HR" sz="1600" b="1" dirty="0">
                  <a:solidFill>
                    <a:schemeClr val="dk1"/>
                  </a:solidFill>
                  <a:latin typeface="+mn-lt"/>
                  <a:ea typeface="Helvetica Neue"/>
                  <a:cs typeface="Helvetica Neue"/>
                  <a:sym typeface="Helvetica Neue"/>
                </a:rPr>
                <a:t>mješovite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fondov</a:t>
              </a:r>
              <a:r>
                <a:rPr lang="hr-HR" sz="1600" b="1">
                  <a:solidFill>
                    <a:schemeClr val="dk1"/>
                  </a:solidFill>
                  <a:latin typeface="+mn-lt"/>
                  <a:ea typeface="Helvetica Neue"/>
                  <a:cs typeface="Helvetica Neue"/>
                  <a:sym typeface="Helvetica Neue"/>
                </a:rPr>
                <a:t>e</a:t>
              </a:r>
              <a:endParaRPr lang="en-US" sz="1600" b="1"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a:t>
              </a:r>
              <a:r>
                <a:rPr lang="en-US" sz="1600" dirty="0" err="1">
                  <a:solidFill>
                    <a:schemeClr val="dk1"/>
                  </a:solidFill>
                  <a:latin typeface="+mn-lt"/>
                  <a:ea typeface="Helvetica Neue"/>
                  <a:cs typeface="Helvetica Neue"/>
                  <a:sym typeface="Helvetica Neue"/>
                </a:rPr>
                <a:t>Rashode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uštede</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d) </a:t>
              </a:r>
              <a:r>
                <a:rPr lang="en-US" sz="1600" dirty="0" err="1">
                  <a:solidFill>
                    <a:schemeClr val="dk1"/>
                  </a:solidFill>
                  <a:latin typeface="+mn-lt"/>
                  <a:ea typeface="Helvetica Neue"/>
                  <a:cs typeface="Helvetica Neue"/>
                  <a:sym typeface="Helvetica Neue"/>
                </a:rPr>
                <a:t>Financijske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ciljeve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kreditnu</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sposobnost</a:t>
              </a:r>
              <a:endParaRPr lang="en-US" sz="1600" dirty="0">
                <a:solidFill>
                  <a:schemeClr val="dk1"/>
                </a:solidFill>
                <a:latin typeface="+mn-lt"/>
                <a:ea typeface="Helvetica Neue"/>
                <a:cs typeface="Helvetica Neue"/>
                <a:sym typeface="Helvetica Neue"/>
              </a:endParaRPr>
            </a:p>
          </p:txBody>
        </p:sp>
      </p:grpSp>
      <p:grpSp>
        <p:nvGrpSpPr>
          <p:cNvPr id="4" name="Group 3">
            <a:extLst>
              <a:ext uri="{FF2B5EF4-FFF2-40B4-BE49-F238E27FC236}">
                <a16:creationId xmlns:a16="http://schemas.microsoft.com/office/drawing/2014/main" id="{00E2A8DD-D335-84BB-8D64-5AEF51633115}"/>
              </a:ext>
            </a:extLst>
          </p:cNvPr>
          <p:cNvGrpSpPr/>
          <p:nvPr/>
        </p:nvGrpSpPr>
        <p:grpSpPr>
          <a:xfrm>
            <a:off x="8209410" y="4037666"/>
            <a:ext cx="6176063" cy="2511287"/>
            <a:chOff x="8087727" y="3900389"/>
            <a:chExt cx="5966161" cy="2591543"/>
          </a:xfrm>
        </p:grpSpPr>
        <p:sp>
          <p:nvSpPr>
            <p:cNvPr id="186" name="Google Shape;186;p11"/>
            <p:cNvSpPr/>
            <p:nvPr/>
          </p:nvSpPr>
          <p:spPr>
            <a:xfrm>
              <a:off x="8087727" y="3900389"/>
              <a:ext cx="5966161" cy="2591543"/>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0" name="Google Shape;190;p11"/>
            <p:cNvSpPr/>
            <p:nvPr/>
          </p:nvSpPr>
          <p:spPr>
            <a:xfrm>
              <a:off x="8182593" y="4096247"/>
              <a:ext cx="5776428" cy="212796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err="1">
                  <a:solidFill>
                    <a:schemeClr val="dk1"/>
                  </a:solidFill>
                  <a:latin typeface="+mn-lt"/>
                  <a:ea typeface="Helvetica Neue"/>
                  <a:cs typeface="Helvetica Neue"/>
                  <a:sym typeface="Helvetica Neue"/>
                </a:rPr>
                <a:t>Što</a:t>
              </a:r>
              <a:r>
                <a:rPr lang="en-US" sz="1600" b="1" dirty="0">
                  <a:solidFill>
                    <a:schemeClr val="dk1"/>
                  </a:solidFill>
                  <a:latin typeface="+mn-lt"/>
                  <a:ea typeface="Helvetica Neue"/>
                  <a:cs typeface="Helvetica Neue"/>
                  <a:sym typeface="Helvetica Neue"/>
                </a:rPr>
                <a:t> je </a:t>
              </a:r>
              <a:r>
                <a:rPr lang="en-US" sz="1600" b="1" dirty="0" err="1">
                  <a:solidFill>
                    <a:schemeClr val="dk1"/>
                  </a:solidFill>
                  <a:latin typeface="+mn-lt"/>
                  <a:ea typeface="Helvetica Neue"/>
                  <a:cs typeface="Helvetica Neue"/>
                  <a:sym typeface="Helvetica Neue"/>
                </a:rPr>
                <a:t>jedan</a:t>
              </a:r>
              <a:r>
                <a:rPr lang="en-US" sz="1600" b="1" dirty="0">
                  <a:solidFill>
                    <a:schemeClr val="dk1"/>
                  </a:solidFill>
                  <a:latin typeface="+mn-lt"/>
                  <a:ea typeface="Helvetica Neue"/>
                  <a:cs typeface="Helvetica Neue"/>
                  <a:sym typeface="Helvetica Neue"/>
                </a:rPr>
                <a:t> od </a:t>
              </a:r>
              <a:r>
                <a:rPr lang="en-US" sz="1600" b="1" dirty="0" err="1">
                  <a:solidFill>
                    <a:schemeClr val="dk1"/>
                  </a:solidFill>
                  <a:latin typeface="+mn-lt"/>
                  <a:ea typeface="Helvetica Neue"/>
                  <a:cs typeface="Helvetica Neue"/>
                  <a:sym typeface="Helvetica Neue"/>
                </a:rPr>
                <a:t>glavnih</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problema</a:t>
              </a:r>
              <a:r>
                <a:rPr lang="en-US" sz="1600" b="1" dirty="0">
                  <a:solidFill>
                    <a:schemeClr val="dk1"/>
                  </a:solidFill>
                  <a:latin typeface="+mn-lt"/>
                  <a:ea typeface="Helvetica Neue"/>
                  <a:cs typeface="Helvetica Neue"/>
                  <a:sym typeface="Helvetica Neue"/>
                </a:rPr>
                <a:t> u </a:t>
              </a:r>
              <a:r>
                <a:rPr lang="en-US" sz="1600" b="1" dirty="0" err="1">
                  <a:solidFill>
                    <a:schemeClr val="dk1"/>
                  </a:solidFill>
                  <a:latin typeface="+mn-lt"/>
                  <a:ea typeface="Helvetica Neue"/>
                  <a:cs typeface="Helvetica Neue"/>
                  <a:sym typeface="Helvetica Neue"/>
                </a:rPr>
                <a:t>vezi</a:t>
              </a:r>
              <a:r>
                <a:rPr lang="en-US" sz="1600" b="1" dirty="0">
                  <a:solidFill>
                    <a:schemeClr val="dk1"/>
                  </a:solidFill>
                  <a:latin typeface="+mn-lt"/>
                  <a:ea typeface="Helvetica Neue"/>
                  <a:cs typeface="Helvetica Neue"/>
                  <a:sym typeface="Helvetica Neue"/>
                </a:rPr>
                <a:t> s </a:t>
              </a:r>
              <a:r>
                <a:rPr lang="en-US" sz="1600" b="1" dirty="0" err="1">
                  <a:solidFill>
                    <a:schemeClr val="dk1"/>
                  </a:solidFill>
                  <a:latin typeface="+mn-lt"/>
                  <a:ea typeface="Helvetica Neue"/>
                  <a:cs typeface="Helvetica Neue"/>
                  <a:sym typeface="Helvetica Neue"/>
                </a:rPr>
                <a:t>upotrebom</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digitalnih</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financijskih</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usluga</a:t>
              </a:r>
              <a:r>
                <a:rPr lang="en-US" sz="1600" b="1"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a:t>
              </a:r>
              <a:r>
                <a:rPr lang="en-US" sz="1600" dirty="0" err="1">
                  <a:solidFill>
                    <a:schemeClr val="dk1"/>
                  </a:solidFill>
                  <a:latin typeface="+mn-lt"/>
                  <a:ea typeface="Helvetica Neue"/>
                  <a:cs typeface="Helvetica Neue"/>
                  <a:sym typeface="Helvetica Neue"/>
                </a:rPr>
                <a:t>Nedostatak</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pogodnosti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pristupačnosti</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a:t>
              </a:r>
              <a:r>
                <a:rPr lang="en-US" sz="1600" dirty="0" err="1">
                  <a:solidFill>
                    <a:schemeClr val="dk1"/>
                  </a:solidFill>
                  <a:latin typeface="+mn-lt"/>
                  <a:ea typeface="Helvetica Neue"/>
                  <a:cs typeface="Helvetica Neue"/>
                  <a:sym typeface="Helvetica Neue"/>
                </a:rPr>
                <a:t>Ograničena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dostupnost</a:t>
              </a:r>
              <a:r>
                <a:rPr lang="en-US" sz="1600" dirty="0">
                  <a:solidFill>
                    <a:schemeClr val="dk1"/>
                  </a:solidFill>
                  <a:latin typeface="+mn-lt"/>
                  <a:ea typeface="Helvetica Neue"/>
                  <a:cs typeface="Helvetica Neue"/>
                  <a:sym typeface="Helvetica Neue"/>
                </a:rPr>
                <a:t> online </a:t>
              </a:r>
              <a:r>
                <a:rPr lang="en-US" sz="1600" dirty="0" err="1">
                  <a:solidFill>
                    <a:schemeClr val="dk1"/>
                  </a:solidFill>
                  <a:latin typeface="+mn-lt"/>
                  <a:ea typeface="Helvetica Neue"/>
                  <a:cs typeface="Helvetica Neue"/>
                  <a:sym typeface="Helvetica Neue"/>
                </a:rPr>
                <a:t>transakcija</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c) </a:t>
              </a:r>
              <a:r>
                <a:rPr lang="en-US" sz="1600" b="1" dirty="0" err="1">
                  <a:solidFill>
                    <a:schemeClr val="dk1"/>
                  </a:solidFill>
                  <a:latin typeface="+mn-lt"/>
                  <a:ea typeface="Helvetica Neue"/>
                  <a:cs typeface="Helvetica Neue"/>
                  <a:sym typeface="Helvetica Neue"/>
                </a:rPr>
                <a:t>Rizici</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povezani</a:t>
              </a:r>
              <a:r>
                <a:rPr lang="en-US" sz="1600" b="1" dirty="0">
                  <a:solidFill>
                    <a:schemeClr val="dk1"/>
                  </a:solidFill>
                  <a:latin typeface="+mn-lt"/>
                  <a:ea typeface="Helvetica Neue"/>
                  <a:cs typeface="Helvetica Neue"/>
                  <a:sym typeface="Helvetica Neue"/>
                </a:rPr>
                <a:t> s </a:t>
              </a:r>
              <a:r>
                <a:rPr lang="en-US" sz="1600" b="1" dirty="0" err="1">
                  <a:solidFill>
                    <a:schemeClr val="dk1"/>
                  </a:solidFill>
                  <a:latin typeface="+mn-lt"/>
                  <a:ea typeface="Helvetica Neue"/>
                  <a:cs typeface="Helvetica Neue"/>
                  <a:sym typeface="Helvetica Neue"/>
                </a:rPr>
                <a:t>dijeljenjem</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nepotrebnih</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osobnih</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podataka</a:t>
              </a:r>
              <a:endParaRPr lang="en-US" sz="1600" b="1"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d) </a:t>
              </a:r>
              <a:r>
                <a:rPr lang="en-US" sz="1600" dirty="0" err="1">
                  <a:solidFill>
                    <a:schemeClr val="dk1"/>
                  </a:solidFill>
                  <a:latin typeface="+mn-lt"/>
                  <a:ea typeface="Helvetica Neue"/>
                  <a:cs typeface="Helvetica Neue"/>
                  <a:sym typeface="Helvetica Neue"/>
                </a:rPr>
                <a:t>Pretjerano</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ljudsko</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djelovanje</a:t>
              </a:r>
              <a:r>
                <a:rPr lang="en-US" sz="1600" dirty="0">
                  <a:solidFill>
                    <a:schemeClr val="dk1"/>
                  </a:solidFill>
                  <a:latin typeface="+mn-lt"/>
                  <a:ea typeface="Helvetica Neue"/>
                  <a:cs typeface="Helvetica Neue"/>
                  <a:sym typeface="Helvetica Neue"/>
                </a:rPr>
                <a:t> u </a:t>
              </a:r>
              <a:r>
                <a:rPr lang="en-US" sz="1600" dirty="0" err="1">
                  <a:solidFill>
                    <a:schemeClr val="dk1"/>
                  </a:solidFill>
                  <a:latin typeface="+mn-lt"/>
                  <a:ea typeface="Helvetica Neue"/>
                  <a:cs typeface="Helvetica Neue"/>
                  <a:sym typeface="Helvetica Neue"/>
                </a:rPr>
                <a:t>digitalnom</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bankarstvu</a:t>
              </a:r>
              <a:endParaRPr lang="en-US" sz="1600" dirty="0">
                <a:solidFill>
                  <a:schemeClr val="dk1"/>
                </a:solidFill>
                <a:latin typeface="+mn-lt"/>
                <a:ea typeface="Helvetica Neue"/>
                <a:cs typeface="Helvetica Neue"/>
                <a:sym typeface="Helvetica Neue"/>
              </a:endParaRPr>
            </a:p>
          </p:txBody>
        </p:sp>
      </p:grpSp>
      <p:sp>
        <p:nvSpPr>
          <p:cNvPr id="191" name="Google Shape;191;p11"/>
          <p:cNvSpPr txBox="1"/>
          <p:nvPr/>
        </p:nvSpPr>
        <p:spPr>
          <a:xfrm>
            <a:off x="1143164" y="1904445"/>
            <a:ext cx="731701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Provjerite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svoje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znanje</a:t>
            </a:r>
            <a:r>
              <a:rPr lang="es-ES" sz="4800" b="1" dirty="0">
                <a:solidFill>
                  <a:schemeClr val="tx1"/>
                </a:solidFill>
                <a:latin typeface="+mn-lt"/>
                <a:ea typeface="Helvetica Neue"/>
                <a:cs typeface="Helvetica Neue"/>
                <a:sym typeface="Helvetica Neue"/>
              </a:rPr>
              <a:t>!</a:t>
            </a:r>
            <a:endParaRPr dirty="0">
              <a:solidFill>
                <a:schemeClr val="tx1"/>
              </a:solidFill>
              <a:latin typeface="+mn-lt"/>
            </a:endParaRPr>
          </a:p>
        </p:txBody>
      </p:sp>
      <p:sp>
        <p:nvSpPr>
          <p:cNvPr id="192" name="Google Shape;192;p11"/>
          <p:cNvSpPr txBox="1"/>
          <p:nvPr/>
        </p:nvSpPr>
        <p:spPr>
          <a:xfrm>
            <a:off x="1554464" y="3047458"/>
            <a:ext cx="6300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1" dirty="0">
                <a:solidFill>
                  <a:srgbClr val="00CCFF"/>
                </a:solidFill>
                <a:latin typeface="+mn-lt"/>
                <a:ea typeface="Helvetica Neue"/>
                <a:cs typeface="Helvetica Neue"/>
                <a:sym typeface="Helvetica Neue"/>
              </a:rPr>
              <a:t>Odgovori:</a:t>
            </a:r>
            <a:endParaRPr dirty="0">
              <a:solidFill>
                <a:srgbClr val="00CCFF"/>
              </a:solidFill>
              <a:latin typeface="+mn-lt"/>
            </a:endParaRPr>
          </a:p>
        </p:txBody>
      </p:sp>
      <p:sp>
        <p:nvSpPr>
          <p:cNvPr id="194" name="Google Shape;194;p11"/>
          <p:cNvSpPr/>
          <p:nvPr/>
        </p:nvSpPr>
        <p:spPr>
          <a:xfrm>
            <a:off x="1554464" y="3624389"/>
            <a:ext cx="6318000"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grpSp>
        <p:nvGrpSpPr>
          <p:cNvPr id="3" name="Group 2">
            <a:extLst>
              <a:ext uri="{FF2B5EF4-FFF2-40B4-BE49-F238E27FC236}">
                <a16:creationId xmlns:a16="http://schemas.microsoft.com/office/drawing/2014/main" id="{FB3AED75-F14C-1597-959D-FF39E4948A53}"/>
              </a:ext>
            </a:extLst>
          </p:cNvPr>
          <p:cNvGrpSpPr/>
          <p:nvPr/>
        </p:nvGrpSpPr>
        <p:grpSpPr>
          <a:xfrm>
            <a:off x="8209409" y="6663256"/>
            <a:ext cx="6176063" cy="2539505"/>
            <a:chOff x="7104513" y="6316086"/>
            <a:chExt cx="6045402" cy="2700000"/>
          </a:xfrm>
        </p:grpSpPr>
        <p:sp>
          <p:nvSpPr>
            <p:cNvPr id="197" name="Google Shape;197;p11"/>
            <p:cNvSpPr/>
            <p:nvPr/>
          </p:nvSpPr>
          <p:spPr>
            <a:xfrm>
              <a:off x="7104513" y="6316086"/>
              <a:ext cx="6045402"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7104513" y="6471075"/>
              <a:ext cx="6045402" cy="21923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Na koji </a:t>
              </a:r>
              <a:r>
                <a:rPr lang="en-US" sz="1600" b="1" dirty="0" err="1">
                  <a:solidFill>
                    <a:schemeClr val="dk1"/>
                  </a:solidFill>
                  <a:latin typeface="+mn-lt"/>
                  <a:ea typeface="Helvetica Neue"/>
                  <a:cs typeface="Helvetica Neue"/>
                  <a:sym typeface="Helvetica Neue"/>
                </a:rPr>
                <a:t>način</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možete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smanjiti</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rizike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povezane</a:t>
              </a:r>
              <a:r>
                <a:rPr lang="en-US" sz="1600" b="1" dirty="0">
                  <a:solidFill>
                    <a:schemeClr val="dk1"/>
                  </a:solidFill>
                  <a:latin typeface="+mn-lt"/>
                  <a:ea typeface="Helvetica Neue"/>
                  <a:cs typeface="Helvetica Neue"/>
                  <a:sym typeface="Helvetica Neue"/>
                </a:rPr>
                <a:t> s </a:t>
              </a:r>
              <a:r>
                <a:rPr lang="en-US" sz="1600" b="1" dirty="0" err="1">
                  <a:solidFill>
                    <a:schemeClr val="dk1"/>
                  </a:solidFill>
                  <a:latin typeface="+mn-lt"/>
                  <a:ea typeface="Helvetica Neue"/>
                  <a:cs typeface="Helvetica Neue"/>
                  <a:sym typeface="Helvetica Neue"/>
                </a:rPr>
                <a:t>upravljanjem</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osobnim</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financijama</a:t>
              </a:r>
              <a:r>
                <a:rPr lang="en-US" sz="1600" b="1" dirty="0">
                  <a:solidFill>
                    <a:schemeClr val="dk1"/>
                  </a:solidFill>
                  <a:latin typeface="+mn-lt"/>
                  <a:ea typeface="Helvetica Neue"/>
                  <a:cs typeface="Helvetica Neue"/>
                  <a:sym typeface="Helvetica Neue"/>
                </a:rPr>
                <a:t> u </a:t>
              </a:r>
              <a:r>
                <a:rPr lang="en-US" sz="1600" b="1" dirty="0" err="1">
                  <a:solidFill>
                    <a:schemeClr val="dk1"/>
                  </a:solidFill>
                  <a:latin typeface="+mn-lt"/>
                  <a:ea typeface="Helvetica Neue"/>
                  <a:cs typeface="Helvetica Neue"/>
                  <a:sym typeface="Helvetica Neue"/>
                </a:rPr>
                <a:t>digitalnom</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okruženju</a:t>
              </a:r>
              <a:r>
                <a:rPr lang="en-US" sz="1600" b="1"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endParaRPr lang="en-US" sz="1600" b="1"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a:t>
              </a:r>
              <a:r>
                <a:rPr lang="en-US" sz="1600" dirty="0" err="1">
                  <a:solidFill>
                    <a:schemeClr val="dk1"/>
                  </a:solidFill>
                  <a:latin typeface="+mn-lt"/>
                  <a:ea typeface="Helvetica Neue"/>
                  <a:cs typeface="Helvetica Neue"/>
                  <a:sym typeface="Helvetica Neue"/>
                </a:rPr>
                <a:t>Koristeći</a:t>
              </a:r>
              <a:r>
                <a:rPr lang="en-US" sz="1600" dirty="0">
                  <a:solidFill>
                    <a:schemeClr val="dk1"/>
                  </a:solidFill>
                  <a:latin typeface="+mn-lt"/>
                  <a:ea typeface="Helvetica Neue"/>
                  <a:cs typeface="Helvetica Neue"/>
                  <a:sym typeface="Helvetica Neue"/>
                </a:rPr>
                <a:t> jake </a:t>
              </a:r>
              <a:r>
                <a:rPr lang="en-US" sz="1600" dirty="0" err="1">
                  <a:solidFill>
                    <a:schemeClr val="dk1"/>
                  </a:solidFill>
                  <a:latin typeface="+mn-lt"/>
                  <a:ea typeface="Helvetica Neue"/>
                  <a:cs typeface="Helvetica Neue"/>
                  <a:sym typeface="Helvetica Neue"/>
                </a:rPr>
                <a:t>lozinke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izbjegavajte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dijeljenje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osobnih</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podataka</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a:t>
              </a:r>
              <a:r>
                <a:rPr lang="en-US" sz="1600" dirty="0" err="1">
                  <a:solidFill>
                    <a:schemeClr val="dk1"/>
                  </a:solidFill>
                  <a:latin typeface="+mn-lt"/>
                  <a:ea typeface="Helvetica Neue"/>
                  <a:cs typeface="Helvetica Neue"/>
                  <a:sym typeface="Helvetica Neue"/>
                </a:rPr>
                <a:t>Redovito</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nadzirući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financijske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račune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prijaviti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sve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sumnjive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aktivnosti</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a:t>
              </a:r>
              <a:r>
                <a:rPr lang="en-US" sz="1600" dirty="0" err="1">
                  <a:solidFill>
                    <a:schemeClr val="dk1"/>
                  </a:solidFill>
                  <a:latin typeface="+mn-lt"/>
                  <a:ea typeface="Helvetica Neue"/>
                  <a:cs typeface="Helvetica Neue"/>
                  <a:sym typeface="Helvetica Neue"/>
                </a:rPr>
                <a:t>Tražeći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smjernice</a:t>
              </a:r>
              <a:r>
                <a:rPr lang="en-US" sz="1600" dirty="0">
                  <a:solidFill>
                    <a:schemeClr val="dk1"/>
                  </a:solidFill>
                  <a:latin typeface="+mn-lt"/>
                  <a:ea typeface="Helvetica Neue"/>
                  <a:cs typeface="Helvetica Neue"/>
                  <a:sym typeface="Helvetica Neue"/>
                </a:rPr>
                <a:t> od </a:t>
              </a:r>
              <a:r>
                <a:rPr lang="en-US" sz="1600" dirty="0" err="1">
                  <a:solidFill>
                    <a:schemeClr val="dk1"/>
                  </a:solidFill>
                  <a:latin typeface="+mn-lt"/>
                  <a:ea typeface="Helvetica Neue"/>
                  <a:cs typeface="Helvetica Neue"/>
                  <a:sym typeface="Helvetica Neue"/>
                </a:rPr>
                <a:t>nepoznatih</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osoba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na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internetu</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d) a) </a:t>
              </a:r>
              <a:r>
                <a:rPr lang="en-US" sz="1600" b="1" dirty="0" err="1">
                  <a:solidFill>
                    <a:schemeClr val="dk1"/>
                  </a:solidFill>
                  <a:latin typeface="+mn-lt"/>
                  <a:ea typeface="Helvetica Neue"/>
                  <a:cs typeface="Helvetica Neue"/>
                  <a:sym typeface="Helvetica Neue"/>
                </a:rPr>
                <a:t>i</a:t>
              </a:r>
              <a:r>
                <a:rPr lang="en-US" sz="1600" b="1" dirty="0">
                  <a:solidFill>
                    <a:schemeClr val="dk1"/>
                  </a:solidFill>
                  <a:latin typeface="+mn-lt"/>
                  <a:ea typeface="Helvetica Neue"/>
                  <a:cs typeface="Helvetica Neue"/>
                  <a:sym typeface="Helvetica Neue"/>
                </a:rPr>
                <a:t> b)</a:t>
              </a:r>
            </a:p>
          </p:txBody>
        </p:sp>
      </p:grpSp>
      <p:grpSp>
        <p:nvGrpSpPr>
          <p:cNvPr id="7" name="Group 6">
            <a:extLst>
              <a:ext uri="{FF2B5EF4-FFF2-40B4-BE49-F238E27FC236}">
                <a16:creationId xmlns:a16="http://schemas.microsoft.com/office/drawing/2014/main" id="{C6D99E68-374C-D64A-B4A5-DC965810F11C}"/>
              </a:ext>
            </a:extLst>
          </p:cNvPr>
          <p:cNvGrpSpPr/>
          <p:nvPr/>
        </p:nvGrpSpPr>
        <p:grpSpPr>
          <a:xfrm>
            <a:off x="1565459" y="6476138"/>
            <a:ext cx="6284114" cy="2700000"/>
            <a:chOff x="1476416" y="6355275"/>
            <a:chExt cx="5982181" cy="2700000"/>
          </a:xfrm>
        </p:grpSpPr>
        <p:sp>
          <p:nvSpPr>
            <p:cNvPr id="200" name="Google Shape;200;p11"/>
            <p:cNvSpPr/>
            <p:nvPr/>
          </p:nvSpPr>
          <p:spPr>
            <a:xfrm>
              <a:off x="1476416" y="6355275"/>
              <a:ext cx="5982181"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655678" y="6428022"/>
              <a:ext cx="5802919" cy="25545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err="1">
                  <a:solidFill>
                    <a:schemeClr val="dk1"/>
                  </a:solidFill>
                  <a:latin typeface="+mn-lt"/>
                  <a:ea typeface="Helvetica Neue"/>
                  <a:cs typeface="Helvetica Neue"/>
                  <a:sym typeface="Helvetica Neue"/>
                </a:rPr>
                <a:t>Što</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trebate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učiniti</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ako</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naiđete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na</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probleme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ili</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imate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pitanja</a:t>
              </a:r>
              <a:r>
                <a:rPr lang="en-US" sz="1600" b="1" dirty="0">
                  <a:solidFill>
                    <a:schemeClr val="dk1"/>
                  </a:solidFill>
                  <a:latin typeface="+mn-lt"/>
                  <a:ea typeface="Helvetica Neue"/>
                  <a:cs typeface="Helvetica Neue"/>
                  <a:sym typeface="Helvetica Neue"/>
                </a:rPr>
                <a:t> o Internet </a:t>
              </a:r>
              <a:r>
                <a:rPr lang="en-US" sz="1600" b="1" dirty="0" err="1">
                  <a:solidFill>
                    <a:schemeClr val="dk1"/>
                  </a:solidFill>
                  <a:latin typeface="+mn-lt"/>
                  <a:ea typeface="Helvetica Neue"/>
                  <a:cs typeface="Helvetica Neue"/>
                  <a:sym typeface="Helvetica Neue"/>
                </a:rPr>
                <a:t>ili</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mobilnom</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bankarstvu</a:t>
              </a:r>
              <a:r>
                <a:rPr lang="en-US" sz="1600" b="1"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endParaRPr lang="en-US" sz="1600" b="1"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a:t>
              </a:r>
              <a:r>
                <a:rPr lang="en-US" sz="1600" dirty="0" err="1">
                  <a:solidFill>
                    <a:schemeClr val="dk1"/>
                  </a:solidFill>
                  <a:latin typeface="+mn-lt"/>
                  <a:ea typeface="Helvetica Neue"/>
                  <a:cs typeface="Helvetica Neue"/>
                  <a:sym typeface="Helvetica Neue"/>
                </a:rPr>
                <a:t>Potpuno</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odustanite</a:t>
              </a:r>
              <a:r>
                <a:rPr lang="en-US" sz="1600" dirty="0">
                  <a:solidFill>
                    <a:schemeClr val="dk1"/>
                  </a:solidFill>
                  <a:latin typeface="+mn-lt"/>
                  <a:ea typeface="Helvetica Neue"/>
                  <a:cs typeface="Helvetica Neue"/>
                  <a:sym typeface="Helvetica Neue"/>
                </a:rPr>
                <a:t> od </a:t>
              </a:r>
              <a:r>
                <a:rPr lang="en-US" sz="1600" dirty="0" err="1">
                  <a:solidFill>
                    <a:schemeClr val="dk1"/>
                  </a:solidFill>
                  <a:latin typeface="+mn-lt"/>
                  <a:ea typeface="Helvetica Neue"/>
                  <a:cs typeface="Helvetica Neue"/>
                  <a:sym typeface="Helvetica Neue"/>
                </a:rPr>
                <a:t>usluga</a:t>
              </a:r>
              <a:r>
                <a:rPr lang="en-US" sz="1600" dirty="0">
                  <a:solidFill>
                    <a:schemeClr val="dk1"/>
                  </a:solidFill>
                  <a:latin typeface="+mn-lt"/>
                  <a:ea typeface="Helvetica Neue"/>
                  <a:cs typeface="Helvetica Neue"/>
                  <a:sym typeface="Helvetica Neue"/>
                </a:rPr>
                <a:t> Internet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mobilnog</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bankarstva</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a:t>
              </a:r>
              <a:r>
                <a:rPr lang="en-US" sz="1600" dirty="0" err="1">
                  <a:solidFill>
                    <a:schemeClr val="dk1"/>
                  </a:solidFill>
                  <a:latin typeface="+mn-lt"/>
                  <a:ea typeface="Helvetica Neue"/>
                  <a:cs typeface="Helvetica Neue"/>
                  <a:sym typeface="Helvetica Neue"/>
                </a:rPr>
                <a:t>Podijelite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svoje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vjerodajnice</a:t>
              </a:r>
              <a:r>
                <a:rPr lang="en-US" sz="1600" dirty="0">
                  <a:solidFill>
                    <a:schemeClr val="dk1"/>
                  </a:solidFill>
                  <a:latin typeface="+mn-lt"/>
                  <a:ea typeface="Helvetica Neue"/>
                  <a:cs typeface="Helvetica Neue"/>
                  <a:sym typeface="Helvetica Neue"/>
                </a:rPr>
                <a:t> za </a:t>
              </a:r>
              <a:r>
                <a:rPr lang="en-US" sz="1600" dirty="0" err="1">
                  <a:solidFill>
                    <a:schemeClr val="dk1"/>
                  </a:solidFill>
                  <a:latin typeface="+mn-lt"/>
                  <a:ea typeface="Helvetica Neue"/>
                  <a:cs typeface="Helvetica Neue"/>
                  <a:sym typeface="Helvetica Neue"/>
                </a:rPr>
                <a:t>prijavu</a:t>
              </a:r>
              <a:r>
                <a:rPr lang="en-US" sz="1600" dirty="0">
                  <a:solidFill>
                    <a:schemeClr val="dk1"/>
                  </a:solidFill>
                  <a:latin typeface="+mn-lt"/>
                  <a:ea typeface="Helvetica Neue"/>
                  <a:cs typeface="Helvetica Neue"/>
                  <a:sym typeface="Helvetica Neue"/>
                </a:rPr>
                <a:t> s </a:t>
              </a:r>
              <a:r>
                <a:rPr lang="en-US" sz="1600" dirty="0" err="1">
                  <a:solidFill>
                    <a:schemeClr val="dk1"/>
                  </a:solidFill>
                  <a:latin typeface="+mn-lt"/>
                  <a:ea typeface="Helvetica Neue"/>
                  <a:cs typeface="Helvetica Neue"/>
                  <a:sym typeface="Helvetica Neue"/>
                </a:rPr>
                <a:t>prijateljima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radi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rješavanja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problema</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a:t>
              </a:r>
              <a:r>
                <a:rPr lang="en-US" sz="1600" dirty="0" err="1">
                  <a:solidFill>
                    <a:schemeClr val="dk1"/>
                  </a:solidFill>
                  <a:latin typeface="+mn-lt"/>
                  <a:ea typeface="Helvetica Neue"/>
                  <a:cs typeface="Helvetica Neue"/>
                  <a:sym typeface="Helvetica Neue"/>
                </a:rPr>
                <a:t>Objavite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svoju</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zabrinutost</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na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društvenim</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medijima</a:t>
              </a:r>
              <a:r>
                <a:rPr lang="en-US" sz="1600" dirty="0">
                  <a:solidFill>
                    <a:schemeClr val="dk1"/>
                  </a:solidFill>
                  <a:latin typeface="+mn-lt"/>
                  <a:ea typeface="Helvetica Neue"/>
                  <a:cs typeface="Helvetica Neue"/>
                  <a:sym typeface="Helvetica Neue"/>
                </a:rPr>
                <a:t> bez </a:t>
              </a:r>
              <a:r>
                <a:rPr lang="en-US" sz="1600" dirty="0" err="1">
                  <a:solidFill>
                    <a:schemeClr val="dk1"/>
                  </a:solidFill>
                  <a:latin typeface="+mn-lt"/>
                  <a:ea typeface="Helvetica Neue"/>
                  <a:cs typeface="Helvetica Neue"/>
                  <a:sym typeface="Helvetica Neue"/>
                </a:rPr>
                <a:t>kontaktiranja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svoje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banke</a:t>
              </a:r>
              <a:endParaRPr lang="en-US"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d) </a:t>
              </a:r>
              <a:r>
                <a:rPr lang="en-US" sz="1600" b="1" dirty="0" err="1">
                  <a:solidFill>
                    <a:schemeClr val="dk1"/>
                  </a:solidFill>
                  <a:latin typeface="+mn-lt"/>
                  <a:ea typeface="Helvetica Neue"/>
                  <a:cs typeface="Helvetica Neue"/>
                  <a:sym typeface="Helvetica Neue"/>
                </a:rPr>
                <a:t>Zatražite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pomoć</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korisničke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podrške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koju</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pruža</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vaša</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banka</a:t>
              </a:r>
              <a:endParaRPr lang="en-US" sz="1600" b="1" dirty="0">
                <a:solidFill>
                  <a:schemeClr val="dk1"/>
                </a:solidFill>
                <a:latin typeface="+mn-lt"/>
                <a:ea typeface="Helvetica Neue"/>
                <a:cs typeface="Helvetica Neue"/>
                <a:sym typeface="Helvetica Neue"/>
              </a:endParaRPr>
            </a:p>
          </p:txBody>
        </p:sp>
      </p:grpSp>
      <p:sp>
        <p:nvSpPr>
          <p:cNvPr id="6" name="Google Shape;195;p11">
            <a:extLst>
              <a:ext uri="{FF2B5EF4-FFF2-40B4-BE49-F238E27FC236}">
                <a16:creationId xmlns:a16="http://schemas.microsoft.com/office/drawing/2014/main" id="{4123B35A-4871-407A-9364-7E2FD74B4BB2}"/>
              </a:ext>
            </a:extLst>
          </p:cNvPr>
          <p:cNvSpPr/>
          <p:nvPr/>
        </p:nvSpPr>
        <p:spPr>
          <a:xfrm>
            <a:off x="1741049" y="3671158"/>
            <a:ext cx="5929752" cy="2554505"/>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Na koji </a:t>
            </a:r>
            <a:r>
              <a:rPr lang="en-US" sz="1600" b="1" dirty="0" err="1">
                <a:solidFill>
                  <a:schemeClr val="dk1"/>
                </a:solidFill>
                <a:latin typeface="+mn-lt"/>
                <a:ea typeface="Helvetica Neue"/>
                <a:cs typeface="Helvetica Neue"/>
                <a:sym typeface="Helvetica Neue"/>
              </a:rPr>
              <a:t>način</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financijska</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pismenost</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pridonosi</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izbjegavanju</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financijskih</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zamki</a:t>
            </a:r>
            <a:r>
              <a:rPr lang="en-US" sz="1600" b="1" dirty="0">
                <a:solidFill>
                  <a:schemeClr val="dk1"/>
                </a:solidFill>
                <a:latin typeface="+mn-lt"/>
                <a:ea typeface="Helvetica Neue"/>
                <a:cs typeface="Helvetica Neue"/>
                <a:sym typeface="Helvetica Neue"/>
              </a:rPr>
              <a:t>?</a:t>
            </a:r>
          </a:p>
          <a:p>
            <a:pPr marR="0" lvl="0" algn="just" rtl="0">
              <a:spcBef>
                <a:spcPts val="0"/>
              </a:spcBef>
              <a:spcAft>
                <a:spcPts val="0"/>
              </a:spcAft>
              <a:buClr>
                <a:schemeClr val="dk1"/>
              </a:buClr>
              <a:buSzPts val="2400"/>
            </a:pPr>
            <a:endParaRPr lang="en-US" sz="1600" b="1" dirty="0">
              <a:solidFill>
                <a:schemeClr val="dk1"/>
              </a:solidFill>
              <a:latin typeface="+mn-lt"/>
              <a:ea typeface="Helvetica Neue"/>
              <a:cs typeface="Helvetica Neue"/>
              <a:sym typeface="Helvetica Neue"/>
            </a:endParaRPr>
          </a:p>
          <a:p>
            <a:pPr marR="0" lvl="0" algn="just"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a) </a:t>
            </a:r>
            <a:r>
              <a:rPr lang="en-US" sz="1600" b="1" dirty="0" err="1">
                <a:solidFill>
                  <a:schemeClr val="dk1"/>
                </a:solidFill>
                <a:latin typeface="+mn-lt"/>
                <a:ea typeface="Helvetica Neue"/>
                <a:cs typeface="Helvetica Neue"/>
                <a:sym typeface="Helvetica Neue"/>
              </a:rPr>
              <a:t>Pružanje</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znanja</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i</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razumijevanja</a:t>
            </a:r>
            <a:r>
              <a:rPr lang="en-US" sz="1600" b="1" dirty="0">
                <a:solidFill>
                  <a:schemeClr val="dk1"/>
                </a:solidFill>
                <a:latin typeface="+mn-lt"/>
                <a:ea typeface="Helvetica Neue"/>
                <a:cs typeface="Helvetica Neue"/>
                <a:sym typeface="Helvetica Neue"/>
              </a:rPr>
              <a:t> za </a:t>
            </a:r>
            <a:r>
              <a:rPr lang="en-US" sz="1600" b="1" dirty="0" err="1">
                <a:solidFill>
                  <a:schemeClr val="dk1"/>
                </a:solidFill>
                <a:latin typeface="+mn-lt"/>
                <a:ea typeface="Helvetica Neue"/>
                <a:cs typeface="Helvetica Neue"/>
                <a:sym typeface="Helvetica Neue"/>
              </a:rPr>
              <a:t>snalaženje</a:t>
            </a:r>
            <a:r>
              <a:rPr lang="en-US" sz="1600" b="1" dirty="0">
                <a:solidFill>
                  <a:schemeClr val="dk1"/>
                </a:solidFill>
                <a:latin typeface="+mn-lt"/>
                <a:ea typeface="Helvetica Neue"/>
                <a:cs typeface="Helvetica Neue"/>
                <a:sym typeface="Helvetica Neue"/>
              </a:rPr>
              <a:t> u </a:t>
            </a:r>
            <a:r>
              <a:rPr lang="en-US" sz="1600" b="1" dirty="0" err="1">
                <a:solidFill>
                  <a:schemeClr val="dk1"/>
                </a:solidFill>
                <a:latin typeface="+mn-lt"/>
                <a:ea typeface="Helvetica Neue"/>
                <a:cs typeface="Helvetica Neue"/>
                <a:sym typeface="Helvetica Neue"/>
              </a:rPr>
              <a:t>financijskim</a:t>
            </a:r>
            <a:r>
              <a:rPr lang="en-US" sz="1600" b="1" dirty="0">
                <a:solidFill>
                  <a:schemeClr val="dk1"/>
                </a:solidFill>
                <a:latin typeface="+mn-lt"/>
                <a:ea typeface="Helvetica Neue"/>
                <a:cs typeface="Helvetica Neue"/>
                <a:sym typeface="Helvetica Neue"/>
              </a:rPr>
              <a:t> </a:t>
            </a:r>
            <a:r>
              <a:rPr lang="en-US" sz="1600" b="1" dirty="0" err="1">
                <a:solidFill>
                  <a:schemeClr val="dk1"/>
                </a:solidFill>
                <a:latin typeface="+mn-lt"/>
                <a:ea typeface="Helvetica Neue"/>
                <a:cs typeface="Helvetica Neue"/>
                <a:sym typeface="Helvetica Neue"/>
              </a:rPr>
              <a:t>izazovima</a:t>
            </a:r>
            <a:endParaRPr lang="en-US" sz="1600" b="1" dirty="0">
              <a:solidFill>
                <a:schemeClr val="dk1"/>
              </a:solidFill>
              <a:latin typeface="+mn-lt"/>
              <a:ea typeface="Helvetica Neue"/>
              <a:cs typeface="Helvetica Neue"/>
              <a:sym typeface="Helvetica Neue"/>
            </a:endParaRPr>
          </a:p>
          <a:p>
            <a:pPr marR="0" lvl="0" algn="just"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a:t>
            </a:r>
            <a:r>
              <a:rPr lang="en-US" sz="1600" dirty="0" err="1">
                <a:solidFill>
                  <a:schemeClr val="dk1"/>
                </a:solidFill>
                <a:latin typeface="+mn-lt"/>
                <a:ea typeface="Helvetica Neue"/>
                <a:cs typeface="Helvetica Neue"/>
                <a:sym typeface="Helvetica Neue"/>
              </a:rPr>
              <a:t>Uklanjanje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potrebe</a:t>
            </a:r>
            <a:r>
              <a:rPr lang="en-US" sz="1600" dirty="0">
                <a:solidFill>
                  <a:schemeClr val="dk1"/>
                </a:solidFill>
                <a:latin typeface="+mn-lt"/>
                <a:ea typeface="Helvetica Neue"/>
                <a:cs typeface="Helvetica Neue"/>
                <a:sym typeface="Helvetica Neue"/>
              </a:rPr>
              <a:t> za </a:t>
            </a:r>
            <a:r>
              <a:rPr lang="en-US" sz="1600" dirty="0" err="1">
                <a:solidFill>
                  <a:schemeClr val="dk1"/>
                </a:solidFill>
                <a:latin typeface="+mn-lt"/>
                <a:ea typeface="Helvetica Neue"/>
                <a:cs typeface="Helvetica Neue"/>
                <a:sym typeface="Helvetica Neue"/>
              </a:rPr>
              <a:t>proračunom</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financijskim</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planiranjem</a:t>
            </a:r>
            <a:endParaRPr lang="en-US" sz="1600" dirty="0">
              <a:solidFill>
                <a:schemeClr val="dk1"/>
              </a:solidFill>
              <a:latin typeface="+mn-lt"/>
              <a:ea typeface="Helvetica Neue"/>
              <a:cs typeface="Helvetica Neue"/>
              <a:sym typeface="Helvetica Neue"/>
            </a:endParaRPr>
          </a:p>
          <a:p>
            <a:pPr marR="0" lvl="0" algn="just"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a:t>
            </a:r>
            <a:r>
              <a:rPr lang="en-US" sz="1600" dirty="0" err="1">
                <a:solidFill>
                  <a:schemeClr val="dk1"/>
                </a:solidFill>
                <a:latin typeface="+mn-lt"/>
                <a:ea typeface="Helvetica Neue"/>
                <a:cs typeface="Helvetica Neue"/>
                <a:sym typeface="Helvetica Neue"/>
              </a:rPr>
              <a:t>Omogućavanje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starijim</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osobama</a:t>
            </a:r>
            <a:r>
              <a:rPr lang="en-US" sz="1600" dirty="0">
                <a:solidFill>
                  <a:schemeClr val="dk1"/>
                </a:solidFill>
                <a:latin typeface="+mn-lt"/>
                <a:ea typeface="Helvetica Neue"/>
                <a:cs typeface="Helvetica Neue"/>
                <a:sym typeface="Helvetica Neue"/>
              </a:rPr>
              <a:t> da se </a:t>
            </a:r>
            <a:r>
              <a:rPr lang="en-US" sz="1600" dirty="0" err="1">
                <a:solidFill>
                  <a:schemeClr val="dk1"/>
                </a:solidFill>
                <a:latin typeface="+mn-lt"/>
                <a:ea typeface="Helvetica Neue"/>
                <a:cs typeface="Helvetica Neue"/>
                <a:sym typeface="Helvetica Neue"/>
              </a:rPr>
              <a:t>oslanjaju</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isključivo</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na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državnu</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pomoć</a:t>
            </a:r>
            <a:endParaRPr lang="en-US" sz="1600" dirty="0">
              <a:solidFill>
                <a:schemeClr val="dk1"/>
              </a:solidFill>
              <a:latin typeface="+mn-lt"/>
              <a:ea typeface="Helvetica Neue"/>
              <a:cs typeface="Helvetica Neue"/>
              <a:sym typeface="Helvetica Neue"/>
            </a:endParaRPr>
          </a:p>
          <a:p>
            <a:pPr marR="0" lvl="0" algn="just"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d) </a:t>
            </a:r>
            <a:r>
              <a:rPr lang="en-US" sz="1600" dirty="0" err="1">
                <a:solidFill>
                  <a:schemeClr val="dk1"/>
                </a:solidFill>
                <a:latin typeface="+mn-lt"/>
                <a:ea typeface="Helvetica Neue"/>
                <a:cs typeface="Helvetica Neue"/>
                <a:sym typeface="Helvetica Neue"/>
              </a:rPr>
              <a:t>Promicanje</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impulzivnih</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financijskih</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odluka</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i</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prekomjernog</a:t>
            </a:r>
            <a:r>
              <a:rPr lang="en-US" sz="1600" dirty="0">
                <a:solidFill>
                  <a:schemeClr val="dk1"/>
                </a:solidFill>
                <a:latin typeface="+mn-lt"/>
                <a:ea typeface="Helvetica Neue"/>
                <a:cs typeface="Helvetica Neue"/>
                <a:sym typeface="Helvetica Neue"/>
              </a:rPr>
              <a:t> </a:t>
            </a:r>
            <a:r>
              <a:rPr lang="en-US" sz="1600" dirty="0" err="1">
                <a:solidFill>
                  <a:schemeClr val="dk1"/>
                </a:solidFill>
                <a:latin typeface="+mn-lt"/>
                <a:ea typeface="Helvetica Neue"/>
                <a:cs typeface="Helvetica Neue"/>
                <a:sym typeface="Helvetica Neue"/>
              </a:rPr>
              <a:t>zaduživanja</a:t>
            </a:r>
            <a:endParaRPr lang="en-US" sz="1600" dirty="0">
              <a:solidFill>
                <a:schemeClr val="dk1"/>
              </a:solidFill>
              <a:latin typeface="+mn-lt"/>
              <a:ea typeface="Helvetica Neue"/>
              <a:cs typeface="Helvetica Neue"/>
              <a:sym typeface="Helvetica Neue"/>
            </a:endParaRPr>
          </a:p>
        </p:txBody>
      </p:sp>
    </p:spTree>
    <p:extLst>
      <p:ext uri="{BB962C8B-B14F-4D97-AF65-F5344CB8AC3E}">
        <p14:creationId xmlns:p14="http://schemas.microsoft.com/office/powerpoint/2010/main" val="3264123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7F299F5-4A13-44E3-09F5-25B15FF7C83B}"/>
              </a:ext>
            </a:extLst>
          </p:cNvPr>
          <p:cNvGraphicFramePr>
            <a:graphicFrameLocks noChangeAspect="1"/>
          </p:cNvGraphicFramePr>
          <p:nvPr>
            <p:custDataLst>
              <p:tags r:id="rId1"/>
            </p:custDataLst>
            <p:extLst>
              <p:ext uri="{D42A27DB-BD31-4B8C-83A1-F6EECF244321}">
                <p14:modId xmlns:p14="http://schemas.microsoft.com/office/powerpoint/2010/main" val="1577268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074" name="Picture 2" descr="https://www.digital-boomer.eu/images/skills.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506687" y="3231297"/>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206" name="Google Shape;206;p12"/>
          <p:cNvSpPr txBox="1"/>
          <p:nvPr/>
        </p:nvSpPr>
        <p:spPr>
          <a:xfrm>
            <a:off x="1295400" y="2400300"/>
            <a:ext cx="3894431" cy="830997"/>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en-US" sz="4800" b="1" dirty="0" err="1">
                <a:solidFill>
                  <a:schemeClr val="tx1"/>
                </a:solidFill>
                <a:latin typeface="+mn-lt"/>
                <a:ea typeface="Helvetica Neue"/>
                <a:cs typeface="Helvetica Neue"/>
                <a:sym typeface="Helvetica Neue"/>
              </a:rPr>
              <a:t>Zaključak</a:t>
            </a:r>
            <a:endParaRPr lang="en-US" dirty="0">
              <a:solidFill>
                <a:schemeClr val="tx1"/>
              </a:solidFill>
              <a:latin typeface="+mn-lt"/>
            </a:endParaRPr>
          </a:p>
        </p:txBody>
      </p:sp>
      <p:sp>
        <p:nvSpPr>
          <p:cNvPr id="207" name="Google Shape;207;p12"/>
          <p:cNvSpPr txBox="1"/>
          <p:nvPr/>
        </p:nvSpPr>
        <p:spPr>
          <a:xfrm>
            <a:off x="1340025" y="3533675"/>
            <a:ext cx="7259700" cy="523200"/>
          </a:xfrm>
          <a:prstGeom prst="rect">
            <a:avLst/>
          </a:prstGeom>
          <a:noFill/>
          <a:ln>
            <a:noFill/>
          </a:ln>
        </p:spPr>
        <p:txBody>
          <a:bodyPr spcFirstLastPara="1" wrap="square" lIns="91425" tIns="45700" rIns="91425" bIns="45700" anchor="t" anchorCtr="0">
            <a:spAutoFit/>
          </a:bodyPr>
          <a:lstStyle/>
          <a:p>
            <a:pPr marL="0" marR="0" lvl="0" indent="0" algn="just">
              <a:spcBef>
                <a:spcPts val="0"/>
              </a:spcBef>
              <a:spcAft>
                <a:spcPts val="0"/>
              </a:spcAft>
              <a:buNone/>
            </a:pPr>
            <a:r>
              <a:rPr lang="en-US" sz="2800" b="1" dirty="0">
                <a:solidFill>
                  <a:srgbClr val="00CCFF"/>
                </a:solidFill>
                <a:latin typeface="+mn-lt"/>
                <a:ea typeface="Helvetica Neue"/>
                <a:cs typeface="Helvetica Neue"/>
                <a:sym typeface="Helvetica Neue"/>
              </a:rPr>
              <a:t>Bravo! </a:t>
            </a:r>
            <a:r>
              <a:rPr lang="en-US" sz="2800" b="1" dirty="0" err="1">
                <a:solidFill>
                  <a:srgbClr val="00CCFF"/>
                </a:solidFill>
                <a:latin typeface="+mn-lt"/>
                <a:ea typeface="Helvetica Neue"/>
                <a:cs typeface="Helvetica Neue"/>
                <a:sym typeface="Helvetica Neue"/>
              </a:rPr>
              <a:t>Sada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znate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više</a:t>
            </a:r>
            <a:r>
              <a:rPr lang="en-US" sz="2800" b="1" dirty="0">
                <a:solidFill>
                  <a:srgbClr val="00CCFF"/>
                </a:solidFill>
                <a:latin typeface="+mn-lt"/>
                <a:ea typeface="Helvetica Neue"/>
                <a:cs typeface="Helvetica Neue"/>
                <a:sym typeface="Helvetica Neue"/>
              </a:rPr>
              <a:t> o:</a:t>
            </a:r>
            <a:endParaRPr lang="en-US" dirty="0">
              <a:solidFill>
                <a:srgbClr val="00CCFF"/>
              </a:solidFill>
              <a:latin typeface="+mn-lt"/>
            </a:endParaRPr>
          </a:p>
        </p:txBody>
      </p:sp>
      <p:sp>
        <p:nvSpPr>
          <p:cNvPr id="18" name="Google Shape;100;p4"/>
          <p:cNvSpPr txBox="1"/>
          <p:nvPr/>
        </p:nvSpPr>
        <p:spPr>
          <a:xfrm>
            <a:off x="2056018" y="5838385"/>
            <a:ext cx="8312536" cy="1200288"/>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en-US" sz="2400" dirty="0" err="1">
                <a:solidFill>
                  <a:schemeClr val="dk1"/>
                </a:solidFill>
                <a:latin typeface="+mn-lt"/>
                <a:ea typeface="Helvetica Neue"/>
                <a:cs typeface="Helvetica Neue"/>
                <a:sym typeface="Helvetica Neue"/>
              </a:rPr>
              <a:t>Raznim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dostupnim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digitalni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proizvodi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usluge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značajkama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prednostima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rizicima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povezanima</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digitalnim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alatima</a:t>
            </a:r>
            <a:endParaRPr lang="en-US" dirty="0">
              <a:latin typeface="+mn-lt"/>
            </a:endParaRPr>
          </a:p>
        </p:txBody>
      </p:sp>
      <p:sp>
        <p:nvSpPr>
          <p:cNvPr id="19" name="Google Shape;101;p4"/>
          <p:cNvSpPr txBox="1"/>
          <p:nvPr/>
        </p:nvSpPr>
        <p:spPr>
          <a:xfrm>
            <a:off x="2056019" y="7241109"/>
            <a:ext cx="8312535" cy="1569620"/>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en-US" sz="2400" dirty="0" err="1">
                <a:solidFill>
                  <a:schemeClr val="dk1"/>
                </a:solidFill>
                <a:latin typeface="+mn-lt"/>
                <a:ea typeface="Helvetica Neue"/>
                <a:cs typeface="Helvetica Neue"/>
                <a:sym typeface="Helvetica Neue"/>
              </a:rPr>
              <a:t>Mogućim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rizicima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prijetnjama</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digitalnom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krajoliku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strategijama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ublažavanje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kontrolu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potrošačkim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pravima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postupcica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traženje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naknade</a:t>
            </a:r>
            <a:endParaRPr lang="en-US" dirty="0">
              <a:latin typeface="+mn-lt"/>
            </a:endParaRPr>
          </a:p>
        </p:txBody>
      </p:sp>
      <p:sp>
        <p:nvSpPr>
          <p:cNvPr id="20" name="Hexagon 19"/>
          <p:cNvSpPr/>
          <p:nvPr/>
        </p:nvSpPr>
        <p:spPr>
          <a:xfrm>
            <a:off x="1496362" y="496382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p:cNvSpPr/>
          <p:nvPr/>
        </p:nvSpPr>
        <p:spPr>
          <a:xfrm>
            <a:off x="1491817" y="614555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p:cNvSpPr/>
          <p:nvPr/>
        </p:nvSpPr>
        <p:spPr>
          <a:xfrm>
            <a:off x="1561613" y="739994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100;p4">
            <a:extLst>
              <a:ext uri="{FF2B5EF4-FFF2-40B4-BE49-F238E27FC236}">
                <a16:creationId xmlns:a16="http://schemas.microsoft.com/office/drawing/2014/main" id="{0ECA7719-DF91-508F-40C5-1D518AAA6BC2}"/>
              </a:ext>
            </a:extLst>
          </p:cNvPr>
          <p:cNvSpPr txBox="1"/>
          <p:nvPr/>
        </p:nvSpPr>
        <p:spPr>
          <a:xfrm>
            <a:off x="2056106" y="4804993"/>
            <a:ext cx="8312535" cy="830956"/>
          </a:xfrm>
          <a:prstGeom prst="rect">
            <a:avLst/>
          </a:prstGeom>
          <a:noFill/>
          <a:ln>
            <a:noFill/>
          </a:ln>
        </p:spPr>
        <p:txBody>
          <a:bodyPr spcFirstLastPara="1" wrap="square" lIns="91425" tIns="45700" rIns="91425" bIns="45700" anchor="t" anchorCtr="0">
            <a:spAutoFit/>
          </a:bodyPr>
          <a:lstStyle/>
          <a:p>
            <a:r>
              <a:rPr lang="en-US" sz="2400" dirty="0" err="1">
                <a:solidFill>
                  <a:schemeClr val="dk1"/>
                </a:solidFill>
                <a:latin typeface="+mn-lt"/>
                <a:ea typeface="Helvetica Neue"/>
                <a:cs typeface="Helvetica Neue"/>
                <a:sym typeface="Helvetica Neue"/>
              </a:rPr>
              <a:t>Financijskoj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pismenosti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njezinoj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važnosti</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donošenju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odluka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temelju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informacija</a:t>
            </a:r>
            <a:endParaRPr lang="en-US" sz="2400" dirty="0">
              <a:solidFill>
                <a:schemeClr val="dk1"/>
              </a:solidFill>
              <a:latin typeface="+mn-lt"/>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4648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es-ES" sz="4800" b="1" dirty="0" err="1">
                <a:solidFill>
                  <a:schemeClr val="tx1"/>
                </a:solidFill>
                <a:latin typeface="+mj-lt"/>
                <a:ea typeface="Helvetica Neue"/>
                <a:cs typeface="Helvetica Neue"/>
                <a:sym typeface="Helvetica Neue"/>
              </a:rPr>
              <a:t>Bibliografija</a:t>
            </a:r>
            <a:r>
              <a:rPr lang="es-ES" sz="4800" b="1" dirty="0">
                <a:solidFill>
                  <a:schemeClr val="tx1"/>
                </a:solidFill>
                <a:latin typeface="+mj-lt"/>
                <a:ea typeface="Helvetica Neue"/>
                <a:cs typeface="Helvetica Neue"/>
                <a:sym typeface="Helvetica Neue"/>
              </a:rPr>
              <a:t> </a:t>
            </a:r>
            <a:endParaRPr sz="1800" dirty="0">
              <a:solidFill>
                <a:schemeClr val="tx1"/>
              </a:solidFill>
              <a:latin typeface="+mj-lt"/>
              <a:ea typeface="Calibri"/>
              <a:cs typeface="Calibri"/>
              <a:sym typeface="Calibri"/>
            </a:endParaRPr>
          </a:p>
        </p:txBody>
      </p:sp>
      <p:sp>
        <p:nvSpPr>
          <p:cNvPr id="221" name="Google Shape;221;p13"/>
          <p:cNvSpPr/>
          <p:nvPr/>
        </p:nvSpPr>
        <p:spPr>
          <a:xfrm>
            <a:off x="1295400" y="3231255"/>
            <a:ext cx="15280800" cy="5686645"/>
          </a:xfrm>
          <a:prstGeom prst="rect">
            <a:avLst/>
          </a:prstGeom>
          <a:noFill/>
          <a:ln>
            <a:noFill/>
          </a:ln>
        </p:spPr>
        <p:txBody>
          <a:bodyPr spcFirstLastPara="1" wrap="square" lIns="91425" tIns="45700" rIns="91425" bIns="45700" anchor="t" anchorCtr="0">
            <a:spAutoFit/>
          </a:bodyPr>
          <a:lstStyle/>
          <a:p>
            <a:pPr marL="534988" marR="0" lvl="0" indent="-534988" algn="just" rtl="0">
              <a:spcBef>
                <a:spcPts val="0"/>
              </a:spcBef>
              <a:spcAft>
                <a:spcPts val="0"/>
              </a:spcAft>
              <a:buClr>
                <a:schemeClr val="dk1"/>
              </a:buClr>
              <a:buSzPts val="3360"/>
              <a:buFont typeface="Wingdings" pitchFamily="2" charset="2"/>
              <a:buChar char="q"/>
            </a:pPr>
            <a:endParaRPr lang="hr-HR" sz="1200" dirty="0">
              <a:latin typeface="+mj-lt"/>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Central Bank. (bez dat.). Consumer protection. </a:t>
            </a:r>
            <a:r>
              <a:rPr lang="en-GB" sz="2000" dirty="0" err="1">
                <a:effectLst/>
                <a:latin typeface="+mj-lt"/>
                <a:ea typeface="Yu Mincho" panose="02020400000000000000" pitchFamily="18" charset="-128"/>
                <a:cs typeface="Arial" panose="020B0604020202020204" pitchFamily="34" charset="0"/>
              </a:rPr>
              <a:t>Preuzeto</a:t>
            </a:r>
            <a:r>
              <a:rPr lang="en-GB" sz="2000" dirty="0">
                <a:effectLst/>
                <a:latin typeface="+mj-lt"/>
                <a:ea typeface="Yu Mincho" panose="02020400000000000000" pitchFamily="18" charset="-128"/>
                <a:cs typeface="Arial" panose="020B0604020202020204" pitchFamily="34" charset="0"/>
              </a:rPr>
              <a:t> s </a:t>
            </a:r>
            <a:r>
              <a:rPr lang="en-GB" sz="2000" u="sng" dirty="0">
                <a:solidFill>
                  <a:srgbClr val="0563C1"/>
                </a:solidFill>
                <a:effectLst/>
                <a:latin typeface="+mj-lt"/>
                <a:ea typeface="Yu Mincho" panose="02020400000000000000" pitchFamily="18" charset="-128"/>
                <a:cs typeface="Arial" panose="020B0604020202020204" pitchFamily="34" charset="0"/>
                <a:hlinkClick r:id="rId3"/>
              </a:rPr>
              <a:t>https://www.bankingsupervision.europa.eu/about/consumerprotection/html/index.en.html</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Commission. (bez dat.). Consumer protection: Financial services. </a:t>
            </a:r>
            <a:r>
              <a:rPr lang="en-GB" sz="2000" dirty="0" err="1">
                <a:effectLst/>
                <a:latin typeface="+mj-lt"/>
                <a:ea typeface="Yu Mincho" panose="02020400000000000000" pitchFamily="18" charset="-128"/>
                <a:cs typeface="Arial" panose="020B0604020202020204" pitchFamily="34" charset="0"/>
              </a:rPr>
              <a:t>Preuzeto</a:t>
            </a:r>
            <a:r>
              <a:rPr lang="en-GB" sz="2000" dirty="0">
                <a:effectLst/>
                <a:latin typeface="+mj-lt"/>
                <a:ea typeface="Yu Mincho" panose="02020400000000000000" pitchFamily="18" charset="-128"/>
                <a:cs typeface="Arial" panose="020B0604020202020204" pitchFamily="34" charset="0"/>
              </a:rPr>
              <a:t> s </a:t>
            </a:r>
            <a:r>
              <a:rPr lang="en-GB" sz="2000" u="sng" dirty="0">
                <a:solidFill>
                  <a:srgbClr val="0563C1"/>
                </a:solidFill>
                <a:effectLst/>
                <a:latin typeface="+mj-lt"/>
                <a:ea typeface="Yu Mincho" panose="02020400000000000000" pitchFamily="18" charset="-128"/>
                <a:cs typeface="Arial" panose="020B0604020202020204" pitchFamily="34" charset="0"/>
                <a:hlinkClick r:id="rId4"/>
              </a:rPr>
              <a:t>https://commission.europa.eu/live-work-travel-eu/consumer-rights-and-complaints/consumer-financial-products-and-services/consumer-protection-financial-services_en</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Commission. (</a:t>
            </a:r>
            <a:r>
              <a:rPr lang="en-GB" sz="2000" dirty="0">
                <a:latin typeface="+mj-lt"/>
                <a:ea typeface="Yu Mincho" panose="02020400000000000000" pitchFamily="18" charset="-128"/>
                <a:cs typeface="Arial" panose="020B0604020202020204" pitchFamily="34" charset="0"/>
              </a:rPr>
              <a:t>bez dat</a:t>
            </a:r>
            <a:r>
              <a:rPr lang="en-GB" sz="2000" dirty="0">
                <a:effectLst/>
                <a:latin typeface="+mj-lt"/>
                <a:ea typeface="Yu Mincho" panose="02020400000000000000" pitchFamily="18" charset="-128"/>
                <a:cs typeface="Arial" panose="020B0604020202020204" pitchFamily="34" charset="0"/>
              </a:rPr>
              <a:t>.). Financial literacy. </a:t>
            </a:r>
            <a:r>
              <a:rPr lang="en-GB" sz="2000" dirty="0" err="1">
                <a:effectLst/>
                <a:latin typeface="+mj-lt"/>
                <a:ea typeface="Yu Mincho" panose="02020400000000000000" pitchFamily="18" charset="-128"/>
                <a:cs typeface="Arial" panose="020B0604020202020204" pitchFamily="34" charset="0"/>
              </a:rPr>
              <a:t>Preuzeto</a:t>
            </a:r>
            <a:r>
              <a:rPr lang="en-GB" sz="2000" dirty="0">
                <a:effectLst/>
                <a:latin typeface="+mj-lt"/>
                <a:ea typeface="Yu Mincho" panose="02020400000000000000" pitchFamily="18" charset="-128"/>
                <a:cs typeface="Arial" panose="020B0604020202020204" pitchFamily="34" charset="0"/>
              </a:rPr>
              <a:t> s </a:t>
            </a:r>
            <a:r>
              <a:rPr lang="en-GB" sz="2000" u="sng" dirty="0">
                <a:solidFill>
                  <a:srgbClr val="0563C1"/>
                </a:solidFill>
                <a:effectLst/>
                <a:latin typeface="+mj-lt"/>
                <a:ea typeface="Yu Mincho" panose="02020400000000000000" pitchFamily="18" charset="-128"/>
                <a:cs typeface="Arial" panose="020B0604020202020204" pitchFamily="34" charset="0"/>
                <a:hlinkClick r:id="rId5"/>
              </a:rPr>
              <a:t>https://finance.ec.europa.eu/consumer-finance-and-payments/financial-literacy_en</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Securities and Markets Authority. (bez dat.). Investor corner. </a:t>
            </a:r>
            <a:r>
              <a:rPr lang="en-GB" sz="2000" dirty="0" err="1">
                <a:effectLst/>
                <a:latin typeface="+mj-lt"/>
                <a:ea typeface="Yu Mincho" panose="02020400000000000000" pitchFamily="18" charset="-128"/>
                <a:cs typeface="Arial" panose="020B0604020202020204" pitchFamily="34" charset="0"/>
              </a:rPr>
              <a:t>Preuzeto</a:t>
            </a:r>
            <a:r>
              <a:rPr lang="en-GB" sz="2000" dirty="0">
                <a:effectLst/>
                <a:latin typeface="+mj-lt"/>
                <a:ea typeface="Yu Mincho" panose="02020400000000000000" pitchFamily="18" charset="-128"/>
                <a:cs typeface="Arial" panose="020B0604020202020204" pitchFamily="34" charset="0"/>
              </a:rPr>
              <a:t> s </a:t>
            </a:r>
            <a:r>
              <a:rPr lang="en-GB" sz="2000" u="sng" dirty="0">
                <a:solidFill>
                  <a:srgbClr val="0563C1"/>
                </a:solidFill>
                <a:effectLst/>
                <a:latin typeface="+mj-lt"/>
                <a:ea typeface="Yu Mincho" panose="02020400000000000000" pitchFamily="18" charset="-128"/>
                <a:cs typeface="Arial" panose="020B0604020202020204" pitchFamily="34" charset="0"/>
                <a:hlinkClick r:id="rId6"/>
              </a:rPr>
              <a:t>https://www.esma.europa.eu/investor-corner</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Union/OECD. (2022). Financial competence framework for adults in the European Union. </a:t>
            </a:r>
            <a:r>
              <a:rPr lang="en-GB" sz="2000" dirty="0" err="1">
                <a:effectLst/>
                <a:latin typeface="+mj-lt"/>
                <a:ea typeface="Yu Mincho" panose="02020400000000000000" pitchFamily="18" charset="-128"/>
                <a:cs typeface="Arial" panose="020B0604020202020204" pitchFamily="34" charset="0"/>
              </a:rPr>
              <a:t>Preuzeto</a:t>
            </a:r>
            <a:r>
              <a:rPr lang="en-GB" sz="2000" dirty="0">
                <a:effectLst/>
                <a:latin typeface="+mj-lt"/>
                <a:ea typeface="Yu Mincho" panose="02020400000000000000" pitchFamily="18" charset="-128"/>
                <a:cs typeface="Arial" panose="020B0604020202020204" pitchFamily="34" charset="0"/>
              </a:rPr>
              <a:t> s </a:t>
            </a:r>
            <a:r>
              <a:rPr lang="en-GB" sz="2000" u="sng" dirty="0">
                <a:solidFill>
                  <a:srgbClr val="0563C1"/>
                </a:solidFill>
                <a:effectLst/>
                <a:latin typeface="+mj-lt"/>
                <a:ea typeface="Yu Mincho" panose="02020400000000000000" pitchFamily="18" charset="-128"/>
                <a:cs typeface="Arial" panose="020B0604020202020204" pitchFamily="34" charset="0"/>
                <a:hlinkClick r:id="rId7"/>
              </a:rPr>
              <a:t>https://finance.ec.europa.eu/system/files/2022-01/220111-financial-competence-framework-adults_en.pdf</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Insurance Europe. (bez dat.). Digitalisation. Insurance Europe. </a:t>
            </a:r>
            <a:r>
              <a:rPr lang="en-GB" sz="2000" dirty="0" err="1">
                <a:effectLst/>
                <a:latin typeface="+mj-lt"/>
                <a:ea typeface="Yu Mincho" panose="02020400000000000000" pitchFamily="18" charset="-128"/>
                <a:cs typeface="Arial" panose="020B0604020202020204" pitchFamily="34" charset="0"/>
              </a:rPr>
              <a:t>Preuzeto</a:t>
            </a:r>
            <a:r>
              <a:rPr lang="en-GB" sz="2000" dirty="0">
                <a:effectLst/>
                <a:latin typeface="+mj-lt"/>
                <a:ea typeface="Yu Mincho" panose="02020400000000000000" pitchFamily="18" charset="-128"/>
                <a:cs typeface="Arial" panose="020B0604020202020204" pitchFamily="34" charset="0"/>
              </a:rPr>
              <a:t> s </a:t>
            </a:r>
            <a:r>
              <a:rPr lang="en-GB" sz="2000" u="sng" dirty="0">
                <a:solidFill>
                  <a:srgbClr val="0563C1"/>
                </a:solidFill>
                <a:effectLst/>
                <a:latin typeface="+mj-lt"/>
                <a:ea typeface="Yu Mincho" panose="02020400000000000000" pitchFamily="18" charset="-128"/>
                <a:cs typeface="Arial" panose="020B0604020202020204" pitchFamily="34" charset="0"/>
                <a:hlinkClick r:id="rId8"/>
              </a:rPr>
              <a:t>https://www.insuranceeurope.eu/priorities/26/digitalisation</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OECD. (2018). G20/OECD INFE Policy Guidance on Digitalisation and Financial Literacy. Paris: OECD.</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OECD. (2022). OECD/INFE Toolkit for Measuring Financial Literacy and Financial Inclusion 2022. </a:t>
            </a:r>
            <a:r>
              <a:rPr lang="en-GB" sz="2000" dirty="0" err="1">
                <a:effectLst/>
                <a:latin typeface="+mj-lt"/>
                <a:ea typeface="Yu Mincho" panose="02020400000000000000" pitchFamily="18" charset="-128"/>
                <a:cs typeface="Arial" panose="020B0604020202020204" pitchFamily="34" charset="0"/>
              </a:rPr>
              <a:t>Preuzeto</a:t>
            </a:r>
            <a:r>
              <a:rPr lang="en-GB" sz="2000" dirty="0">
                <a:effectLst/>
                <a:latin typeface="+mj-lt"/>
                <a:ea typeface="Yu Mincho" panose="02020400000000000000" pitchFamily="18" charset="-128"/>
                <a:cs typeface="Arial" panose="020B0604020202020204" pitchFamily="34" charset="0"/>
              </a:rPr>
              <a:t> s </a:t>
            </a:r>
            <a:r>
              <a:rPr lang="en-GB" sz="2000" u="sng" dirty="0">
                <a:solidFill>
                  <a:srgbClr val="0563C1"/>
                </a:solidFill>
                <a:effectLst/>
                <a:latin typeface="+mj-lt"/>
                <a:ea typeface="Yu Mincho" panose="02020400000000000000" pitchFamily="18" charset="-128"/>
                <a:cs typeface="Arial" panose="020B0604020202020204" pitchFamily="34" charset="0"/>
                <a:hlinkClick r:id="rId9"/>
              </a:rPr>
              <a:t>http://www.oecd.org/financial/education/2022-INFE-Toolkit-Measuring-Finlit-Financial-Inclusion.pdf</a:t>
            </a:r>
            <a:endParaRPr lang="en-US" sz="1800" dirty="0">
              <a:effectLst/>
              <a:latin typeface="+mj-lt"/>
              <a:ea typeface="Yu Mincho" panose="02020400000000000000" pitchFamily="18" charset="-128"/>
              <a:cs typeface="Arial" panose="020B0604020202020204" pitchFamily="34" charset="0"/>
            </a:endParaRPr>
          </a:p>
          <a:p>
            <a:pPr algn="just"/>
            <a:r>
              <a:rPr lang="en-GB" sz="2000" dirty="0">
                <a:effectLst/>
                <a:latin typeface="+mj-lt"/>
                <a:ea typeface="Yu Mincho" panose="02020400000000000000" pitchFamily="18" charset="-128"/>
                <a:cs typeface="Arial" panose="020B0604020202020204" pitchFamily="34" charset="0"/>
              </a:rPr>
              <a:t>OECD. (bez dat.). Financial education. </a:t>
            </a:r>
            <a:r>
              <a:rPr lang="en-GB" sz="2000" dirty="0" err="1">
                <a:effectLst/>
                <a:latin typeface="+mj-lt"/>
                <a:ea typeface="Yu Mincho" panose="02020400000000000000" pitchFamily="18" charset="-128"/>
                <a:cs typeface="Arial" panose="020B0604020202020204" pitchFamily="34" charset="0"/>
              </a:rPr>
              <a:t>Preuzeto</a:t>
            </a:r>
            <a:r>
              <a:rPr lang="en-GB" sz="2000" dirty="0">
                <a:effectLst/>
                <a:latin typeface="+mj-lt"/>
                <a:ea typeface="Yu Mincho" panose="02020400000000000000" pitchFamily="18" charset="-128"/>
                <a:cs typeface="Arial" panose="020B0604020202020204" pitchFamily="34" charset="0"/>
              </a:rPr>
              <a:t> s </a:t>
            </a:r>
            <a:r>
              <a:rPr lang="en-GB" sz="2000" u="sng" dirty="0">
                <a:solidFill>
                  <a:srgbClr val="0563C1"/>
                </a:solidFill>
                <a:effectLst/>
                <a:latin typeface="+mj-lt"/>
                <a:ea typeface="Yu Mincho" panose="02020400000000000000" pitchFamily="18" charset="-128"/>
                <a:cs typeface="Arial" panose="020B0604020202020204" pitchFamily="34" charset="0"/>
                <a:hlinkClick r:id="rId10"/>
              </a:rPr>
              <a:t>https://www.oecd.org/financial/education/</a:t>
            </a:r>
            <a:endParaRPr lang="hr-HR" sz="20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6EBD8D-71BA-4414-ECB0-05FADA11D7A5}"/>
              </a:ext>
            </a:extLst>
          </p:cNvPr>
          <p:cNvGraphicFramePr>
            <a:graphicFrameLocks noChangeAspect="1"/>
          </p:cNvGraphicFramePr>
          <p:nvPr>
            <p:custDataLst>
              <p:tags r:id="rId1"/>
            </p:custDataLst>
            <p:extLst>
              <p:ext uri="{D42A27DB-BD31-4B8C-83A1-F6EECF244321}">
                <p14:modId xmlns:p14="http://schemas.microsoft.com/office/powerpoint/2010/main" val="4242347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50" name="Picture 2" descr="https://www.digital-boomer.eu/images/training.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855303"/>
            <a:ext cx="91440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n-US" sz="4800" b="1" dirty="0" err="1">
                <a:solidFill>
                  <a:schemeClr val="tx1"/>
                </a:solidFill>
                <a:latin typeface="+mn-lt"/>
                <a:ea typeface="Helvetica Neue"/>
                <a:cs typeface="Helvetica Neue"/>
                <a:sym typeface="Helvetica Neue"/>
              </a:rPr>
              <a:t>Presjek</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financijske</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i</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digitalne</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pismenosti</a:t>
            </a:r>
            <a:endParaRPr lang="en-US" sz="4800" b="1" dirty="0">
              <a:solidFill>
                <a:schemeClr val="tx1"/>
              </a:solidFill>
              <a:latin typeface="+mn-lt"/>
              <a:ea typeface="Helvetica Neue"/>
              <a:cs typeface="Helvetica Neue"/>
              <a:sym typeface="Helvetica Neue"/>
            </a:endParaRPr>
          </a:p>
        </p:txBody>
      </p:sp>
      <p:sp>
        <p:nvSpPr>
          <p:cNvPr id="113" name="Google Shape;113;p5"/>
          <p:cNvSpPr txBox="1"/>
          <p:nvPr/>
        </p:nvSpPr>
        <p:spPr>
          <a:xfrm>
            <a:off x="6944862" y="2709052"/>
            <a:ext cx="4398275"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err="1">
                <a:solidFill>
                  <a:srgbClr val="00CCFF"/>
                </a:solidFill>
                <a:latin typeface="+mn-lt"/>
                <a:ea typeface="Helvetica Neue"/>
                <a:cs typeface="Helvetica Neue"/>
                <a:sym typeface="Helvetica Neue"/>
              </a:rPr>
              <a:t>Poglavlje</a:t>
            </a:r>
            <a:r>
              <a:rPr lang="es-ES" sz="6000" b="1" dirty="0">
                <a:solidFill>
                  <a:srgbClr val="00CCFF"/>
                </a:solidFill>
                <a:latin typeface="+mn-lt"/>
                <a:ea typeface="Helvetica Neue"/>
                <a:cs typeface="Helvetica Neue"/>
                <a:sym typeface="Helvetica Neue"/>
              </a:rPr>
              <a:t> 1</a:t>
            </a:r>
            <a:endParaRPr sz="6000" b="1" i="0" u="none" strike="noStrike" cap="none" dirty="0">
              <a:solidFill>
                <a:srgbClr val="00CCFF"/>
              </a:solidFill>
              <a:latin typeface="+mn-lt"/>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es-ES" sz="5400" b="1">
                <a:solidFill>
                  <a:schemeClr val="tx1"/>
                </a:solidFill>
                <a:latin typeface="+mn-lt"/>
                <a:ea typeface="Helvetica Neue"/>
                <a:cs typeface="Helvetica Neue"/>
                <a:sym typeface="Helvetica Neue"/>
              </a:rPr>
              <a:t>Hvala!</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hr-HR" sz="2400" b="1" dirty="0" err="1">
                <a:solidFill>
                  <a:srgbClr val="00CCFF"/>
                </a:solidFill>
                <a:latin typeface="+mn-lt"/>
              </a:rPr>
              <a:t>www.digital</a:t>
            </a:r>
            <a:r>
              <a:rPr lang="hr-HR" sz="2400" b="1" dirty="0">
                <a:solidFill>
                  <a:srgbClr val="00CCFF"/>
                </a:solidFill>
                <a:latin typeface="+mn-lt"/>
              </a:rPr>
              <a:t>-</a:t>
            </a:r>
            <a:r>
              <a:rPr lang="hr-HR" sz="2400" b="1" dirty="0" err="1">
                <a:solidFill>
                  <a:srgbClr val="00CCFF"/>
                </a:solidFill>
                <a:latin typeface="+mn-lt"/>
              </a:rPr>
              <a:t>boomer.eu</a:t>
            </a:r>
            <a:endParaRPr lang="hr-HR" sz="2400" b="1" dirty="0">
              <a:solidFill>
                <a:srgbClr val="00CCFF"/>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Presjek</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financijske</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i</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digitalne</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pismenosti</a:t>
            </a:r>
            <a:endParaRPr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znači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biti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financijski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pismen</a:t>
            </a:r>
            <a:r>
              <a:rPr lang="en-US" sz="2800" b="1" dirty="0">
                <a:solidFill>
                  <a:srgbClr val="00CCFF"/>
                </a:solidFill>
                <a:latin typeface="+mn-lt"/>
                <a:ea typeface="Helvetica Neue"/>
                <a:cs typeface="Helvetica Neue"/>
                <a:sym typeface="Helvetica Neue"/>
              </a:rPr>
              <a:t>? </a:t>
            </a:r>
            <a:endParaRPr dirty="0">
              <a:solidFill>
                <a:srgbClr val="00CCFF"/>
              </a:solidFill>
              <a:latin typeface="+mn-lt"/>
            </a:endParaRPr>
          </a:p>
        </p:txBody>
      </p:sp>
      <p:sp>
        <p:nvSpPr>
          <p:cNvPr id="120" name="Google Shape;120;p6"/>
          <p:cNvSpPr txBox="1"/>
          <p:nvPr/>
        </p:nvSpPr>
        <p:spPr>
          <a:xfrm>
            <a:off x="1295400" y="4024780"/>
            <a:ext cx="9265920"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err="1">
                <a:solidFill>
                  <a:schemeClr val="dk1"/>
                </a:solidFill>
                <a:latin typeface="+mn-lt"/>
                <a:ea typeface="Helvetica Neue"/>
                <a:cs typeface="Helvetica Neue"/>
                <a:sym typeface="Helvetica Neue"/>
              </a:rPr>
              <a:t>Postoje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mnoge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definicije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pismenosti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jedna</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najvažnijih</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ona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a:t>
            </a:r>
            <a:r>
              <a:rPr lang="en-US" sz="2400" dirty="0">
                <a:solidFill>
                  <a:schemeClr val="dk1"/>
                </a:solidFill>
                <a:latin typeface="+mn-lt"/>
                <a:ea typeface="Helvetica Neue"/>
                <a:cs typeface="Helvetica Neue"/>
                <a:sym typeface="Helvetica Neue"/>
              </a:rPr>
              <a:t> OECD-a.</a:t>
            </a:r>
          </a:p>
          <a:p>
            <a:pPr marL="0" marR="0" lvl="0" indent="0" algn="just"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US" sz="2400" b="1" i="1" dirty="0" err="1">
                <a:solidFill>
                  <a:schemeClr val="accent6"/>
                </a:solidFill>
                <a:latin typeface="+mn-lt"/>
                <a:ea typeface="Helvetica Neue"/>
                <a:cs typeface="Helvetica Neue"/>
                <a:sym typeface="Helvetica Neue"/>
              </a:rPr>
              <a:t>Prema</a:t>
            </a:r>
            <a:r>
              <a:rPr lang="en-US" sz="2400" b="1" i="1" dirty="0">
                <a:solidFill>
                  <a:schemeClr val="accent6"/>
                </a:solidFill>
                <a:latin typeface="+mn-lt"/>
                <a:ea typeface="Helvetica Neue"/>
                <a:cs typeface="Helvetica Neue"/>
                <a:sym typeface="Helvetica Neue"/>
              </a:rPr>
              <a:t> OECD-u, </a:t>
            </a:r>
            <a:r>
              <a:rPr lang="en-US" sz="2400" b="1" i="1" dirty="0" err="1">
                <a:solidFill>
                  <a:schemeClr val="accent6"/>
                </a:solidFill>
                <a:latin typeface="+mn-lt"/>
                <a:ea typeface="Helvetica Neue"/>
                <a:cs typeface="Helvetica Neue"/>
                <a:sym typeface="Helvetica Neue"/>
              </a:rPr>
              <a:t>financijska</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pismenost</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znači</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posjedovanje</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svijesti</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znanja</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vještina</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stavova</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i</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ponašanja</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potrebnih</a:t>
            </a:r>
            <a:r>
              <a:rPr lang="en-US" sz="2400" b="1" i="1" dirty="0">
                <a:solidFill>
                  <a:schemeClr val="accent6"/>
                </a:solidFill>
                <a:latin typeface="+mn-lt"/>
                <a:ea typeface="Helvetica Neue"/>
                <a:cs typeface="Helvetica Neue"/>
                <a:sym typeface="Helvetica Neue"/>
              </a:rPr>
              <a:t> za </a:t>
            </a:r>
            <a:r>
              <a:rPr lang="en-US" sz="2400" b="1" i="1" dirty="0" err="1">
                <a:solidFill>
                  <a:schemeClr val="accent6"/>
                </a:solidFill>
                <a:latin typeface="+mn-lt"/>
                <a:ea typeface="Helvetica Neue"/>
                <a:cs typeface="Helvetica Neue"/>
                <a:sym typeface="Helvetica Neue"/>
              </a:rPr>
              <a:t>donošenje</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dobrih</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financijskih</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odluka</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i</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poboljšanje</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vašeg</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financijskog</a:t>
            </a:r>
            <a:r>
              <a:rPr lang="en-US" sz="2400" b="1" i="1" dirty="0">
                <a:solidFill>
                  <a:schemeClr val="accent6"/>
                </a:solidFill>
                <a:latin typeface="+mn-lt"/>
                <a:ea typeface="Helvetica Neue"/>
                <a:cs typeface="Helvetica Neue"/>
                <a:sym typeface="Helvetica Neue"/>
              </a:rPr>
              <a:t> </a:t>
            </a:r>
            <a:r>
              <a:rPr lang="en-US" sz="2400" b="1" i="1" dirty="0" err="1">
                <a:solidFill>
                  <a:schemeClr val="accent6"/>
                </a:solidFill>
                <a:latin typeface="+mn-lt"/>
                <a:ea typeface="Helvetica Neue"/>
                <a:cs typeface="Helvetica Neue"/>
                <a:sym typeface="Helvetica Neue"/>
              </a:rPr>
              <a:t>blagostanja</a:t>
            </a:r>
            <a:r>
              <a:rPr lang="en-US" sz="2400" b="1" i="1" dirty="0">
                <a:solidFill>
                  <a:schemeClr val="accent6"/>
                </a:solidFill>
                <a:latin typeface="+mn-lt"/>
                <a:ea typeface="Helvetica Neue"/>
                <a:cs typeface="Helvetica Neue"/>
                <a:sym typeface="Helvetica Neue"/>
              </a:rPr>
              <a:t>.</a:t>
            </a:r>
          </a:p>
          <a:p>
            <a:pPr marL="0" marR="0" lvl="0" indent="0" algn="just" rtl="0">
              <a:spcBef>
                <a:spcPts val="0"/>
              </a:spcBef>
              <a:spcAft>
                <a:spcPts val="0"/>
              </a:spcAft>
              <a:buNone/>
            </a:pPr>
            <a:endParaRPr lang="hr-HR" sz="2400" b="1" i="1" dirty="0">
              <a:solidFill>
                <a:schemeClr val="accent6"/>
              </a:solidFill>
              <a:latin typeface="+mn-lt"/>
              <a:sym typeface="Helvetica Neue"/>
            </a:endParaRPr>
          </a:p>
          <a:p>
            <a:pPr marL="0" marR="0" lvl="0" indent="0" algn="just" rtl="0">
              <a:spcBef>
                <a:spcPts val="0"/>
              </a:spcBef>
              <a:spcAft>
                <a:spcPts val="0"/>
              </a:spcAft>
              <a:buNone/>
            </a:pPr>
            <a:r>
              <a:rPr lang="en-US" sz="2400" b="1" dirty="0" err="1">
                <a:solidFill>
                  <a:schemeClr val="dk1"/>
                </a:solidFill>
                <a:latin typeface="+mn-lt"/>
              </a:rPr>
              <a:t>Financijska</a:t>
            </a:r>
            <a:r>
              <a:rPr lang="en-US" sz="2400" b="1" dirty="0">
                <a:solidFill>
                  <a:schemeClr val="dk1"/>
                </a:solidFill>
                <a:latin typeface="+mn-lt"/>
              </a:rPr>
              <a:t> </a:t>
            </a:r>
            <a:r>
              <a:rPr lang="en-US" sz="2400" b="1" dirty="0" err="1">
                <a:solidFill>
                  <a:schemeClr val="dk1"/>
                </a:solidFill>
                <a:latin typeface="+mn-lt"/>
              </a:rPr>
              <a:t>pismenost</a:t>
            </a:r>
            <a:r>
              <a:rPr lang="en-US" sz="2400" b="1" dirty="0">
                <a:solidFill>
                  <a:schemeClr val="dk1"/>
                </a:solidFill>
                <a:latin typeface="+mn-lt"/>
              </a:rPr>
              <a:t> </a:t>
            </a:r>
            <a:r>
              <a:rPr lang="en-US" sz="2400" b="1" dirty="0" err="1">
                <a:solidFill>
                  <a:schemeClr val="dk1"/>
                </a:solidFill>
                <a:latin typeface="+mn-lt"/>
              </a:rPr>
              <a:t>počinje</a:t>
            </a:r>
            <a:r>
              <a:rPr lang="en-US" sz="2400" b="1" dirty="0">
                <a:solidFill>
                  <a:schemeClr val="dk1"/>
                </a:solidFill>
                <a:latin typeface="+mn-lt"/>
              </a:rPr>
              <a:t> </a:t>
            </a:r>
            <a:r>
              <a:rPr lang="en-US" sz="2400" b="1" dirty="0" err="1">
                <a:solidFill>
                  <a:schemeClr val="dk1"/>
                </a:solidFill>
                <a:latin typeface="+mn-lt"/>
              </a:rPr>
              <a:t>sviješću</a:t>
            </a:r>
            <a:r>
              <a:rPr lang="en-US" sz="2400" b="1" dirty="0">
                <a:solidFill>
                  <a:schemeClr val="dk1"/>
                </a:solidFill>
                <a:latin typeface="+mn-lt"/>
              </a:rPr>
              <a:t> </a:t>
            </a:r>
            <a:r>
              <a:rPr lang="en-US" sz="2400" dirty="0">
                <a:solidFill>
                  <a:schemeClr val="dk1"/>
                </a:solidFill>
                <a:latin typeface="+mn-lt"/>
              </a:rPr>
              <a:t>o </a:t>
            </a:r>
            <a:r>
              <a:rPr lang="en-US" sz="2400" dirty="0" err="1">
                <a:solidFill>
                  <a:schemeClr val="dk1"/>
                </a:solidFill>
                <a:latin typeface="+mn-lt"/>
              </a:rPr>
              <a:t>različitim</a:t>
            </a:r>
            <a:r>
              <a:rPr lang="en-US" sz="2400" dirty="0">
                <a:solidFill>
                  <a:schemeClr val="dk1"/>
                </a:solidFill>
                <a:latin typeface="+mn-lt"/>
              </a:rPr>
              <a:t> </a:t>
            </a:r>
            <a:r>
              <a:rPr lang="en-US" sz="2400" dirty="0" err="1">
                <a:solidFill>
                  <a:schemeClr val="dk1"/>
                </a:solidFill>
                <a:latin typeface="+mn-lt"/>
              </a:rPr>
              <a:t>financijskim</a:t>
            </a:r>
            <a:r>
              <a:rPr lang="en-US" sz="2400" dirty="0">
                <a:solidFill>
                  <a:schemeClr val="dk1"/>
                </a:solidFill>
                <a:latin typeface="+mn-lt"/>
              </a:rPr>
              <a:t> </a:t>
            </a:r>
            <a:r>
              <a:rPr lang="en-US" sz="2400" dirty="0" err="1">
                <a:solidFill>
                  <a:schemeClr val="dk1"/>
                </a:solidFill>
                <a:latin typeface="+mn-lt"/>
              </a:rPr>
              <a:t>konceptima</a:t>
            </a:r>
            <a:r>
              <a:rPr lang="en-US" sz="2400" dirty="0">
                <a:solidFill>
                  <a:schemeClr val="dk1"/>
                </a:solidFill>
                <a:latin typeface="+mn-lt"/>
              </a:rPr>
              <a:t>, </a:t>
            </a:r>
            <a:r>
              <a:rPr lang="en-US" sz="2400" dirty="0" err="1">
                <a:solidFill>
                  <a:schemeClr val="dk1"/>
                </a:solidFill>
                <a:latin typeface="+mn-lt"/>
              </a:rPr>
              <a:t>proizvodima</a:t>
            </a:r>
            <a:r>
              <a:rPr lang="en-US" sz="2400" dirty="0">
                <a:solidFill>
                  <a:schemeClr val="dk1"/>
                </a:solidFill>
                <a:latin typeface="+mn-lt"/>
              </a:rPr>
              <a:t> </a:t>
            </a:r>
            <a:r>
              <a:rPr lang="en-US" sz="2400" dirty="0" err="1">
                <a:solidFill>
                  <a:schemeClr val="dk1"/>
                </a:solidFill>
                <a:latin typeface="+mn-lt"/>
              </a:rPr>
              <a:t>i</a:t>
            </a:r>
            <a:r>
              <a:rPr lang="en-US" sz="2400" dirty="0">
                <a:solidFill>
                  <a:schemeClr val="dk1"/>
                </a:solidFill>
                <a:latin typeface="+mn-lt"/>
              </a:rPr>
              <a:t> </a:t>
            </a:r>
            <a:r>
              <a:rPr lang="en-US" sz="2400" dirty="0" err="1">
                <a:solidFill>
                  <a:schemeClr val="dk1"/>
                </a:solidFill>
                <a:latin typeface="+mn-lt"/>
              </a:rPr>
              <a:t>uslugama</a:t>
            </a:r>
            <a:r>
              <a:rPr lang="en-US" sz="2400" dirty="0">
                <a:solidFill>
                  <a:schemeClr val="dk1"/>
                </a:solidFill>
                <a:latin typeface="+mn-lt"/>
              </a:rPr>
              <a:t>. To </a:t>
            </a:r>
            <a:r>
              <a:rPr lang="en-US" sz="2400" dirty="0" err="1">
                <a:solidFill>
                  <a:schemeClr val="dk1"/>
                </a:solidFill>
                <a:latin typeface="+mn-lt"/>
              </a:rPr>
              <a:t>uključuje</a:t>
            </a:r>
            <a:r>
              <a:rPr lang="en-US" sz="2400" dirty="0">
                <a:solidFill>
                  <a:schemeClr val="dk1"/>
                </a:solidFill>
                <a:latin typeface="+mn-lt"/>
              </a:rPr>
              <a:t> </a:t>
            </a:r>
            <a:r>
              <a:rPr lang="en-US" sz="2400" dirty="0" err="1">
                <a:solidFill>
                  <a:schemeClr val="dk1"/>
                </a:solidFill>
                <a:latin typeface="+mn-lt"/>
              </a:rPr>
              <a:t>razumijevanje</a:t>
            </a:r>
            <a:r>
              <a:rPr lang="en-US" sz="2400" dirty="0">
                <a:solidFill>
                  <a:schemeClr val="dk1"/>
                </a:solidFill>
                <a:latin typeface="+mn-lt"/>
              </a:rPr>
              <a:t> </a:t>
            </a:r>
            <a:r>
              <a:rPr lang="en-US" sz="2400" dirty="0" err="1">
                <a:solidFill>
                  <a:schemeClr val="dk1"/>
                </a:solidFill>
                <a:latin typeface="+mn-lt"/>
              </a:rPr>
              <a:t>važnosti</a:t>
            </a:r>
            <a:r>
              <a:rPr lang="en-US" sz="2400" dirty="0">
                <a:solidFill>
                  <a:schemeClr val="dk1"/>
                </a:solidFill>
                <a:latin typeface="+mn-lt"/>
              </a:rPr>
              <a:t> </a:t>
            </a:r>
            <a:r>
              <a:rPr lang="en-US" sz="2400" dirty="0" err="1">
                <a:solidFill>
                  <a:schemeClr val="dk1"/>
                </a:solidFill>
                <a:latin typeface="+mn-lt"/>
              </a:rPr>
              <a:t>učinkovitog</a:t>
            </a:r>
            <a:r>
              <a:rPr lang="en-US" sz="2400" dirty="0">
                <a:solidFill>
                  <a:schemeClr val="dk1"/>
                </a:solidFill>
                <a:latin typeface="+mn-lt"/>
              </a:rPr>
              <a:t> </a:t>
            </a:r>
            <a:r>
              <a:rPr lang="en-US" sz="2400" dirty="0" err="1">
                <a:solidFill>
                  <a:schemeClr val="dk1"/>
                </a:solidFill>
                <a:latin typeface="+mn-lt"/>
              </a:rPr>
              <a:t>upravljanja</a:t>
            </a:r>
            <a:r>
              <a:rPr lang="en-US" sz="2400" dirty="0">
                <a:solidFill>
                  <a:schemeClr val="dk1"/>
                </a:solidFill>
                <a:latin typeface="+mn-lt"/>
              </a:rPr>
              <a:t> </a:t>
            </a:r>
            <a:r>
              <a:rPr lang="en-US" sz="2400" dirty="0" err="1">
                <a:solidFill>
                  <a:schemeClr val="dk1"/>
                </a:solidFill>
                <a:latin typeface="+mn-lt"/>
              </a:rPr>
              <a:t>novcem</a:t>
            </a:r>
            <a:r>
              <a:rPr lang="en-US" sz="2400" dirty="0">
                <a:solidFill>
                  <a:schemeClr val="dk1"/>
                </a:solidFill>
                <a:latin typeface="+mn-lt"/>
              </a:rPr>
              <a:t> </a:t>
            </a:r>
            <a:r>
              <a:rPr lang="en-US" sz="2400" dirty="0" err="1">
                <a:solidFill>
                  <a:schemeClr val="dk1"/>
                </a:solidFill>
                <a:latin typeface="+mn-lt"/>
              </a:rPr>
              <a:t>i</a:t>
            </a:r>
            <a:r>
              <a:rPr lang="en-US" sz="2400" dirty="0">
                <a:solidFill>
                  <a:schemeClr val="dk1"/>
                </a:solidFill>
                <a:latin typeface="+mn-lt"/>
              </a:rPr>
              <a:t> </a:t>
            </a:r>
            <a:r>
              <a:rPr lang="en-US" sz="2400" dirty="0" err="1">
                <a:solidFill>
                  <a:schemeClr val="dk1"/>
                </a:solidFill>
                <a:latin typeface="+mn-lt"/>
              </a:rPr>
              <a:t>svijest</a:t>
            </a:r>
            <a:r>
              <a:rPr lang="en-US" sz="2400" dirty="0">
                <a:solidFill>
                  <a:schemeClr val="dk1"/>
                </a:solidFill>
                <a:latin typeface="+mn-lt"/>
              </a:rPr>
              <a:t> o </a:t>
            </a:r>
            <a:r>
              <a:rPr lang="en-US" sz="2400" dirty="0" err="1">
                <a:solidFill>
                  <a:schemeClr val="dk1"/>
                </a:solidFill>
                <a:latin typeface="+mn-lt"/>
              </a:rPr>
              <a:t>financijskim</a:t>
            </a:r>
            <a:r>
              <a:rPr lang="en-US" sz="2400" dirty="0">
                <a:solidFill>
                  <a:schemeClr val="dk1"/>
                </a:solidFill>
                <a:latin typeface="+mn-lt"/>
              </a:rPr>
              <a:t> </a:t>
            </a:r>
            <a:r>
              <a:rPr lang="en-US" sz="2400" dirty="0" err="1">
                <a:solidFill>
                  <a:schemeClr val="dk1"/>
                </a:solidFill>
                <a:latin typeface="+mn-lt"/>
              </a:rPr>
              <a:t>resursima</a:t>
            </a:r>
            <a:r>
              <a:rPr lang="en-US" sz="2400" dirty="0">
                <a:solidFill>
                  <a:schemeClr val="dk1"/>
                </a:solidFill>
                <a:latin typeface="+mn-lt"/>
              </a:rPr>
              <a:t> koji </a:t>
            </a:r>
            <a:r>
              <a:rPr lang="en-US" sz="2400" dirty="0" err="1">
                <a:solidFill>
                  <a:schemeClr val="dk1"/>
                </a:solidFill>
                <a:latin typeface="+mn-lt"/>
              </a:rPr>
              <a:t>su</a:t>
            </a:r>
            <a:r>
              <a:rPr lang="en-US" sz="2400" dirty="0">
                <a:solidFill>
                  <a:schemeClr val="dk1"/>
                </a:solidFill>
                <a:latin typeface="+mn-lt"/>
              </a:rPr>
              <a:t> </a:t>
            </a:r>
            <a:r>
              <a:rPr lang="en-US" sz="2400" dirty="0" err="1">
                <a:solidFill>
                  <a:schemeClr val="dk1"/>
                </a:solidFill>
                <a:latin typeface="+mn-lt"/>
              </a:rPr>
              <a:t>vam</a:t>
            </a:r>
            <a:r>
              <a:rPr lang="en-US" sz="2400" dirty="0">
                <a:solidFill>
                  <a:schemeClr val="dk1"/>
                </a:solidFill>
                <a:latin typeface="+mn-lt"/>
              </a:rPr>
              <a:t> </a:t>
            </a:r>
            <a:r>
              <a:rPr lang="en-US" sz="2400" dirty="0" err="1">
                <a:solidFill>
                  <a:schemeClr val="dk1"/>
                </a:solidFill>
                <a:latin typeface="+mn-lt"/>
              </a:rPr>
              <a:t>dostupni</a:t>
            </a:r>
            <a:r>
              <a:rPr lang="en-US" sz="2400" dirty="0">
                <a:solidFill>
                  <a:schemeClr val="dk1"/>
                </a:solidFill>
                <a:latin typeface="+mn-lt"/>
              </a:rPr>
              <a:t>.</a:t>
            </a:r>
            <a:endParaRPr lang="es-ES" sz="2400" dirty="0">
              <a:solidFill>
                <a:schemeClr val="dk1"/>
              </a:solidFill>
              <a:latin typeface="+mn-lt"/>
            </a:endParaRPr>
          </a:p>
        </p:txBody>
      </p:sp>
      <p:pic>
        <p:nvPicPr>
          <p:cNvPr id="3" name="Picture 2" descr="Keys to a home">
            <a:extLst>
              <a:ext uri="{FF2B5EF4-FFF2-40B4-BE49-F238E27FC236}">
                <a16:creationId xmlns:a16="http://schemas.microsoft.com/office/drawing/2014/main" id="{DB2794EC-9A96-8450-D4DF-68C3D8EB180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49279" y="4304504"/>
            <a:ext cx="5939986" cy="3964825"/>
          </a:xfrm>
          <a:prstGeom prst="rect">
            <a:avLst/>
          </a:prstGeom>
        </p:spPr>
      </p:pic>
    </p:spTree>
    <p:extLst>
      <p:ext uri="{BB962C8B-B14F-4D97-AF65-F5344CB8AC3E}">
        <p14:creationId xmlns:p14="http://schemas.microsoft.com/office/powerpoint/2010/main" val="113290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Presjek</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financijske</a:t>
            </a:r>
            <a:r>
              <a:rPr lang="es-ES" sz="4800" b="1" dirty="0">
                <a:solidFill>
                  <a:schemeClr val="tx1"/>
                </a:solidFill>
                <a:latin typeface="+mn-lt"/>
                <a:ea typeface="Helvetica Neue"/>
                <a:cs typeface="Helvetica Neue"/>
                <a:sym typeface="Helvetica Neue"/>
              </a:rPr>
              <a:t> i </a:t>
            </a:r>
            <a:r>
              <a:rPr lang="es-ES" sz="4800" b="1" dirty="0" err="1">
                <a:solidFill>
                  <a:schemeClr val="tx1"/>
                </a:solidFill>
                <a:latin typeface="+mn-lt"/>
                <a:ea typeface="Helvetica Neue"/>
                <a:cs typeface="Helvetica Neue"/>
                <a:sym typeface="Helvetica Neue"/>
              </a:rPr>
              <a:t>digitalne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pismenosti</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znači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biti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financijski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pismen</a:t>
            </a:r>
            <a:r>
              <a:rPr lang="en-US" sz="2800" b="1" dirty="0">
                <a:solidFill>
                  <a:srgbClr val="00CCFF"/>
                </a:solidFill>
                <a:latin typeface="+mn-lt"/>
                <a:ea typeface="Helvetica Neue"/>
                <a:cs typeface="Helvetica Neue"/>
                <a:sym typeface="Helvetica Neue"/>
              </a:rPr>
              <a:t>? </a:t>
            </a:r>
            <a:endParaRPr lang="en-US" sz="2800" dirty="0">
              <a:solidFill>
                <a:srgbClr val="00CCFF"/>
              </a:solidFill>
              <a:latin typeface="+mn-lt"/>
            </a:endParaRPr>
          </a:p>
        </p:txBody>
      </p:sp>
      <p:sp>
        <p:nvSpPr>
          <p:cNvPr id="120" name="Google Shape;120;p6"/>
          <p:cNvSpPr txBox="1"/>
          <p:nvPr/>
        </p:nvSpPr>
        <p:spPr>
          <a:xfrm>
            <a:off x="1295400" y="4024780"/>
            <a:ext cx="9265920"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400" dirty="0">
                <a:solidFill>
                  <a:schemeClr val="dk1"/>
                </a:solidFill>
                <a:latin typeface="+mn-lt"/>
                <a:ea typeface="Helvetica Neue"/>
                <a:cs typeface="Helvetica Neue"/>
                <a:sym typeface="Helvetica Neue"/>
              </a:rPr>
              <a:t>Da biste bili financijski pismeni, morate </a:t>
            </a:r>
            <a:r>
              <a:rPr lang="hr-HR" sz="2400" b="1" dirty="0">
                <a:solidFill>
                  <a:schemeClr val="dk1"/>
                </a:solidFill>
                <a:latin typeface="+mn-lt"/>
                <a:ea typeface="Helvetica Neue"/>
                <a:cs typeface="Helvetica Neue"/>
                <a:sym typeface="Helvetica Neue"/>
              </a:rPr>
              <a:t>imati znanje o različitim financijskim temama</a:t>
            </a:r>
            <a:r>
              <a:rPr lang="hr-HR" sz="2400" dirty="0">
                <a:solidFill>
                  <a:schemeClr val="dk1"/>
                </a:solidFill>
                <a:latin typeface="+mn-lt"/>
                <a:ea typeface="Helvetica Neue"/>
                <a:cs typeface="Helvetica Neue"/>
                <a:sym typeface="Helvetica Neue"/>
              </a:rPr>
              <a:t>, kao što su proračun, štednja, ulaganje, upravljanje dugom i razumijevanje financijskih pojmova i koncepata. Ovo vam znanje pomaže u donošenju utemeljenih odluka i snalaženju u financijskom krajoliku.</a:t>
            </a:r>
          </a:p>
          <a:p>
            <a:pPr marL="0" marR="0" lvl="0" indent="0" algn="just"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hr-HR" sz="2400" b="1" dirty="0">
                <a:solidFill>
                  <a:schemeClr val="dk1"/>
                </a:solidFill>
                <a:latin typeface="+mn-lt"/>
                <a:ea typeface="Helvetica Neue"/>
                <a:cs typeface="Helvetica Neue"/>
                <a:sym typeface="Helvetica Neue"/>
              </a:rPr>
              <a:t>Financijska pismenost uključuje razvijanje praktičnih vještina </a:t>
            </a:r>
            <a:r>
              <a:rPr lang="hr-HR" sz="2400" dirty="0">
                <a:solidFill>
                  <a:schemeClr val="dk1"/>
                </a:solidFill>
                <a:latin typeface="+mn-lt"/>
                <a:ea typeface="Helvetica Neue"/>
                <a:cs typeface="Helvetica Neue"/>
                <a:sym typeface="Helvetica Neue"/>
              </a:rPr>
              <a:t>povezanih s financijskim upravljanjem. Te vještine mogu uključivati izradu proračuna, praćenje troškova, postavljanje financijskih ciljeva, analiziranje opcija ulaganja i procjenu financijskih rizika. Stjecanjem tih vještina možete učinkovito upravljati svojim financijama i donositi razumne financijske odluke.</a:t>
            </a:r>
          </a:p>
        </p:txBody>
      </p:sp>
      <p:pic>
        <p:nvPicPr>
          <p:cNvPr id="3" name="Picture 2" descr="Keys to a home">
            <a:extLst>
              <a:ext uri="{FF2B5EF4-FFF2-40B4-BE49-F238E27FC236}">
                <a16:creationId xmlns:a16="http://schemas.microsoft.com/office/drawing/2014/main" id="{DB2794EC-9A96-8450-D4DF-68C3D8EB180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49279" y="4304504"/>
            <a:ext cx="5939986" cy="3964825"/>
          </a:xfrm>
          <a:prstGeom prst="rect">
            <a:avLst/>
          </a:prstGeom>
        </p:spPr>
      </p:pic>
    </p:spTree>
    <p:extLst>
      <p:ext uri="{BB962C8B-B14F-4D97-AF65-F5344CB8AC3E}">
        <p14:creationId xmlns:p14="http://schemas.microsoft.com/office/powerpoint/2010/main" val="134296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Presjek</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financijske</a:t>
            </a:r>
            <a:r>
              <a:rPr lang="es-ES" sz="4800" b="1" dirty="0">
                <a:solidFill>
                  <a:schemeClr val="tx1"/>
                </a:solidFill>
                <a:latin typeface="+mn-lt"/>
                <a:ea typeface="Helvetica Neue"/>
                <a:cs typeface="Helvetica Neue"/>
                <a:sym typeface="Helvetica Neue"/>
              </a:rPr>
              <a:t> i </a:t>
            </a:r>
            <a:r>
              <a:rPr lang="es-ES" sz="4800" b="1" dirty="0" err="1">
                <a:solidFill>
                  <a:schemeClr val="tx1"/>
                </a:solidFill>
                <a:latin typeface="+mn-lt"/>
                <a:ea typeface="Helvetica Neue"/>
                <a:cs typeface="Helvetica Neue"/>
                <a:sym typeface="Helvetica Neue"/>
              </a:rPr>
              <a:t>digitalne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pismenosti</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znači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biti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financijski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pismen</a:t>
            </a:r>
            <a:r>
              <a:rPr lang="en-US" sz="2800" b="1" dirty="0">
                <a:solidFill>
                  <a:srgbClr val="00CCFF"/>
                </a:solidFill>
                <a:latin typeface="+mn-lt"/>
                <a:ea typeface="Helvetica Neue"/>
                <a:cs typeface="Helvetica Neue"/>
                <a:sym typeface="Helvetica Neue"/>
              </a:rPr>
              <a:t>? </a:t>
            </a:r>
            <a:endParaRPr lang="en-US" sz="2800" dirty="0">
              <a:solidFill>
                <a:srgbClr val="00CCFF"/>
              </a:solidFill>
              <a:latin typeface="+mn-lt"/>
            </a:endParaRPr>
          </a:p>
        </p:txBody>
      </p:sp>
      <p:sp>
        <p:nvSpPr>
          <p:cNvPr id="120" name="Google Shape;120;p6"/>
          <p:cNvSpPr txBox="1"/>
          <p:nvPr/>
        </p:nvSpPr>
        <p:spPr>
          <a:xfrm>
            <a:off x="1295400" y="4024780"/>
            <a:ext cx="9265920"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err="1">
                <a:solidFill>
                  <a:schemeClr val="dk1"/>
                </a:solidFill>
                <a:latin typeface="+mn-lt"/>
                <a:ea typeface="Helvetica Neue"/>
                <a:cs typeface="Helvetica Neue"/>
                <a:sym typeface="Helvetica Neue"/>
              </a:rPr>
              <a:t>Stavovi</a:t>
            </a:r>
            <a:r>
              <a:rPr lang="en-US" sz="2400" b="1" dirty="0">
                <a:solidFill>
                  <a:schemeClr val="dk1"/>
                </a:solidFill>
                <a:latin typeface="+mn-lt"/>
                <a:ea typeface="Helvetica Neue"/>
                <a:cs typeface="Helvetica Neue"/>
                <a:sym typeface="Helvetica Neue"/>
              </a:rPr>
              <a:t> </a:t>
            </a:r>
            <a:r>
              <a:rPr lang="en-US" sz="2400" dirty="0">
                <a:solidFill>
                  <a:schemeClr val="dk1"/>
                </a:solidFill>
                <a:latin typeface="+mn-lt"/>
                <a:ea typeface="Helvetica Neue"/>
                <a:cs typeface="Helvetica Neue"/>
                <a:sym typeface="Helvetica Neue"/>
              </a:rPr>
              <a:t>se </a:t>
            </a:r>
            <a:r>
              <a:rPr lang="en-US" sz="2400" dirty="0" err="1">
                <a:solidFill>
                  <a:schemeClr val="dk1"/>
                </a:solidFill>
                <a:latin typeface="+mn-lt"/>
                <a:ea typeface="Helvetica Neue"/>
                <a:cs typeface="Helvetica Neue"/>
                <a:sym typeface="Helvetica Neue"/>
              </a:rPr>
              <a:t>odnose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uvjerenja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način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razmišljanja</a:t>
            </a:r>
            <a:r>
              <a:rPr lang="en-US" sz="2400" dirty="0">
                <a:solidFill>
                  <a:schemeClr val="dk1"/>
                </a:solidFill>
                <a:latin typeface="+mn-lt"/>
                <a:ea typeface="Helvetica Neue"/>
                <a:cs typeface="Helvetica Neue"/>
                <a:sym typeface="Helvetica Neue"/>
              </a:rPr>
              <a:t> koji </a:t>
            </a:r>
            <a:r>
              <a:rPr lang="en-US" sz="2400" dirty="0" err="1">
                <a:solidFill>
                  <a:schemeClr val="dk1"/>
                </a:solidFill>
                <a:latin typeface="+mn-lt"/>
                <a:ea typeface="Helvetica Neue"/>
                <a:cs typeface="Helvetica Neue"/>
                <a:sym typeface="Helvetica Neue"/>
              </a:rPr>
              <a:t>imate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novcu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stvarima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Pozitivan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stav</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blagostanju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poput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vrednovanja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štednje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discipliniranih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navika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proaktivnog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pristupa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planiranju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važan</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aspekt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pismenosti</a:t>
            </a:r>
            <a:r>
              <a:rPr lang="en-US" sz="2400" dirty="0">
                <a:solidFill>
                  <a:schemeClr val="dk1"/>
                </a:solidFill>
                <a:latin typeface="+mn-lt"/>
                <a:ea typeface="Helvetica Neue"/>
                <a:cs typeface="Helvetica Neue"/>
                <a:sym typeface="Helvetica Neue"/>
              </a:rPr>
              <a:t>.</a:t>
            </a:r>
          </a:p>
          <a:p>
            <a:pPr marL="0" marR="0" lvl="0" indent="0" algn="just"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US" sz="2400" b="1" dirty="0" err="1">
                <a:solidFill>
                  <a:schemeClr val="dk1"/>
                </a:solidFill>
                <a:latin typeface="+mn-lt"/>
                <a:ea typeface="Helvetica Neue"/>
                <a:cs typeface="Helvetica Neue"/>
                <a:sym typeface="Helvetica Neue"/>
              </a:rPr>
              <a:t>Financijska</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pismenost</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ogleda</a:t>
            </a:r>
            <a:r>
              <a:rPr lang="en-US" sz="2400" b="1" dirty="0">
                <a:solidFill>
                  <a:schemeClr val="dk1"/>
                </a:solidFill>
                <a:latin typeface="+mn-lt"/>
                <a:ea typeface="Helvetica Neue"/>
                <a:cs typeface="Helvetica Neue"/>
                <a:sym typeface="Helvetica Neue"/>
              </a:rPr>
              <a:t> se u </a:t>
            </a:r>
            <a:r>
              <a:rPr lang="en-US" sz="2400" b="1" dirty="0" err="1">
                <a:solidFill>
                  <a:schemeClr val="dk1"/>
                </a:solidFill>
                <a:latin typeface="+mn-lt"/>
                <a:ea typeface="Helvetica Neue"/>
                <a:cs typeface="Helvetica Neue"/>
                <a:sym typeface="Helvetica Neue"/>
              </a:rPr>
              <a:t>postupcima</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i</a:t>
            </a:r>
            <a:r>
              <a:rPr lang="en-US" sz="2400" b="1" dirty="0">
                <a:solidFill>
                  <a:schemeClr val="dk1"/>
                </a:solidFill>
                <a:latin typeface="+mn-lt"/>
                <a:ea typeface="Helvetica Neue"/>
                <a:cs typeface="Helvetica Neue"/>
                <a:sym typeface="Helvetica Neue"/>
              </a:rPr>
              <a:t> </a:t>
            </a:r>
            <a:r>
              <a:rPr lang="en-US" sz="2400" b="1" dirty="0" err="1">
                <a:solidFill>
                  <a:schemeClr val="dk1"/>
                </a:solidFill>
                <a:latin typeface="+mn-lt"/>
                <a:ea typeface="Helvetica Neue"/>
                <a:cs typeface="Helvetica Neue"/>
                <a:sym typeface="Helvetica Neue"/>
              </a:rPr>
              <a:t>ponašanjima</a:t>
            </a:r>
            <a:r>
              <a:rPr lang="en-US" sz="2400" b="1"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pokazujete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kada</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riječ</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upravljanju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financijama</a:t>
            </a:r>
            <a:r>
              <a:rPr lang="en-US" sz="2400" dirty="0">
                <a:solidFill>
                  <a:schemeClr val="dk1"/>
                </a:solidFill>
                <a:latin typeface="+mn-lt"/>
                <a:ea typeface="Helvetica Neue"/>
                <a:cs typeface="Helvetica Neue"/>
                <a:sym typeface="Helvetica Neue"/>
              </a:rPr>
              <a:t>. To </a:t>
            </a:r>
            <a:r>
              <a:rPr lang="en-US" sz="2400" dirty="0" err="1">
                <a:solidFill>
                  <a:schemeClr val="dk1"/>
                </a:solidFill>
                <a:latin typeface="+mn-lt"/>
                <a:ea typeface="Helvetica Neue"/>
                <a:cs typeface="Helvetica Neue"/>
                <a:sym typeface="Helvetica Neue"/>
              </a:rPr>
              <a:t>uključuje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prakticiranje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odgovornog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ponašanja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život</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skladu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mogućnostima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plaćanje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računa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vrijeme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izbjegavanje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nepotrebnih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dugova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redovita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štednja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ulaganje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budućnost</a:t>
            </a:r>
            <a:r>
              <a:rPr lang="en-US" sz="2400" dirty="0">
                <a:solidFill>
                  <a:schemeClr val="dk1"/>
                </a:solidFill>
                <a:latin typeface="+mn-lt"/>
                <a:ea typeface="Helvetica Neue"/>
                <a:cs typeface="Helvetica Neue"/>
                <a:sym typeface="Helvetica Neue"/>
              </a:rPr>
              <a:t>.</a:t>
            </a:r>
          </a:p>
        </p:txBody>
      </p:sp>
      <p:pic>
        <p:nvPicPr>
          <p:cNvPr id="3" name="Picture 2" descr="Keys to a home">
            <a:extLst>
              <a:ext uri="{FF2B5EF4-FFF2-40B4-BE49-F238E27FC236}">
                <a16:creationId xmlns:a16="http://schemas.microsoft.com/office/drawing/2014/main" id="{DB2794EC-9A96-8450-D4DF-68C3D8EB180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49279" y="4304504"/>
            <a:ext cx="5939986" cy="3964825"/>
          </a:xfrm>
          <a:prstGeom prst="rect">
            <a:avLst/>
          </a:prstGeom>
        </p:spPr>
      </p:pic>
    </p:spTree>
    <p:extLst>
      <p:ext uri="{BB962C8B-B14F-4D97-AF65-F5344CB8AC3E}">
        <p14:creationId xmlns:p14="http://schemas.microsoft.com/office/powerpoint/2010/main" val="4257972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Presjek</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financijske</a:t>
            </a:r>
            <a:r>
              <a:rPr lang="es-ES" sz="4800" b="1" dirty="0">
                <a:solidFill>
                  <a:schemeClr val="tx1"/>
                </a:solidFill>
                <a:latin typeface="+mn-lt"/>
                <a:ea typeface="Helvetica Neue"/>
                <a:cs typeface="Helvetica Neue"/>
                <a:sym typeface="Helvetica Neue"/>
              </a:rPr>
              <a:t> i </a:t>
            </a:r>
            <a:r>
              <a:rPr lang="es-ES" sz="4800" b="1" dirty="0" err="1">
                <a:solidFill>
                  <a:schemeClr val="tx1"/>
                </a:solidFill>
                <a:latin typeface="+mn-lt"/>
                <a:ea typeface="Helvetica Neue"/>
                <a:cs typeface="Helvetica Neue"/>
                <a:sym typeface="Helvetica Neue"/>
              </a:rPr>
              <a:t>digitalne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pismenosti</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err="1">
                <a:solidFill>
                  <a:srgbClr val="00CCFF"/>
                </a:solidFill>
                <a:latin typeface="+mn-lt"/>
                <a:ea typeface="Helvetica Neue"/>
                <a:cs typeface="Helvetica Neue"/>
                <a:sym typeface="Helvetica Neue"/>
              </a:rPr>
              <a:t>Što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znači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biti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financijski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pismen</a:t>
            </a:r>
            <a:r>
              <a:rPr lang="en-US" sz="2800" b="1" dirty="0">
                <a:solidFill>
                  <a:srgbClr val="00CCFF"/>
                </a:solidFill>
                <a:latin typeface="+mn-lt"/>
                <a:ea typeface="Helvetica Neue"/>
                <a:cs typeface="Helvetica Neue"/>
                <a:sym typeface="Helvetica Neue"/>
              </a:rPr>
              <a:t>? </a:t>
            </a:r>
            <a:endParaRPr lang="en-US" sz="2800" dirty="0">
              <a:solidFill>
                <a:srgbClr val="00CCFF"/>
              </a:solidFill>
              <a:latin typeface="+mn-lt"/>
            </a:endParaRPr>
          </a:p>
        </p:txBody>
      </p:sp>
      <p:sp>
        <p:nvSpPr>
          <p:cNvPr id="120" name="Google Shape;120;p6"/>
          <p:cNvSpPr txBox="1"/>
          <p:nvPr/>
        </p:nvSpPr>
        <p:spPr>
          <a:xfrm>
            <a:off x="5852160" y="4295449"/>
            <a:ext cx="11140440" cy="4154943"/>
          </a:xfrm>
          <a:prstGeom prst="rect">
            <a:avLst/>
          </a:prstGeom>
          <a:noFill/>
          <a:ln w="38100">
            <a:solidFill>
              <a:srgbClr val="33CCFF"/>
            </a:solidFill>
            <a:prstDash val="sysDash"/>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i="1" dirty="0" err="1">
                <a:solidFill>
                  <a:schemeClr val="accent6"/>
                </a:solidFill>
                <a:latin typeface="+mn-lt"/>
                <a:ea typeface="Helvetica Neue"/>
                <a:cs typeface="Helvetica Neue"/>
                <a:sym typeface="Helvetica Neue"/>
              </a:rPr>
              <a:t>Ukratko</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biti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financijski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pismen</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znači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posjedovati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znanje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vještine</a:t>
            </a:r>
            <a:r>
              <a:rPr lang="en-US" sz="2400" i="1" dirty="0">
                <a:solidFill>
                  <a:schemeClr val="accent6"/>
                </a:solidFill>
                <a:latin typeface="+mn-lt"/>
                <a:ea typeface="Helvetica Neue"/>
                <a:cs typeface="Helvetica Neue"/>
                <a:sym typeface="Helvetica Neue"/>
              </a:rPr>
              <a:t> za </a:t>
            </a:r>
            <a:r>
              <a:rPr lang="en-US" sz="2400" i="1" dirty="0" err="1">
                <a:solidFill>
                  <a:schemeClr val="accent6"/>
                </a:solidFill>
                <a:latin typeface="+mn-lt"/>
                <a:ea typeface="Helvetica Neue"/>
                <a:cs typeface="Helvetica Neue"/>
                <a:sym typeface="Helvetica Neue"/>
              </a:rPr>
              <a:t>pametno</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upravljanje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novcem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Radi</a:t>
            </a:r>
            <a:r>
              <a:rPr lang="en-US" sz="2400" i="1" dirty="0">
                <a:solidFill>
                  <a:schemeClr val="accent6"/>
                </a:solidFill>
                <a:latin typeface="+mn-lt"/>
                <a:ea typeface="Helvetica Neue"/>
                <a:cs typeface="Helvetica Neue"/>
                <a:sym typeface="Helvetica Neue"/>
              </a:rPr>
              <a:t> se o </a:t>
            </a:r>
            <a:r>
              <a:rPr lang="en-US" sz="2400" i="1" dirty="0" err="1">
                <a:solidFill>
                  <a:schemeClr val="accent6"/>
                </a:solidFill>
                <a:latin typeface="+mn-lt"/>
                <a:ea typeface="Helvetica Neue"/>
                <a:cs typeface="Helvetica Neue"/>
                <a:sym typeface="Helvetica Neue"/>
              </a:rPr>
              <a:t>razumijevanju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stvari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poput</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proračuna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štednje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ulaganja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rješavanja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dugova</a:t>
            </a:r>
            <a:r>
              <a:rPr lang="en-US" sz="2400" i="1" dirty="0">
                <a:solidFill>
                  <a:schemeClr val="accent6"/>
                </a:solidFill>
                <a:latin typeface="+mn-lt"/>
                <a:ea typeface="Helvetica Neue"/>
                <a:cs typeface="Helvetica Neue"/>
                <a:sym typeface="Helvetica Neue"/>
              </a:rPr>
              <a:t>. </a:t>
            </a:r>
          </a:p>
          <a:p>
            <a:pPr marL="0" marR="0" lvl="0" indent="0" algn="just" rtl="0">
              <a:spcBef>
                <a:spcPts val="0"/>
              </a:spcBef>
              <a:spcAft>
                <a:spcPts val="0"/>
              </a:spcAft>
              <a:buNone/>
            </a:pPr>
            <a:endParaRPr lang="en-US" sz="2400" i="1" dirty="0">
              <a:solidFill>
                <a:schemeClr val="accent6"/>
              </a:solidFill>
              <a:latin typeface="+mn-lt"/>
              <a:ea typeface="Helvetica Neue"/>
              <a:cs typeface="Helvetica Neue"/>
              <a:sym typeface="Helvetica Neue"/>
            </a:endParaRPr>
          </a:p>
          <a:p>
            <a:pPr marL="0" marR="0" lvl="0" indent="0" algn="just" rtl="0">
              <a:spcBef>
                <a:spcPts val="0"/>
              </a:spcBef>
              <a:spcAft>
                <a:spcPts val="0"/>
              </a:spcAft>
              <a:buNone/>
            </a:pPr>
            <a:r>
              <a:rPr lang="en-US" sz="2400" i="1" dirty="0" err="1">
                <a:solidFill>
                  <a:schemeClr val="accent6"/>
                </a:solidFill>
                <a:latin typeface="+mn-lt"/>
                <a:ea typeface="Helvetica Neue"/>
                <a:cs typeface="Helvetica Neue"/>
                <a:sym typeface="Helvetica Neue"/>
              </a:rPr>
              <a:t>Financijska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pismenost</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također</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znači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poznavanje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različitih</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financijskih</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proizvoda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usluga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sposobnost</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donošenja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pametnih</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odluka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svojim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novcem</a:t>
            </a:r>
            <a:r>
              <a:rPr lang="en-US" sz="2400" i="1" dirty="0">
                <a:solidFill>
                  <a:schemeClr val="accent6"/>
                </a:solidFill>
                <a:latin typeface="+mn-lt"/>
                <a:ea typeface="Helvetica Neue"/>
                <a:cs typeface="Helvetica Neue"/>
                <a:sym typeface="Helvetica Neue"/>
              </a:rPr>
              <a:t>. U </a:t>
            </a:r>
            <a:r>
              <a:rPr lang="en-US" sz="2400" i="1" dirty="0" err="1">
                <a:solidFill>
                  <a:schemeClr val="accent6"/>
                </a:solidFill>
                <a:latin typeface="+mn-lt"/>
                <a:ea typeface="Helvetica Neue"/>
                <a:cs typeface="Helvetica Neue"/>
                <a:sym typeface="Helvetica Neue"/>
              </a:rPr>
              <a:t>digitalnom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svijetu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važno</a:t>
            </a:r>
            <a:r>
              <a:rPr lang="en-US" sz="2400" i="1" dirty="0">
                <a:solidFill>
                  <a:schemeClr val="accent6"/>
                </a:solidFill>
                <a:latin typeface="+mn-lt"/>
                <a:ea typeface="Helvetica Neue"/>
                <a:cs typeface="Helvetica Neue"/>
                <a:sym typeface="Helvetica Neue"/>
              </a:rPr>
              <a:t> je </a:t>
            </a:r>
            <a:r>
              <a:rPr lang="en-US" sz="2400" i="1" dirty="0" err="1">
                <a:solidFill>
                  <a:schemeClr val="accent6"/>
                </a:solidFill>
                <a:latin typeface="+mn-lt"/>
                <a:ea typeface="Helvetica Neue"/>
                <a:cs typeface="Helvetica Neue"/>
                <a:sym typeface="Helvetica Neue"/>
              </a:rPr>
              <a:t>znati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kako</a:t>
            </a:r>
            <a:r>
              <a:rPr lang="en-US" sz="2400" i="1" dirty="0">
                <a:solidFill>
                  <a:schemeClr val="accent6"/>
                </a:solidFill>
                <a:latin typeface="+mn-lt"/>
                <a:ea typeface="Helvetica Neue"/>
                <a:cs typeface="Helvetica Neue"/>
                <a:sym typeface="Helvetica Neue"/>
              </a:rPr>
              <a:t> se </a:t>
            </a:r>
            <a:r>
              <a:rPr lang="en-US" sz="2400" i="1" dirty="0" err="1">
                <a:solidFill>
                  <a:schemeClr val="accent6"/>
                </a:solidFill>
                <a:latin typeface="+mn-lt"/>
                <a:ea typeface="Helvetica Neue"/>
                <a:cs typeface="Helvetica Neue"/>
                <a:sym typeface="Helvetica Neue"/>
              </a:rPr>
              <a:t>sigurno</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koristiti</a:t>
            </a:r>
            <a:r>
              <a:rPr lang="en-US" sz="2400" i="1" dirty="0">
                <a:solidFill>
                  <a:schemeClr val="accent6"/>
                </a:solidFill>
                <a:latin typeface="+mn-lt"/>
                <a:ea typeface="Helvetica Neue"/>
                <a:cs typeface="Helvetica Neue"/>
                <a:sym typeface="Helvetica Neue"/>
              </a:rPr>
              <a:t> internet </a:t>
            </a:r>
            <a:r>
              <a:rPr lang="en-US" sz="2400" i="1" dirty="0" err="1">
                <a:solidFill>
                  <a:schemeClr val="accent6"/>
                </a:solidFill>
                <a:latin typeface="+mn-lt"/>
                <a:ea typeface="Helvetica Neue"/>
                <a:cs typeface="Helvetica Neue"/>
                <a:sym typeface="Helvetica Neue"/>
              </a:rPr>
              <a:t>bankarstvom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drugim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digitalnim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alatima</a:t>
            </a:r>
            <a:r>
              <a:rPr lang="en-US" sz="2400" i="1" dirty="0">
                <a:solidFill>
                  <a:schemeClr val="accent6"/>
                </a:solidFill>
                <a:latin typeface="+mn-lt"/>
                <a:ea typeface="Helvetica Neue"/>
                <a:cs typeface="Helvetica Neue"/>
                <a:sym typeface="Helvetica Neue"/>
              </a:rPr>
              <a:t>. </a:t>
            </a:r>
          </a:p>
          <a:p>
            <a:pPr marL="0" marR="0" lvl="0" indent="0" algn="just" rtl="0">
              <a:spcBef>
                <a:spcPts val="0"/>
              </a:spcBef>
              <a:spcAft>
                <a:spcPts val="0"/>
              </a:spcAft>
              <a:buNone/>
            </a:pPr>
            <a:endParaRPr lang="en-US" sz="2400" i="1" dirty="0">
              <a:solidFill>
                <a:schemeClr val="accent6"/>
              </a:solidFill>
              <a:latin typeface="+mn-lt"/>
              <a:ea typeface="Helvetica Neue"/>
              <a:cs typeface="Helvetica Neue"/>
              <a:sym typeface="Helvetica Neue"/>
            </a:endParaRPr>
          </a:p>
          <a:p>
            <a:pPr marL="0" marR="0" lvl="0" indent="0" algn="just" rtl="0">
              <a:spcBef>
                <a:spcPts val="0"/>
              </a:spcBef>
              <a:spcAft>
                <a:spcPts val="0"/>
              </a:spcAft>
              <a:buNone/>
            </a:pPr>
            <a:r>
              <a:rPr lang="en-US" sz="2400" i="1" dirty="0" err="1">
                <a:solidFill>
                  <a:schemeClr val="accent6"/>
                </a:solidFill>
                <a:latin typeface="+mn-lt"/>
                <a:ea typeface="Helvetica Neue"/>
                <a:cs typeface="Helvetica Neue"/>
                <a:sym typeface="Helvetica Neue"/>
              </a:rPr>
              <a:t>Kada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financijski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pismeni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možete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donositi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bolje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odluke</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svojim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novcem</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poboljšati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svoju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financijsku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situaciju</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raditi</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na</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sigurnijoj</a:t>
            </a:r>
            <a:r>
              <a:rPr lang="en-US" sz="2400" i="1" dirty="0">
                <a:solidFill>
                  <a:schemeClr val="accent6"/>
                </a:solidFill>
                <a:latin typeface="+mn-lt"/>
                <a:ea typeface="Helvetica Neue"/>
                <a:cs typeface="Helvetica Neue"/>
                <a:sym typeface="Helvetica Neue"/>
              </a:rPr>
              <a:t> </a:t>
            </a:r>
            <a:r>
              <a:rPr lang="en-US" sz="2400" i="1" dirty="0" err="1">
                <a:solidFill>
                  <a:schemeClr val="accent6"/>
                </a:solidFill>
                <a:latin typeface="+mn-lt"/>
                <a:ea typeface="Helvetica Neue"/>
                <a:cs typeface="Helvetica Neue"/>
                <a:sym typeface="Helvetica Neue"/>
              </a:rPr>
              <a:t>budućnosti</a:t>
            </a:r>
            <a:r>
              <a:rPr lang="en-US" sz="2400" i="1" dirty="0">
                <a:solidFill>
                  <a:schemeClr val="accent6"/>
                </a:solidFill>
                <a:latin typeface="+mn-lt"/>
                <a:ea typeface="Helvetica Neue"/>
                <a:cs typeface="Helvetica Neue"/>
                <a:sym typeface="Helvetica Neue"/>
              </a:rPr>
              <a:t>.</a:t>
            </a:r>
          </a:p>
        </p:txBody>
      </p:sp>
      <p:pic>
        <p:nvPicPr>
          <p:cNvPr id="2" name="Imagen 3">
            <a:extLst>
              <a:ext uri="{FF2B5EF4-FFF2-40B4-BE49-F238E27FC236}">
                <a16:creationId xmlns:a16="http://schemas.microsoft.com/office/drawing/2014/main" id="{11A589F3-4BC5-0F45-C118-E11C039A49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4970669"/>
            <a:ext cx="4056981" cy="3655171"/>
          </a:xfrm>
          <a:prstGeom prst="rect">
            <a:avLst/>
          </a:prstGeom>
        </p:spPr>
      </p:pic>
    </p:spTree>
    <p:extLst>
      <p:ext uri="{BB962C8B-B14F-4D97-AF65-F5344CB8AC3E}">
        <p14:creationId xmlns:p14="http://schemas.microsoft.com/office/powerpoint/2010/main" val="327053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Presjek</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financijske</a:t>
            </a:r>
            <a:r>
              <a:rPr lang="es-ES" sz="4800" b="1" dirty="0">
                <a:solidFill>
                  <a:schemeClr val="tx1"/>
                </a:solidFill>
                <a:latin typeface="+mn-lt"/>
                <a:ea typeface="Helvetica Neue"/>
                <a:cs typeface="Helvetica Neue"/>
                <a:sym typeface="Helvetica Neue"/>
              </a:rPr>
              <a:t> i </a:t>
            </a:r>
            <a:r>
              <a:rPr lang="es-ES" sz="4800" b="1" dirty="0" err="1">
                <a:solidFill>
                  <a:schemeClr val="tx1"/>
                </a:solidFill>
                <a:latin typeface="+mn-lt"/>
                <a:ea typeface="Helvetica Neue"/>
                <a:cs typeface="Helvetica Neue"/>
                <a:sym typeface="Helvetica Neue"/>
              </a:rPr>
              <a:t>digitalne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pismenosti</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err="1">
                <a:solidFill>
                  <a:srgbClr val="00CCFF"/>
                </a:solidFill>
                <a:latin typeface="+mn-lt"/>
                <a:ea typeface="Helvetica Neue"/>
                <a:cs typeface="Helvetica Neue"/>
                <a:sym typeface="Helvetica Neue"/>
              </a:rPr>
              <a:t>Zašto</a:t>
            </a:r>
            <a:r>
              <a:rPr lang="en-US" sz="2800" b="1" dirty="0">
                <a:solidFill>
                  <a:srgbClr val="00CCFF"/>
                </a:solidFill>
                <a:latin typeface="+mn-lt"/>
                <a:ea typeface="Helvetica Neue"/>
                <a:cs typeface="Helvetica Neue"/>
                <a:sym typeface="Helvetica Neue"/>
              </a:rPr>
              <a:t> je </a:t>
            </a:r>
            <a:r>
              <a:rPr lang="en-US" sz="2800" b="1" dirty="0" err="1">
                <a:solidFill>
                  <a:srgbClr val="00CCFF"/>
                </a:solidFill>
                <a:latin typeface="+mn-lt"/>
                <a:ea typeface="Helvetica Neue"/>
                <a:cs typeface="Helvetica Neue"/>
                <a:sym typeface="Helvetica Neue"/>
              </a:rPr>
              <a:t>financijska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pismenost</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važna</a:t>
            </a:r>
            <a:r>
              <a:rPr lang="en-US" sz="2800" b="1" dirty="0">
                <a:solidFill>
                  <a:srgbClr val="00CCFF"/>
                </a:solidFill>
                <a:latin typeface="+mn-lt"/>
                <a:ea typeface="Helvetica Neue"/>
                <a:cs typeface="Helvetica Neue"/>
                <a:sym typeface="Helvetica Neue"/>
              </a:rPr>
              <a:t>?</a:t>
            </a:r>
            <a:endParaRPr lang="en-US" sz="2800" dirty="0">
              <a:solidFill>
                <a:srgbClr val="00CCFF"/>
              </a:solidFill>
              <a:latin typeface="+mn-lt"/>
            </a:endParaRPr>
          </a:p>
        </p:txBody>
      </p:sp>
      <p:grpSp>
        <p:nvGrpSpPr>
          <p:cNvPr id="3" name="Group 2">
            <a:extLst>
              <a:ext uri="{FF2B5EF4-FFF2-40B4-BE49-F238E27FC236}">
                <a16:creationId xmlns:a16="http://schemas.microsoft.com/office/drawing/2014/main" id="{7365665D-BB88-BBFC-732A-305304479590}"/>
              </a:ext>
            </a:extLst>
          </p:cNvPr>
          <p:cNvGrpSpPr/>
          <p:nvPr/>
        </p:nvGrpSpPr>
        <p:grpSpPr>
          <a:xfrm>
            <a:off x="1332000" y="4027051"/>
            <a:ext cx="15660600" cy="1569620"/>
            <a:chOff x="1332000" y="4072713"/>
            <a:chExt cx="15660600" cy="1569620"/>
          </a:xfrm>
        </p:grpSpPr>
        <p:sp>
          <p:nvSpPr>
            <p:cNvPr id="120" name="Google Shape;120;p6"/>
            <p:cNvSpPr txBox="1"/>
            <p:nvPr/>
          </p:nvSpPr>
          <p:spPr>
            <a:xfrm>
              <a:off x="2104391" y="4072713"/>
              <a:ext cx="14888209" cy="1569620"/>
            </a:xfrm>
            <a:prstGeom prst="rect">
              <a:avLst/>
            </a:prstGeom>
            <a:noFill/>
            <a:ln>
              <a:noFill/>
            </a:ln>
          </p:spPr>
          <p:txBody>
            <a:bodyPr spcFirstLastPara="1" wrap="square" lIns="91425" tIns="45700" rIns="91425" bIns="45700" anchor="t" anchorCtr="0">
              <a:spAutoFit/>
            </a:bodyPr>
            <a:lstStyle/>
            <a:p>
              <a:pPr algn="just"/>
              <a:r>
                <a:rPr lang="en-US" sz="2400" b="1" dirty="0" err="1">
                  <a:effectLst/>
                  <a:latin typeface="+mj-lt"/>
                  <a:ea typeface="Yu Mincho" panose="02020400000000000000" pitchFamily="18" charset="-128"/>
                  <a:cs typeface="Arial" panose="020B0604020202020204" pitchFamily="34" charset="0"/>
                </a:rPr>
                <a:t>Donošenje</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financijskih</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odluka</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na</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temelju</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informacija</a:t>
              </a:r>
              <a:r>
                <a:rPr lang="en-US" sz="2400" b="1"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pismenost</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daje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znanje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vještine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potrebne</a:t>
              </a:r>
              <a:r>
                <a:rPr lang="en-US" sz="2400" dirty="0">
                  <a:effectLst/>
                  <a:latin typeface="+mj-lt"/>
                  <a:ea typeface="Yu Mincho" panose="02020400000000000000" pitchFamily="18" charset="-128"/>
                  <a:cs typeface="Arial" panose="020B0604020202020204" pitchFamily="34" charset="0"/>
                </a:rPr>
                <a:t> za </a:t>
              </a:r>
              <a:r>
                <a:rPr lang="en-US" sz="2400" dirty="0" err="1">
                  <a:effectLst/>
                  <a:latin typeface="+mj-lt"/>
                  <a:ea typeface="Yu Mincho" panose="02020400000000000000" pitchFamily="18" charset="-128"/>
                  <a:cs typeface="Arial" panose="020B0604020202020204" pitchFamily="34" charset="0"/>
                </a:rPr>
                <a:t>donošenje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odluka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temelju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informacija</a:t>
              </a:r>
              <a:r>
                <a:rPr lang="en-US" sz="2400" dirty="0">
                  <a:effectLst/>
                  <a:latin typeface="+mj-lt"/>
                  <a:ea typeface="Yu Mincho" panose="02020400000000000000" pitchFamily="18" charset="-128"/>
                  <a:cs typeface="Arial" panose="020B0604020202020204" pitchFamily="34" charset="0"/>
                </a:rPr>
                <a:t> o </a:t>
              </a:r>
              <a:r>
                <a:rPr lang="en-US" sz="2400" dirty="0" err="1">
                  <a:effectLst/>
                  <a:latin typeface="+mj-lt"/>
                  <a:ea typeface="Yu Mincho" panose="02020400000000000000" pitchFamily="18" charset="-128"/>
                  <a:cs typeface="Arial" panose="020B0604020202020204" pitchFamily="34" charset="0"/>
                </a:rPr>
                <a:t>vašem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novcu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Pomaže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razumjeti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implikacije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različitih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izbora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daje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vam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mogućnost</a:t>
              </a:r>
              <a:r>
                <a:rPr lang="en-US" sz="2400" dirty="0">
                  <a:effectLst/>
                  <a:latin typeface="+mj-lt"/>
                  <a:ea typeface="Yu Mincho" panose="02020400000000000000" pitchFamily="18" charset="-128"/>
                  <a:cs typeface="Arial" panose="020B0604020202020204" pitchFamily="34" charset="0"/>
                </a:rPr>
                <a:t> da </a:t>
              </a:r>
              <a:r>
                <a:rPr lang="en-US" sz="2400" dirty="0" err="1">
                  <a:effectLst/>
                  <a:latin typeface="+mj-lt"/>
                  <a:ea typeface="Yu Mincho" panose="02020400000000000000" pitchFamily="18" charset="-128"/>
                  <a:cs typeface="Arial" panose="020B0604020202020204" pitchFamily="34" charset="0"/>
                </a:rPr>
                <a:t>odaberete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opcije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koje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su</a:t>
              </a:r>
              <a:r>
                <a:rPr lang="en-US" sz="2400" dirty="0">
                  <a:effectLst/>
                  <a:latin typeface="+mj-lt"/>
                  <a:ea typeface="Yu Mincho" panose="02020400000000000000" pitchFamily="18" charset="-128"/>
                  <a:cs typeface="Arial" panose="020B0604020202020204" pitchFamily="34" charset="0"/>
                </a:rPr>
                <a:t> u </a:t>
              </a:r>
              <a:r>
                <a:rPr lang="en-US" sz="2400" dirty="0" err="1">
                  <a:effectLst/>
                  <a:latin typeface="+mj-lt"/>
                  <a:ea typeface="Yu Mincho" panose="02020400000000000000" pitchFamily="18" charset="-128"/>
                  <a:cs typeface="Arial" panose="020B0604020202020204" pitchFamily="34" charset="0"/>
                </a:rPr>
                <a:t>skladu</a:t>
              </a:r>
              <a:r>
                <a:rPr lang="en-US" sz="2400" dirty="0">
                  <a:effectLst/>
                  <a:latin typeface="+mj-lt"/>
                  <a:ea typeface="Yu Mincho" panose="02020400000000000000" pitchFamily="18" charset="-128"/>
                  <a:cs typeface="Arial" panose="020B0604020202020204" pitchFamily="34" charset="0"/>
                </a:rPr>
                <a:t> s </a:t>
              </a:r>
              <a:r>
                <a:rPr lang="en-US" sz="2400" dirty="0" err="1">
                  <a:effectLst/>
                  <a:latin typeface="+mj-lt"/>
                  <a:ea typeface="Yu Mincho" panose="02020400000000000000" pitchFamily="18" charset="-128"/>
                  <a:cs typeface="Arial" panose="020B0604020202020204" pitchFamily="34" charset="0"/>
                </a:rPr>
                <a:t>vašim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ciljevima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vrijednostima</a:t>
              </a:r>
              <a:r>
                <a:rPr lang="en-US" sz="2400" dirty="0">
                  <a:effectLst/>
                  <a:latin typeface="+mj-lt"/>
                  <a:ea typeface="Yu Mincho" panose="02020400000000000000" pitchFamily="18" charset="-128"/>
                  <a:cs typeface="Arial" panose="020B0604020202020204" pitchFamily="34" charset="0"/>
                </a:rPr>
                <a:t>.</a:t>
              </a:r>
              <a:endParaRPr lang="es-ES" dirty="0">
                <a:latin typeface="+mj-lt"/>
              </a:endParaRPr>
            </a:p>
          </p:txBody>
        </p:sp>
        <p:sp>
          <p:nvSpPr>
            <p:cNvPr id="2" name="Google Shape;58;p2">
              <a:extLst>
                <a:ext uri="{FF2B5EF4-FFF2-40B4-BE49-F238E27FC236}">
                  <a16:creationId xmlns:a16="http://schemas.microsoft.com/office/drawing/2014/main" id="{3C03BC45-4D4A-7783-5C7A-8DF8BBB5424D}"/>
                </a:ext>
              </a:extLst>
            </p:cNvPr>
            <p:cNvSpPr txBox="1"/>
            <p:nvPr/>
          </p:nvSpPr>
          <p:spPr>
            <a:xfrm>
              <a:off x="1332000" y="4257359"/>
              <a:ext cx="542520" cy="830997"/>
            </a:xfrm>
            <a:prstGeom prst="rect">
              <a:avLst/>
            </a:prstGeom>
            <a:noFill/>
            <a:ln>
              <a:solidFill>
                <a:srgbClr val="33CCFF"/>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rgbClr val="33CCFF"/>
                  </a:solidFill>
                  <a:latin typeface="+mj-lt"/>
                  <a:ea typeface="Helvetica Neue"/>
                  <a:cs typeface="Helvetica Neue"/>
                  <a:sym typeface="Helvetica Neue"/>
                </a:rPr>
                <a:t>1</a:t>
              </a:r>
              <a:endParaRPr dirty="0">
                <a:solidFill>
                  <a:srgbClr val="33CCFF"/>
                </a:solidFill>
                <a:latin typeface="+mj-lt"/>
              </a:endParaRPr>
            </a:p>
          </p:txBody>
        </p:sp>
      </p:grpSp>
      <p:grpSp>
        <p:nvGrpSpPr>
          <p:cNvPr id="11" name="Group 10">
            <a:extLst>
              <a:ext uri="{FF2B5EF4-FFF2-40B4-BE49-F238E27FC236}">
                <a16:creationId xmlns:a16="http://schemas.microsoft.com/office/drawing/2014/main" id="{4C59988B-9E82-CA24-4EBE-7C33E83FA7D1}"/>
              </a:ext>
            </a:extLst>
          </p:cNvPr>
          <p:cNvGrpSpPr/>
          <p:nvPr/>
        </p:nvGrpSpPr>
        <p:grpSpPr>
          <a:xfrm>
            <a:off x="1332000" y="7285545"/>
            <a:ext cx="15660600" cy="1569620"/>
            <a:chOff x="1332000" y="7285545"/>
            <a:chExt cx="15660600" cy="1569620"/>
          </a:xfrm>
        </p:grpSpPr>
        <p:sp>
          <p:nvSpPr>
            <p:cNvPr id="5" name="Google Shape;120;p6">
              <a:extLst>
                <a:ext uri="{FF2B5EF4-FFF2-40B4-BE49-F238E27FC236}">
                  <a16:creationId xmlns:a16="http://schemas.microsoft.com/office/drawing/2014/main" id="{F39DA6AF-9434-B736-ADE4-9B7A18659AC0}"/>
                </a:ext>
              </a:extLst>
            </p:cNvPr>
            <p:cNvSpPr txBox="1"/>
            <p:nvPr/>
          </p:nvSpPr>
          <p:spPr>
            <a:xfrm>
              <a:off x="2104391" y="7285545"/>
              <a:ext cx="14888209"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err="1">
                  <a:effectLst/>
                  <a:latin typeface="+mj-lt"/>
                  <a:ea typeface="Yu Mincho" panose="02020400000000000000" pitchFamily="18" charset="-128"/>
                  <a:cs typeface="Arial" panose="020B0604020202020204" pitchFamily="34" charset="0"/>
                </a:rPr>
                <a:t>Izgradnja</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financijske</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sigurnosti</a:t>
              </a:r>
              <a:r>
                <a:rPr lang="en-US" sz="2400" b="1"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pismenost</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igra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ključnu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ulogu</a:t>
              </a:r>
              <a:r>
                <a:rPr lang="en-US" sz="2400" dirty="0">
                  <a:effectLst/>
                  <a:latin typeface="+mj-lt"/>
                  <a:ea typeface="Yu Mincho" panose="02020400000000000000" pitchFamily="18" charset="-128"/>
                  <a:cs typeface="Arial" panose="020B0604020202020204" pitchFamily="34" charset="0"/>
                </a:rPr>
                <a:t> u </a:t>
              </a:r>
              <a:r>
                <a:rPr lang="en-US" sz="2400" dirty="0" err="1">
                  <a:effectLst/>
                  <a:latin typeface="+mj-lt"/>
                  <a:ea typeface="Yu Mincho" panose="02020400000000000000" pitchFamily="18" charset="-128"/>
                  <a:cs typeface="Arial" panose="020B0604020202020204" pitchFamily="34" charset="0"/>
                </a:rPr>
                <a:t>izgradnji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sigurne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budućnosti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Razumijevanjem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koncepata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kao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što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proračun</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štednja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ulaganje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možete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učinkovito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upravljati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svojim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prihodima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rashodima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stvarati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sredstva</a:t>
              </a:r>
              <a:r>
                <a:rPr lang="en-US" sz="2400" dirty="0">
                  <a:effectLst/>
                  <a:latin typeface="+mj-lt"/>
                  <a:ea typeface="Yu Mincho" panose="02020400000000000000" pitchFamily="18" charset="-128"/>
                  <a:cs typeface="Arial" panose="020B0604020202020204" pitchFamily="34" charset="0"/>
                </a:rPr>
                <a:t> za </a:t>
              </a:r>
              <a:r>
                <a:rPr lang="en-US" sz="2400" dirty="0" err="1">
                  <a:effectLst/>
                  <a:latin typeface="+mj-lt"/>
                  <a:ea typeface="Yu Mincho" panose="02020400000000000000" pitchFamily="18" charset="-128"/>
                  <a:cs typeface="Arial" panose="020B0604020202020204" pitchFamily="34" charset="0"/>
                </a:rPr>
                <a:t>hitne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slučajeve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raditi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prema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dugoročnim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ciljevima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poput</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planiranja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mirovine</a:t>
              </a:r>
              <a:r>
                <a:rPr lang="en-US" sz="2400" dirty="0">
                  <a:effectLst/>
                  <a:latin typeface="+mj-lt"/>
                  <a:ea typeface="Yu Mincho" panose="02020400000000000000" pitchFamily="18" charset="-128"/>
                  <a:cs typeface="Arial" panose="020B0604020202020204" pitchFamily="34" charset="0"/>
                </a:rPr>
                <a:t>.</a:t>
              </a:r>
              <a:endParaRPr lang="es-ES" dirty="0">
                <a:latin typeface="+mj-lt"/>
              </a:endParaRPr>
            </a:p>
          </p:txBody>
        </p:sp>
        <p:sp>
          <p:nvSpPr>
            <p:cNvPr id="6" name="Google Shape;58;p2">
              <a:extLst>
                <a:ext uri="{FF2B5EF4-FFF2-40B4-BE49-F238E27FC236}">
                  <a16:creationId xmlns:a16="http://schemas.microsoft.com/office/drawing/2014/main" id="{7A286E1A-B6C2-B4EC-03F3-BA157EE0197E}"/>
                </a:ext>
              </a:extLst>
            </p:cNvPr>
            <p:cNvSpPr txBox="1"/>
            <p:nvPr/>
          </p:nvSpPr>
          <p:spPr>
            <a:xfrm>
              <a:off x="1332000" y="7470191"/>
              <a:ext cx="54252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4800" b="1" dirty="0">
                  <a:solidFill>
                    <a:srgbClr val="33CCFF"/>
                  </a:solidFill>
                  <a:latin typeface="+mj-lt"/>
                  <a:sym typeface="Helvetica Neue"/>
                </a:rPr>
                <a:t>3</a:t>
              </a:r>
              <a:endParaRPr dirty="0">
                <a:solidFill>
                  <a:srgbClr val="33CCFF"/>
                </a:solidFill>
                <a:latin typeface="+mj-lt"/>
              </a:endParaRPr>
            </a:p>
          </p:txBody>
        </p:sp>
      </p:grpSp>
      <p:grpSp>
        <p:nvGrpSpPr>
          <p:cNvPr id="10" name="Group 9">
            <a:extLst>
              <a:ext uri="{FF2B5EF4-FFF2-40B4-BE49-F238E27FC236}">
                <a16:creationId xmlns:a16="http://schemas.microsoft.com/office/drawing/2014/main" id="{AC0F2370-2BC8-0DAD-C952-8ACB5680E163}"/>
              </a:ext>
            </a:extLst>
          </p:cNvPr>
          <p:cNvGrpSpPr/>
          <p:nvPr/>
        </p:nvGrpSpPr>
        <p:grpSpPr>
          <a:xfrm>
            <a:off x="1332000" y="5679129"/>
            <a:ext cx="15660600" cy="1200288"/>
            <a:chOff x="1332000" y="5679129"/>
            <a:chExt cx="15660600" cy="1200288"/>
          </a:xfrm>
        </p:grpSpPr>
        <p:sp>
          <p:nvSpPr>
            <p:cNvPr id="7" name="Google Shape;120;p6">
              <a:extLst>
                <a:ext uri="{FF2B5EF4-FFF2-40B4-BE49-F238E27FC236}">
                  <a16:creationId xmlns:a16="http://schemas.microsoft.com/office/drawing/2014/main" id="{C59E2560-D3DC-0A29-71F9-40F1DD11710B}"/>
                </a:ext>
              </a:extLst>
            </p:cNvPr>
            <p:cNvSpPr txBox="1"/>
            <p:nvPr/>
          </p:nvSpPr>
          <p:spPr>
            <a:xfrm>
              <a:off x="1332000" y="5679129"/>
              <a:ext cx="14888209"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err="1">
                  <a:effectLst/>
                  <a:latin typeface="+mj-lt"/>
                  <a:ea typeface="Yu Mincho" panose="02020400000000000000" pitchFamily="18" charset="-128"/>
                  <a:cs typeface="Arial" panose="020B0604020202020204" pitchFamily="34" charset="0"/>
                </a:rPr>
                <a:t>Izbjegavanje</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financijskih</a:t>
              </a:r>
              <a:r>
                <a:rPr lang="en-US" sz="2400" b="1" dirty="0">
                  <a:effectLst/>
                  <a:latin typeface="+mj-lt"/>
                  <a:ea typeface="Yu Mincho" panose="02020400000000000000" pitchFamily="18" charset="-128"/>
                  <a:cs typeface="Arial" panose="020B0604020202020204" pitchFamily="34" charset="0"/>
                </a:rPr>
                <a:t> </a:t>
              </a:r>
              <a:r>
                <a:rPr lang="en-US" sz="2400" b="1" dirty="0" err="1">
                  <a:effectLst/>
                  <a:latin typeface="+mj-lt"/>
                  <a:ea typeface="Yu Mincho" panose="02020400000000000000" pitchFamily="18" charset="-128"/>
                  <a:cs typeface="Arial" panose="020B0604020202020204" pitchFamily="34" charset="0"/>
                </a:rPr>
                <a:t>zamki</a:t>
              </a:r>
              <a:r>
                <a:rPr lang="en-US" sz="2400" b="1" dirty="0">
                  <a:effectLst/>
                  <a:latin typeface="+mj-lt"/>
                  <a:ea typeface="Yu Mincho" panose="02020400000000000000" pitchFamily="18" charset="-128"/>
                  <a:cs typeface="Arial" panose="020B0604020202020204" pitchFamily="34" charset="0"/>
                </a:rPr>
                <a:t>: </a:t>
              </a:r>
              <a:r>
                <a:rPr lang="en-US" sz="2400" dirty="0">
                  <a:effectLst/>
                  <a:latin typeface="+mj-lt"/>
                  <a:ea typeface="Yu Mincho" panose="02020400000000000000" pitchFamily="18" charset="-128"/>
                  <a:cs typeface="Arial" panose="020B0604020202020204" pitchFamily="34" charset="0"/>
                </a:rPr>
                <a:t>Bez </a:t>
              </a:r>
              <a:r>
                <a:rPr lang="en-US" sz="2400" dirty="0" err="1">
                  <a:effectLst/>
                  <a:latin typeface="+mj-lt"/>
                  <a:ea typeface="Yu Mincho" panose="02020400000000000000" pitchFamily="18" charset="-128"/>
                  <a:cs typeface="Arial" panose="020B0604020202020204" pitchFamily="34" charset="0"/>
                </a:rPr>
                <a:t>financijske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pismenosti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mogli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biste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biti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podložniji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upadanju</a:t>
              </a:r>
              <a:r>
                <a:rPr lang="en-US" sz="2400" dirty="0">
                  <a:effectLst/>
                  <a:latin typeface="+mj-lt"/>
                  <a:ea typeface="Yu Mincho" panose="02020400000000000000" pitchFamily="18" charset="-128"/>
                  <a:cs typeface="Arial" panose="020B0604020202020204" pitchFamily="34" charset="0"/>
                </a:rPr>
                <a:t> u </a:t>
              </a:r>
              <a:r>
                <a:rPr lang="en-US" sz="2400" dirty="0" err="1">
                  <a:effectLst/>
                  <a:latin typeface="+mj-lt"/>
                  <a:ea typeface="Yu Mincho" panose="02020400000000000000" pitchFamily="18" charset="-128"/>
                  <a:cs typeface="Arial" panose="020B0604020202020204" pitchFamily="34" charset="0"/>
                </a:rPr>
                <a:t>financijske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zamke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ili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donošenju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loših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financijskih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odluka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Uz</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odgovarajuće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znanje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razumijevanje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možete</a:t>
              </a:r>
              <a:r>
                <a:rPr lang="en-US" sz="2400" dirty="0">
                  <a:effectLst/>
                  <a:latin typeface="+mj-lt"/>
                  <a:ea typeface="Yu Mincho" panose="02020400000000000000" pitchFamily="18" charset="-128"/>
                  <a:cs typeface="Arial" panose="020B0604020202020204" pitchFamily="34" charset="0"/>
                </a:rPr>
                <a:t> se </a:t>
              </a:r>
              <a:r>
                <a:rPr lang="en-US" sz="2400" dirty="0" err="1">
                  <a:effectLst/>
                  <a:latin typeface="+mj-lt"/>
                  <a:ea typeface="Yu Mincho" panose="02020400000000000000" pitchFamily="18" charset="-128"/>
                  <a:cs typeface="Arial" panose="020B0604020202020204" pitchFamily="34" charset="0"/>
                </a:rPr>
                <a:t>snaći</a:t>
              </a:r>
              <a:r>
                <a:rPr lang="en-US" sz="2400" dirty="0">
                  <a:effectLst/>
                  <a:latin typeface="+mj-lt"/>
                  <a:ea typeface="Yu Mincho" panose="02020400000000000000" pitchFamily="18" charset="-128"/>
                  <a:cs typeface="Arial" panose="020B0604020202020204" pitchFamily="34" charset="0"/>
                </a:rPr>
                <a:t> u </a:t>
              </a:r>
              <a:r>
                <a:rPr lang="en-US" sz="2400" dirty="0" err="1">
                  <a:effectLst/>
                  <a:latin typeface="+mj-lt"/>
                  <a:ea typeface="Yu Mincho" panose="02020400000000000000" pitchFamily="18" charset="-128"/>
                  <a:cs typeface="Arial" panose="020B0604020202020204" pitchFamily="34" charset="0"/>
                </a:rPr>
                <a:t>financijskim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izazovima</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izbjeći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nepotrebno</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zaduživanje</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i</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kloniti</a:t>
              </a:r>
              <a:r>
                <a:rPr lang="en-US" sz="2400" dirty="0">
                  <a:effectLst/>
                  <a:latin typeface="+mj-lt"/>
                  <a:ea typeface="Yu Mincho" panose="02020400000000000000" pitchFamily="18" charset="-128"/>
                  <a:cs typeface="Arial" panose="020B0604020202020204" pitchFamily="34" charset="0"/>
                </a:rPr>
                <a:t> se </a:t>
              </a:r>
              <a:r>
                <a:rPr lang="en-US" sz="2400" dirty="0" err="1">
                  <a:effectLst/>
                  <a:latin typeface="+mj-lt"/>
                  <a:ea typeface="Yu Mincho" panose="02020400000000000000" pitchFamily="18" charset="-128"/>
                  <a:cs typeface="Arial" panose="020B0604020202020204" pitchFamily="34" charset="0"/>
                </a:rPr>
                <a:t>lažnih</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shema</a:t>
              </a:r>
              <a:r>
                <a:rPr lang="en-US" sz="2400" dirty="0">
                  <a:effectLst/>
                  <a:latin typeface="+mj-lt"/>
                  <a:ea typeface="Yu Mincho" panose="02020400000000000000" pitchFamily="18" charset="-128"/>
                  <a:cs typeface="Arial" panose="020B0604020202020204" pitchFamily="34" charset="0"/>
                </a:rPr>
                <a:t>.</a:t>
              </a:r>
              <a:endParaRPr lang="es-ES" dirty="0">
                <a:latin typeface="+mj-lt"/>
              </a:endParaRPr>
            </a:p>
          </p:txBody>
        </p:sp>
        <p:sp>
          <p:nvSpPr>
            <p:cNvPr id="9" name="Google Shape;58;p2">
              <a:extLst>
                <a:ext uri="{FF2B5EF4-FFF2-40B4-BE49-F238E27FC236}">
                  <a16:creationId xmlns:a16="http://schemas.microsoft.com/office/drawing/2014/main" id="{BFB33CC1-E2B5-B5B6-C88F-2D2227DABBA5}"/>
                </a:ext>
              </a:extLst>
            </p:cNvPr>
            <p:cNvSpPr txBox="1"/>
            <p:nvPr/>
          </p:nvSpPr>
          <p:spPr>
            <a:xfrm>
              <a:off x="16459200" y="5863795"/>
              <a:ext cx="53340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r" rtl="0">
                <a:spcBef>
                  <a:spcPts val="0"/>
                </a:spcBef>
                <a:spcAft>
                  <a:spcPts val="0"/>
                </a:spcAft>
                <a:buNone/>
              </a:pPr>
              <a:r>
                <a:rPr lang="hr-HR" sz="4800" b="1" dirty="0">
                  <a:solidFill>
                    <a:srgbClr val="33CCFF"/>
                  </a:solidFill>
                  <a:latin typeface="+mj-lt"/>
                  <a:sym typeface="Helvetica Neue"/>
                </a:rPr>
                <a:t>2</a:t>
              </a:r>
              <a:endParaRPr dirty="0">
                <a:solidFill>
                  <a:srgbClr val="33CCFF"/>
                </a:solidFill>
                <a:latin typeface="+mj-lt"/>
              </a:endParaRPr>
            </a:p>
          </p:txBody>
        </p:sp>
      </p:grpSp>
      <p:cxnSp>
        <p:nvCxnSpPr>
          <p:cNvPr id="4" name="Straight Connector 3">
            <a:extLst>
              <a:ext uri="{FF2B5EF4-FFF2-40B4-BE49-F238E27FC236}">
                <a16:creationId xmlns:a16="http://schemas.microsoft.com/office/drawing/2014/main" id="{D9986C2C-4023-4068-CC33-C7B63F86EFEA}"/>
              </a:ext>
            </a:extLst>
          </p:cNvPr>
          <p:cNvCxnSpPr/>
          <p:nvPr/>
        </p:nvCxnSpPr>
        <p:spPr>
          <a:xfrm>
            <a:off x="1260600" y="5678591"/>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762BD4-AD45-2682-CC1F-EE97D0074C47}"/>
              </a:ext>
            </a:extLst>
          </p:cNvPr>
          <p:cNvCxnSpPr/>
          <p:nvPr/>
        </p:nvCxnSpPr>
        <p:spPr>
          <a:xfrm>
            <a:off x="1295400" y="7084369"/>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9074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5212</Words>
  <Application>Microsoft Office PowerPoint</Application>
  <PresentationFormat>Personalizado</PresentationFormat>
  <Paragraphs>278</Paragraphs>
  <Slides>40</Slides>
  <Notes>40</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40</vt:i4>
      </vt:variant>
    </vt:vector>
  </HeadingPairs>
  <TitlesOfParts>
    <vt:vector size="48" baseType="lpstr">
      <vt:lpstr>DM Sans</vt:lpstr>
      <vt:lpstr>Arial</vt:lpstr>
      <vt:lpstr>Helvetica Neue</vt:lpstr>
      <vt:lpstr>Calibri</vt:lpstr>
      <vt:lpstr>Wingdings</vt:lpstr>
      <vt:lpstr>Office Theme</vt:lpstr>
      <vt:lpstr>1_Office Theme</vt:lpstr>
      <vt:lpstr>think-cell Slide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Internet Web Solutions</cp:lastModifiedBy>
  <cp:revision>138</cp:revision>
  <cp:lastPrinted>2023-06-28T21:04:59Z</cp:lastPrinted>
  <dcterms:created xsi:type="dcterms:W3CDTF">2022-01-27T16:04:38Z</dcterms:created>
  <dcterms:modified xsi:type="dcterms:W3CDTF">2023-09-11T09:32:42Z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y fmtid="{D5CDD505-2E9C-101B-9397-08002B2CF9AE}" pid="5" name="MSIP_Label_ea60d57e-af5b-4752-ac57-3e4f28ca11dc_Enabled">
    <vt:lpwstr>true</vt:lpwstr>
  </property>
  <property fmtid="{D5CDD505-2E9C-101B-9397-08002B2CF9AE}" pid="6" name="MSIP_Label_ea60d57e-af5b-4752-ac57-3e4f28ca11dc_SetDate">
    <vt:lpwstr>2023-06-25T12:39:47Z</vt:lpwstr>
  </property>
  <property fmtid="{D5CDD505-2E9C-101B-9397-08002B2CF9AE}" pid="7" name="MSIP_Label_ea60d57e-af5b-4752-ac57-3e4f28ca11dc_Method">
    <vt:lpwstr>Standard</vt:lpwstr>
  </property>
  <property fmtid="{D5CDD505-2E9C-101B-9397-08002B2CF9AE}" pid="8" name="MSIP_Label_ea60d57e-af5b-4752-ac57-3e4f28ca11dc_Name">
    <vt:lpwstr>ea60d57e-af5b-4752-ac57-3e4f28ca11dc</vt:lpwstr>
  </property>
  <property fmtid="{D5CDD505-2E9C-101B-9397-08002B2CF9AE}" pid="9" name="MSIP_Label_ea60d57e-af5b-4752-ac57-3e4f28ca11dc_SiteId">
    <vt:lpwstr>36da45f1-dd2c-4d1f-af13-5abe46b99921</vt:lpwstr>
  </property>
  <property fmtid="{D5CDD505-2E9C-101B-9397-08002B2CF9AE}" pid="10" name="MSIP_Label_ea60d57e-af5b-4752-ac57-3e4f28ca11dc_ActionId">
    <vt:lpwstr>a50c850e-1f0c-4ed5-92e1-640010c37547</vt:lpwstr>
  </property>
  <property fmtid="{D5CDD505-2E9C-101B-9397-08002B2CF9AE}" pid="11" name="MSIP_Label_ea60d57e-af5b-4752-ac57-3e4f28ca11dc_ContentBits">
    <vt:lpwstr>0</vt:lpwstr>
  </property>
</Properties>
</file>