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43"/>
  </p:notesMasterIdLst>
  <p:sldIdLst>
    <p:sldId id="256" r:id="rId3"/>
    <p:sldId id="257" r:id="rId4"/>
    <p:sldId id="259" r:id="rId5"/>
    <p:sldId id="260" r:id="rId6"/>
    <p:sldId id="278" r:id="rId7"/>
    <p:sldId id="286" r:id="rId8"/>
    <p:sldId id="287" r:id="rId9"/>
    <p:sldId id="288" r:id="rId10"/>
    <p:sldId id="280" r:id="rId11"/>
    <p:sldId id="289" r:id="rId12"/>
    <p:sldId id="290" r:id="rId13"/>
    <p:sldId id="291" r:id="rId14"/>
    <p:sldId id="281" r:id="rId15"/>
    <p:sldId id="292" r:id="rId16"/>
    <p:sldId id="273" r:id="rId17"/>
    <p:sldId id="276" r:id="rId18"/>
    <p:sldId id="293" r:id="rId19"/>
    <p:sldId id="294" r:id="rId20"/>
    <p:sldId id="282" r:id="rId21"/>
    <p:sldId id="295" r:id="rId22"/>
    <p:sldId id="296" r:id="rId23"/>
    <p:sldId id="297" r:id="rId24"/>
    <p:sldId id="298" r:id="rId25"/>
    <p:sldId id="283" r:id="rId26"/>
    <p:sldId id="299" r:id="rId27"/>
    <p:sldId id="274" r:id="rId28"/>
    <p:sldId id="271" r:id="rId29"/>
    <p:sldId id="302" r:id="rId30"/>
    <p:sldId id="284" r:id="rId31"/>
    <p:sldId id="303" r:id="rId32"/>
    <p:sldId id="304" r:id="rId33"/>
    <p:sldId id="285" r:id="rId34"/>
    <p:sldId id="305" r:id="rId35"/>
    <p:sldId id="306" r:id="rId36"/>
    <p:sldId id="307" r:id="rId37"/>
    <p:sldId id="266" r:id="rId38"/>
    <p:sldId id="279" r:id="rId39"/>
    <p:sldId id="267" r:id="rId40"/>
    <p:sldId id="268" r:id="rId41"/>
    <p:sldId id="270" r:id="rId42"/>
  </p:sldIdLst>
  <p:sldSz cx="18288000" cy="10287000"/>
  <p:notesSz cx="18288000" cy="10287000"/>
  <p:embeddedFontLst>
    <p:embeddedFont>
      <p:font typeface="Calibri" panose="020F0502020204030204" pitchFamily="34" charset="0"/>
      <p:regular r:id="rId44"/>
      <p:bold r:id="rId45"/>
      <p:italic r:id="rId46"/>
      <p:boldItalic r:id="rId47"/>
    </p:embeddedFont>
    <p:embeddedFont>
      <p:font typeface="DM Sans" pitchFamily="2" charset="0"/>
      <p:regular r:id="rId48"/>
      <p:bold r:id="rId49"/>
      <p:italic r:id="rId50"/>
      <p:boldItalic r:id="rId51"/>
    </p:embeddedFont>
    <p:embeddedFont>
      <p:font typeface="Helvetica Neue" panose="020B0604020202020204" charset="0"/>
      <p:regular r:id="rId52"/>
      <p:bold r:id="rId53"/>
      <p:italic r:id="rId54"/>
      <p:boldItalic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790"/>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765"/>
    <p:restoredTop sz="94660"/>
  </p:normalViewPr>
  <p:slideViewPr>
    <p:cSldViewPr snapToGrid="0">
      <p:cViewPr varScale="1">
        <p:scale>
          <a:sx n="61" d="100"/>
          <a:sy n="61" d="100"/>
        </p:scale>
        <p:origin x="926"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93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87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76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65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65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446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1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4573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3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37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6018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297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329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26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093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70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83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279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60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442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178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010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032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27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156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499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11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6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1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92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43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5.jpeg"/><Relationship Id="rId5" Type="http://schemas.openxmlformats.org/officeDocument/2006/relationships/tags" Target="../tags/tag2.xml"/><Relationship Id="rId10" Type="http://schemas.openxmlformats.org/officeDocument/2006/relationships/image" Target="../media/image4.jpeg"/><Relationship Id="rId4" Type="http://schemas.openxmlformats.org/officeDocument/2006/relationships/theme" Target="../theme/theme1.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oleObject" Target="../embeddings/oleObject2.bin"/><Relationship Id="rId11" Type="http://schemas.openxmlformats.org/officeDocument/2006/relationships/image" Target="../media/image5.jpeg"/><Relationship Id="rId5" Type="http://schemas.openxmlformats.org/officeDocument/2006/relationships/tags" Target="../tags/tag3.xml"/><Relationship Id="rId10" Type="http://schemas.openxmlformats.org/officeDocument/2006/relationships/image" Target="../media/image6.jpeg"/><Relationship Id="rId4" Type="http://schemas.openxmlformats.org/officeDocument/2006/relationships/theme" Target="../theme/theme2.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A7555D6-A858-38F7-CFF6-AB85D9FCDD13}"/>
              </a:ext>
            </a:extLst>
          </p:cNvPr>
          <p:cNvGraphicFramePr>
            <a:graphicFrameLocks noChangeAspect="1"/>
          </p:cNvGraphicFramePr>
          <p:nvPr userDrawn="1">
            <p:custDataLst>
              <p:tags r:id="rId5"/>
            </p:custDataLst>
            <p:extLst>
              <p:ext uri="{D42A27DB-BD31-4B8C-83A1-F6EECF244321}">
                <p14:modId xmlns:p14="http://schemas.microsoft.com/office/powerpoint/2010/main" val="3895073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dirty="0">
                <a:solidFill>
                  <a:srgbClr val="000000"/>
                </a:solidFill>
                <a:latin typeface="Calibri"/>
                <a:ea typeface="Calibri"/>
                <a:cs typeface="Calibri"/>
                <a:sym typeface="Calibri"/>
              </a:rPr>
              <a:t>"Té Europea Comisión suporta fore to producción o ti publicación des nota constituye endórsenme o to contentas chicha reflectas to bies olí o to autor, and to Comisión cañota be helad responsable fore aní use chicha May be nade o to información contaminad therein."</a:t>
            </a:r>
            <a:endParaRPr sz="1100" dirty="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descripción – Creative Comámonos licencian</a:t>
            </a:r>
            <a:r>
              <a:rPr lang="es-ES" sz="1100" b="0" i="0" dirty="0">
                <a:solidFill>
                  <a:schemeClr val="dk1"/>
                </a:solidFill>
                <a:latin typeface="DM Sans"/>
                <a:ea typeface="DM Sans"/>
                <a:cs typeface="DM Sans"/>
                <a:sym typeface="DM Sans"/>
              </a:rPr>
              <a:t>: Té material Publisher end to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Project webzine are webzine as Open Educacional Rezurces' (OER) and can be frey (frey permisión o teñir creaturas): creaturas, Used, reusad, copiad, adaptad, and share voy uses, watt información Abbot to sorche o teñir origen.</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0B5F0D4-B6F7-CE58-F844-A5354C81461A}"/>
              </a:ext>
            </a:extLst>
          </p:cNvPr>
          <p:cNvGraphicFramePr>
            <a:graphicFrameLocks noChangeAspect="1"/>
          </p:cNvGraphicFramePr>
          <p:nvPr userDrawn="1">
            <p:custDataLst>
              <p:tags r:id="rId5"/>
            </p:custDataLst>
            <p:extLst>
              <p:ext uri="{D42A27DB-BD31-4B8C-83A1-F6EECF244321}">
                <p14:modId xmlns:p14="http://schemas.microsoft.com/office/powerpoint/2010/main" val="42064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dirty="0">
                <a:solidFill>
                  <a:srgbClr val="000000"/>
                </a:solidFill>
                <a:latin typeface="Calibri"/>
                <a:ea typeface="Calibri"/>
                <a:cs typeface="Calibri"/>
                <a:sym typeface="Calibri"/>
              </a:rPr>
              <a:t>"Té Europea Comisión suporta fore to producción o ti publicación des nota constituye endórsenme o to contentas chicha reflectas to bies olí o to autor, and to Comisión cañota be helad responsable fore aní use chicha May be nade o to información contaminad therein."</a:t>
            </a:r>
            <a:endParaRPr sz="1100" dirty="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descripción – Creative Comámonos licencian</a:t>
            </a:r>
            <a:r>
              <a:rPr lang="es-ES" sz="1100" b="0" i="0" dirty="0">
                <a:solidFill>
                  <a:schemeClr val="dk1"/>
                </a:solidFill>
                <a:latin typeface="DM Sans"/>
                <a:ea typeface="DM Sans"/>
                <a:cs typeface="DM Sans"/>
                <a:sym typeface="DM Sans"/>
              </a:rPr>
              <a:t>: Té material Publisher end to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Project webzine are webzine as Open Educacional Rezurces' (OER) and can be frey (frey permisión o teñir creaturas): creaturas, Used, reusad, copiad, adaptad, and share voy uses, watt información Abbot to sorche o teñir origen.</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6.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8" Type="http://schemas.openxmlformats.org/officeDocument/2006/relationships/hyperlink" Target="https://www.insuranceeurope.eu/priorities/26/digitalisation" TargetMode="External"/><Relationship Id="rId3" Type="http://schemas.openxmlformats.org/officeDocument/2006/relationships/hyperlink" Target="https://www.bankingsupervision.europa.eu/about/consumerprotection/html/index.en.html" TargetMode="External"/><Relationship Id="rId7" Type="http://schemas.openxmlformats.org/officeDocument/2006/relationships/hyperlink" Target="https://finance.ec.europa.eu/system/files/2022-01/220111-financial-competence-framework-adults_en.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esma.europa.eu/investor-corner" TargetMode="External"/><Relationship Id="rId5" Type="http://schemas.openxmlformats.org/officeDocument/2006/relationships/hyperlink" Target="https://finance.ec.europa.eu/consumer-finance-and-payments/financial-literacy_en" TargetMode="External"/><Relationship Id="rId10" Type="http://schemas.openxmlformats.org/officeDocument/2006/relationships/hyperlink" Target="https://www.oecd.org/financial/education/" TargetMode="External"/><Relationship Id="rId4" Type="http://schemas.openxmlformats.org/officeDocument/2006/relationships/hyperlink" Target="https://commission.europa.eu/live-work-travel-eu/consumer-rights-and-complaints/consumer-financial-products-and-services/consumer-protection-financial-services_en" TargetMode="External"/><Relationship Id="rId9" Type="http://schemas.openxmlformats.org/officeDocument/2006/relationships/hyperlink" Target="http://www.oecd.org/financial/education/2022-INFE-Toolkit-Measuring-Finlit-Financial-Inclusion.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967907" y="4672448"/>
            <a:ext cx="12352186"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it-IT" sz="4400" b="1">
                <a:solidFill>
                  <a:schemeClr val="tx1"/>
                </a:solidFill>
                <a:latin typeface="+mn-lt"/>
                <a:ea typeface="Helvetica Neue"/>
                <a:cs typeface="Helvetica Neue"/>
                <a:sym typeface="Helvetica Neue"/>
              </a:rPr>
              <a:t>Finanza personale nell’ambiente digitale</a:t>
            </a:r>
            <a:endParaRPr lang="it-IT" sz="4400" b="1" i="0" u="none" strike="noStrike" cap="none">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a:solidFill>
                  <a:srgbClr val="00CCFF"/>
                </a:solidFill>
              </a:rPr>
              <a:t>www.digitale-boomer.eu</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998201" y="5568736"/>
            <a:ext cx="1723660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it-IT" sz="4000">
                <a:solidFill>
                  <a:schemeClr val="tx1"/>
                </a:solidFill>
                <a:latin typeface="Arial" pitchFamily="34" charset="0"/>
                <a:ea typeface="Helvetica Neue"/>
                <a:cs typeface="Arial" pitchFamily="34" charset="0"/>
                <a:sym typeface="Helvetica Neue"/>
              </a:rPr>
              <a:t>Sviluppato da: Università di Zagabria, Facoltà di Economia e Commercio</a:t>
            </a:r>
            <a:endParaRPr lang="it-IT" sz="4000" i="0" u="none" strike="noStrike" cap="none">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AE1CAE5-AE0F-2AFA-20D2-EA1256CB14E7}"/>
              </a:ext>
            </a:extLst>
          </p:cNvPr>
          <p:cNvGraphicFramePr>
            <a:graphicFrameLocks noChangeAspect="1"/>
          </p:cNvGraphicFramePr>
          <p:nvPr>
            <p:custDataLst>
              <p:tags r:id="rId1"/>
            </p:custDataLst>
            <p:extLst>
              <p:ext uri="{D42A27DB-BD31-4B8C-83A1-F6EECF244321}">
                <p14:modId xmlns:p14="http://schemas.microsoft.com/office/powerpoint/2010/main" val="1680835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C706A67C-B325-C207-B189-6DDDC3818EB3}"/>
              </a:ext>
            </a:extLst>
          </p:cNvPr>
          <p:cNvGrpSpPr/>
          <p:nvPr/>
        </p:nvGrpSpPr>
        <p:grpSpPr>
          <a:xfrm>
            <a:off x="1332000" y="7407445"/>
            <a:ext cx="15660600" cy="1569620"/>
            <a:chOff x="1332000" y="5679129"/>
            <a:chExt cx="15660600" cy="1569620"/>
          </a:xfrm>
        </p:grpSpPr>
        <p:sp>
          <p:nvSpPr>
            <p:cNvPr id="8" name="Google Shape;120;p6">
              <a:extLst>
                <a:ext uri="{FF2B5EF4-FFF2-40B4-BE49-F238E27FC236}">
                  <a16:creationId xmlns:a16="http://schemas.microsoft.com/office/drawing/2014/main" id="{A20CAC5F-B5F6-992A-A6E2-943D17FED445}"/>
                </a:ext>
              </a:extLst>
            </p:cNvPr>
            <p:cNvSpPr txBox="1"/>
            <p:nvPr/>
          </p:nvSpPr>
          <p:spPr>
            <a:xfrm>
              <a:off x="1332000" y="5679129"/>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b="1" dirty="0">
                  <a:effectLst/>
                  <a:latin typeface="+mj-lt"/>
                  <a:ea typeface="Yu Mincho" panose="02020400000000000000" pitchFamily="18" charset="-128"/>
                  <a:cs typeface="Arial" panose="020B0604020202020204" pitchFamily="34" charset="0"/>
                </a:rPr>
                <a:t>Adattarsi all'era digitale: </a:t>
              </a:r>
              <a:r>
                <a:rPr lang="it-IT" sz="2400" dirty="0">
                  <a:effectLst/>
                  <a:latin typeface="+mj-lt"/>
                  <a:ea typeface="Yu Mincho" panose="02020400000000000000" pitchFamily="18" charset="-128"/>
                  <a:cs typeface="Arial" panose="020B0604020202020204" pitchFamily="34" charset="0"/>
                </a:rPr>
                <a:t>Nel mondo digitale di oggi, le transazioni e i servizi finanziari sono diventati sempre più digitali. L'alfabetizzazione finanziaria aiuta a navigare nell'online banking, nei sistemi di pagamento mobile e in altri servizi finanziari digitali con fiducia e sicurezza. In questo modo è possibile sfruttare al meglio le opportunità offerte dal panorama digitale, riducendo al minimo i rischi associati.</a:t>
              </a:r>
              <a:endParaRPr lang="es-ES" dirty="0">
                <a:latin typeface="+mj-lt"/>
              </a:endParaRPr>
            </a:p>
          </p:txBody>
        </p:sp>
        <p:sp>
          <p:nvSpPr>
            <p:cNvPr id="12" name="Google Shape;58;p2">
              <a:extLst>
                <a:ext uri="{FF2B5EF4-FFF2-40B4-BE49-F238E27FC236}">
                  <a16:creationId xmlns:a16="http://schemas.microsoft.com/office/drawing/2014/main" id="{576A15ED-B7A6-9CA7-4D7B-E7C402DC48D3}"/>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6</a:t>
              </a:r>
              <a:endParaRPr dirty="0">
                <a:solidFill>
                  <a:srgbClr val="33CCFF"/>
                </a:solidFill>
                <a:latin typeface="+mj-lt"/>
              </a:endParaRPr>
            </a:p>
          </p:txBody>
        </p:sp>
      </p:grpSp>
      <p:sp>
        <p:nvSpPr>
          <p:cNvPr id="118" name="Google Shape;118;p6"/>
          <p:cNvSpPr txBox="1"/>
          <p:nvPr/>
        </p:nvSpPr>
        <p:spPr>
          <a:xfrm>
            <a:off x="1332000" y="2401311"/>
            <a:ext cx="1566060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1. L'intersezione tra alfabetizzazione finanziaria e digitale</a:t>
            </a:r>
            <a:endParaRPr lang="it-IT" sz="45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j-lt"/>
                <a:ea typeface="Helvetica Neue"/>
                <a:cs typeface="Helvetica Neue"/>
                <a:sym typeface="Helvetica Neue"/>
              </a:rPr>
              <a:t>Cosa significa essere alfabetizzati finanziariamente?</a:t>
            </a:r>
            <a:endParaRPr lang="en-US" dirty="0">
              <a:solidFill>
                <a:srgbClr val="00CCFF"/>
              </a:solidFill>
              <a:latin typeface="+mj-lt"/>
            </a:endParaRPr>
          </a:p>
        </p:txBody>
      </p:sp>
      <p:grpSp>
        <p:nvGrpSpPr>
          <p:cNvPr id="10" name="Group 9">
            <a:extLst>
              <a:ext uri="{FF2B5EF4-FFF2-40B4-BE49-F238E27FC236}">
                <a16:creationId xmlns:a16="http://schemas.microsoft.com/office/drawing/2014/main" id="{AC0F2370-2BC8-0DAD-C952-8ACB5680E163}"/>
              </a:ext>
            </a:extLst>
          </p:cNvPr>
          <p:cNvGrpSpPr/>
          <p:nvPr/>
        </p:nvGrpSpPr>
        <p:grpSpPr>
          <a:xfrm>
            <a:off x="1332000" y="4072713"/>
            <a:ext cx="15660600" cy="1569620"/>
            <a:chOff x="1332000" y="5679129"/>
            <a:chExt cx="15660600" cy="1569620"/>
          </a:xfrm>
        </p:grpSpPr>
        <p:sp>
          <p:nvSpPr>
            <p:cNvPr id="7" name="Google Shape;120;p6">
              <a:extLst>
                <a:ext uri="{FF2B5EF4-FFF2-40B4-BE49-F238E27FC236}">
                  <a16:creationId xmlns:a16="http://schemas.microsoft.com/office/drawing/2014/main" id="{C59E2560-D3DC-0A29-71F9-40F1DD11710B}"/>
                </a:ext>
              </a:extLst>
            </p:cNvPr>
            <p:cNvSpPr txBox="1"/>
            <p:nvPr/>
          </p:nvSpPr>
          <p:spPr>
            <a:xfrm>
              <a:off x="1332000" y="5679129"/>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b="1" dirty="0">
                  <a:effectLst/>
                  <a:latin typeface="+mj-lt"/>
                  <a:ea typeface="Yu Mincho" panose="02020400000000000000" pitchFamily="18" charset="-128"/>
                  <a:cs typeface="Arial" panose="020B0604020202020204" pitchFamily="34" charset="0"/>
                </a:rPr>
                <a:t>Protezione contro lo sfruttamento: </a:t>
              </a:r>
              <a:r>
                <a:rPr lang="it-IT" sz="2400" dirty="0">
                  <a:effectLst/>
                  <a:latin typeface="+mj-lt"/>
                  <a:ea typeface="Yu Mincho" panose="02020400000000000000" pitchFamily="18" charset="-128"/>
                  <a:cs typeface="Arial" panose="020B0604020202020204" pitchFamily="34" charset="0"/>
                </a:rPr>
                <a:t>Gli anziani, in particolare, possono essere vulnerabili allo sfruttamento finanziario. L'alfabetizzazione finanziaria migliora la capacità di identificare potenziali truffe, di proteggere i propri beni e di riconoscere quando è il caso di rivolgersi a un professionista.  Consente di salvaguardare il proprio benessere finanziario e di mantenere il controllo sulle proprie decisioni finanziarie.</a:t>
              </a:r>
              <a:endParaRPr lang="es-ES" dirty="0">
                <a:latin typeface="+mj-lt"/>
              </a:endParaRPr>
            </a:p>
          </p:txBody>
        </p:sp>
        <p:sp>
          <p:nvSpPr>
            <p:cNvPr id="9" name="Google Shape;58;p2">
              <a:extLst>
                <a:ext uri="{FF2B5EF4-FFF2-40B4-BE49-F238E27FC236}">
                  <a16:creationId xmlns:a16="http://schemas.microsoft.com/office/drawing/2014/main" id="{BFB33CC1-E2B5-B5B6-C88F-2D2227DABBA5}"/>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4</a:t>
              </a:r>
              <a:endParaRPr dirty="0">
                <a:solidFill>
                  <a:srgbClr val="33CCFF"/>
                </a:solidFill>
                <a:latin typeface="+mj-lt"/>
              </a:endParaRPr>
            </a:p>
          </p:txBody>
        </p:sp>
      </p:grpSp>
      <p:grpSp>
        <p:nvGrpSpPr>
          <p:cNvPr id="20" name="Group 19">
            <a:extLst>
              <a:ext uri="{FF2B5EF4-FFF2-40B4-BE49-F238E27FC236}">
                <a16:creationId xmlns:a16="http://schemas.microsoft.com/office/drawing/2014/main" id="{4CF8EC65-849D-BBA1-C88C-B2688D2FFEDE}"/>
              </a:ext>
            </a:extLst>
          </p:cNvPr>
          <p:cNvGrpSpPr/>
          <p:nvPr/>
        </p:nvGrpSpPr>
        <p:grpSpPr>
          <a:xfrm>
            <a:off x="1332000" y="5741865"/>
            <a:ext cx="15660600" cy="1569620"/>
            <a:chOff x="1332000" y="3966033"/>
            <a:chExt cx="15660600" cy="1569620"/>
          </a:xfrm>
        </p:grpSpPr>
        <p:sp>
          <p:nvSpPr>
            <p:cNvPr id="21" name="Google Shape;120;p6">
              <a:extLst>
                <a:ext uri="{FF2B5EF4-FFF2-40B4-BE49-F238E27FC236}">
                  <a16:creationId xmlns:a16="http://schemas.microsoft.com/office/drawing/2014/main" id="{27FF07EC-495F-0F18-8DA4-8FDEA600AD30}"/>
                </a:ext>
              </a:extLst>
            </p:cNvPr>
            <p:cNvSpPr txBox="1"/>
            <p:nvPr/>
          </p:nvSpPr>
          <p:spPr>
            <a:xfrm>
              <a:off x="2104391" y="3966033"/>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b="1" dirty="0">
                  <a:effectLst/>
                  <a:latin typeface="+mj-lt"/>
                  <a:ea typeface="Yu Mincho" panose="02020400000000000000" pitchFamily="18" charset="-128"/>
                  <a:cs typeface="Arial" panose="020B0604020202020204" pitchFamily="34" charset="0"/>
                </a:rPr>
                <a:t>Aumento della fiducia e dell'empowerment: </a:t>
              </a:r>
              <a:r>
                <a:rPr lang="it-IT" sz="2400" dirty="0">
                  <a:effectLst/>
                  <a:latin typeface="+mj-lt"/>
                  <a:ea typeface="Yu Mincho" panose="02020400000000000000" pitchFamily="18" charset="-128"/>
                  <a:cs typeface="Arial" panose="020B0604020202020204" pitchFamily="34" charset="0"/>
                </a:rPr>
                <a:t>L'alfabetizzazione finanziaria non solo migliora le capacità decisionali in campo finanziario, ma aumenta anche la fiducia nella gestione del denaro. Permette di assumere il controllo delle proprie questioni finanziarie, riducendo lo stress e l'ansia legati alle finanze e migliorando il benessere generale.</a:t>
              </a:r>
              <a:endParaRPr lang="es-ES" dirty="0">
                <a:latin typeface="+mj-lt"/>
              </a:endParaRPr>
            </a:p>
          </p:txBody>
        </p:sp>
        <p:sp>
          <p:nvSpPr>
            <p:cNvPr id="22" name="Google Shape;58;p2">
              <a:extLst>
                <a:ext uri="{FF2B5EF4-FFF2-40B4-BE49-F238E27FC236}">
                  <a16:creationId xmlns:a16="http://schemas.microsoft.com/office/drawing/2014/main" id="{17959F23-FA4C-BBD1-FDB2-BD5B6AEADAF4}"/>
                </a:ext>
              </a:extLst>
            </p:cNvPr>
            <p:cNvSpPr txBox="1"/>
            <p:nvPr/>
          </p:nvSpPr>
          <p:spPr>
            <a:xfrm>
              <a:off x="1332000" y="4257359"/>
              <a:ext cx="54252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4800" b="1" dirty="0">
                  <a:solidFill>
                    <a:srgbClr val="33CCFF"/>
                  </a:solidFill>
                  <a:latin typeface="+mj-lt"/>
                  <a:ea typeface="Helvetica Neue"/>
                  <a:cs typeface="Helvetica Neue"/>
                  <a:sym typeface="Helvetica Neue"/>
                </a:rPr>
                <a:t>5</a:t>
              </a:r>
              <a:endParaRPr dirty="0">
                <a:solidFill>
                  <a:srgbClr val="33CCFF"/>
                </a:solidFill>
                <a:latin typeface="+mj-lt"/>
              </a:endParaRPr>
            </a:p>
          </p:txBody>
        </p:sp>
      </p:grpSp>
      <p:cxnSp>
        <p:nvCxnSpPr>
          <p:cNvPr id="2" name="Straight Connector 1">
            <a:extLst>
              <a:ext uri="{FF2B5EF4-FFF2-40B4-BE49-F238E27FC236}">
                <a16:creationId xmlns:a16="http://schemas.microsoft.com/office/drawing/2014/main" id="{A95DCCE2-B84B-15E9-D5B9-71BFAFC20E82}"/>
              </a:ext>
            </a:extLst>
          </p:cNvPr>
          <p:cNvCxnSpPr/>
          <p:nvPr/>
        </p:nvCxnSpPr>
        <p:spPr>
          <a:xfrm>
            <a:off x="1295400" y="7357205"/>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F8B74F7-F4E4-0DFA-1369-3857659B6155}"/>
              </a:ext>
            </a:extLst>
          </p:cNvPr>
          <p:cNvCxnSpPr/>
          <p:nvPr/>
        </p:nvCxnSpPr>
        <p:spPr>
          <a:xfrm>
            <a:off x="1295400" y="5696145"/>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60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AE1CAE5-AE0F-2AFA-20D2-EA1256CB14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9" name="think-cell data - do not delete" hidden="1">
                        <a:extLst>
                          <a:ext uri="{FF2B5EF4-FFF2-40B4-BE49-F238E27FC236}">
                            <a16:creationId xmlns:a16="http://schemas.microsoft.com/office/drawing/2014/main" id="{CAE1CAE5-AE0F-2AFA-20D2-EA1256CB14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8" name="Google Shape;118;p6"/>
          <p:cNvSpPr txBox="1"/>
          <p:nvPr/>
        </p:nvSpPr>
        <p:spPr>
          <a:xfrm>
            <a:off x="1332000" y="2401311"/>
            <a:ext cx="1566060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1. L'intersezione tra alfabetizzazione finanziaria e digitale</a:t>
            </a:r>
            <a:endParaRPr lang="it-IT" sz="45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significa essere alfabetizzati finanziariamente?</a:t>
            </a:r>
            <a:endParaRPr lang="en-US" dirty="0">
              <a:solidFill>
                <a:srgbClr val="00CCFF"/>
              </a:solidFill>
              <a:latin typeface="+mn-lt"/>
            </a:endParaRPr>
          </a:p>
        </p:txBody>
      </p:sp>
      <p:sp>
        <p:nvSpPr>
          <p:cNvPr id="2" name="Google Shape;120;p6">
            <a:extLst>
              <a:ext uri="{FF2B5EF4-FFF2-40B4-BE49-F238E27FC236}">
                <a16:creationId xmlns:a16="http://schemas.microsoft.com/office/drawing/2014/main" id="{46F11CAF-DACA-AB8E-F8F3-BDF97718E9F7}"/>
              </a:ext>
            </a:extLst>
          </p:cNvPr>
          <p:cNvSpPr txBox="1"/>
          <p:nvPr/>
        </p:nvSpPr>
        <p:spPr>
          <a:xfrm>
            <a:off x="1874520" y="5343346"/>
            <a:ext cx="9265920" cy="2308284"/>
          </a:xfrm>
          <a:prstGeom prst="rect">
            <a:avLst/>
          </a:prstGeom>
          <a:noFill/>
          <a:ln w="38100">
            <a:solidFill>
              <a:srgbClr val="33CCFF"/>
            </a:solidFill>
            <a:prstDash val="sysDash"/>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i="1" dirty="0">
                <a:solidFill>
                  <a:schemeClr val="accent6"/>
                </a:solidFill>
                <a:latin typeface="+mn-lt"/>
                <a:ea typeface="Helvetica Neue"/>
                <a:cs typeface="Helvetica Neue"/>
                <a:sym typeface="Helvetica Neue"/>
              </a:rPr>
              <a:t>Comprendendo perché l'alfabetizzazione finanziaria è importante, si può riconoscere il suo impatto sul proprio benessere finanziario, adottare misure per migliorare le proprie conoscenze e competenze e prendere decisioni finanziarie informate che influenzino positivamente la propria sicurezza finanziaria presente e futura.</a:t>
            </a:r>
            <a:endParaRPr lang="en-US" sz="2400" i="1" dirty="0">
              <a:solidFill>
                <a:schemeClr val="accent6"/>
              </a:solidFill>
              <a:latin typeface="+mn-lt"/>
              <a:ea typeface="Helvetica Neue"/>
              <a:cs typeface="Helvetica Neue"/>
              <a:sym typeface="Helvetica Neue"/>
            </a:endParaRPr>
          </a:p>
        </p:txBody>
      </p:sp>
      <p:pic>
        <p:nvPicPr>
          <p:cNvPr id="5" name="Imagen 5">
            <a:extLst>
              <a:ext uri="{FF2B5EF4-FFF2-40B4-BE49-F238E27FC236}">
                <a16:creationId xmlns:a16="http://schemas.microsoft.com/office/drawing/2014/main" id="{1BEFB996-5A5F-DEBB-F4BF-182503743D18}"/>
              </a:ext>
            </a:extLst>
          </p:cNvPr>
          <p:cNvPicPr>
            <a:picLocks noChangeAspect="1"/>
          </p:cNvPicPr>
          <p:nvPr/>
        </p:nvPicPr>
        <p:blipFill>
          <a:blip r:embed="rId6"/>
          <a:stretch>
            <a:fillRect/>
          </a:stretch>
        </p:blipFill>
        <p:spPr>
          <a:xfrm>
            <a:off x="11987175" y="4257343"/>
            <a:ext cx="4426305" cy="3741626"/>
          </a:xfrm>
          <a:prstGeom prst="rect">
            <a:avLst/>
          </a:prstGeom>
        </p:spPr>
      </p:pic>
    </p:spTree>
    <p:extLst>
      <p:ext uri="{BB962C8B-B14F-4D97-AF65-F5344CB8AC3E}">
        <p14:creationId xmlns:p14="http://schemas.microsoft.com/office/powerpoint/2010/main" val="297960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1. L'intersezione tra alfabetizzazione finanziaria e digitale</a:t>
            </a:r>
            <a:endParaRPr lang="it-IT" sz="45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j-lt"/>
                <a:ea typeface="Helvetica Neue"/>
                <a:cs typeface="Helvetica Neue"/>
                <a:sym typeface="Helvetica Neue"/>
              </a:rPr>
              <a:t>In che modo l'alfabetizzazione finanziaria nell'ambiente digitale è unica?</a:t>
            </a:r>
            <a:endParaRPr lang="en-US" dirty="0">
              <a:solidFill>
                <a:srgbClr val="00CCFF"/>
              </a:solidFill>
              <a:latin typeface="+mj-lt"/>
            </a:endParaRPr>
          </a:p>
        </p:txBody>
      </p:sp>
      <p:sp>
        <p:nvSpPr>
          <p:cNvPr id="120" name="Google Shape;120;p6"/>
          <p:cNvSpPr txBox="1"/>
          <p:nvPr/>
        </p:nvSpPr>
        <p:spPr>
          <a:xfrm>
            <a:off x="1295400" y="4024780"/>
            <a:ext cx="15697200" cy="4952149"/>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it-IT" sz="2400" b="1" dirty="0">
                <a:effectLst/>
                <a:latin typeface="+mj-lt"/>
                <a:ea typeface="Yu Mincho" panose="02020400000000000000" pitchFamily="18" charset="-128"/>
                <a:cs typeface="Arial" panose="020B0604020202020204" pitchFamily="34" charset="0"/>
              </a:rPr>
              <a:t>L'alfabetizzazione finanziaria nel mondo digitale </a:t>
            </a:r>
            <a:r>
              <a:rPr lang="it-IT" sz="2400" dirty="0">
                <a:effectLst/>
                <a:latin typeface="+mj-lt"/>
                <a:ea typeface="Yu Mincho" panose="02020400000000000000" pitchFamily="18" charset="-128"/>
                <a:cs typeface="Arial" panose="020B0604020202020204" pitchFamily="34" charset="0"/>
              </a:rPr>
              <a:t>è diversa dall'alfabetizzazione finanziaria tradizionale perché implica l'utilizzo di strumenti e piattaforme digitali per gestire il proprio denaro. Significa capire come utilizzare in modo sicuro l'online banking, le app di budgeting e altri strumenti digitali.</a:t>
            </a: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 </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it-IT" sz="2400" dirty="0">
                <a:effectLst/>
                <a:latin typeface="+mj-lt"/>
                <a:ea typeface="Yu Mincho" panose="02020400000000000000" pitchFamily="18" charset="-128"/>
                <a:cs typeface="Arial" panose="020B0604020202020204" pitchFamily="34" charset="0"/>
              </a:rPr>
              <a:t>L'ambiente digitale implica l'utilizzo </a:t>
            </a:r>
            <a:r>
              <a:rPr lang="it-IT" sz="2400" b="1" dirty="0">
                <a:effectLst/>
                <a:latin typeface="+mj-lt"/>
                <a:ea typeface="Yu Mincho" panose="02020400000000000000" pitchFamily="18" charset="-128"/>
                <a:cs typeface="Arial" panose="020B0604020202020204" pitchFamily="34" charset="0"/>
              </a:rPr>
              <a:t>di vari strumenti e piattaforme digitali per gestire il proprio denaro</a:t>
            </a:r>
            <a:r>
              <a:rPr lang="it-IT" sz="2400" dirty="0">
                <a:effectLst/>
                <a:latin typeface="+mj-lt"/>
                <a:ea typeface="Yu Mincho" panose="02020400000000000000" pitchFamily="18" charset="-128"/>
                <a:cs typeface="Arial" panose="020B0604020202020204" pitchFamily="34" charset="0"/>
              </a:rPr>
              <a:t>. Tra questi figurano l'online banking, le app di pagamento mobile, le app di budgeting e le piattaforme di investimento. È importante acquisire familiarità con questi strumenti e capire come usarli in modo sicuro ed efficace.</a:t>
            </a: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 </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it-IT" sz="2400" dirty="0">
                <a:effectLst/>
                <a:latin typeface="+mj-lt"/>
                <a:ea typeface="Yu Mincho" panose="02020400000000000000" pitchFamily="18" charset="-128"/>
                <a:cs typeface="Arial" panose="020B0604020202020204" pitchFamily="34" charset="0"/>
              </a:rPr>
              <a:t>Nell'ambiente digitale </a:t>
            </a:r>
            <a:r>
              <a:rPr lang="it-IT" sz="2400" b="1" dirty="0">
                <a:effectLst/>
                <a:latin typeface="+mj-lt"/>
                <a:ea typeface="Yu Mincho" panose="02020400000000000000" pitchFamily="18" charset="-128"/>
                <a:cs typeface="Arial" panose="020B0604020202020204" pitchFamily="34" charset="0"/>
              </a:rPr>
              <a:t>è importante proteggere le informazioni personali e stare al sicuro online. </a:t>
            </a:r>
            <a:r>
              <a:rPr lang="it-IT" sz="2400" dirty="0">
                <a:effectLst/>
                <a:latin typeface="+mj-lt"/>
                <a:ea typeface="Yu Mincho" panose="02020400000000000000" pitchFamily="18" charset="-128"/>
                <a:cs typeface="Arial" panose="020B0604020202020204" pitchFamily="34" charset="0"/>
              </a:rPr>
              <a:t>Ciò significa imparare a stare al sicuro online, riconoscere ed evitare le truffe e utilizzare pratiche di navigazione sicure. Questo aiuta a prevenire il furto di identità e le frodi finanziarie.</a:t>
            </a:r>
            <a:endParaRPr lang="en-US" sz="20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89116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1. L'intersezione tra alfabetizzazione finanziaria e digitale</a:t>
            </a:r>
            <a:endParaRPr lang="it-IT" sz="45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j-lt"/>
                <a:ea typeface="Helvetica Neue"/>
                <a:cs typeface="Helvetica Neue"/>
                <a:sym typeface="Helvetica Neue"/>
              </a:rPr>
              <a:t>In che modo l'alfabetizzazione finanziaria nell'ambiente digitale è unica?</a:t>
            </a:r>
            <a:endParaRPr lang="en-US" dirty="0">
              <a:solidFill>
                <a:srgbClr val="00CCFF"/>
              </a:solidFill>
              <a:latin typeface="+mj-lt"/>
            </a:endParaRPr>
          </a:p>
        </p:txBody>
      </p:sp>
      <p:sp>
        <p:nvSpPr>
          <p:cNvPr id="120" name="Google Shape;120;p6"/>
          <p:cNvSpPr txBox="1"/>
          <p:nvPr/>
        </p:nvSpPr>
        <p:spPr>
          <a:xfrm>
            <a:off x="1295400" y="4024780"/>
            <a:ext cx="15697200" cy="4952149"/>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it-IT" sz="2400" dirty="0">
                <a:effectLst/>
                <a:latin typeface="+mj-lt"/>
                <a:ea typeface="Yu Mincho" panose="02020400000000000000" pitchFamily="18" charset="-128"/>
                <a:cs typeface="Arial" panose="020B0604020202020204" pitchFamily="34" charset="0"/>
              </a:rPr>
              <a:t>Internet offre una grande quantità di</a:t>
            </a:r>
            <a:r>
              <a:rPr lang="it-IT" sz="2400" b="1" dirty="0">
                <a:effectLst/>
                <a:latin typeface="+mj-lt"/>
                <a:ea typeface="Yu Mincho" panose="02020400000000000000" pitchFamily="18" charset="-128"/>
                <a:cs typeface="Arial" panose="020B0604020202020204" pitchFamily="34" charset="0"/>
              </a:rPr>
              <a:t> informazioni e risorse per la gestione delle proprie finanze</a:t>
            </a:r>
            <a:r>
              <a:rPr lang="it-IT" sz="2400" dirty="0">
                <a:effectLst/>
                <a:latin typeface="+mj-lt"/>
                <a:ea typeface="Yu Mincho" panose="02020400000000000000" pitchFamily="18" charset="-128"/>
                <a:cs typeface="Arial" panose="020B0604020202020204" pitchFamily="34" charset="0"/>
              </a:rPr>
              <a:t>. Essere alfabetizzati digitalmente significa sapere come trovare informazioni finanziarie affidabili online e rimanere aggiornati sulle ultime tendenze e normative.</a:t>
            </a: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 </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it-IT" sz="2400" b="1" dirty="0">
                <a:effectLst/>
                <a:latin typeface="+mj-lt"/>
                <a:ea typeface="Yu Mincho" panose="02020400000000000000" pitchFamily="18" charset="-128"/>
                <a:cs typeface="Arial" panose="020B0604020202020204" pitchFamily="34" charset="0"/>
              </a:rPr>
              <a:t>È essenziale comprendere le diverse opzioni di pagamento digitale. </a:t>
            </a:r>
            <a:r>
              <a:rPr lang="it-IT" sz="2400" dirty="0">
                <a:effectLst/>
                <a:latin typeface="+mj-lt"/>
                <a:ea typeface="Yu Mincho" panose="02020400000000000000" pitchFamily="18" charset="-128"/>
                <a:cs typeface="Arial" panose="020B0604020202020204" pitchFamily="34" charset="0"/>
              </a:rPr>
              <a:t>Queste includono i pagamenti online, i trasferimenti peer-to-peer, i portafogli digitali e i pagamenti senza contatto. Conoscere i vantaggi, i rischi e le misure di sicurezza associate a questi metodi di pagamento consente di fare scelte consapevoli.</a:t>
            </a:r>
          </a:p>
          <a:p>
            <a:pPr algn="just">
              <a:lnSpc>
                <a:spcPct val="107000"/>
              </a:lnSpc>
              <a:spcAft>
                <a:spcPts val="800"/>
              </a:spcAft>
            </a:pPr>
            <a:r>
              <a:rPr lang="en-US" sz="2400" dirty="0">
                <a:effectLst/>
                <a:highlight>
                  <a:srgbClr val="FFFF00"/>
                </a:highlight>
                <a:latin typeface="+mj-lt"/>
                <a:ea typeface="Yu Mincho" panose="02020400000000000000" pitchFamily="18" charset="-128"/>
                <a:cs typeface="Arial" panose="020B0604020202020204" pitchFamily="34" charset="0"/>
              </a:rPr>
              <a:t> </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it-IT" sz="2400" b="1" dirty="0">
                <a:effectLst/>
                <a:latin typeface="+mj-lt"/>
                <a:ea typeface="Yu Mincho" panose="02020400000000000000" pitchFamily="18" charset="-128"/>
                <a:cs typeface="Arial" panose="020B0604020202020204" pitchFamily="34" charset="0"/>
              </a:rPr>
              <a:t>L'alfabetizzazione finanziaria nell'ambiente digitale </a:t>
            </a:r>
            <a:r>
              <a:rPr lang="it-IT" sz="2400" dirty="0">
                <a:effectLst/>
                <a:latin typeface="+mj-lt"/>
                <a:ea typeface="Yu Mincho" panose="02020400000000000000" pitchFamily="18" charset="-128"/>
                <a:cs typeface="Arial" panose="020B0604020202020204" pitchFamily="34" charset="0"/>
              </a:rPr>
              <a:t>significa adattare i principi decisionali finanziari tradizionali al panorama digitale. Ciò include la valutazione della credibilità delle istituzioni finanziarie online, il confronto tra prodotti e servizi finanziari digitale e la comprensione dei termini e delle condizioni dei contratti digitali.</a:t>
            </a:r>
            <a:endParaRPr lang="en-US" sz="20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4305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1. L'intersezione tra alfabetizzazione finanziaria e digitale</a:t>
            </a:r>
            <a:endParaRPr sz="45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In che modo l'alfabetizzazione finanziaria nell'ambiente digitale è unica?</a:t>
            </a:r>
            <a:endParaRPr lang="en-US" dirty="0">
              <a:solidFill>
                <a:srgbClr val="00CCFF"/>
              </a:solidFill>
              <a:latin typeface="+mn-lt"/>
            </a:endParaRPr>
          </a:p>
        </p:txBody>
      </p:sp>
      <p:sp>
        <p:nvSpPr>
          <p:cNvPr id="2" name="Google Shape;120;p6">
            <a:extLst>
              <a:ext uri="{FF2B5EF4-FFF2-40B4-BE49-F238E27FC236}">
                <a16:creationId xmlns:a16="http://schemas.microsoft.com/office/drawing/2014/main" id="{D0CD93ED-BC14-4410-424C-2AC4B64AF0E4}"/>
              </a:ext>
            </a:extLst>
          </p:cNvPr>
          <p:cNvSpPr txBox="1"/>
          <p:nvPr/>
        </p:nvSpPr>
        <p:spPr>
          <a:xfrm>
            <a:off x="7726680" y="5772777"/>
            <a:ext cx="9265920" cy="1200288"/>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it-IT" sz="2400" i="1" dirty="0">
                <a:solidFill>
                  <a:schemeClr val="accent6"/>
                </a:solidFill>
                <a:latin typeface="+mn-lt"/>
                <a:ea typeface="Helvetica Neue"/>
                <a:cs typeface="Helvetica Neue"/>
                <a:sym typeface="Helvetica Neue"/>
              </a:rPr>
              <a:t>L'alfabetizzazione finanziaria nell'ambiente digitale consente di prendere decisioni informate, di proteggersi online e di utilizzare gli strumenti digitali per migliorare il proprio benessere finanziario.</a:t>
            </a:r>
            <a:endParaRPr lang="en-US" sz="2400" i="1" dirty="0">
              <a:solidFill>
                <a:schemeClr val="accent6"/>
              </a:solidFill>
              <a:latin typeface="+mn-lt"/>
              <a:ea typeface="Helvetica Neue"/>
              <a:cs typeface="Helvetica Neue"/>
              <a:sym typeface="Helvetica Neue"/>
            </a:endParaRPr>
          </a:p>
        </p:txBody>
      </p:sp>
      <p:pic>
        <p:nvPicPr>
          <p:cNvPr id="4" name="Imagen 3">
            <a:extLst>
              <a:ext uri="{FF2B5EF4-FFF2-40B4-BE49-F238E27FC236}">
                <a16:creationId xmlns:a16="http://schemas.microsoft.com/office/drawing/2014/main" id="{21D71FAF-056B-4D6F-9ECC-188BC6E0DE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90"/>
          <a:stretch/>
        </p:blipFill>
        <p:spPr>
          <a:xfrm>
            <a:off x="2231966" y="4072713"/>
            <a:ext cx="4580313" cy="5056216"/>
          </a:xfrm>
          <a:prstGeom prst="rect">
            <a:avLst/>
          </a:prstGeom>
        </p:spPr>
      </p:pic>
    </p:spTree>
    <p:extLst>
      <p:ext uri="{BB962C8B-B14F-4D97-AF65-F5344CB8AC3E}">
        <p14:creationId xmlns:p14="http://schemas.microsoft.com/office/powerpoint/2010/main" val="30196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think-cell data - do not delete" hidden="1">
                        <a:extLst>
                          <a:ext uri="{FF2B5EF4-FFF2-40B4-BE49-F238E27FC236}">
                            <a16:creationId xmlns:a16="http://schemas.microsoft.com/office/drawing/2014/main" id="{966EBD8D-71BA-4414-ECB0-05FADA11D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751587" y="3795269"/>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2590896" y="3724674"/>
            <a:ext cx="12483548"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it-IT" sz="4800" b="1" dirty="0">
                <a:solidFill>
                  <a:schemeClr val="tx1"/>
                </a:solidFill>
                <a:latin typeface="+mn-lt"/>
                <a:ea typeface="Helvetica Neue"/>
                <a:cs typeface="Helvetica Neue"/>
                <a:sym typeface="Helvetica Neue"/>
              </a:rPr>
              <a:t>Comprendere i servizi finanziari digitali</a:t>
            </a:r>
            <a:endParaRPr lang="en-US" sz="4800" b="1" dirty="0">
              <a:solidFill>
                <a:schemeClr val="tx1"/>
              </a:solidFill>
              <a:latin typeface="+mn-lt"/>
              <a:ea typeface="Helvetica Neue"/>
              <a:cs typeface="Helvetica Neue"/>
              <a:sym typeface="Helvetica Neue"/>
            </a:endParaRPr>
          </a:p>
        </p:txBody>
      </p:sp>
      <p:sp>
        <p:nvSpPr>
          <p:cNvPr id="113" name="Google Shape;113;p5"/>
          <p:cNvSpPr txBox="1"/>
          <p:nvPr/>
        </p:nvSpPr>
        <p:spPr>
          <a:xfrm>
            <a:off x="7414591" y="2604875"/>
            <a:ext cx="3796748"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a:solidFill>
                  <a:srgbClr val="00CCFF"/>
                </a:solidFill>
                <a:latin typeface="+mn-lt"/>
                <a:ea typeface="Helvetica Neue"/>
                <a:cs typeface="Helvetica Neue"/>
                <a:sym typeface="Helvetica Neue"/>
              </a:rPr>
              <a:t>Unità </a:t>
            </a:r>
            <a:r>
              <a:rPr lang="hr-HR" sz="6000" b="1" dirty="0">
                <a:solidFill>
                  <a:srgbClr val="00CCFF"/>
                </a:solidFill>
                <a:latin typeface="+mn-lt"/>
                <a:ea typeface="Helvetica Neue"/>
                <a:cs typeface="Helvetica Neue"/>
                <a:sym typeface="Helvetica Neue"/>
              </a:rPr>
              <a:t>2</a:t>
            </a:r>
            <a:endParaRPr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2751140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2. Comprendere i servizi finanziari digitali</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sono l'online e il mobile banking e come si possono usare?</a:t>
            </a:r>
            <a:endParaRPr lang="es-ES" dirty="0">
              <a:solidFill>
                <a:srgbClr val="00CCFF"/>
              </a:solidFill>
              <a:latin typeface="+mn-lt"/>
            </a:endParaRPr>
          </a:p>
        </p:txBody>
      </p:sp>
      <p:sp>
        <p:nvSpPr>
          <p:cNvPr id="120" name="Google Shape;120;p6"/>
          <p:cNvSpPr txBox="1"/>
          <p:nvPr/>
        </p:nvSpPr>
        <p:spPr>
          <a:xfrm>
            <a:off x="6505800" y="4072713"/>
            <a:ext cx="10486800" cy="4693552"/>
          </a:xfrm>
          <a:prstGeom prst="rect">
            <a:avLst/>
          </a:prstGeom>
          <a:noFill/>
          <a:ln>
            <a:noFill/>
          </a:ln>
        </p:spPr>
        <p:txBody>
          <a:bodyPr spcFirstLastPara="1" wrap="square" lIns="91425" tIns="45700" rIns="91425" bIns="45700" anchor="t" anchorCtr="0">
            <a:spAutoFit/>
          </a:bodyPr>
          <a:lstStyle/>
          <a:p>
            <a:pPr algn="just"/>
            <a:r>
              <a:rPr lang="it-IT" sz="2400" b="1" dirty="0">
                <a:effectLst/>
                <a:latin typeface="+mj-lt"/>
                <a:ea typeface="Yu Mincho" panose="02020400000000000000" pitchFamily="18" charset="-128"/>
                <a:cs typeface="Arial" panose="020B0604020202020204" pitchFamily="34" charset="0"/>
              </a:rPr>
              <a:t>Per online banking </a:t>
            </a:r>
            <a:r>
              <a:rPr lang="it-IT" sz="2400" dirty="0">
                <a:effectLst/>
                <a:latin typeface="+mj-lt"/>
                <a:ea typeface="Yu Mincho" panose="02020400000000000000" pitchFamily="18" charset="-128"/>
                <a:cs typeface="Arial" panose="020B0604020202020204" pitchFamily="34" charset="0"/>
              </a:rPr>
              <a:t>si intende l'utilizzo di un computer o di un dispositivo abilitato a Internet per accedere ai propri conti bancari ed effettuare transazioni finanziarie. Consente di visualizzare il saldo del conto, di esaminare la cronologia delle transazioni, di trasferire fondi tra i conti, di pagare le bollette online e di impostare pagamenti automatici. </a:t>
            </a:r>
          </a:p>
          <a:p>
            <a:pPr algn="just"/>
            <a:endParaRPr lang="hr-HR" sz="2400" dirty="0">
              <a:effectLst/>
              <a:latin typeface="+mj-lt"/>
              <a:ea typeface="Yu Mincho" panose="02020400000000000000" pitchFamily="18" charset="-128"/>
              <a:cs typeface="Arial" panose="020B0604020202020204" pitchFamily="34" charset="0"/>
            </a:endParaRPr>
          </a:p>
          <a:p>
            <a:pPr algn="just"/>
            <a:endParaRPr lang="hr-HR" sz="1100" dirty="0">
              <a:latin typeface="+mj-lt"/>
              <a:ea typeface="Yu Mincho" panose="02020400000000000000" pitchFamily="18" charset="-128"/>
              <a:cs typeface="Arial" panose="020B0604020202020204" pitchFamily="34" charset="0"/>
            </a:endParaRPr>
          </a:p>
          <a:p>
            <a:pPr algn="just"/>
            <a:r>
              <a:rPr lang="it-IT" sz="2400" b="1" dirty="0">
                <a:effectLst/>
                <a:latin typeface="+mj-lt"/>
                <a:ea typeface="Yu Mincho" panose="02020400000000000000" pitchFamily="18" charset="-128"/>
                <a:cs typeface="Arial" panose="020B0604020202020204" pitchFamily="34" charset="0"/>
              </a:rPr>
              <a:t>Per utilizzare l'online banking, </a:t>
            </a:r>
            <a:r>
              <a:rPr lang="it-IT" sz="2400" dirty="0">
                <a:effectLst/>
                <a:latin typeface="+mj-lt"/>
                <a:ea typeface="Yu Mincho" panose="02020400000000000000" pitchFamily="18" charset="-128"/>
                <a:cs typeface="Arial" panose="020B0604020202020204" pitchFamily="34" charset="0"/>
              </a:rPr>
              <a:t>è necessario disporre di una connessione a Internet e accedere alla piattaforma online sicura della propria banca. In genere, è necessario creare un conto bancario online con la propria banca e impostare le credenziali di accesso, come un nome utente e una password. Una volta effettuato l'accesso, è possibile navigare nel portale dell'online banking per eseguire varie operazioni finanziarie.</a:t>
            </a:r>
            <a:endParaRPr lang="es-ES" dirty="0">
              <a:latin typeface="+mj-lt"/>
            </a:endParaRPr>
          </a:p>
        </p:txBody>
      </p:sp>
      <p:pic>
        <p:nvPicPr>
          <p:cNvPr id="5" name="Picture 4" descr="Close-up of credit card on keyboard">
            <a:extLst>
              <a:ext uri="{FF2B5EF4-FFF2-40B4-BE49-F238E27FC236}">
                <a16:creationId xmlns:a16="http://schemas.microsoft.com/office/drawing/2014/main" id="{0980B9A2-8421-F384-7666-1CA5A3C1384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14880" y="4446986"/>
            <a:ext cx="4581120" cy="3438703"/>
          </a:xfrm>
          <a:prstGeom prst="rect">
            <a:avLst/>
          </a:prstGeom>
        </p:spPr>
      </p:pic>
    </p:spTree>
    <p:extLst>
      <p:ext uri="{BB962C8B-B14F-4D97-AF65-F5344CB8AC3E}">
        <p14:creationId xmlns:p14="http://schemas.microsoft.com/office/powerpoint/2010/main" val="100352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2. Comprendere i servizi finanziari digitali</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sono l'online e il mobile banking e come si possono usare?</a:t>
            </a:r>
            <a:endParaRPr lang="es-ES" dirty="0">
              <a:solidFill>
                <a:srgbClr val="00CCFF"/>
              </a:solidFill>
              <a:latin typeface="+mn-lt"/>
            </a:endParaRPr>
          </a:p>
        </p:txBody>
      </p:sp>
      <p:sp>
        <p:nvSpPr>
          <p:cNvPr id="120" name="Google Shape;120;p6"/>
          <p:cNvSpPr txBox="1"/>
          <p:nvPr/>
        </p:nvSpPr>
        <p:spPr>
          <a:xfrm>
            <a:off x="6477000" y="4024780"/>
            <a:ext cx="10485120" cy="5401438"/>
          </a:xfrm>
          <a:prstGeom prst="rect">
            <a:avLst/>
          </a:prstGeom>
          <a:noFill/>
          <a:ln>
            <a:noFill/>
          </a:ln>
        </p:spPr>
        <p:txBody>
          <a:bodyPr spcFirstLastPara="1" wrap="square" lIns="91425" tIns="45700" rIns="91425" bIns="45700" anchor="t" anchorCtr="0">
            <a:spAutoFit/>
          </a:bodyPr>
          <a:lstStyle/>
          <a:p>
            <a:pPr algn="just"/>
            <a:r>
              <a:rPr lang="it-IT" sz="2300" b="1" dirty="0">
                <a:effectLst/>
                <a:latin typeface="+mj-lt"/>
                <a:ea typeface="Yu Mincho" panose="02020400000000000000" pitchFamily="18" charset="-128"/>
                <a:cs typeface="Arial" panose="020B0604020202020204" pitchFamily="34" charset="0"/>
              </a:rPr>
              <a:t>Il mobile banking, </a:t>
            </a:r>
            <a:r>
              <a:rPr lang="it-IT" sz="2300" dirty="0">
                <a:effectLst/>
                <a:latin typeface="+mj-lt"/>
                <a:ea typeface="Yu Mincho" panose="02020400000000000000" pitchFamily="18" charset="-128"/>
                <a:cs typeface="Arial" panose="020B0604020202020204" pitchFamily="34" charset="0"/>
              </a:rPr>
              <a:t>come suggerisce il nome, prevede l'utilizzo di un dispositivo mobile, come uno smartphone o un tablet, per accedere ai propri conti bancari ed effettuare transazioni finanziarie. Le applicazioni di mobile banking fornite dalle banche consentono di svolgere funzioni simili a quelle dell'online banking, ma in modo più comodo e portatile. Con un'applicazione di mobile banking installata sul dispositivo, è possibile controllare il saldo del conto, trasferire fondi, pagare bollette, depositare assegni utilizzando la fotocamera del dispositivo e ricevere notifiche sull'attività del conto. </a:t>
            </a:r>
            <a:endParaRPr lang="it-IT" sz="2300" dirty="0">
              <a:latin typeface="+mj-lt"/>
              <a:ea typeface="Yu Mincho" panose="02020400000000000000" pitchFamily="18" charset="-128"/>
              <a:cs typeface="Arial" panose="020B0604020202020204" pitchFamily="34" charset="0"/>
            </a:endParaRPr>
          </a:p>
          <a:p>
            <a:pPr algn="just"/>
            <a:endParaRPr lang="hr-HR" sz="2300" dirty="0">
              <a:latin typeface="+mj-lt"/>
              <a:ea typeface="Yu Mincho" panose="02020400000000000000" pitchFamily="18" charset="-128"/>
              <a:cs typeface="Arial" panose="020B0604020202020204" pitchFamily="34" charset="0"/>
            </a:endParaRPr>
          </a:p>
          <a:p>
            <a:pPr algn="just"/>
            <a:r>
              <a:rPr lang="it-IT" sz="2300" b="1" dirty="0">
                <a:effectLst/>
                <a:latin typeface="+mj-lt"/>
                <a:ea typeface="Yu Mincho" panose="02020400000000000000" pitchFamily="18" charset="-128"/>
                <a:cs typeface="Arial" panose="020B0604020202020204" pitchFamily="34" charset="0"/>
              </a:rPr>
              <a:t>Per utilizzare il mobile banking, </a:t>
            </a:r>
            <a:r>
              <a:rPr lang="it-IT" sz="2300" dirty="0">
                <a:effectLst/>
                <a:latin typeface="+mj-lt"/>
                <a:ea typeface="Yu Mincho" panose="02020400000000000000" pitchFamily="18" charset="-128"/>
                <a:cs typeface="Arial" panose="020B0604020202020204" pitchFamily="34" charset="0"/>
              </a:rPr>
              <a:t>è necessario scaricare e installare l'applicazione di mobile banking della propria banca dall'app store relativo al sistema operativo del proprio dispositivo, come Apple App Store o Google Play Store. Una volta installata, si deve effettuare il login utilizzando le proprie credenziali per l'online banking o impostare un login separato per il mobile banking.</a:t>
            </a:r>
            <a:endParaRPr lang="es-ES" sz="2300" dirty="0">
              <a:latin typeface="+mj-lt"/>
            </a:endParaRPr>
          </a:p>
        </p:txBody>
      </p:sp>
      <p:pic>
        <p:nvPicPr>
          <p:cNvPr id="2" name="Picture 1" descr="Close-up of credit card on keyboard">
            <a:extLst>
              <a:ext uri="{FF2B5EF4-FFF2-40B4-BE49-F238E27FC236}">
                <a16:creationId xmlns:a16="http://schemas.microsoft.com/office/drawing/2014/main" id="{87D6899B-F1CC-76C5-66C9-8A0C6E8FF0C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14880" y="4446986"/>
            <a:ext cx="4581120" cy="3438703"/>
          </a:xfrm>
          <a:prstGeom prst="rect">
            <a:avLst/>
          </a:prstGeom>
        </p:spPr>
      </p:pic>
    </p:spTree>
    <p:extLst>
      <p:ext uri="{BB962C8B-B14F-4D97-AF65-F5344CB8AC3E}">
        <p14:creationId xmlns:p14="http://schemas.microsoft.com/office/powerpoint/2010/main" val="22861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2. Comprendere i servizi finanziari digitali</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sono l'online e il mobile banking e come si possono usare?</a:t>
            </a:r>
            <a:endParaRPr lang="es-ES" sz="2800" dirty="0">
              <a:solidFill>
                <a:srgbClr val="00CCFF"/>
              </a:solidFill>
              <a:latin typeface="+mn-lt"/>
            </a:endParaRPr>
          </a:p>
        </p:txBody>
      </p:sp>
      <p:sp>
        <p:nvSpPr>
          <p:cNvPr id="120" name="Google Shape;120;p6"/>
          <p:cNvSpPr txBox="1"/>
          <p:nvPr/>
        </p:nvSpPr>
        <p:spPr>
          <a:xfrm>
            <a:off x="1332000" y="4072713"/>
            <a:ext cx="15630120" cy="5537309"/>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it-IT" sz="2400" b="1" dirty="0">
                <a:effectLst/>
                <a:latin typeface="+mj-lt"/>
                <a:ea typeface="Yu Mincho" panose="02020400000000000000" pitchFamily="18" charset="-128"/>
                <a:cs typeface="Arial" panose="020B0604020202020204" pitchFamily="34" charset="0"/>
              </a:rPr>
              <a:t>L'utilizzo dell'online e del mobile banking offre diversi vantaggi. </a:t>
            </a:r>
            <a:r>
              <a:rPr lang="it-IT" sz="2400" dirty="0">
                <a:effectLst/>
                <a:latin typeface="+mj-lt"/>
                <a:ea typeface="Yu Mincho" panose="02020400000000000000" pitchFamily="18" charset="-128"/>
                <a:cs typeface="Arial" panose="020B0604020202020204" pitchFamily="34" charset="0"/>
              </a:rPr>
              <a:t>Permette di accedere e gestire comodamente i propri conti da qualsiasi luogo e in qualsiasi momento, senza doversi recare presso una filiale bancaria fisica. Si può risparmiare tempo effettuando le transazioni per via elettronica ed evitando la seccatura di recarsi in più centri di pagamento delle bollette. Inoltre, la gestione delle finanze è sicura, in quanto le banche più affidabili utilizzano la crittografia e altre misure di sicurezza per proteggere le informazioni sensibili durante le transazioni online.</a:t>
            </a: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 </a:t>
            </a:r>
          </a:p>
          <a:p>
            <a:pPr algn="just">
              <a:lnSpc>
                <a:spcPct val="107000"/>
              </a:lnSpc>
              <a:spcAft>
                <a:spcPts val="800"/>
              </a:spcAft>
            </a:pPr>
            <a:r>
              <a:rPr lang="it-IT" sz="2400" dirty="0">
                <a:effectLst/>
                <a:latin typeface="+mj-lt"/>
                <a:ea typeface="Yu Mincho" panose="02020400000000000000" pitchFamily="18" charset="-128"/>
                <a:cs typeface="Arial" panose="020B0604020202020204" pitchFamily="34" charset="0"/>
              </a:rPr>
              <a:t>Per utilizzare efficacemente l'online banking e il mobile banking, </a:t>
            </a:r>
            <a:r>
              <a:rPr lang="it-IT" sz="2400" b="1" dirty="0">
                <a:effectLst/>
                <a:latin typeface="+mj-lt"/>
                <a:ea typeface="Yu Mincho" panose="02020400000000000000" pitchFamily="18" charset="-128"/>
                <a:cs typeface="Arial" panose="020B0604020202020204" pitchFamily="34" charset="0"/>
              </a:rPr>
              <a:t>è importante seguire le best </a:t>
            </a:r>
            <a:r>
              <a:rPr lang="it-IT" sz="2400" b="1" dirty="0" err="1">
                <a:effectLst/>
                <a:latin typeface="+mj-lt"/>
                <a:ea typeface="Yu Mincho" panose="02020400000000000000" pitchFamily="18" charset="-128"/>
                <a:cs typeface="Arial" panose="020B0604020202020204" pitchFamily="34" charset="0"/>
              </a:rPr>
              <a:t>practices</a:t>
            </a:r>
            <a:r>
              <a:rPr lang="it-IT" sz="2400" b="1" dirty="0">
                <a:effectLst/>
                <a:latin typeface="+mj-lt"/>
                <a:ea typeface="Yu Mincho" panose="02020400000000000000" pitchFamily="18" charset="-128"/>
                <a:cs typeface="Arial" panose="020B0604020202020204" pitchFamily="34" charset="0"/>
              </a:rPr>
              <a:t> per la sicurezza</a:t>
            </a:r>
            <a:r>
              <a:rPr lang="it-IT" sz="2400" dirty="0">
                <a:effectLst/>
                <a:latin typeface="+mj-lt"/>
                <a:ea typeface="Yu Mincho" panose="02020400000000000000" pitchFamily="18" charset="-128"/>
                <a:cs typeface="Arial" panose="020B0604020202020204" pitchFamily="34" charset="0"/>
              </a:rPr>
              <a:t>. Tra queste vi sono la riservatezza delle credenziali di accesso, la verifica regolare dell'attività del conto, l'utilizzo di connessioni Internet sicure e la cautela nei confronti di tentativi di phishing o di messaggi sospetti che richiedono informazioni personali. Se si riscontrano problemi o si hanno domande sull'utilizzo dell'online banking o del mobile banking, si consiglia di rivolgersi all'assistenza clienti della propria banca per ottenere assistenza.</a:t>
            </a:r>
            <a:endParaRPr lang="en-US" sz="24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88270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2. Comprendere i servizi finanziari digitali</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sono i sistemi di pagamento online?</a:t>
            </a:r>
            <a:endParaRPr lang="es-ES" dirty="0">
              <a:solidFill>
                <a:srgbClr val="00CCFF"/>
              </a:solidFill>
              <a:latin typeface="+mn-lt"/>
            </a:endParaRPr>
          </a:p>
        </p:txBody>
      </p:sp>
      <p:sp>
        <p:nvSpPr>
          <p:cNvPr id="120" name="Google Shape;120;p6"/>
          <p:cNvSpPr txBox="1"/>
          <p:nvPr/>
        </p:nvSpPr>
        <p:spPr>
          <a:xfrm>
            <a:off x="1295400" y="4024780"/>
            <a:ext cx="8991600"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I sistemi di pagamento online hanno rivoluzionato il modo di effettuare pagamenti e transazioni nell'era digitale. Questi sistemi forniscono metodi comodi e sicuri per pagare beni e servizi online senza dover ricorrere a contanti o assegni.</a:t>
            </a:r>
          </a:p>
          <a:p>
            <a:pPr marL="0" marR="0" lvl="0" indent="0" algn="just"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I sistemi di pagamento online, noti anche come </a:t>
            </a:r>
            <a:r>
              <a:rPr lang="it-IT" sz="2400" b="1" dirty="0">
                <a:solidFill>
                  <a:schemeClr val="dk1"/>
                </a:solidFill>
                <a:latin typeface="+mn-lt"/>
                <a:ea typeface="Helvetica Neue"/>
                <a:cs typeface="Helvetica Neue"/>
                <a:sym typeface="Helvetica Neue"/>
              </a:rPr>
              <a:t>sistemi di pagamento digitali o sistemi di e-payment, </a:t>
            </a:r>
            <a:r>
              <a:rPr lang="it-IT" sz="2400" dirty="0">
                <a:solidFill>
                  <a:schemeClr val="dk1"/>
                </a:solidFill>
                <a:latin typeface="+mn-lt"/>
                <a:ea typeface="Helvetica Neue"/>
                <a:cs typeface="Helvetica Neue"/>
                <a:sym typeface="Helvetica Neue"/>
              </a:rPr>
              <a:t>sono piattaforme che consentono transazioni elettroniche e facilitano il trasferimento di fondi tra individui o aziende. Agiscono come intermediari, trasferendo in modo sicuro il denaro dall'ordinante al beneficiario in un ambiente virtuale.</a:t>
            </a:r>
            <a:endParaRPr lang="es-ES" dirty="0">
              <a:latin typeface="+mn-lt"/>
            </a:endParaRPr>
          </a:p>
        </p:txBody>
      </p:sp>
      <p:pic>
        <p:nvPicPr>
          <p:cNvPr id="2" name="Picture 1" descr="Hands of person using credit card reader">
            <a:extLst>
              <a:ext uri="{FF2B5EF4-FFF2-40B4-BE49-F238E27FC236}">
                <a16:creationId xmlns:a16="http://schemas.microsoft.com/office/drawing/2014/main" id="{FD47D357-3A6C-DB56-0AC8-752C563C21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4197609"/>
            <a:ext cx="5532120" cy="3688080"/>
          </a:xfrm>
          <a:prstGeom prst="rect">
            <a:avLst/>
          </a:prstGeom>
        </p:spPr>
      </p:pic>
    </p:spTree>
    <p:extLst>
      <p:ext uri="{BB962C8B-B14F-4D97-AF65-F5344CB8AC3E}">
        <p14:creationId xmlns:p14="http://schemas.microsoft.com/office/powerpoint/2010/main" val="292238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34E1047-B627-FB99-EEA5-EA37C725B11A}"/>
              </a:ext>
            </a:extLst>
          </p:cNvPr>
          <p:cNvGraphicFramePr>
            <a:graphicFrameLocks noChangeAspect="1"/>
          </p:cNvGraphicFramePr>
          <p:nvPr>
            <p:custDataLst>
              <p:tags r:id="rId1"/>
            </p:custDataLst>
            <p:extLst>
              <p:ext uri="{D42A27DB-BD31-4B8C-83A1-F6EECF244321}">
                <p14:modId xmlns:p14="http://schemas.microsoft.com/office/powerpoint/2010/main" val="4226817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098" name="Picture 2" descr="https://www.digital-boomer.eu/images/suit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736286" y="3843098"/>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00CCFF"/>
                </a:solidFill>
                <a:latin typeface="+mn-lt"/>
                <a:ea typeface="Helvetica Neue"/>
                <a:cs typeface="Helvetica Neue"/>
                <a:sym typeface="Helvetica Neue"/>
              </a:rPr>
              <a:t>Indice</a:t>
            </a:r>
            <a:endParaRPr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n-lt"/>
                <a:ea typeface="Helvetica Neue"/>
                <a:cs typeface="Helvetica Neue"/>
                <a:sym typeface="Helvetica Neue"/>
              </a:rPr>
              <a:t>3</a:t>
            </a:r>
            <a:endParaRPr dirty="0">
              <a:solidFill>
                <a:srgbClr val="33CCFF"/>
              </a:solidFill>
              <a:latin typeface="+mn-lt"/>
            </a:endParaRPr>
          </a:p>
        </p:txBody>
      </p:sp>
      <p:sp>
        <p:nvSpPr>
          <p:cNvPr id="61" name="Google Shape;61;p2"/>
          <p:cNvSpPr txBox="1"/>
          <p:nvPr/>
        </p:nvSpPr>
        <p:spPr>
          <a:xfrm>
            <a:off x="2613798" y="3553272"/>
            <a:ext cx="2935381"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L'intersezione tra alfabetizzazione finanziaria e digitale</a:t>
            </a:r>
            <a:endParaRPr lang="es-ES" dirty="0">
              <a:latin typeface="+mn-lt"/>
            </a:endParaRPr>
          </a:p>
        </p:txBody>
      </p:sp>
      <p:sp>
        <p:nvSpPr>
          <p:cNvPr id="62" name="Google Shape;62;p2"/>
          <p:cNvSpPr txBox="1"/>
          <p:nvPr/>
        </p:nvSpPr>
        <p:spPr>
          <a:xfrm>
            <a:off x="2613798" y="5558168"/>
            <a:ext cx="2935381"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Capire i servizi finanziari digitali</a:t>
            </a:r>
            <a:endParaRPr dirty="0">
              <a:latin typeface="+mn-lt"/>
            </a:endParaRPr>
          </a:p>
        </p:txBody>
      </p:sp>
      <p:sp>
        <p:nvSpPr>
          <p:cNvPr id="63" name="Google Shape;63;p2"/>
          <p:cNvSpPr txBox="1"/>
          <p:nvPr/>
        </p:nvSpPr>
        <p:spPr>
          <a:xfrm>
            <a:off x="2613798" y="7670754"/>
            <a:ext cx="2935381"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Gestione dei rischi finanziari digitali</a:t>
            </a:r>
            <a:endParaRPr dirty="0">
              <a:latin typeface="+mn-lt"/>
            </a:endParaRPr>
          </a:p>
        </p:txBody>
      </p:sp>
      <p:sp>
        <p:nvSpPr>
          <p:cNvPr id="67" name="Google Shape;67;p2"/>
          <p:cNvSpPr txBox="1"/>
          <p:nvPr/>
        </p:nvSpPr>
        <p:spPr>
          <a:xfrm>
            <a:off x="6137615" y="3380116"/>
            <a:ext cx="697293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Cosa significa essere alfabetizzati finanziariamente?</a:t>
            </a:r>
            <a:endParaRPr lang="es-ES" sz="1200" dirty="0">
              <a:latin typeface="+mn-lt"/>
            </a:endParaRPr>
          </a:p>
        </p:txBody>
      </p:sp>
      <p:sp>
        <p:nvSpPr>
          <p:cNvPr id="68" name="Google Shape;68;p2"/>
          <p:cNvSpPr txBox="1"/>
          <p:nvPr/>
        </p:nvSpPr>
        <p:spPr>
          <a:xfrm>
            <a:off x="6137615" y="3935755"/>
            <a:ext cx="594630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Perché l'alfabetizzazione finanziaria è importante?</a:t>
            </a:r>
            <a:endParaRPr lang="es-ES" sz="1200" dirty="0">
              <a:latin typeface="+mn-lt"/>
            </a:endParaRPr>
          </a:p>
        </p:txBody>
      </p:sp>
      <p:sp>
        <p:nvSpPr>
          <p:cNvPr id="69" name="Google Shape;69;p2"/>
          <p:cNvSpPr txBox="1"/>
          <p:nvPr/>
        </p:nvSpPr>
        <p:spPr>
          <a:xfrm>
            <a:off x="6137473" y="4491394"/>
            <a:ext cx="6972935"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In che modo l'alfabetizzazione finanziaria nell'ambiente digitale è unica?</a:t>
            </a:r>
            <a:endParaRPr sz="1200" dirty="0">
              <a:latin typeface="+mn-lt"/>
            </a:endParaRPr>
          </a:p>
        </p:txBody>
      </p:sp>
      <p:sp>
        <p:nvSpPr>
          <p:cNvPr id="70" name="Google Shape;70;p2"/>
          <p:cNvSpPr/>
          <p:nvPr/>
        </p:nvSpPr>
        <p:spPr>
          <a:xfrm>
            <a:off x="5832440"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dirty="0">
              <a:solidFill>
                <a:schemeClr val="dk1"/>
              </a:solidFill>
              <a:latin typeface="+mn-lt"/>
              <a:ea typeface="Calibri"/>
              <a:cs typeface="Calibri"/>
              <a:sym typeface="Calibri"/>
            </a:endParaRPr>
          </a:p>
        </p:txBody>
      </p:sp>
      <p:sp>
        <p:nvSpPr>
          <p:cNvPr id="71" name="Google Shape;71;p2"/>
          <p:cNvSpPr/>
          <p:nvPr/>
        </p:nvSpPr>
        <p:spPr>
          <a:xfrm>
            <a:off x="5801345" y="731575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dirty="0">
              <a:solidFill>
                <a:schemeClr val="dk1"/>
              </a:solidFill>
              <a:latin typeface="+mn-lt"/>
              <a:ea typeface="Calibri"/>
              <a:cs typeface="Calibri"/>
              <a:sym typeface="Calibri"/>
            </a:endParaRPr>
          </a:p>
        </p:txBody>
      </p:sp>
      <p:sp>
        <p:nvSpPr>
          <p:cNvPr id="72" name="Google Shape;72;p2"/>
          <p:cNvSpPr/>
          <p:nvPr/>
        </p:nvSpPr>
        <p:spPr>
          <a:xfrm>
            <a:off x="5801345"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dirty="0">
              <a:solidFill>
                <a:schemeClr val="dk1"/>
              </a:solidFill>
              <a:latin typeface="+mn-lt"/>
              <a:ea typeface="Calibri"/>
              <a:cs typeface="Calibri"/>
              <a:sym typeface="Calibri"/>
            </a:endParaRPr>
          </a:p>
        </p:txBody>
      </p:sp>
      <p:sp>
        <p:nvSpPr>
          <p:cNvPr id="73" name="Google Shape;73;p2"/>
          <p:cNvSpPr txBox="1"/>
          <p:nvPr/>
        </p:nvSpPr>
        <p:spPr>
          <a:xfrm>
            <a:off x="6137473" y="5351415"/>
            <a:ext cx="6972935"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Cosa sono l'online e il mobile banking e come si possono usare?</a:t>
            </a:r>
            <a:endParaRPr lang="es-ES" sz="1200" dirty="0">
              <a:latin typeface="+mn-lt"/>
            </a:endParaRPr>
          </a:p>
        </p:txBody>
      </p:sp>
      <p:sp>
        <p:nvSpPr>
          <p:cNvPr id="74" name="Google Shape;74;p2"/>
          <p:cNvSpPr txBox="1"/>
          <p:nvPr/>
        </p:nvSpPr>
        <p:spPr>
          <a:xfrm>
            <a:off x="6137473" y="6110153"/>
            <a:ext cx="696516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Cosa sono i sistemi di pagamento online?</a:t>
            </a:r>
            <a:endParaRPr lang="es-ES" sz="1200" dirty="0">
              <a:latin typeface="+mn-lt"/>
            </a:endParaRPr>
          </a:p>
        </p:txBody>
      </p:sp>
      <p:sp>
        <p:nvSpPr>
          <p:cNvPr id="75" name="Google Shape;75;p2"/>
          <p:cNvSpPr txBox="1"/>
          <p:nvPr/>
        </p:nvSpPr>
        <p:spPr>
          <a:xfrm>
            <a:off x="6137473" y="6561114"/>
            <a:ext cx="743266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Quali altri servizi finanziari digitali si dovrebbero conoscere?</a:t>
            </a:r>
            <a:endParaRPr lang="es-ES" sz="1200" dirty="0">
              <a:latin typeface="+mn-lt"/>
            </a:endParaRPr>
          </a:p>
        </p:txBody>
      </p:sp>
      <p:sp>
        <p:nvSpPr>
          <p:cNvPr id="76" name="Google Shape;76;p2"/>
          <p:cNvSpPr txBox="1"/>
          <p:nvPr/>
        </p:nvSpPr>
        <p:spPr>
          <a:xfrm>
            <a:off x="6137473" y="6986419"/>
            <a:ext cx="7432665"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Quali sono i rischi associati all'utilizzo dei servizi finanziari digitali?</a:t>
            </a:r>
            <a:endParaRPr lang="es-ES" sz="1200" dirty="0">
              <a:latin typeface="+mn-lt"/>
            </a:endParaRPr>
          </a:p>
        </p:txBody>
      </p:sp>
      <p:sp>
        <p:nvSpPr>
          <p:cNvPr id="77" name="Google Shape;77;p2"/>
          <p:cNvSpPr txBox="1"/>
          <p:nvPr/>
        </p:nvSpPr>
        <p:spPr>
          <a:xfrm>
            <a:off x="6137473" y="7608005"/>
            <a:ext cx="7413936"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Come ci si può proteggere quando si utilizzano i servizi finanziari digitali?</a:t>
            </a:r>
            <a:endParaRPr lang="es-ES" sz="1200" dirty="0">
              <a:latin typeface="+mn-lt"/>
            </a:endParaRPr>
          </a:p>
        </p:txBody>
      </p:sp>
      <p:sp>
        <p:nvSpPr>
          <p:cNvPr id="78" name="Google Shape;78;p2"/>
          <p:cNvSpPr txBox="1"/>
          <p:nvPr/>
        </p:nvSpPr>
        <p:spPr>
          <a:xfrm>
            <a:off x="6137473" y="8285697"/>
            <a:ext cx="7413936"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Cosa si dovrebbe sapere sui propri diritti quando si utilizzano i servizi finanziari digitali?</a:t>
            </a:r>
            <a:endParaRPr lang="es-ES" sz="12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2. Comprendere i servizi finanziari digitali</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sono i sistemi di pagamento online?</a:t>
            </a:r>
            <a:endParaRPr lang="es-ES" dirty="0">
              <a:solidFill>
                <a:srgbClr val="00CCFF"/>
              </a:solidFill>
              <a:latin typeface="+mn-lt"/>
            </a:endParaRPr>
          </a:p>
        </p:txBody>
      </p:sp>
      <p:sp>
        <p:nvSpPr>
          <p:cNvPr id="6" name="TextBox 5">
            <a:extLst>
              <a:ext uri="{FF2B5EF4-FFF2-40B4-BE49-F238E27FC236}">
                <a16:creationId xmlns:a16="http://schemas.microsoft.com/office/drawing/2014/main" id="{9F924169-D181-1627-B8FC-73FA8DA345C1}"/>
              </a:ext>
            </a:extLst>
          </p:cNvPr>
          <p:cNvSpPr txBox="1"/>
          <p:nvPr/>
        </p:nvSpPr>
        <p:spPr>
          <a:xfrm>
            <a:off x="1332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Trasferimenti bancari</a:t>
            </a:r>
            <a:r>
              <a:rPr lang="it-IT" sz="2000" dirty="0">
                <a:effectLst/>
                <a:latin typeface="+mj-lt"/>
                <a:ea typeface="Yu Mincho" panose="02020400000000000000" pitchFamily="18" charset="-128"/>
                <a:cs typeface="Arial" panose="020B0604020202020204" pitchFamily="34" charset="0"/>
              </a:rPr>
              <a:t>: I bonifici bancari consentono di trasferire direttamente i fondi dal proprio conto bancario a un'altra persona o azienda. Questo può essere fatto attraverso le già citate piattaforme bancarie online o le applicazioni di mobile banking. I bonifici bancari sono comunemente utilizzati per le transazioni più importanti o per effettuare pagamenti a soggetti fidati.</a:t>
            </a:r>
            <a:endParaRPr lang="en-US" sz="2000" dirty="0">
              <a:effectLst/>
              <a:latin typeface="+mj-lt"/>
              <a:ea typeface="Yu Mincho" panose="02020400000000000000" pitchFamily="18" charset="-128"/>
              <a:cs typeface="Arial" panose="020B0604020202020204" pitchFamily="34" charset="0"/>
            </a:endParaRPr>
          </a:p>
        </p:txBody>
      </p:sp>
      <p:sp>
        <p:nvSpPr>
          <p:cNvPr id="8" name="TextBox 7">
            <a:extLst>
              <a:ext uri="{FF2B5EF4-FFF2-40B4-BE49-F238E27FC236}">
                <a16:creationId xmlns:a16="http://schemas.microsoft.com/office/drawing/2014/main" id="{F668F10C-FCA9-1039-8707-149E5D55E59B}"/>
              </a:ext>
            </a:extLst>
          </p:cNvPr>
          <p:cNvSpPr txBox="1"/>
          <p:nvPr/>
        </p:nvSpPr>
        <p:spPr>
          <a:xfrm>
            <a:off x="6624000" y="5109292"/>
            <a:ext cx="5040000" cy="4153060"/>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Carte di credito/debito: </a:t>
            </a:r>
            <a:r>
              <a:rPr lang="it-IT" sz="1900" dirty="0">
                <a:effectLst/>
                <a:latin typeface="+mj-lt"/>
                <a:ea typeface="Yu Mincho" panose="02020400000000000000" pitchFamily="18" charset="-128"/>
                <a:cs typeface="Arial" panose="020B0604020202020204" pitchFamily="34" charset="0"/>
              </a:rPr>
              <a:t>Le carte di credito e di debito sono ampiamente utilizzate per i pagamenti online. Sono collegate al proprio conto bancario e possono essere utilizzate per effettuare acquisti su siti web di e-commerce o attraverso gateway di pagamento. Quando si effettua un pagamento, si inseriscono i dati della carta, tra cui il numero di carta, la data di scadenza e il codice CVV, per autorizzare la transazione. Il pagamento viene elaborato e l'importo viene detratto dal saldo della carta o addebitato alla linea di credito.</a:t>
            </a:r>
            <a:endParaRPr lang="en-US" sz="1900" dirty="0">
              <a:effectLst/>
              <a:latin typeface="+mj-lt"/>
              <a:ea typeface="Yu Mincho" panose="02020400000000000000" pitchFamily="18" charset="-128"/>
              <a:cs typeface="Arial" panose="020B0604020202020204" pitchFamily="34" charset="0"/>
            </a:endParaRPr>
          </a:p>
        </p:txBody>
      </p:sp>
      <p:sp>
        <p:nvSpPr>
          <p:cNvPr id="9" name="TextBox 8">
            <a:extLst>
              <a:ext uri="{FF2B5EF4-FFF2-40B4-BE49-F238E27FC236}">
                <a16:creationId xmlns:a16="http://schemas.microsoft.com/office/drawing/2014/main" id="{5B3342A4-D4D5-F22C-3B0B-A27EF6C3100F}"/>
              </a:ext>
            </a:extLst>
          </p:cNvPr>
          <p:cNvSpPr txBox="1"/>
          <p:nvPr/>
        </p:nvSpPr>
        <p:spPr>
          <a:xfrm>
            <a:off x="11916000" y="5109292"/>
            <a:ext cx="5040000" cy="4020268"/>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Portafogli digitali: </a:t>
            </a:r>
            <a:r>
              <a:rPr lang="it-IT" sz="2000" dirty="0">
                <a:effectLst/>
                <a:latin typeface="+mj-lt"/>
                <a:ea typeface="Yu Mincho" panose="02020400000000000000" pitchFamily="18" charset="-128"/>
                <a:cs typeface="Arial" panose="020B0604020202020204" pitchFamily="34" charset="0"/>
              </a:rPr>
              <a:t>I portafogli digitali, noti anche come portafogli elettronici, sono applicazioni che memorizzano in modo sicuro le informazioni di pagamento e consentono di effettuare acquisti per via elettronica. Esempi popolari sono PayPal, Apple Pay, Google Pay e Samsung Pay. Questi portafogli possono essere collegati a conti bancari, carte di credito o carte prepagate, consentendo pagamenti rapidi e semplici con pochi tap su un dispositivo mobile.</a:t>
            </a:r>
            <a:endParaRPr lang="en-US" sz="2000" dirty="0">
              <a:effectLst/>
              <a:latin typeface="+mj-lt"/>
              <a:ea typeface="Yu Mincho" panose="02020400000000000000" pitchFamily="18" charset="-128"/>
              <a:cs typeface="Arial" panose="020B0604020202020204" pitchFamily="34" charset="0"/>
            </a:endParaRPr>
          </a:p>
        </p:txBody>
      </p:sp>
      <p:pic>
        <p:nvPicPr>
          <p:cNvPr id="11" name="Picture 10" descr="Person holding a credit card and cell phone">
            <a:extLst>
              <a:ext uri="{FF2B5EF4-FFF2-40B4-BE49-F238E27FC236}">
                <a16:creationId xmlns:a16="http://schemas.microsoft.com/office/drawing/2014/main" id="{E4DF354E-3B2D-2E28-4FCF-B051130F7D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13" name="Picture 12" descr="Coin purse full of credit cards">
            <a:extLst>
              <a:ext uri="{FF2B5EF4-FFF2-40B4-BE49-F238E27FC236}">
                <a16:creationId xmlns:a16="http://schemas.microsoft.com/office/drawing/2014/main" id="{3C93B8F8-BE8B-C581-193A-D23A53BE50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15" name="Picture 14" descr="Digital numbers art">
            <a:extLst>
              <a:ext uri="{FF2B5EF4-FFF2-40B4-BE49-F238E27FC236}">
                <a16:creationId xmlns:a16="http://schemas.microsoft.com/office/drawing/2014/main" id="{9A3861B4-B022-79F0-E023-D5E63919E8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164867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22091F2-46B5-8A0C-64A7-A128E84A2F6F}"/>
              </a:ext>
            </a:extLst>
          </p:cNvPr>
          <p:cNvGraphicFramePr>
            <a:graphicFrameLocks noChangeAspect="1"/>
          </p:cNvGraphicFramePr>
          <p:nvPr>
            <p:custDataLst>
              <p:tags r:id="rId1"/>
            </p:custDataLst>
            <p:extLst>
              <p:ext uri="{D42A27DB-BD31-4B8C-83A1-F6EECF244321}">
                <p14:modId xmlns:p14="http://schemas.microsoft.com/office/powerpoint/2010/main" val="28082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descr="Boys sitting with smartphones">
            <a:extLst>
              <a:ext uri="{FF2B5EF4-FFF2-40B4-BE49-F238E27FC236}">
                <a16:creationId xmlns:a16="http://schemas.microsoft.com/office/drawing/2014/main" id="{90D33F65-FEB8-CF5A-B073-FEDE46CD940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24000" y="3996218"/>
            <a:ext cx="5040000" cy="1030936"/>
          </a:xfrm>
          <a:prstGeom prst="rect">
            <a:avLst/>
          </a:prstGeom>
        </p:spPr>
      </p:pic>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2. Comprendere i servizi finanziari digitali</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sono i sistemi di pagamento online?</a:t>
            </a:r>
            <a:endParaRPr lang="es-ES" dirty="0">
              <a:solidFill>
                <a:srgbClr val="00CCFF"/>
              </a:solidFill>
              <a:latin typeface="+mn-lt"/>
            </a:endParaRPr>
          </a:p>
        </p:txBody>
      </p:sp>
      <p:sp>
        <p:nvSpPr>
          <p:cNvPr id="7" name="TextBox 6">
            <a:extLst>
              <a:ext uri="{FF2B5EF4-FFF2-40B4-BE49-F238E27FC236}">
                <a16:creationId xmlns:a16="http://schemas.microsoft.com/office/drawing/2014/main" id="{D66F7B36-15AB-22B1-A79E-2CD32F649059}"/>
              </a:ext>
            </a:extLst>
          </p:cNvPr>
          <p:cNvSpPr txBox="1"/>
          <p:nvPr/>
        </p:nvSpPr>
        <p:spPr>
          <a:xfrm>
            <a:off x="6624000" y="5109292"/>
            <a:ext cx="5040000" cy="3477875"/>
          </a:xfrm>
          <a:prstGeom prst="rect">
            <a:avLst/>
          </a:prstGeom>
          <a:noFill/>
        </p:spPr>
        <p:txBody>
          <a:bodyPr wrap="square">
            <a:spAutoFit/>
          </a:bodyPr>
          <a:lstStyle/>
          <a:p>
            <a:pPr algn="just"/>
            <a:r>
              <a:rPr lang="it-IT" sz="2000" b="1" dirty="0">
                <a:effectLst/>
                <a:latin typeface="+mj-lt"/>
                <a:ea typeface="Yu Mincho" panose="02020400000000000000" pitchFamily="18" charset="-128"/>
                <a:cs typeface="Arial" panose="020B0604020202020204" pitchFamily="34" charset="0"/>
              </a:rPr>
              <a:t>Applicazioni di pagamento peer-to-peer: </a:t>
            </a:r>
            <a:r>
              <a:rPr lang="it-IT" sz="2000" dirty="0">
                <a:effectLst/>
                <a:latin typeface="+mj-lt"/>
                <a:ea typeface="Yu Mincho" panose="02020400000000000000" pitchFamily="18" charset="-128"/>
                <a:cs typeface="Arial" panose="020B0604020202020204" pitchFamily="34" charset="0"/>
              </a:rPr>
              <a:t>Le applicazioni di pagamento peer-to-peer (P2P) consentono di inviare denaro direttamente agli altri utilizzando i loro dispositivi mobili. Queste applicazioni eliminano la necessità di contanti o assegni quando si dividono le bollette, si pagano amici o parenti o si effettuano piccole transazioni. Le app di pagamento P2P più diffuse sono Zelle, Cash App e Revolut.</a:t>
            </a:r>
            <a:endParaRPr lang="en-US" sz="2000" dirty="0">
              <a:latin typeface="+mj-lt"/>
            </a:endParaRPr>
          </a:p>
        </p:txBody>
      </p:sp>
      <p:sp>
        <p:nvSpPr>
          <p:cNvPr id="5" name="TextBox 4">
            <a:extLst>
              <a:ext uri="{FF2B5EF4-FFF2-40B4-BE49-F238E27FC236}">
                <a16:creationId xmlns:a16="http://schemas.microsoft.com/office/drawing/2014/main" id="{5D51DE25-F85D-39EB-9EBC-AEB245A70592}"/>
              </a:ext>
            </a:extLst>
          </p:cNvPr>
          <p:cNvSpPr txBox="1"/>
          <p:nvPr/>
        </p:nvSpPr>
        <p:spPr>
          <a:xfrm>
            <a:off x="1332000" y="5109292"/>
            <a:ext cx="5040000" cy="3690947"/>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Gateway di pagamento online: </a:t>
            </a:r>
            <a:r>
              <a:rPr lang="it-IT" sz="2000" dirty="0">
                <a:effectLst/>
                <a:latin typeface="+mj-lt"/>
                <a:ea typeface="Yu Mincho" panose="02020400000000000000" pitchFamily="18" charset="-128"/>
                <a:cs typeface="Arial" panose="020B0604020202020204" pitchFamily="34" charset="0"/>
              </a:rPr>
              <a:t>I gateway di pagamento online sono piattaforme che facilitano le transazioni online sicure tra acquirenti e venditori. Quando si effettua un acquisto su un sito web di e-commerce, il gateway di pagamento elabora la transazione trasmettendo in modo sicuro le informazioni di pagamento tra l'acquirente, il venditore e le istituzioni finanziarie coinvolte. I gateway di pagamento online più diffusi sono Stripe, PayPal e Square.</a:t>
            </a:r>
            <a:endParaRPr lang="en-US" sz="2000" dirty="0">
              <a:effectLst/>
              <a:latin typeface="+mj-lt"/>
              <a:ea typeface="Yu Mincho" panose="02020400000000000000" pitchFamily="18" charset="-128"/>
              <a:cs typeface="Arial" panose="020B0604020202020204" pitchFamily="34" charset="0"/>
            </a:endParaRPr>
          </a:p>
        </p:txBody>
      </p:sp>
      <p:pic>
        <p:nvPicPr>
          <p:cNvPr id="12" name="Picture 11" descr="Person checking phone at desk">
            <a:extLst>
              <a:ext uri="{FF2B5EF4-FFF2-40B4-BE49-F238E27FC236}">
                <a16:creationId xmlns:a16="http://schemas.microsoft.com/office/drawing/2014/main" id="{66D08F8A-E84D-9DA9-F82F-0D57F2E5D17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32000" y="3996219"/>
            <a:ext cx="5040000" cy="1030935"/>
          </a:xfrm>
          <a:prstGeom prst="rect">
            <a:avLst/>
          </a:prstGeom>
        </p:spPr>
      </p:pic>
      <p:sp>
        <p:nvSpPr>
          <p:cNvPr id="16" name="Google Shape;120;p6">
            <a:extLst>
              <a:ext uri="{FF2B5EF4-FFF2-40B4-BE49-F238E27FC236}">
                <a16:creationId xmlns:a16="http://schemas.microsoft.com/office/drawing/2014/main" id="{51010374-32F7-AC1F-1649-87DCCD2CF277}"/>
              </a:ext>
            </a:extLst>
          </p:cNvPr>
          <p:cNvSpPr txBox="1"/>
          <p:nvPr/>
        </p:nvSpPr>
        <p:spPr>
          <a:xfrm>
            <a:off x="11916000" y="3996218"/>
            <a:ext cx="5040000" cy="5401438"/>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it-IT" sz="2300" i="1" dirty="0">
                <a:solidFill>
                  <a:schemeClr val="accent6"/>
                </a:solidFill>
                <a:latin typeface="+mn-lt"/>
                <a:ea typeface="Helvetica Neue"/>
                <a:cs typeface="Helvetica Neue"/>
                <a:sym typeface="Helvetica Neue"/>
              </a:rPr>
              <a:t>I sistemi di pagamento online offrono diversi vantaggi. Sono convenienti perché eliminano la necessità di contanti o assegni fisici e consentono transazioni rapide ed efficienti. Offrono anche misure di sicurezza avanzate, come la crittografia e la protezione dalle frodi, per salvaguardare le informazioni finanziarie. Inoltre, i sistemi di pagamento online consentono di effettuare transazioni internazionali senza soluzione di continuità, facilitando l'acquisto di prodotti o servizi da tutto il mondo.</a:t>
            </a:r>
            <a:endParaRPr lang="en-US" sz="2300" i="1" dirty="0">
              <a:solidFill>
                <a:schemeClr val="accent6"/>
              </a:solidFill>
              <a:latin typeface="+mn-lt"/>
              <a:ea typeface="Helvetica Neue"/>
              <a:cs typeface="Helvetica Neue"/>
              <a:sym typeface="Helvetica Neue"/>
            </a:endParaRPr>
          </a:p>
        </p:txBody>
      </p:sp>
    </p:spTree>
    <p:extLst>
      <p:ext uri="{BB962C8B-B14F-4D97-AF65-F5344CB8AC3E}">
        <p14:creationId xmlns:p14="http://schemas.microsoft.com/office/powerpoint/2010/main" val="372725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22091F2-46B5-8A0C-64A7-A128E84A2F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think-cell data - do not delete" hidden="1">
                        <a:extLst>
                          <a:ext uri="{FF2B5EF4-FFF2-40B4-BE49-F238E27FC236}">
                            <a16:creationId xmlns:a16="http://schemas.microsoft.com/office/drawing/2014/main" id="{022091F2-46B5-8A0C-64A7-A128E84A2F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2. Comprendere i servizi finanziari digitali</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sono i sistemi di pagamento online?</a:t>
            </a:r>
            <a:endParaRPr lang="es-ES" sz="2800" dirty="0">
              <a:solidFill>
                <a:srgbClr val="00CCFF"/>
              </a:solidFill>
              <a:latin typeface="+mn-lt"/>
            </a:endParaRPr>
          </a:p>
        </p:txBody>
      </p:sp>
      <p:sp>
        <p:nvSpPr>
          <p:cNvPr id="16" name="Google Shape;120;p6">
            <a:extLst>
              <a:ext uri="{FF2B5EF4-FFF2-40B4-BE49-F238E27FC236}">
                <a16:creationId xmlns:a16="http://schemas.microsoft.com/office/drawing/2014/main" id="{51010374-32F7-AC1F-1649-87DCCD2CF277}"/>
              </a:ext>
            </a:extLst>
          </p:cNvPr>
          <p:cNvSpPr txBox="1"/>
          <p:nvPr/>
        </p:nvSpPr>
        <p:spPr>
          <a:xfrm>
            <a:off x="1985010" y="4110783"/>
            <a:ext cx="9806940" cy="4893607"/>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it-IT" sz="2400" i="1" dirty="0">
                <a:solidFill>
                  <a:schemeClr val="accent6"/>
                </a:solidFill>
                <a:latin typeface="+mn-lt"/>
                <a:ea typeface="Helvetica Neue"/>
                <a:cs typeface="Helvetica Neue"/>
                <a:sym typeface="Helvetica Neue"/>
              </a:rPr>
              <a:t>Per utilizzare i sistemi di pagamento online, in genere è necessario creare un account presso il sistema prescelto e collegarlo al proprio conto bancario o alla propria carta di credito. Durante il processo di pagamento, si forniscono le informazioni necessarie e si autorizza la transazione. È importante assicurarsi di utilizzare sistemi di pagamento online affidabili e sicuri per proteggere le informazioni finanziarie e ridurre al minimo il rischio di frode.</a:t>
            </a:r>
          </a:p>
          <a:p>
            <a:pPr algn="just"/>
            <a:endParaRPr lang="en-US" sz="2400" i="1" dirty="0">
              <a:solidFill>
                <a:schemeClr val="accent6"/>
              </a:solidFill>
              <a:latin typeface="+mn-lt"/>
              <a:ea typeface="Helvetica Neue"/>
              <a:cs typeface="Helvetica Neue"/>
              <a:sym typeface="Helvetica Neue"/>
            </a:endParaRPr>
          </a:p>
          <a:p>
            <a:pPr algn="just"/>
            <a:r>
              <a:rPr lang="it-IT" sz="2400" i="1" dirty="0">
                <a:solidFill>
                  <a:schemeClr val="accent6"/>
                </a:solidFill>
                <a:latin typeface="+mn-lt"/>
                <a:ea typeface="Helvetica Neue"/>
                <a:cs typeface="Helvetica Neue"/>
                <a:sym typeface="Helvetica Neue"/>
              </a:rPr>
              <a:t>Conoscendo i sistemi di pagamento online, si potrà godere della comodità e della sicurezza dei pagamenti digitali. È importante prestare attenzione quando si forniscono informazioni di pagamento online e monitorare regolarmente l'attività del conto per individuare eventuali transazioni non autorizzate.</a:t>
            </a:r>
            <a:endParaRPr lang="en-US" sz="2400" i="1" dirty="0">
              <a:solidFill>
                <a:schemeClr val="accent6"/>
              </a:solidFill>
              <a:latin typeface="+mn-lt"/>
              <a:ea typeface="Helvetica Neue"/>
              <a:cs typeface="Helvetica Neue"/>
              <a:sym typeface="Helvetica Neue"/>
            </a:endParaRPr>
          </a:p>
        </p:txBody>
      </p:sp>
      <p:pic>
        <p:nvPicPr>
          <p:cNvPr id="2" name="Imagen 8">
            <a:extLst>
              <a:ext uri="{FF2B5EF4-FFF2-40B4-BE49-F238E27FC236}">
                <a16:creationId xmlns:a16="http://schemas.microsoft.com/office/drawing/2014/main" id="{D06BCD79-4CF2-DB89-2954-9C6A36CF56D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2151611" y="4235836"/>
            <a:ext cx="4810509" cy="4274167"/>
          </a:xfrm>
          <a:prstGeom prst="rect">
            <a:avLst/>
          </a:prstGeom>
        </p:spPr>
      </p:pic>
    </p:spTree>
    <p:extLst>
      <p:ext uri="{BB962C8B-B14F-4D97-AF65-F5344CB8AC3E}">
        <p14:creationId xmlns:p14="http://schemas.microsoft.com/office/powerpoint/2010/main" val="199871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2. Comprendere i servizi finanziari digitali</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Quali altri servizi finanziari digitali si dovrebbero conoscere?</a:t>
            </a:r>
            <a:endParaRPr lang="es-ES" sz="2800" dirty="0">
              <a:solidFill>
                <a:srgbClr val="00CCFF"/>
              </a:solidFill>
              <a:latin typeface="+mn-lt"/>
            </a:endParaRPr>
          </a:p>
        </p:txBody>
      </p:sp>
      <p:sp>
        <p:nvSpPr>
          <p:cNvPr id="2" name="TextBox 1">
            <a:extLst>
              <a:ext uri="{FF2B5EF4-FFF2-40B4-BE49-F238E27FC236}">
                <a16:creationId xmlns:a16="http://schemas.microsoft.com/office/drawing/2014/main" id="{9A88CF4D-6627-B8DB-7DF2-34990B9EC2CA}"/>
              </a:ext>
            </a:extLst>
          </p:cNvPr>
          <p:cNvSpPr txBox="1"/>
          <p:nvPr/>
        </p:nvSpPr>
        <p:spPr>
          <a:xfrm>
            <a:off x="1295400" y="6190041"/>
            <a:ext cx="7740000" cy="3170099"/>
          </a:xfrm>
          <a:prstGeom prst="rect">
            <a:avLst/>
          </a:prstGeom>
          <a:noFill/>
        </p:spPr>
        <p:txBody>
          <a:bodyPr wrap="square">
            <a:spAutoFit/>
          </a:bodyPr>
          <a:lstStyle/>
          <a:p>
            <a:pPr algn="just"/>
            <a:r>
              <a:rPr lang="it-IT" sz="2000" b="1" dirty="0"/>
              <a:t>Applicazioni di finanza personale: </a:t>
            </a:r>
            <a:r>
              <a:rPr lang="it-IT" sz="2000" dirty="0"/>
              <a:t>Le applicazioni di finanza personale comprendono un'ampia gamma di applicazioni che offrono strumenti di gestione finanziaria, suggerimenti e risorse. Queste applicazioni possono includere funzioni come il monitoraggio delle spese, i promemoria per le bollette, la definizione di obiettivi finanziari e il monitoraggio del punteggio di credito. Tra le app di finanza personale più diffuse ci sono Wally, You Need A Budget (YNAB) e Fintonic. L'esplorazione di queste app può fornirvi gli strumenti per rimanere organizzati e prendere decisioni finanziarie informate.</a:t>
            </a:r>
            <a:endParaRPr lang="en-US" sz="2000" dirty="0"/>
          </a:p>
        </p:txBody>
      </p:sp>
      <p:sp>
        <p:nvSpPr>
          <p:cNvPr id="3" name="TextBox 2">
            <a:extLst>
              <a:ext uri="{FF2B5EF4-FFF2-40B4-BE49-F238E27FC236}">
                <a16:creationId xmlns:a16="http://schemas.microsoft.com/office/drawing/2014/main" id="{DD26B37B-AB6F-9340-D1D3-927F8F102639}"/>
              </a:ext>
            </a:extLst>
          </p:cNvPr>
          <p:cNvSpPr txBox="1"/>
          <p:nvPr/>
        </p:nvSpPr>
        <p:spPr>
          <a:xfrm>
            <a:off x="9222120" y="6190041"/>
            <a:ext cx="7740000" cy="2554545"/>
          </a:xfrm>
          <a:prstGeom prst="rect">
            <a:avLst/>
          </a:prstGeom>
          <a:noFill/>
        </p:spPr>
        <p:txBody>
          <a:bodyPr wrap="square">
            <a:spAutoFit/>
          </a:bodyPr>
          <a:lstStyle/>
          <a:p>
            <a:pPr algn="just"/>
            <a:r>
              <a:rPr lang="it-IT" sz="2000" b="1" dirty="0"/>
              <a:t>Strumenti digitali di budgeting: </a:t>
            </a:r>
            <a:r>
              <a:rPr lang="it-IT" sz="2000" dirty="0"/>
              <a:t>Gli strumenti digitali di budgeting sono applicazioni e software che aiutano a tenere traccia e a gestire le spese, le entrate e i risparmi. Questi strumenti offrono funzioni come la categorizzazione delle spese, la definizione di obiettivi e l'analisi delle spese in tempo reale. Esempi popolari sono Monzo, Revolut, Emma e Money Dashboard. L'utilizzo di questi strumenti può aiutare a creare e mantenere un budget per raggiungere i propri obiettivi finanziari.</a:t>
            </a:r>
            <a:endParaRPr lang="en-US" sz="2000" dirty="0"/>
          </a:p>
        </p:txBody>
      </p:sp>
      <p:pic>
        <p:nvPicPr>
          <p:cNvPr id="7" name="Picture 6" descr="Person holding paper">
            <a:extLst>
              <a:ext uri="{FF2B5EF4-FFF2-40B4-BE49-F238E27FC236}">
                <a16:creationId xmlns:a16="http://schemas.microsoft.com/office/drawing/2014/main" id="{5ACD9D0D-5745-BFC6-AEC7-809DBFBCE6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5400" y="4072713"/>
            <a:ext cx="7740000" cy="1992808"/>
          </a:xfrm>
          <a:prstGeom prst="rect">
            <a:avLst/>
          </a:prstGeom>
        </p:spPr>
      </p:pic>
      <p:pic>
        <p:nvPicPr>
          <p:cNvPr id="9" name="Picture 8" descr="Money and passport">
            <a:extLst>
              <a:ext uri="{FF2B5EF4-FFF2-40B4-BE49-F238E27FC236}">
                <a16:creationId xmlns:a16="http://schemas.microsoft.com/office/drawing/2014/main" id="{BE4AA1B9-7745-EA93-0B2F-E9956BCBA7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16000" y="4072712"/>
            <a:ext cx="7740000" cy="1992808"/>
          </a:xfrm>
          <a:prstGeom prst="rect">
            <a:avLst/>
          </a:prstGeom>
        </p:spPr>
      </p:pic>
    </p:spTree>
    <p:extLst>
      <p:ext uri="{BB962C8B-B14F-4D97-AF65-F5344CB8AC3E}">
        <p14:creationId xmlns:p14="http://schemas.microsoft.com/office/powerpoint/2010/main" val="370324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2. Comprendere i servizi finanziari digitali</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Quali altri servizi finanziari digitali si dovrebbero conoscere?</a:t>
            </a:r>
            <a:endParaRPr lang="es-ES" sz="2800" dirty="0">
              <a:solidFill>
                <a:srgbClr val="00CCFF"/>
              </a:solidFill>
              <a:latin typeface="+mn-lt"/>
            </a:endParaRPr>
          </a:p>
        </p:txBody>
      </p:sp>
      <p:sp>
        <p:nvSpPr>
          <p:cNvPr id="9" name="TextBox 8">
            <a:extLst>
              <a:ext uri="{FF2B5EF4-FFF2-40B4-BE49-F238E27FC236}">
                <a16:creationId xmlns:a16="http://schemas.microsoft.com/office/drawing/2014/main" id="{E0232B5D-713A-8E73-1742-1C35E7799B6B}"/>
              </a:ext>
            </a:extLst>
          </p:cNvPr>
          <p:cNvSpPr txBox="1"/>
          <p:nvPr/>
        </p:nvSpPr>
        <p:spPr>
          <a:xfrm>
            <a:off x="1295400" y="6190041"/>
            <a:ext cx="7740000" cy="2246769"/>
          </a:xfrm>
          <a:prstGeom prst="rect">
            <a:avLst/>
          </a:prstGeom>
          <a:noFill/>
        </p:spPr>
        <p:txBody>
          <a:bodyPr wrap="square">
            <a:spAutoFit/>
          </a:bodyPr>
          <a:lstStyle/>
          <a:p>
            <a:pPr algn="just"/>
            <a:r>
              <a:rPr lang="it-IT" sz="2000" b="1" dirty="0"/>
              <a:t>Servizi assicurativi digitali: </a:t>
            </a:r>
            <a:r>
              <a:rPr lang="it-IT" sz="2000" dirty="0"/>
              <a:t>I servizi assicurativi digitali offrono un modo conveniente per acquistare e gestire le polizze assicurative online. Queste piattaforme offrono vari tipi di assicurazione, come quella auto, casa, salute e vita. Ne sono un esempio Thinksurance, Shift Technology e Getsafe. L'utilizzo di servizi assicurati digitali può aiutarvi a confrontare le opzioni di copertura, ottenere preventivi e gestire le proprie polizze assicurative con facilità.</a:t>
            </a:r>
            <a:endParaRPr lang="en-US" sz="2000" dirty="0"/>
          </a:p>
        </p:txBody>
      </p:sp>
      <p:sp>
        <p:nvSpPr>
          <p:cNvPr id="10" name="TextBox 9">
            <a:extLst>
              <a:ext uri="{FF2B5EF4-FFF2-40B4-BE49-F238E27FC236}">
                <a16:creationId xmlns:a16="http://schemas.microsoft.com/office/drawing/2014/main" id="{DBA85F3E-2D5B-9313-9FC1-FF4DF23784C7}"/>
              </a:ext>
            </a:extLst>
          </p:cNvPr>
          <p:cNvSpPr txBox="1"/>
          <p:nvPr/>
        </p:nvSpPr>
        <p:spPr>
          <a:xfrm>
            <a:off x="9222120" y="6190041"/>
            <a:ext cx="7740000" cy="3170099"/>
          </a:xfrm>
          <a:prstGeom prst="rect">
            <a:avLst/>
          </a:prstGeom>
          <a:noFill/>
        </p:spPr>
        <p:txBody>
          <a:bodyPr wrap="square">
            <a:spAutoFit/>
          </a:bodyPr>
          <a:lstStyle/>
          <a:p>
            <a:pPr algn="just"/>
            <a:r>
              <a:rPr lang="it-IT" sz="2000" b="1" dirty="0"/>
              <a:t>Piattaforme di investimento: </a:t>
            </a:r>
            <a:r>
              <a:rPr lang="it-IT" sz="2000" dirty="0"/>
              <a:t>Se ci si sente più sicuri delle proprie conoscenze finanziarie, le piattaforme di investimento digitali consentono di investire in vari strumenti finanziari, come azioni, obbligazioni, fondi comuni di investimento e fondi negoziati in borsa (ETF), attraverso portali online o applicazioni mobili. Queste piattaforme forniscono spesso risorse educative, raccomandazioni di investimento e funzioni di monitoraggio del portafoglio. Ne sono un esempio Investing.com e Binance. Esplorare le piattaforme di investimento può aiutarvi a far crescere il proprio patrimonio e a raggiungere gli obiettivi finanziari a lungo termine</a:t>
            </a:r>
            <a:r>
              <a:rPr lang="it-IT" sz="2000" b="1" dirty="0"/>
              <a:t>.</a:t>
            </a:r>
            <a:endParaRPr lang="en-US" sz="2000" dirty="0"/>
          </a:p>
        </p:txBody>
      </p:sp>
      <p:pic>
        <p:nvPicPr>
          <p:cNvPr id="12" name="Picture 11" descr="Closeup of a hand holding a key with a house dongle">
            <a:extLst>
              <a:ext uri="{FF2B5EF4-FFF2-40B4-BE49-F238E27FC236}">
                <a16:creationId xmlns:a16="http://schemas.microsoft.com/office/drawing/2014/main" id="{192F8CE9-2A2E-AC5D-78C9-86C476B700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25881" y="4072712"/>
            <a:ext cx="7740000" cy="1992808"/>
          </a:xfrm>
          <a:prstGeom prst="rect">
            <a:avLst/>
          </a:prstGeom>
        </p:spPr>
      </p:pic>
      <p:pic>
        <p:nvPicPr>
          <p:cNvPr id="13" name="Picture 12" descr="Blue candlestick chart">
            <a:extLst>
              <a:ext uri="{FF2B5EF4-FFF2-40B4-BE49-F238E27FC236}">
                <a16:creationId xmlns:a16="http://schemas.microsoft.com/office/drawing/2014/main" id="{F995794E-9E19-C60E-55FC-2F6A0A4235D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16000" y="4072712"/>
            <a:ext cx="7740000" cy="1992808"/>
          </a:xfrm>
          <a:prstGeom prst="rect">
            <a:avLst/>
          </a:prstGeom>
        </p:spPr>
      </p:pic>
    </p:spTree>
    <p:extLst>
      <p:ext uri="{BB962C8B-B14F-4D97-AF65-F5344CB8AC3E}">
        <p14:creationId xmlns:p14="http://schemas.microsoft.com/office/powerpoint/2010/main" val="12470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2. Comprendere i servizi finanziari digitali</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Quali altri servizi finanziari digitali si dovrebbero conoscere?</a:t>
            </a:r>
            <a:endParaRPr lang="es-ES" dirty="0">
              <a:solidFill>
                <a:srgbClr val="00CCFF"/>
              </a:solidFill>
              <a:latin typeface="+mn-lt"/>
            </a:endParaRPr>
          </a:p>
        </p:txBody>
      </p:sp>
      <p:sp>
        <p:nvSpPr>
          <p:cNvPr id="2" name="Google Shape;120;p6">
            <a:extLst>
              <a:ext uri="{FF2B5EF4-FFF2-40B4-BE49-F238E27FC236}">
                <a16:creationId xmlns:a16="http://schemas.microsoft.com/office/drawing/2014/main" id="{C096BECE-D2BC-60DE-8268-1B756896D139}"/>
              </a:ext>
            </a:extLst>
          </p:cNvPr>
          <p:cNvSpPr txBox="1"/>
          <p:nvPr/>
        </p:nvSpPr>
        <p:spPr>
          <a:xfrm>
            <a:off x="7155180" y="5143500"/>
            <a:ext cx="9806940" cy="2677616"/>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it-IT" sz="2400" i="1" dirty="0">
                <a:solidFill>
                  <a:schemeClr val="accent6"/>
                </a:solidFill>
                <a:latin typeface="+mn-lt"/>
                <a:ea typeface="Helvetica Neue"/>
                <a:cs typeface="Helvetica Neue"/>
                <a:sym typeface="Helvetica Neue"/>
              </a:rPr>
              <a:t>Conoscendo questi servizi finanziari digitali, si può sfruttare la tecnologia per semplificare la gestione finanziaria, migliorare il proprio benessere finanziario e ottenere un migliore controllo sulle proprie finanze. Tuttavia, è importante valutare le misure di sicurezza, le politiche sulla privacy e i termini di servizio di queste piattaforme per garantire la protezione delle proprie informazioni personali e finanziarie.</a:t>
            </a:r>
            <a:endParaRPr lang="en-US" sz="2400" i="1" dirty="0">
              <a:solidFill>
                <a:schemeClr val="accent6"/>
              </a:solidFill>
              <a:latin typeface="+mn-lt"/>
              <a:ea typeface="Helvetica Neue"/>
              <a:cs typeface="Helvetica Neue"/>
              <a:sym typeface="Helvetica Neue"/>
            </a:endParaRPr>
          </a:p>
        </p:txBody>
      </p:sp>
      <p:pic>
        <p:nvPicPr>
          <p:cNvPr id="3" name="Imagen 9">
            <a:extLst>
              <a:ext uri="{FF2B5EF4-FFF2-40B4-BE49-F238E27FC236}">
                <a16:creationId xmlns:a16="http://schemas.microsoft.com/office/drawing/2014/main" id="{1E73CBF4-3724-E460-F16F-A5E8F079C3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1325880" y="4072713"/>
            <a:ext cx="4939189" cy="4899020"/>
          </a:xfrm>
          <a:prstGeom prst="rect">
            <a:avLst/>
          </a:prstGeom>
        </p:spPr>
      </p:pic>
    </p:spTree>
    <p:extLst>
      <p:ext uri="{BB962C8B-B14F-4D97-AF65-F5344CB8AC3E}">
        <p14:creationId xmlns:p14="http://schemas.microsoft.com/office/powerpoint/2010/main" val="60960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think-cell data - do not delete" hidden="1">
                        <a:extLst>
                          <a:ext uri="{FF2B5EF4-FFF2-40B4-BE49-F238E27FC236}">
                            <a16:creationId xmlns:a16="http://schemas.microsoft.com/office/drawing/2014/main" id="{966EBD8D-71BA-4414-ECB0-05FADA11D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884012" y="3863781"/>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3402794" y="3863781"/>
            <a:ext cx="1208598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Gestione dei rischi finanziari digitali</a:t>
            </a:r>
            <a:endParaRPr lang="it-IT" sz="4800" dirty="0">
              <a:solidFill>
                <a:schemeClr val="tx1"/>
              </a:solidFill>
              <a:latin typeface="+mn-lt"/>
            </a:endParaRPr>
          </a:p>
        </p:txBody>
      </p:sp>
      <p:sp>
        <p:nvSpPr>
          <p:cNvPr id="113" name="Google Shape;113;p5"/>
          <p:cNvSpPr txBox="1"/>
          <p:nvPr/>
        </p:nvSpPr>
        <p:spPr>
          <a:xfrm>
            <a:off x="7918774" y="2604875"/>
            <a:ext cx="3054025"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a:solidFill>
                  <a:srgbClr val="00CCFF"/>
                </a:solidFill>
                <a:latin typeface="+mn-lt"/>
                <a:ea typeface="Helvetica Neue"/>
                <a:cs typeface="Helvetica Neue"/>
                <a:sym typeface="Helvetica Neue"/>
              </a:rPr>
              <a:t>Unità </a:t>
            </a:r>
            <a:r>
              <a:rPr lang="hr-HR" sz="6000" b="1" dirty="0">
                <a:solidFill>
                  <a:srgbClr val="00CCFF"/>
                </a:solidFill>
                <a:latin typeface="+mn-lt"/>
                <a:ea typeface="Helvetica Neue"/>
                <a:cs typeface="Helvetica Neue"/>
                <a:sym typeface="Helvetica Neue"/>
              </a:rPr>
              <a:t>3</a:t>
            </a:r>
            <a:endParaRPr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387151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AB73A-C79D-948A-64C1-9DE5D8A9877F}"/>
              </a:ext>
            </a:extLst>
          </p:cNvPr>
          <p:cNvGraphicFramePr>
            <a:graphicFrameLocks noChangeAspect="1"/>
          </p:cNvGraphicFramePr>
          <p:nvPr>
            <p:custDataLst>
              <p:tags r:id="rId1"/>
            </p:custDataLst>
            <p:extLst>
              <p:ext uri="{D42A27DB-BD31-4B8C-83A1-F6EECF244321}">
                <p14:modId xmlns:p14="http://schemas.microsoft.com/office/powerpoint/2010/main" val="2872162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Computer script on a screen">
            <a:extLst>
              <a:ext uri="{FF2B5EF4-FFF2-40B4-BE49-F238E27FC236}">
                <a16:creationId xmlns:a16="http://schemas.microsoft.com/office/drawing/2014/main" id="{AAEBED45-CFB6-C906-4713-61C41DDD7A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32000" y="4878306"/>
            <a:ext cx="15764400" cy="4189493"/>
          </a:xfrm>
          <a:prstGeom prst="rect">
            <a:avLst/>
          </a:prstGeom>
        </p:spPr>
      </p:pic>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3. Gestione dei rischi finanziari digitali</a:t>
            </a:r>
            <a:endParaRPr lang="it-IT"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Quali sono i rischi associati all'utilizzo dei servizi finanziari digitali?</a:t>
            </a:r>
            <a:endParaRPr lang="es-ES" dirty="0">
              <a:solidFill>
                <a:srgbClr val="00CCFF"/>
              </a:solidFill>
              <a:latin typeface="+mn-lt"/>
            </a:endParaRPr>
          </a:p>
        </p:txBody>
      </p:sp>
      <p:sp>
        <p:nvSpPr>
          <p:cNvPr id="120" name="Google Shape;120;p6"/>
          <p:cNvSpPr txBox="1"/>
          <p:nvPr/>
        </p:nvSpPr>
        <p:spPr>
          <a:xfrm>
            <a:off x="1295400" y="4024780"/>
            <a:ext cx="15621000" cy="85352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it-IT" sz="2000" dirty="0">
                <a:effectLst/>
                <a:latin typeface="+mj-lt"/>
                <a:ea typeface="Yu Mincho" panose="02020400000000000000" pitchFamily="18" charset="-128"/>
                <a:cs typeface="Arial" panose="020B0604020202020204" pitchFamily="34" charset="0"/>
              </a:rPr>
              <a:t>Sebbene i servizi finanziari digitali offrano convenienza e accessibilità, è fondamentale essere consapevoli dei potenziali rischi connessi. Ecco alcuni rischi e sfide comuni associati all'utilizzo dei servizi finanziari digitale:</a:t>
            </a:r>
            <a:endParaRPr lang="en-US" sz="18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D0C206E8-92B7-9B9D-C70F-4D7BBEB5D363}"/>
              </a:ext>
            </a:extLst>
          </p:cNvPr>
          <p:cNvSpPr txBox="1"/>
          <p:nvPr/>
        </p:nvSpPr>
        <p:spPr>
          <a:xfrm>
            <a:off x="1295400" y="4944940"/>
            <a:ext cx="5220000" cy="4781502"/>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Rischi per la sicurezza: </a:t>
            </a:r>
            <a:r>
              <a:rPr lang="it-IT" sz="2000" dirty="0">
                <a:effectLst/>
                <a:latin typeface="+mj-lt"/>
                <a:ea typeface="Yu Mincho" panose="02020400000000000000" pitchFamily="18" charset="-128"/>
                <a:cs typeface="Arial" panose="020B0604020202020204" pitchFamily="34" charset="0"/>
              </a:rPr>
              <a:t>Una delle preoccupazioni principali è la sicurezza delle informazioni personali e finanziarie. I criminali informatici possono tentare di ottenere un accesso non autorizzato ai vostri conti, rubare la vostra identità o intraprendere attività fraudolente. Ciò include attacchi di phishing, malware e violazioni di dati. È importante utilizzare piattaforme sicure e affidabili, impiegare password forti, attivare l'autenticazione a due fattori ed essere cauti nel condividere informazioni sensibili online.</a:t>
            </a:r>
            <a:endParaRPr lang="en-US" sz="2000" dirty="0">
              <a:effectLst/>
              <a:latin typeface="+mj-lt"/>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FDEEDB5F-D06E-D2C6-F63C-1AFE9A84C8EE}"/>
              </a:ext>
            </a:extLst>
          </p:cNvPr>
          <p:cNvSpPr txBox="1"/>
          <p:nvPr/>
        </p:nvSpPr>
        <p:spPr>
          <a:xfrm>
            <a:off x="11876400" y="4944939"/>
            <a:ext cx="5220000" cy="4122860"/>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Truffe finanziarie: </a:t>
            </a:r>
            <a:r>
              <a:rPr lang="it-IT" sz="2000" dirty="0">
                <a:effectLst/>
                <a:latin typeface="+mj-lt"/>
                <a:ea typeface="Yu Mincho" panose="02020400000000000000" pitchFamily="18" charset="-128"/>
                <a:cs typeface="Arial" panose="020B0604020202020204" pitchFamily="34" charset="0"/>
              </a:rPr>
              <a:t>L'ambiente digitale offre terreno fertile per varie truffe finanziarie. Queste truffe possono includere frodi sugli investimenti, e-mail di phishing, schemi piramidali e siti web falsi che si spacciano per istituzioni finanziarie legittime. Essere vigili e scettici nei confronti dei messaggi non richiesti, verificare l'autenticità di siti web e link ed evitare offerte sospette può proteggervi dal rischio di cadere vittima di queste truffe.</a:t>
            </a:r>
            <a:endParaRPr lang="en-US" sz="2000" dirty="0">
              <a:effectLst/>
              <a:latin typeface="+mj-lt"/>
              <a:ea typeface="Yu Mincho" panose="02020400000000000000" pitchFamily="18" charset="-128"/>
              <a:cs typeface="Arial" panose="020B0604020202020204" pitchFamily="34" charset="0"/>
            </a:endParaRPr>
          </a:p>
        </p:txBody>
      </p:sp>
      <p:sp>
        <p:nvSpPr>
          <p:cNvPr id="5" name="TextBox 4">
            <a:extLst>
              <a:ext uri="{FF2B5EF4-FFF2-40B4-BE49-F238E27FC236}">
                <a16:creationId xmlns:a16="http://schemas.microsoft.com/office/drawing/2014/main" id="{002479A1-65A1-EF64-5753-AC80DB04CF49}"/>
              </a:ext>
            </a:extLst>
          </p:cNvPr>
          <p:cNvSpPr txBox="1"/>
          <p:nvPr/>
        </p:nvSpPr>
        <p:spPr>
          <a:xfrm>
            <a:off x="6585900" y="4944940"/>
            <a:ext cx="5220000" cy="3793539"/>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Rischi per la privacy: </a:t>
            </a:r>
            <a:r>
              <a:rPr lang="it-IT" sz="2000" dirty="0">
                <a:effectLst/>
                <a:latin typeface="+mj-lt"/>
                <a:ea typeface="Yu Mincho" panose="02020400000000000000" pitchFamily="18" charset="-128"/>
                <a:cs typeface="Arial" panose="020B0604020202020204" pitchFamily="34" charset="0"/>
              </a:rPr>
              <a:t>I servizi finanziari digitali spesso richiedono la raccolta e la conservazione di dati personali. C'è il rischio che le informazioni vengano condivise o vendute senza il vostro consenso, con conseguenti violazioni della privacy. La comprensione delle politiche sulla privacy dei servizi utilizzati e la cautela nel condividere informazioni personali non necessarie possono </a:t>
            </a:r>
            <a:endParaRPr lang="en-US" sz="20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155055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AB73A-C79D-948A-64C1-9DE5D8A9877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think-cell data - do not delete" hidden="1">
                        <a:extLst>
                          <a:ext uri="{FF2B5EF4-FFF2-40B4-BE49-F238E27FC236}">
                            <a16:creationId xmlns:a16="http://schemas.microsoft.com/office/drawing/2014/main" id="{65EAB73A-C79D-948A-64C1-9DE5D8A987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Computer script on a screen">
            <a:extLst>
              <a:ext uri="{FF2B5EF4-FFF2-40B4-BE49-F238E27FC236}">
                <a16:creationId xmlns:a16="http://schemas.microsoft.com/office/drawing/2014/main" id="{AAEBED45-CFB6-C906-4713-61C41DDD7A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32000" y="4878306"/>
            <a:ext cx="10548000" cy="4174580"/>
          </a:xfrm>
          <a:prstGeom prst="rect">
            <a:avLst/>
          </a:prstGeom>
        </p:spPr>
      </p:pic>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3. Gestione dei rischi finanziari digitali</a:t>
            </a:r>
            <a:endParaRPr lang="it-IT"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Quali sono i rischi associati all'utilizzo dei servizi finanziari digitali?</a:t>
            </a:r>
            <a:endParaRPr lang="es-ES" sz="2800" dirty="0">
              <a:solidFill>
                <a:srgbClr val="00CCFF"/>
              </a:solidFill>
              <a:latin typeface="+mn-lt"/>
            </a:endParaRPr>
          </a:p>
        </p:txBody>
      </p:sp>
      <p:sp>
        <p:nvSpPr>
          <p:cNvPr id="120" name="Google Shape;120;p6"/>
          <p:cNvSpPr txBox="1"/>
          <p:nvPr/>
        </p:nvSpPr>
        <p:spPr>
          <a:xfrm>
            <a:off x="1295400" y="4024780"/>
            <a:ext cx="15621000" cy="85352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it-IT" sz="2000" dirty="0">
                <a:effectLst/>
                <a:latin typeface="+mj-lt"/>
                <a:ea typeface="Yu Mincho" panose="02020400000000000000" pitchFamily="18" charset="-128"/>
                <a:cs typeface="Arial" panose="020B0604020202020204" pitchFamily="34" charset="0"/>
              </a:rPr>
              <a:t>Sebbene i servizi finanziari digitali offrano convenienza e accessibilità, è fondamentale essere consapevoli dei potenziali rischi connessi. Ecco alcuni rischi e sfide comuni associati all'utilizzo dei servizi finanziari digitale:</a:t>
            </a:r>
            <a:endParaRPr lang="en-US" sz="18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D0C206E8-92B7-9B9D-C70F-4D7BBEB5D363}"/>
              </a:ext>
            </a:extLst>
          </p:cNvPr>
          <p:cNvSpPr txBox="1"/>
          <p:nvPr/>
        </p:nvSpPr>
        <p:spPr>
          <a:xfrm>
            <a:off x="1295400" y="4944940"/>
            <a:ext cx="5220000" cy="3793539"/>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Problemi tecnici: </a:t>
            </a:r>
            <a:r>
              <a:rPr lang="it-IT" sz="2000" dirty="0">
                <a:effectLst/>
                <a:latin typeface="+mj-lt"/>
                <a:ea typeface="Yu Mincho" panose="02020400000000000000" pitchFamily="18" charset="-128"/>
                <a:cs typeface="Arial" panose="020B0604020202020204" pitchFamily="34" charset="0"/>
              </a:rPr>
              <a:t>I servizi finanziari digitali si basano sulla tecnologia e possono verificarsi problemi tecnici o guasti al sistema. Questi problemi possono causare errori nelle transazioni, ritardi o temporanea indisponibilità dei servizi. È importante disporre di piani di backup, conservare copie di documenti finanziari importanti e segnalare tempestivamente qualsiasi problema tecnico al fornitore del servizio.</a:t>
            </a:r>
            <a:endParaRPr lang="en-US" sz="2000" dirty="0">
              <a:effectLst/>
              <a:latin typeface="+mj-lt"/>
              <a:ea typeface="Yu Mincho" panose="02020400000000000000" pitchFamily="18" charset="-128"/>
              <a:cs typeface="Arial" panose="020B0604020202020204" pitchFamily="34" charset="0"/>
            </a:endParaRPr>
          </a:p>
        </p:txBody>
      </p:sp>
      <p:sp>
        <p:nvSpPr>
          <p:cNvPr id="5" name="TextBox 4">
            <a:extLst>
              <a:ext uri="{FF2B5EF4-FFF2-40B4-BE49-F238E27FC236}">
                <a16:creationId xmlns:a16="http://schemas.microsoft.com/office/drawing/2014/main" id="{002479A1-65A1-EF64-5753-AC80DB04CF49}"/>
              </a:ext>
            </a:extLst>
          </p:cNvPr>
          <p:cNvSpPr txBox="1"/>
          <p:nvPr/>
        </p:nvSpPr>
        <p:spPr>
          <a:xfrm>
            <a:off x="6585900" y="4944940"/>
            <a:ext cx="5220000" cy="4217565"/>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algn="just"/>
            <a:r>
              <a:rPr lang="it-IT" sz="2000" b="1" dirty="0">
                <a:effectLst/>
                <a:latin typeface="+mj-lt"/>
                <a:ea typeface="Yu Mincho" panose="02020400000000000000" pitchFamily="18" charset="-128"/>
                <a:cs typeface="Arial" panose="020B0604020202020204" pitchFamily="34" charset="0"/>
              </a:rPr>
              <a:t>Mancanza di interazione umana: </a:t>
            </a:r>
            <a:r>
              <a:rPr lang="it-IT" sz="2000" dirty="0">
                <a:effectLst/>
                <a:latin typeface="+mj-lt"/>
                <a:ea typeface="Yu Mincho" panose="02020400000000000000" pitchFamily="18" charset="-128"/>
                <a:cs typeface="Arial" panose="020B0604020202020204" pitchFamily="34" charset="0"/>
              </a:rPr>
              <a:t>I servizi finanziari digitali spesso mancano dell'interazione umana che si trova nelle banche tradizionali. Se da un lato questo può offrire una certa comodità, dall'altro può comportare delle difficoltà quando si cerca un'assistenza personalizzata, si risolvono controversie o si ottengono chiarimenti su questioni finanziarie complesse. Conoscere i canali di assistenza disponibili e sapere come contattare il servizio clienti può aiutare a risolvere questi problemi.</a:t>
            </a:r>
            <a:endParaRPr lang="en-US" sz="2000" dirty="0">
              <a:latin typeface="+mj-lt"/>
            </a:endParaRPr>
          </a:p>
        </p:txBody>
      </p:sp>
      <p:sp>
        <p:nvSpPr>
          <p:cNvPr id="2" name="Google Shape;120;p6">
            <a:extLst>
              <a:ext uri="{FF2B5EF4-FFF2-40B4-BE49-F238E27FC236}">
                <a16:creationId xmlns:a16="http://schemas.microsoft.com/office/drawing/2014/main" id="{26BF6EE3-22BA-58EA-71B1-5083057A8997}"/>
              </a:ext>
            </a:extLst>
          </p:cNvPr>
          <p:cNvSpPr txBox="1"/>
          <p:nvPr/>
        </p:nvSpPr>
        <p:spPr>
          <a:xfrm>
            <a:off x="12070080" y="4878306"/>
            <a:ext cx="4920420" cy="3939500"/>
          </a:xfrm>
          <a:prstGeom prst="rect">
            <a:avLst/>
          </a:prstGeom>
          <a:noFill/>
          <a:ln w="38100">
            <a:solidFill>
              <a:srgbClr val="466790"/>
            </a:solidFill>
            <a:prstDash val="sysDash"/>
          </a:ln>
        </p:spPr>
        <p:txBody>
          <a:bodyPr spcFirstLastPara="1" wrap="square" lIns="91425" tIns="45700" rIns="91425" bIns="45700" anchor="t" anchorCtr="0">
            <a:spAutoFit/>
          </a:bodyPr>
          <a:lstStyle/>
          <a:p>
            <a:pPr algn="just"/>
            <a:endParaRPr lang="hr-HR" sz="1600" i="1" dirty="0">
              <a:solidFill>
                <a:schemeClr val="accent6"/>
              </a:solidFill>
              <a:latin typeface="+mn-lt"/>
              <a:ea typeface="Helvetica Neue"/>
              <a:cs typeface="Helvetica Neue"/>
              <a:sym typeface="Helvetica Neue"/>
            </a:endParaRPr>
          </a:p>
          <a:p>
            <a:pPr algn="just"/>
            <a:r>
              <a:rPr lang="it-IT" sz="1800" i="1" dirty="0">
                <a:solidFill>
                  <a:schemeClr val="accent6"/>
                </a:solidFill>
                <a:latin typeface="+mn-lt"/>
                <a:ea typeface="Helvetica Neue"/>
                <a:cs typeface="Helvetica Neue"/>
                <a:sym typeface="Helvetica Neue"/>
              </a:rPr>
              <a:t>Se si è consapevoli di questi rischi, si possono adottare misure proattive per salvaguardare il proprio benessere finanziario nel mondo digitale. È fondamentale tenersi informati, monitorare regolarmente i propri conti, esaminare le transazioni e segnalare tempestivamente eventuali attività sospette al proprio istituto finanziario. Inoltre, l'aggiornamento dei dispositivi e dei software, l'utilizzo di un software antivirus affidabile e l'adozione di abitudini di navigazione sicure possono contribuire a un'esperienza finanziaria digitale più sicura.</a:t>
            </a:r>
            <a:endParaRPr lang="en-US" sz="1800" i="1" dirty="0">
              <a:solidFill>
                <a:schemeClr val="accent6"/>
              </a:solidFill>
              <a:latin typeface="+mn-lt"/>
              <a:ea typeface="Helvetica Neue"/>
              <a:cs typeface="Helvetica Neue"/>
              <a:sym typeface="Helvetica Neue"/>
            </a:endParaRPr>
          </a:p>
        </p:txBody>
      </p:sp>
    </p:spTree>
    <p:extLst>
      <p:ext uri="{BB962C8B-B14F-4D97-AF65-F5344CB8AC3E}">
        <p14:creationId xmlns:p14="http://schemas.microsoft.com/office/powerpoint/2010/main" val="3066867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3. Gestione dei rischi finanziari digitali</a:t>
            </a:r>
            <a:endParaRPr lang="it-IT"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Come ci si può proteggere quando si utilizzano i servizi finanziari digitali?</a:t>
            </a:r>
            <a:endParaRPr lang="es-ES"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Utilizzare password forti e uniche: </a:t>
            </a:r>
            <a:r>
              <a:rPr lang="it-IT" sz="2000" dirty="0">
                <a:effectLst/>
                <a:latin typeface="+mj-lt"/>
                <a:ea typeface="Yu Mincho" panose="02020400000000000000" pitchFamily="18" charset="-128"/>
                <a:cs typeface="Arial" panose="020B0604020202020204" pitchFamily="34" charset="0"/>
              </a:rPr>
              <a:t>Creare password forti per i propri account online ed evitare di utilizzare la stessa password su più piattaforme. Includere una combinazione di lettere maiuscole e minuscole, numeri e caratteri speciali. Aggiornare regolarmente le password e considerare l'utilizzo di un gestore di password affidabile per memorizzarle e gestirle in modo sicuro.</a:t>
            </a:r>
            <a:endParaRPr lang="en-US" sz="20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Attivare l'autenticazione a due fattori (2FA): </a:t>
            </a:r>
            <a:r>
              <a:rPr lang="it-IT" sz="2000" dirty="0">
                <a:effectLst/>
                <a:latin typeface="+mj-lt"/>
                <a:ea typeface="Yu Mincho" panose="02020400000000000000" pitchFamily="18" charset="-128"/>
                <a:cs typeface="Arial" panose="020B0604020202020204" pitchFamily="34" charset="0"/>
              </a:rPr>
              <a:t>Attivare l'autenticazione a due fattori ogni volta che è possibile. Questa aggiunge un ulteriore livello di sicurezza richiedendo un'ulteriore fase di verifica, come un codice univoco inviato al dispositivo mobile, oltre alla password. La 2FA aiuta a prevenire l'accesso non autorizzato anche se la password è compromessa.</a:t>
            </a:r>
            <a:endParaRPr lang="en-US" sz="2000" dirty="0">
              <a:effectLst/>
              <a:latin typeface="+mj-lt"/>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C132AEFF-2CFF-106A-9266-638755567C8C}"/>
              </a:ext>
            </a:extLst>
          </p:cNvPr>
          <p:cNvSpPr txBox="1"/>
          <p:nvPr/>
        </p:nvSpPr>
        <p:spPr>
          <a:xfrm>
            <a:off x="11916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Attenzione ai tentativi di phishing: </a:t>
            </a:r>
            <a:r>
              <a:rPr lang="it-IT" sz="2000" dirty="0">
                <a:effectLst/>
                <a:latin typeface="+mj-lt"/>
                <a:ea typeface="Yu Mincho" panose="02020400000000000000" pitchFamily="18" charset="-128"/>
                <a:cs typeface="Arial" panose="020B0604020202020204" pitchFamily="34" charset="0"/>
              </a:rPr>
              <a:t>Fare attenzione ai tentativi di phishing, che sono tentativi fraudolenti di ottenere le vostre informazioni sensibili attraverso e-mail, messaggi o siti web ingannevoli. Evitare di cliccare su link sospetti o di fornire informazioni personali in risposta a richieste non richieste. Verificare la legittimità di qualsiasi comunicazione prima di condividere dati sensibili.</a:t>
            </a:r>
            <a:endParaRPr lang="en-US" sz="2000" dirty="0">
              <a:effectLst/>
              <a:latin typeface="+mj-lt"/>
              <a:ea typeface="Yu Mincho" panose="02020400000000000000" pitchFamily="18" charset="-128"/>
              <a:cs typeface="Arial" panose="020B0604020202020204" pitchFamily="34" charset="0"/>
            </a:endParaRPr>
          </a:p>
        </p:txBody>
      </p:sp>
      <p:pic>
        <p:nvPicPr>
          <p:cNvPr id="5" name="Picture 4" descr="Person holding smartphone">
            <a:extLst>
              <a:ext uri="{FF2B5EF4-FFF2-40B4-BE49-F238E27FC236}">
                <a16:creationId xmlns:a16="http://schemas.microsoft.com/office/drawing/2014/main" id="{BDC99C26-55B4-FCF8-8080-D9280405787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6" name="Picture 5" descr="A stack of bank cards">
            <a:extLst>
              <a:ext uri="{FF2B5EF4-FFF2-40B4-BE49-F238E27FC236}">
                <a16:creationId xmlns:a16="http://schemas.microsoft.com/office/drawing/2014/main" id="{162ED6A1-14C7-2D5A-86C5-3AB20A9703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7" name="Picture 6" descr="Padlock on computer motherboard">
            <a:extLst>
              <a:ext uri="{FF2B5EF4-FFF2-40B4-BE49-F238E27FC236}">
                <a16:creationId xmlns:a16="http://schemas.microsoft.com/office/drawing/2014/main" id="{09760D26-018A-8D72-B957-38049A65C69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409962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B87AD9D-BD09-331A-C468-9830CBDB641B}"/>
              </a:ext>
            </a:extLst>
          </p:cNvPr>
          <p:cNvGraphicFramePr>
            <a:graphicFrameLocks noChangeAspect="1"/>
          </p:cNvGraphicFramePr>
          <p:nvPr>
            <p:custDataLst>
              <p:tags r:id="rId1"/>
            </p:custDataLst>
            <p:extLst>
              <p:ext uri="{D42A27DB-BD31-4B8C-83A1-F6EECF244321}">
                <p14:modId xmlns:p14="http://schemas.microsoft.com/office/powerpoint/2010/main" val="4110959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138815" y="4560842"/>
            <a:ext cx="4622514" cy="447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Obiettivi</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8863105" y="1571936"/>
            <a:ext cx="8277667" cy="1938952"/>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Al termine del modulo sarai in grado di:</a:t>
            </a:r>
            <a:endParaRPr dirty="0">
              <a:latin typeface="+mn-lt"/>
              <a:ea typeface="Helvetica Neue"/>
              <a:cs typeface="Helvetica Neue"/>
              <a:sym typeface="Helvetica Neue"/>
            </a:endParaRPr>
          </a:p>
        </p:txBody>
      </p:sp>
      <p:grpSp>
        <p:nvGrpSpPr>
          <p:cNvPr id="37" name="Group 36">
            <a:extLst>
              <a:ext uri="{FF2B5EF4-FFF2-40B4-BE49-F238E27FC236}">
                <a16:creationId xmlns:a16="http://schemas.microsoft.com/office/drawing/2014/main" id="{BC5EDD9A-03F2-FB4C-0656-2174E175CC1F}"/>
              </a:ext>
            </a:extLst>
          </p:cNvPr>
          <p:cNvGrpSpPr/>
          <p:nvPr/>
        </p:nvGrpSpPr>
        <p:grpSpPr>
          <a:xfrm>
            <a:off x="1526671" y="5854098"/>
            <a:ext cx="8483755" cy="400069"/>
            <a:chOff x="1526671" y="5701897"/>
            <a:chExt cx="8483755" cy="400069"/>
          </a:xfrm>
        </p:grpSpPr>
        <p:sp>
          <p:nvSpPr>
            <p:cNvPr id="100" name="Google Shape;100;p4"/>
            <p:cNvSpPr txBox="1"/>
            <p:nvPr/>
          </p:nvSpPr>
          <p:spPr>
            <a:xfrm>
              <a:off x="2056019" y="5701897"/>
              <a:ext cx="7954407"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Conoscere i vari prodotti e servizi finanziari digitali disponibili,</a:t>
              </a:r>
              <a:endParaRPr sz="1200" dirty="0">
                <a:latin typeface="+mn-lt"/>
              </a:endParaRPr>
            </a:p>
          </p:txBody>
        </p:sp>
        <p:sp>
          <p:nvSpPr>
            <p:cNvPr id="14" name="Hexagon 13"/>
            <p:cNvSpPr/>
            <p:nvPr/>
          </p:nvSpPr>
          <p:spPr>
            <a:xfrm>
              <a:off x="1526671" y="5842800"/>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6" name="Group 35">
            <a:extLst>
              <a:ext uri="{FF2B5EF4-FFF2-40B4-BE49-F238E27FC236}">
                <a16:creationId xmlns:a16="http://schemas.microsoft.com/office/drawing/2014/main" id="{0416DE57-AAD2-2199-2985-0D835242BE47}"/>
              </a:ext>
            </a:extLst>
          </p:cNvPr>
          <p:cNvGrpSpPr/>
          <p:nvPr/>
        </p:nvGrpSpPr>
        <p:grpSpPr>
          <a:xfrm>
            <a:off x="1526671" y="6441839"/>
            <a:ext cx="9144000" cy="707846"/>
            <a:chOff x="1526671" y="6441840"/>
            <a:chExt cx="8483755" cy="707846"/>
          </a:xfrm>
        </p:grpSpPr>
        <p:sp>
          <p:nvSpPr>
            <p:cNvPr id="101" name="Google Shape;101;p4"/>
            <p:cNvSpPr txBox="1"/>
            <p:nvPr/>
          </p:nvSpPr>
          <p:spPr>
            <a:xfrm>
              <a:off x="2056019" y="6441840"/>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Comprendere le caratteristiche, i vantaggi e i rischi associati agli strumenti finanziari digitali,</a:t>
              </a:r>
              <a:endParaRPr sz="1200" dirty="0">
                <a:latin typeface="+mn-lt"/>
              </a:endParaRPr>
            </a:p>
          </p:txBody>
        </p:sp>
        <p:sp>
          <p:nvSpPr>
            <p:cNvPr id="15" name="Hexagon 14"/>
            <p:cNvSpPr/>
            <p:nvPr/>
          </p:nvSpPr>
          <p:spPr>
            <a:xfrm>
              <a:off x="1526671" y="6600672"/>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13" name="Group 12">
            <a:extLst>
              <a:ext uri="{FF2B5EF4-FFF2-40B4-BE49-F238E27FC236}">
                <a16:creationId xmlns:a16="http://schemas.microsoft.com/office/drawing/2014/main" id="{4E481C12-F906-DC5B-8D7D-5F8B004F4ABA}"/>
              </a:ext>
            </a:extLst>
          </p:cNvPr>
          <p:cNvGrpSpPr/>
          <p:nvPr/>
        </p:nvGrpSpPr>
        <p:grpSpPr>
          <a:xfrm>
            <a:off x="1526671" y="4222011"/>
            <a:ext cx="8965798" cy="707846"/>
            <a:chOff x="1526715" y="4876993"/>
            <a:chExt cx="8965798" cy="707846"/>
          </a:xfrm>
        </p:grpSpPr>
        <p:sp>
          <p:nvSpPr>
            <p:cNvPr id="2" name="Hexagon 1"/>
            <p:cNvSpPr/>
            <p:nvPr/>
          </p:nvSpPr>
          <p:spPr>
            <a:xfrm>
              <a:off x="1526715" y="503582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4" name="Google Shape;100;p4">
              <a:extLst>
                <a:ext uri="{FF2B5EF4-FFF2-40B4-BE49-F238E27FC236}">
                  <a16:creationId xmlns:a16="http://schemas.microsoft.com/office/drawing/2014/main" id="{FAF03904-7FF5-531B-AB34-DAE3DD5E056D}"/>
                </a:ext>
              </a:extLst>
            </p:cNvPr>
            <p:cNvSpPr txBox="1"/>
            <p:nvPr/>
          </p:nvSpPr>
          <p:spPr>
            <a:xfrm>
              <a:off x="2056063" y="4876993"/>
              <a:ext cx="8436450" cy="707846"/>
            </a:xfrm>
            <a:prstGeom prst="rect">
              <a:avLst/>
            </a:prstGeom>
            <a:noFill/>
            <a:ln>
              <a:noFill/>
            </a:ln>
          </p:spPr>
          <p:txBody>
            <a:bodyPr spcFirstLastPara="1" wrap="square" lIns="91425" tIns="45700" rIns="91425" bIns="45700" anchor="t" anchorCtr="0">
              <a:spAutoFit/>
            </a:bodyPr>
            <a:lstStyle/>
            <a:p>
              <a:pPr algn="just"/>
              <a:r>
                <a:rPr lang="it-IT" sz="2000" dirty="0">
                  <a:solidFill>
                    <a:schemeClr val="dk1"/>
                  </a:solidFill>
                  <a:latin typeface="+mn-lt"/>
                  <a:ea typeface="Helvetica Neue"/>
                  <a:cs typeface="Helvetica Neue"/>
                  <a:sym typeface="Helvetica Neue"/>
                </a:rPr>
                <a:t>Comprendere il concetto di alfabetizzazione finanziaria e la sua rilevanza nell'ambiente digitale,</a:t>
              </a:r>
              <a:endParaRPr lang="en-US" sz="2000" dirty="0">
                <a:solidFill>
                  <a:schemeClr val="dk1"/>
                </a:solidFill>
                <a:latin typeface="+mn-lt"/>
                <a:ea typeface="Helvetica Neue"/>
                <a:cs typeface="Helvetica Neue"/>
                <a:sym typeface="Helvetica Neue"/>
              </a:endParaRPr>
            </a:p>
          </p:txBody>
        </p:sp>
      </p:grpSp>
      <p:grpSp>
        <p:nvGrpSpPr>
          <p:cNvPr id="34" name="Group 33">
            <a:extLst>
              <a:ext uri="{FF2B5EF4-FFF2-40B4-BE49-F238E27FC236}">
                <a16:creationId xmlns:a16="http://schemas.microsoft.com/office/drawing/2014/main" id="{778139F3-7449-23FC-0CAA-887A8B1CED8F}"/>
              </a:ext>
            </a:extLst>
          </p:cNvPr>
          <p:cNvGrpSpPr/>
          <p:nvPr/>
        </p:nvGrpSpPr>
        <p:grpSpPr>
          <a:xfrm>
            <a:off x="1526671" y="7918569"/>
            <a:ext cx="9356482" cy="707846"/>
            <a:chOff x="1526671" y="7848098"/>
            <a:chExt cx="8483755" cy="707846"/>
          </a:xfrm>
        </p:grpSpPr>
        <p:sp>
          <p:nvSpPr>
            <p:cNvPr id="17" name="Google Shape;100;p4">
              <a:extLst>
                <a:ext uri="{FF2B5EF4-FFF2-40B4-BE49-F238E27FC236}">
                  <a16:creationId xmlns:a16="http://schemas.microsoft.com/office/drawing/2014/main" id="{7C248718-A1CB-2F80-B4C5-4F3156EB3F91}"/>
                </a:ext>
              </a:extLst>
            </p:cNvPr>
            <p:cNvSpPr txBox="1"/>
            <p:nvPr/>
          </p:nvSpPr>
          <p:spPr>
            <a:xfrm>
              <a:off x="2056019" y="7848098"/>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Imparare le strategie per mitigare e controllare i rischi finanziari digitali,</a:t>
              </a:r>
              <a:endParaRPr sz="1200" dirty="0">
                <a:latin typeface="+mn-lt"/>
              </a:endParaRPr>
            </a:p>
          </p:txBody>
        </p:sp>
        <p:sp>
          <p:nvSpPr>
            <p:cNvPr id="18" name="Hexagon 17">
              <a:extLst>
                <a:ext uri="{FF2B5EF4-FFF2-40B4-BE49-F238E27FC236}">
                  <a16:creationId xmlns:a16="http://schemas.microsoft.com/office/drawing/2014/main" id="{7E9DC82D-ECCB-0F29-2418-7185DA152F62}"/>
                </a:ext>
              </a:extLst>
            </p:cNvPr>
            <p:cNvSpPr/>
            <p:nvPr/>
          </p:nvSpPr>
          <p:spPr>
            <a:xfrm>
              <a:off x="1526671" y="7937126"/>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3" name="Group 32">
            <a:extLst>
              <a:ext uri="{FF2B5EF4-FFF2-40B4-BE49-F238E27FC236}">
                <a16:creationId xmlns:a16="http://schemas.microsoft.com/office/drawing/2014/main" id="{F1A23E72-C819-F6DA-15FC-928B3EF9F624}"/>
              </a:ext>
            </a:extLst>
          </p:cNvPr>
          <p:cNvGrpSpPr/>
          <p:nvPr/>
        </p:nvGrpSpPr>
        <p:grpSpPr>
          <a:xfrm>
            <a:off x="1526671" y="8482051"/>
            <a:ext cx="8841957" cy="707846"/>
            <a:chOff x="1526671" y="8661669"/>
            <a:chExt cx="8841957" cy="707846"/>
          </a:xfrm>
        </p:grpSpPr>
        <p:sp>
          <p:nvSpPr>
            <p:cNvPr id="20" name="Google Shape;101;p4">
              <a:extLst>
                <a:ext uri="{FF2B5EF4-FFF2-40B4-BE49-F238E27FC236}">
                  <a16:creationId xmlns:a16="http://schemas.microsoft.com/office/drawing/2014/main" id="{34AAC822-03E8-0224-1050-D3895F928091}"/>
                </a:ext>
              </a:extLst>
            </p:cNvPr>
            <p:cNvSpPr txBox="1"/>
            <p:nvPr/>
          </p:nvSpPr>
          <p:spPr>
            <a:xfrm>
              <a:off x="2056019" y="8661669"/>
              <a:ext cx="8312609"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Comprendere i diritti dei consumatori e le procedure di ricorso nelle transazioni finanziarie digitali.</a:t>
              </a:r>
              <a:endParaRPr sz="1200" dirty="0">
                <a:latin typeface="+mn-lt"/>
              </a:endParaRPr>
            </a:p>
          </p:txBody>
        </p:sp>
        <p:sp>
          <p:nvSpPr>
            <p:cNvPr id="21" name="Hexagon 20">
              <a:extLst>
                <a:ext uri="{FF2B5EF4-FFF2-40B4-BE49-F238E27FC236}">
                  <a16:creationId xmlns:a16="http://schemas.microsoft.com/office/drawing/2014/main" id="{8BAA2A6F-8E47-1673-02CF-4A57EDBC34D5}"/>
                </a:ext>
              </a:extLst>
            </p:cNvPr>
            <p:cNvSpPr/>
            <p:nvPr/>
          </p:nvSpPr>
          <p:spPr>
            <a:xfrm>
              <a:off x="1526671" y="8766714"/>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5" name="Group 34">
            <a:extLst>
              <a:ext uri="{FF2B5EF4-FFF2-40B4-BE49-F238E27FC236}">
                <a16:creationId xmlns:a16="http://schemas.microsoft.com/office/drawing/2014/main" id="{5AB7EA64-AB1D-EBDA-3DD5-34EC9E12716E}"/>
              </a:ext>
            </a:extLst>
          </p:cNvPr>
          <p:cNvGrpSpPr/>
          <p:nvPr/>
        </p:nvGrpSpPr>
        <p:grpSpPr>
          <a:xfrm>
            <a:off x="1526671" y="7331012"/>
            <a:ext cx="9679211" cy="707846"/>
            <a:chOff x="1526671" y="7010452"/>
            <a:chExt cx="8483755" cy="707846"/>
          </a:xfrm>
        </p:grpSpPr>
        <p:sp>
          <p:nvSpPr>
            <p:cNvPr id="23" name="Hexagon 22">
              <a:extLst>
                <a:ext uri="{FF2B5EF4-FFF2-40B4-BE49-F238E27FC236}">
                  <a16:creationId xmlns:a16="http://schemas.microsoft.com/office/drawing/2014/main" id="{1D8A0B5D-DD7E-3C6C-3693-B4334A2780BE}"/>
                </a:ext>
              </a:extLst>
            </p:cNvPr>
            <p:cNvSpPr/>
            <p:nvPr/>
          </p:nvSpPr>
          <p:spPr>
            <a:xfrm>
              <a:off x="1526671" y="7089609"/>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24" name="Google Shape;100;p4">
              <a:extLst>
                <a:ext uri="{FF2B5EF4-FFF2-40B4-BE49-F238E27FC236}">
                  <a16:creationId xmlns:a16="http://schemas.microsoft.com/office/drawing/2014/main" id="{26A8D34A-838B-DCEF-5CA3-0D4E04338FC0}"/>
                </a:ext>
              </a:extLst>
            </p:cNvPr>
            <p:cNvSpPr txBox="1"/>
            <p:nvPr/>
          </p:nvSpPr>
          <p:spPr>
            <a:xfrm>
              <a:off x="2056019" y="7010452"/>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000" dirty="0">
                  <a:solidFill>
                    <a:schemeClr val="dk1"/>
                  </a:solidFill>
                  <a:latin typeface="+mn-lt"/>
                  <a:ea typeface="Helvetica Neue"/>
                  <a:cs typeface="Helvetica Neue"/>
                  <a:sym typeface="Helvetica Neue"/>
                </a:rPr>
                <a:t>Identificare i rischi e le minacce potenziali nel panorama finanziario digitale,</a:t>
              </a:r>
              <a:endParaRPr sz="1200" dirty="0">
                <a:latin typeface="+mn-lt"/>
              </a:endParaRPr>
            </a:p>
          </p:txBody>
        </p:sp>
      </p:grpSp>
      <p:grpSp>
        <p:nvGrpSpPr>
          <p:cNvPr id="30" name="Group 29">
            <a:extLst>
              <a:ext uri="{FF2B5EF4-FFF2-40B4-BE49-F238E27FC236}">
                <a16:creationId xmlns:a16="http://schemas.microsoft.com/office/drawing/2014/main" id="{468003E8-F327-FD35-9EA2-781BC2C861BA}"/>
              </a:ext>
            </a:extLst>
          </p:cNvPr>
          <p:cNvGrpSpPr/>
          <p:nvPr/>
        </p:nvGrpSpPr>
        <p:grpSpPr>
          <a:xfrm>
            <a:off x="1526671" y="5064546"/>
            <a:ext cx="8965798" cy="707846"/>
            <a:chOff x="1526715" y="4876993"/>
            <a:chExt cx="8965798" cy="707846"/>
          </a:xfrm>
        </p:grpSpPr>
        <p:sp>
          <p:nvSpPr>
            <p:cNvPr id="31" name="Hexagon 30">
              <a:extLst>
                <a:ext uri="{FF2B5EF4-FFF2-40B4-BE49-F238E27FC236}">
                  <a16:creationId xmlns:a16="http://schemas.microsoft.com/office/drawing/2014/main" id="{2293141F-99B0-4B10-6188-1C5CCC3EEF6F}"/>
                </a:ext>
              </a:extLst>
            </p:cNvPr>
            <p:cNvSpPr/>
            <p:nvPr/>
          </p:nvSpPr>
          <p:spPr>
            <a:xfrm>
              <a:off x="1526715" y="503582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32" name="Google Shape;100;p4">
              <a:extLst>
                <a:ext uri="{FF2B5EF4-FFF2-40B4-BE49-F238E27FC236}">
                  <a16:creationId xmlns:a16="http://schemas.microsoft.com/office/drawing/2014/main" id="{6E2F461F-21CD-CEB1-068B-388342C04EC7}"/>
                </a:ext>
              </a:extLst>
            </p:cNvPr>
            <p:cNvSpPr txBox="1"/>
            <p:nvPr/>
          </p:nvSpPr>
          <p:spPr>
            <a:xfrm>
              <a:off x="2056063" y="4876993"/>
              <a:ext cx="8436450" cy="707846"/>
            </a:xfrm>
            <a:prstGeom prst="rect">
              <a:avLst/>
            </a:prstGeom>
            <a:noFill/>
            <a:ln>
              <a:noFill/>
            </a:ln>
          </p:spPr>
          <p:txBody>
            <a:bodyPr spcFirstLastPara="1" wrap="square" lIns="91425" tIns="45700" rIns="91425" bIns="45700" anchor="t" anchorCtr="0">
              <a:spAutoFit/>
            </a:bodyPr>
            <a:lstStyle/>
            <a:p>
              <a:pPr algn="just"/>
              <a:r>
                <a:rPr lang="it-IT" sz="2000" dirty="0">
                  <a:solidFill>
                    <a:schemeClr val="dk1"/>
                  </a:solidFill>
                  <a:latin typeface="+mn-lt"/>
                  <a:ea typeface="Helvetica Neue"/>
                  <a:cs typeface="Helvetica Neue"/>
                  <a:sym typeface="Helvetica Neue"/>
                </a:rPr>
                <a:t>Comprendere l'importanza dell'alfabetizzazione finanziaria per prendere decisioni finanziarie consapevoli,</a:t>
              </a:r>
              <a:endParaRPr lang="en-US" sz="2000" dirty="0">
                <a:solidFill>
                  <a:schemeClr val="dk1"/>
                </a:solidFill>
                <a:latin typeface="+mn-lt"/>
                <a:ea typeface="Helvetica Neue"/>
                <a:cs typeface="Helvetica Neue"/>
                <a:sym typeface="Helvetica Neue"/>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3. Gestione dei rischi finanziari digitali</a:t>
            </a:r>
            <a:endParaRPr lang="it-IT"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Come ci si può proteggere quando si utilizzano i servizi finanziari digitali?</a:t>
            </a:r>
            <a:endParaRPr lang="es-ES"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032305"/>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Aggiornare e proteggere i dispositivi: </a:t>
            </a:r>
            <a:r>
              <a:rPr lang="it-IT" sz="2000" dirty="0">
                <a:effectLst/>
                <a:latin typeface="+mj-lt"/>
                <a:ea typeface="Yu Mincho" panose="02020400000000000000" pitchFamily="18" charset="-128"/>
                <a:cs typeface="Arial" panose="020B0604020202020204" pitchFamily="34" charset="0"/>
              </a:rPr>
              <a:t>Mantenere i dispositivi, come smartphone, tablet e computer, aggiornati con le ultime patch software e gli ultimi aggiornamenti di sicurezza. Installare un software antivirus affidabile per proteggersi dal malware ed eseguire regolarmente una scansione dei dispositivi per individuare eventuali minacce.</a:t>
            </a:r>
            <a:endParaRPr lang="en-US" sz="24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032305"/>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Utilizzare reti sicure: </a:t>
            </a:r>
            <a:r>
              <a:rPr lang="it-IT" sz="2000" dirty="0">
                <a:effectLst/>
                <a:latin typeface="+mj-lt"/>
                <a:ea typeface="Yu Mincho" panose="02020400000000000000" pitchFamily="18" charset="-128"/>
                <a:cs typeface="Arial" panose="020B0604020202020204" pitchFamily="34" charset="0"/>
              </a:rPr>
              <a:t>Evitare di accedere a informazioni finanziarie sensibili su reti Wi-Fi pubbliche o non protette. Utilizzare invece reti affidabili con protezione tramite password, come il Wi-Fi di casa o una connessione dati mobile sicura. Se possibile, crittografare la connessione a Internet per aggiungere un ulteriore livello di sicurezza.</a:t>
            </a:r>
            <a:endParaRPr lang="en-US" sz="2400" dirty="0">
              <a:effectLst/>
              <a:latin typeface="+mj-lt"/>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C132AEFF-2CFF-106A-9266-638755567C8C}"/>
              </a:ext>
            </a:extLst>
          </p:cNvPr>
          <p:cNvSpPr txBox="1"/>
          <p:nvPr/>
        </p:nvSpPr>
        <p:spPr>
          <a:xfrm>
            <a:off x="11916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Monitorare regolarmente i conti: </a:t>
            </a:r>
            <a:r>
              <a:rPr lang="it-IT" sz="2000" dirty="0">
                <a:effectLst/>
                <a:latin typeface="+mj-lt"/>
                <a:ea typeface="Yu Mincho" panose="02020400000000000000" pitchFamily="18" charset="-128"/>
                <a:cs typeface="Arial" panose="020B0604020202020204" pitchFamily="34" charset="0"/>
              </a:rPr>
              <a:t>Tenere sotto controllo i propri conti finanziari esaminando regolarmente le transazioni e gli estratti conto. Segnalare immediatamente al proprio istituto finanziario qualsiasi attività non autorizzata o sospetta. Molti istituti finanziari offrono applicazioni mobili o portali online che consentono di monitorare comodamente i propri conti.</a:t>
            </a:r>
            <a:endParaRPr lang="en-US" sz="2400" dirty="0">
              <a:effectLst/>
              <a:latin typeface="+mj-lt"/>
              <a:ea typeface="Yu Mincho" panose="02020400000000000000" pitchFamily="18" charset="-128"/>
              <a:cs typeface="Arial" panose="020B0604020202020204" pitchFamily="34" charset="0"/>
            </a:endParaRPr>
          </a:p>
        </p:txBody>
      </p:sp>
      <p:pic>
        <p:nvPicPr>
          <p:cNvPr id="5" name="Picture 4" descr="Red pinpointers pinned on a road">
            <a:extLst>
              <a:ext uri="{FF2B5EF4-FFF2-40B4-BE49-F238E27FC236}">
                <a16:creationId xmlns:a16="http://schemas.microsoft.com/office/drawing/2014/main" id="{BDC99C26-55B4-FCF8-8080-D92804057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6" name="Picture 5" descr="Man looking at computer">
            <a:extLst>
              <a:ext uri="{FF2B5EF4-FFF2-40B4-BE49-F238E27FC236}">
                <a16:creationId xmlns:a16="http://schemas.microsoft.com/office/drawing/2014/main" id="{162ED6A1-14C7-2D5A-86C5-3AB20A9703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7" name="Picture 6" descr="Transparent padlock">
            <a:extLst>
              <a:ext uri="{FF2B5EF4-FFF2-40B4-BE49-F238E27FC236}">
                <a16:creationId xmlns:a16="http://schemas.microsoft.com/office/drawing/2014/main" id="{09760D26-018A-8D72-B957-38049A65C69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369635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3. Gestione dei rischi finanziari digitali</a:t>
            </a:r>
            <a:endParaRPr lang="it-IT"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Come ci si può proteggere quando si utilizzano i servizi finanziari digitali?</a:t>
            </a:r>
            <a:endParaRPr lang="es-ES"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Attenzione alla condivisione sui social media: </a:t>
            </a:r>
            <a:r>
              <a:rPr lang="it-IT" sz="2000" dirty="0">
                <a:effectLst/>
                <a:latin typeface="+mj-lt"/>
                <a:ea typeface="Yu Mincho" panose="02020400000000000000" pitchFamily="18" charset="-128"/>
                <a:cs typeface="Arial" panose="020B0604020202020204" pitchFamily="34" charset="0"/>
              </a:rPr>
              <a:t>Essere cauti nel condividere informazioni personali o finanziarie sulle piattaforme dei social media. I criminali informatici possono raccogliere informazioni dai profili dei social media per facilitare il furto di identità o altre attività fraudolente. Regolare le impostazioni della privacy per limitare l'accesso alle informazioni personali.</a:t>
            </a:r>
            <a:endParaRPr lang="en-US" sz="20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690947"/>
          </a:xfrm>
          <a:prstGeom prst="rect">
            <a:avLst/>
          </a:prstGeom>
          <a:noFill/>
        </p:spPr>
        <p:txBody>
          <a:bodyPr wrap="square">
            <a:spAutoFit/>
          </a:bodyPr>
          <a:lstStyle/>
          <a:p>
            <a:pPr lvl="0" algn="just">
              <a:lnSpc>
                <a:spcPct val="107000"/>
              </a:lnSpc>
              <a:spcAft>
                <a:spcPts val="800"/>
              </a:spcAft>
              <a:tabLst>
                <a:tab pos="457200" algn="l"/>
              </a:tabLst>
            </a:pPr>
            <a:r>
              <a:rPr lang="it-IT" sz="2000" b="1" dirty="0">
                <a:effectLst/>
                <a:latin typeface="+mj-lt"/>
                <a:ea typeface="Yu Mincho" panose="02020400000000000000" pitchFamily="18" charset="-128"/>
                <a:cs typeface="Arial" panose="020B0604020202020204" pitchFamily="34" charset="0"/>
              </a:rPr>
              <a:t>Educare se stessi: </a:t>
            </a:r>
            <a:r>
              <a:rPr lang="it-IT" sz="2000" dirty="0">
                <a:effectLst/>
                <a:latin typeface="+mj-lt"/>
                <a:ea typeface="Yu Mincho" panose="02020400000000000000" pitchFamily="18" charset="-128"/>
                <a:cs typeface="Arial" panose="020B0604020202020204" pitchFamily="34" charset="0"/>
              </a:rPr>
              <a:t>Rimanere informati sulle ultime pratiche di sicurezza e sulle truffe più comuni nel panorama digitale. Essere consapevoli delle bandiere rosse che indicano potenziali rischi, come le e-mail non richieste che chiedono informazioni sensibili o le offerte che sembrano troppo belle per essere vere. Partecipare a programmi educativi o workshop incentrati sulla sicurezza finanziaria digitale.</a:t>
            </a:r>
            <a:endParaRPr lang="en-US" sz="2000" dirty="0">
              <a:effectLst/>
              <a:latin typeface="+mj-lt"/>
              <a:ea typeface="Yu Mincho" panose="02020400000000000000" pitchFamily="18" charset="-128"/>
              <a:cs typeface="Arial" panose="020B0604020202020204" pitchFamily="34" charset="0"/>
            </a:endParaRPr>
          </a:p>
        </p:txBody>
      </p:sp>
      <p:pic>
        <p:nvPicPr>
          <p:cNvPr id="5" name="Picture 4" descr="Book open on a deck with a blackboard in the background">
            <a:extLst>
              <a:ext uri="{FF2B5EF4-FFF2-40B4-BE49-F238E27FC236}">
                <a16:creationId xmlns:a16="http://schemas.microsoft.com/office/drawing/2014/main" id="{BDC99C26-55B4-FCF8-8080-D92804057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7" name="Picture 6" descr="Heart speech bubble social media icon">
            <a:extLst>
              <a:ext uri="{FF2B5EF4-FFF2-40B4-BE49-F238E27FC236}">
                <a16:creationId xmlns:a16="http://schemas.microsoft.com/office/drawing/2014/main" id="{09760D26-018A-8D72-B957-38049A65C69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
        <p:nvSpPr>
          <p:cNvPr id="8" name="Google Shape;120;p6">
            <a:extLst>
              <a:ext uri="{FF2B5EF4-FFF2-40B4-BE49-F238E27FC236}">
                <a16:creationId xmlns:a16="http://schemas.microsoft.com/office/drawing/2014/main" id="{E179CB39-F9CC-0A27-8F1E-EF5D69FBB8B0}"/>
              </a:ext>
            </a:extLst>
          </p:cNvPr>
          <p:cNvSpPr txBox="1"/>
          <p:nvPr/>
        </p:nvSpPr>
        <p:spPr>
          <a:xfrm>
            <a:off x="12496800" y="4511686"/>
            <a:ext cx="3727680" cy="3477835"/>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it-IT" sz="2000" i="1" dirty="0">
                <a:solidFill>
                  <a:schemeClr val="accent6"/>
                </a:solidFill>
                <a:latin typeface="+mn-lt"/>
                <a:ea typeface="Helvetica Neue"/>
                <a:cs typeface="Helvetica Neue"/>
                <a:sym typeface="Helvetica Neue"/>
              </a:rPr>
              <a:t>Seguendo queste misure di protezione, si possono ridurre significativamente i rischi di cadere vittime di minacce informatiche e migliorare la sicurezza delle transazioni finanziarie digitali. Ricordare che essere proattivi e informati è fondamentale per mantenere un'esperienza finanziaria digitale sicura e protetta.</a:t>
            </a:r>
            <a:endParaRPr lang="hr-HR" sz="2000" i="1" dirty="0">
              <a:solidFill>
                <a:schemeClr val="accent6"/>
              </a:solidFill>
              <a:latin typeface="+mn-lt"/>
              <a:ea typeface="Helvetica Neue"/>
              <a:cs typeface="Helvetica Neue"/>
              <a:sym typeface="Helvetica Neue"/>
            </a:endParaRPr>
          </a:p>
        </p:txBody>
      </p:sp>
    </p:spTree>
    <p:extLst>
      <p:ext uri="{BB962C8B-B14F-4D97-AF65-F5344CB8AC3E}">
        <p14:creationId xmlns:p14="http://schemas.microsoft.com/office/powerpoint/2010/main" val="501603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3. Gestione dei rischi finanziari digitali</a:t>
            </a:r>
            <a:endParaRPr lang="it-IT"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si dovrebbe sapere sui propri diritti quando usi i servizi finanziari digitali?</a:t>
            </a:r>
            <a:endParaRPr lang="es-ES" sz="2800"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mn-lt"/>
                <a:ea typeface="Helvetica Neue"/>
                <a:cs typeface="Helvetica Neue"/>
                <a:sym typeface="Helvetica Neue"/>
              </a:rPr>
              <a:t>Quando si utilizzano servizi finanziari digitali, è importante conoscere i propri diritti per garantire un'esperienza corretta e sicura. Ecco alcuni aspetti chiave che si dovrebbero conoscere sui propri diritti.</a:t>
            </a:r>
            <a:endParaRPr lang="es-ES" sz="2400"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000208"/>
            <a:ext cx="7848600" cy="1938992"/>
          </a:xfrm>
          <a:prstGeom prst="rect">
            <a:avLst/>
          </a:prstGeom>
          <a:noFill/>
        </p:spPr>
        <p:txBody>
          <a:bodyPr wrap="square">
            <a:spAutoFit/>
          </a:bodyPr>
          <a:lstStyle/>
          <a:p>
            <a:pPr algn="just"/>
            <a:r>
              <a:rPr lang="it-IT" sz="2000" b="1" dirty="0">
                <a:effectLst/>
                <a:latin typeface="+mj-lt"/>
                <a:ea typeface="Yu Mincho" panose="02020400000000000000" pitchFamily="18" charset="-128"/>
                <a:cs typeface="Arial" panose="020B0604020202020204" pitchFamily="34" charset="0"/>
              </a:rPr>
              <a:t>Privacy dei dati: </a:t>
            </a:r>
            <a:r>
              <a:rPr lang="it-IT" sz="2000" dirty="0">
                <a:effectLst/>
                <a:latin typeface="+mj-lt"/>
                <a:ea typeface="Yu Mincho" panose="02020400000000000000" pitchFamily="18" charset="-128"/>
                <a:cs typeface="Arial" panose="020B0604020202020204" pitchFamily="34" charset="0"/>
              </a:rPr>
              <a:t>Avere il diritto di conoscere le modalità di raccolta, archiviazione e utilizzo dei propri dati personali da parte del fornitore di servizi finanziari digitali. Familiarizzare con l'informativa sulla privacy e le pratiche di protezione dei dati del servizio che si sta utilizzando. Assicurarsi che i propri dati personali siano gestiti in conformità con le leggi e le normative sulla privacy.</a:t>
            </a:r>
            <a:endParaRPr lang="en-US" sz="20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938992"/>
          </a:xfrm>
          <a:prstGeom prst="rect">
            <a:avLst/>
          </a:prstGeom>
          <a:noFill/>
        </p:spPr>
        <p:txBody>
          <a:bodyPr wrap="square">
            <a:spAutoFit/>
          </a:bodyPr>
          <a:lstStyle/>
          <a:p>
            <a:pPr algn="just"/>
            <a:r>
              <a:rPr lang="it-IT" sz="2000" b="1" dirty="0">
                <a:effectLst/>
                <a:latin typeface="+mj-lt"/>
                <a:ea typeface="Yu Mincho" panose="02020400000000000000" pitchFamily="18" charset="-128"/>
                <a:cs typeface="Arial" panose="020B0604020202020204" pitchFamily="34" charset="0"/>
              </a:rPr>
              <a:t>Misure di sicurezza: </a:t>
            </a:r>
            <a:r>
              <a:rPr lang="it-IT" sz="2000" dirty="0">
                <a:effectLst/>
                <a:latin typeface="+mj-lt"/>
                <a:ea typeface="Yu Mincho" panose="02020400000000000000" pitchFamily="18" charset="-128"/>
                <a:cs typeface="Arial" panose="020B0604020202020204" pitchFamily="34" charset="0"/>
              </a:rPr>
              <a:t>I fornitori di servizi finanziari digitali sono responsabili dell'implementazione di solide misure di sicurezza per proteggere i propri dati. Si dovrebbero adottare misure di salvaguardia per prevenire accessi non autorizzati, violazioni dei dati e frodi. Informarsi sulle caratteristiche di sicurezza offerte dal servizio e scegliere fornitori che diano priorità alla propria sicurezza.</a:t>
            </a:r>
            <a:endParaRPr lang="en-US" sz="2000" dirty="0">
              <a:latin typeface="+mj-lt"/>
            </a:endParaRPr>
          </a:p>
        </p:txBody>
      </p:sp>
      <p:pic>
        <p:nvPicPr>
          <p:cNvPr id="6" name="Picture 5" descr="Illuminated server room panel">
            <a:extLst>
              <a:ext uri="{FF2B5EF4-FFF2-40B4-BE49-F238E27FC236}">
                <a16:creationId xmlns:a16="http://schemas.microsoft.com/office/drawing/2014/main" id="{DFD38DE7-98AC-421F-09E3-BF4EFDEFDE7C}"/>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1295400" y="7120880"/>
            <a:ext cx="7848000" cy="1794520"/>
          </a:xfrm>
          <a:prstGeom prst="rect">
            <a:avLst/>
          </a:prstGeom>
          <a:ln>
            <a:noFill/>
          </a:ln>
          <a:effectLst>
            <a:softEdge rad="112500"/>
          </a:effectLst>
        </p:spPr>
      </p:pic>
      <p:pic>
        <p:nvPicPr>
          <p:cNvPr id="7" name="Picture 6" descr="Hands on ears">
            <a:extLst>
              <a:ext uri="{FF2B5EF4-FFF2-40B4-BE49-F238E27FC236}">
                <a16:creationId xmlns:a16="http://schemas.microsoft.com/office/drawing/2014/main" id="{15FA321F-4AC3-1A23-EFF5-9CA76CCBE587}"/>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rcRect/>
          <a:stretch/>
        </p:blipFill>
        <p:spPr>
          <a:xfrm>
            <a:off x="9144300" y="5037416"/>
            <a:ext cx="7848000" cy="1938992"/>
          </a:xfrm>
          <a:prstGeom prst="rect">
            <a:avLst/>
          </a:prstGeom>
          <a:ln>
            <a:noFill/>
          </a:ln>
          <a:effectLst>
            <a:softEdge rad="112500"/>
          </a:effectLst>
        </p:spPr>
      </p:pic>
    </p:spTree>
    <p:extLst>
      <p:ext uri="{BB962C8B-B14F-4D97-AF65-F5344CB8AC3E}">
        <p14:creationId xmlns:p14="http://schemas.microsoft.com/office/powerpoint/2010/main" val="326984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3. Gestione dei rischi finanziari digitali</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si dovrebbe sapere sui propri diritti quando usi i servizi finanziari digitali?</a:t>
            </a:r>
            <a:endParaRPr lang="es-ES" sz="2800"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mn-lt"/>
                <a:ea typeface="Helvetica Neue"/>
                <a:cs typeface="Helvetica Neue"/>
                <a:sym typeface="Helvetica Neue"/>
              </a:rPr>
              <a:t>Quando si utilizzano servizi finanziari digitali, è importante conoscere i propri diritti per garantire un'esperienza corretta e sicura. Ecco alcuni aspetti chiave che si dovrebbero conoscere sui propri diritti.</a:t>
            </a:r>
            <a:endParaRPr lang="es-ES" sz="2400"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631216"/>
          </a:xfrm>
          <a:prstGeom prst="rect">
            <a:avLst/>
          </a:prstGeom>
          <a:noFill/>
        </p:spPr>
        <p:txBody>
          <a:bodyPr wrap="square">
            <a:spAutoFit/>
          </a:bodyPr>
          <a:lstStyle/>
          <a:p>
            <a:pPr algn="just"/>
            <a:r>
              <a:rPr lang="it-IT" sz="2000" b="1" dirty="0">
                <a:effectLst/>
                <a:latin typeface="+mj-lt"/>
                <a:ea typeface="Yu Mincho" panose="02020400000000000000" pitchFamily="18" charset="-128"/>
                <a:cs typeface="Arial" panose="020B0604020202020204" pitchFamily="34" charset="0"/>
              </a:rPr>
              <a:t>Trasparenza e divulgazione: </a:t>
            </a:r>
            <a:r>
              <a:rPr lang="it-IT" sz="2000" dirty="0">
                <a:effectLst/>
                <a:latin typeface="+mj-lt"/>
                <a:ea typeface="Yu Mincho" panose="02020400000000000000" pitchFamily="18" charset="-128"/>
                <a:cs typeface="Arial" panose="020B0604020202020204" pitchFamily="34" charset="0"/>
              </a:rPr>
              <a:t>I fornitori di servizi finanziari devono fornire informazioni chiare e trasparenti su prodotti, commissioni, termini e condizioni. Prendersi il tempo necessario per leggere e comprendere i termini di servizio e tutti gli accordi stipulati. In caso di domande o dubbi, contattare il fornitore per ottenere chiarimenti.</a:t>
            </a:r>
            <a:endParaRPr lang="en-US" sz="20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938992"/>
          </a:xfrm>
          <a:prstGeom prst="rect">
            <a:avLst/>
          </a:prstGeom>
          <a:noFill/>
        </p:spPr>
        <p:txBody>
          <a:bodyPr wrap="square">
            <a:spAutoFit/>
          </a:bodyPr>
          <a:lstStyle/>
          <a:p>
            <a:pPr algn="just"/>
            <a:r>
              <a:rPr lang="it-IT" sz="2000" b="1" dirty="0">
                <a:effectLst/>
                <a:latin typeface="+mj-lt"/>
                <a:ea typeface="Yu Mincho" panose="02020400000000000000" pitchFamily="18" charset="-128"/>
                <a:cs typeface="Arial" panose="020B0604020202020204" pitchFamily="34" charset="0"/>
              </a:rPr>
              <a:t>Risoluzione delle controversie: </a:t>
            </a:r>
            <a:r>
              <a:rPr lang="it-IT" sz="2000" dirty="0">
                <a:effectLst/>
                <a:latin typeface="+mj-lt"/>
                <a:ea typeface="Yu Mincho" panose="02020400000000000000" pitchFamily="18" charset="-128"/>
                <a:cs typeface="Arial" panose="020B0604020202020204" pitchFamily="34" charset="0"/>
              </a:rPr>
              <a:t>In caso di problemi o controversie con il fornitore di servizi finanziari digitali, avere il diritto di cercare una soluzione. Familiarizzare con il processo di risoluzione delle controversie del fornitore, comprese le vie per i reclami e le lamentele. Molti fornitori hanno canali di assistenza clienti dedicati per rispondere alle preoccupazioni degli utenti.</a:t>
            </a:r>
            <a:r>
              <a:rPr lang="en-US" sz="2000" dirty="0">
                <a:effectLst/>
                <a:latin typeface="+mj-lt"/>
                <a:ea typeface="Yu Mincho" panose="02020400000000000000" pitchFamily="18" charset="-128"/>
                <a:cs typeface="Arial" panose="020B0604020202020204" pitchFamily="34" charset="0"/>
              </a:rPr>
              <a:t>.</a:t>
            </a:r>
            <a:endParaRPr lang="en-US" sz="2000" dirty="0">
              <a:latin typeface="+mj-lt"/>
            </a:endParaRPr>
          </a:p>
        </p:txBody>
      </p:sp>
      <p:pic>
        <p:nvPicPr>
          <p:cNvPr id="2" name="Picture 1" descr="Filling out forms on a table">
            <a:extLst>
              <a:ext uri="{FF2B5EF4-FFF2-40B4-BE49-F238E27FC236}">
                <a16:creationId xmlns:a16="http://schemas.microsoft.com/office/drawing/2014/main" id="{2FFA599F-627E-75BD-6ADE-60DE728255C8}"/>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p:blipFill>
        <p:spPr>
          <a:xfrm>
            <a:off x="9144600" y="5181888"/>
            <a:ext cx="7848000" cy="1794520"/>
          </a:xfrm>
          <a:prstGeom prst="rect">
            <a:avLst/>
          </a:prstGeom>
          <a:ln>
            <a:noFill/>
          </a:ln>
          <a:effectLst>
            <a:softEdge rad="112500"/>
          </a:effectLst>
        </p:spPr>
      </p:pic>
      <p:pic>
        <p:nvPicPr>
          <p:cNvPr id="5" name="Picture 4" descr="People working on blueprints">
            <a:extLst>
              <a:ext uri="{FF2B5EF4-FFF2-40B4-BE49-F238E27FC236}">
                <a16:creationId xmlns:a16="http://schemas.microsoft.com/office/drawing/2014/main" id="{25097142-6C29-E02C-0652-C19BCEDBE3D2}"/>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rcRect/>
          <a:stretch/>
        </p:blipFill>
        <p:spPr>
          <a:xfrm>
            <a:off x="1295400" y="7062480"/>
            <a:ext cx="7848000" cy="1794520"/>
          </a:xfrm>
          <a:prstGeom prst="rect">
            <a:avLst/>
          </a:prstGeom>
          <a:ln>
            <a:noFill/>
          </a:ln>
          <a:effectLst>
            <a:softEdge rad="112500"/>
          </a:effectLst>
        </p:spPr>
      </p:pic>
    </p:spTree>
    <p:extLst>
      <p:ext uri="{BB962C8B-B14F-4D97-AF65-F5344CB8AC3E}">
        <p14:creationId xmlns:p14="http://schemas.microsoft.com/office/powerpoint/2010/main" val="2202042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3. Gestione dei rischi finanziari digitali</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si dovrebbe sapere sui propri diritti quando usi i servizi finanziari digitali?</a:t>
            </a:r>
            <a:endParaRPr lang="es-ES" sz="2800"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mn-lt"/>
                <a:ea typeface="Helvetica Neue"/>
                <a:cs typeface="Helvetica Neue"/>
                <a:sym typeface="Helvetica Neue"/>
              </a:rPr>
              <a:t>Quando si utilizzano servizi finanziari digitali, è importante conoscere i propri diritti per garantire un'esperienza corretta e sicura. Ecco alcuni aspetti chiave che si dovrebbero conoscere sui propri diritti.</a:t>
            </a:r>
            <a:endParaRPr lang="es-ES" sz="2400"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938992"/>
          </a:xfrm>
          <a:prstGeom prst="rect">
            <a:avLst/>
          </a:prstGeom>
          <a:noFill/>
        </p:spPr>
        <p:txBody>
          <a:bodyPr wrap="square">
            <a:spAutoFit/>
          </a:bodyPr>
          <a:lstStyle/>
          <a:p>
            <a:pPr algn="just"/>
            <a:r>
              <a:rPr lang="it-IT" sz="2000" b="1" dirty="0">
                <a:effectLst/>
                <a:latin typeface="+mj-lt"/>
                <a:ea typeface="Yu Mincho" panose="02020400000000000000" pitchFamily="18" charset="-128"/>
                <a:cs typeface="Arial" panose="020B0604020202020204" pitchFamily="34" charset="0"/>
              </a:rPr>
              <a:t>Leggi sulla protezione dei consumatori: </a:t>
            </a:r>
            <a:r>
              <a:rPr lang="it-IT" sz="2000" dirty="0">
                <a:effectLst/>
                <a:latin typeface="+mj-lt"/>
                <a:ea typeface="Yu Mincho" panose="02020400000000000000" pitchFamily="18" charset="-128"/>
                <a:cs typeface="Arial" panose="020B0604020202020204" pitchFamily="34" charset="0"/>
              </a:rPr>
              <a:t>Conoscere le leggi e i regolamenti a tutela dei consumatori che si applicano ai servizi finanziari digitali nella propria giurisdizione. Queste leggi sono state concepite per garantire pratiche eque e trasparenti da parte dei fornitori di servizi finanziari e per fornire un ricorso in caso di illeciti. Rimanere informati sui propri diritti e sulle vie di ricorso disponibili.</a:t>
            </a:r>
            <a:endParaRPr lang="en-US" sz="20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938992"/>
          </a:xfrm>
          <a:prstGeom prst="rect">
            <a:avLst/>
          </a:prstGeom>
          <a:noFill/>
        </p:spPr>
        <p:txBody>
          <a:bodyPr wrap="square">
            <a:spAutoFit/>
          </a:bodyPr>
          <a:lstStyle/>
          <a:p>
            <a:pPr algn="just"/>
            <a:r>
              <a:rPr lang="it-IT" sz="2000" b="1" dirty="0">
                <a:effectLst/>
                <a:latin typeface="+mj-lt"/>
                <a:ea typeface="Yu Mincho" panose="02020400000000000000" pitchFamily="18" charset="-128"/>
                <a:cs typeface="Arial" panose="020B0604020202020204" pitchFamily="34" charset="0"/>
              </a:rPr>
              <a:t>Termini e condizioni: </a:t>
            </a:r>
            <a:r>
              <a:rPr lang="it-IT" sz="2000" dirty="0">
                <a:effectLst/>
                <a:latin typeface="+mj-lt"/>
                <a:ea typeface="Yu Mincho" panose="02020400000000000000" pitchFamily="18" charset="-128"/>
                <a:cs typeface="Arial" panose="020B0604020202020204" pitchFamily="34" charset="0"/>
              </a:rPr>
              <a:t>Prendere il tempo necessario per esaminare attentamente i termini e le condizioni di utilizzo dei servizi finanziari digitali. Prestare attenzione a eventuali limitazioni, responsabilità o esclusioni menzionate nei termini. In caso di dubbi o perplessità, prima di procedere è bene richiedere una consulenza legale o professionale.</a:t>
            </a:r>
            <a:endParaRPr lang="en-US" sz="2000" dirty="0">
              <a:latin typeface="+mj-lt"/>
            </a:endParaRPr>
          </a:p>
        </p:txBody>
      </p:sp>
      <p:pic>
        <p:nvPicPr>
          <p:cNvPr id="2" name="Picture 1" descr="Shopping cart with boxes">
            <a:extLst>
              <a:ext uri="{FF2B5EF4-FFF2-40B4-BE49-F238E27FC236}">
                <a16:creationId xmlns:a16="http://schemas.microsoft.com/office/drawing/2014/main" id="{7C99DD47-EC56-AD3A-47A9-E4B32AE19C2E}"/>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rcRect/>
          <a:stretch/>
        </p:blipFill>
        <p:spPr>
          <a:xfrm>
            <a:off x="9144600" y="5171259"/>
            <a:ext cx="7848000" cy="1794520"/>
          </a:xfrm>
          <a:prstGeom prst="rect">
            <a:avLst/>
          </a:prstGeom>
          <a:ln>
            <a:noFill/>
          </a:ln>
          <a:effectLst>
            <a:softEdge rad="112500"/>
          </a:effectLst>
        </p:spPr>
      </p:pic>
      <p:pic>
        <p:nvPicPr>
          <p:cNvPr id="5" name="Picture 4" descr="Stack of papers with paper clips">
            <a:extLst>
              <a:ext uri="{FF2B5EF4-FFF2-40B4-BE49-F238E27FC236}">
                <a16:creationId xmlns:a16="http://schemas.microsoft.com/office/drawing/2014/main" id="{87FC3490-B58B-4C0F-420B-6F6DEBA0F916}"/>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l="-468"/>
          <a:stretch/>
        </p:blipFill>
        <p:spPr>
          <a:xfrm>
            <a:off x="1295700" y="7082492"/>
            <a:ext cx="7848000" cy="1794520"/>
          </a:xfrm>
          <a:prstGeom prst="rect">
            <a:avLst/>
          </a:prstGeom>
          <a:ln>
            <a:noFill/>
          </a:ln>
          <a:effectLst>
            <a:softEdge rad="112500"/>
          </a:effectLst>
        </p:spPr>
      </p:pic>
    </p:spTree>
    <p:extLst>
      <p:ext uri="{BB962C8B-B14F-4D97-AF65-F5344CB8AC3E}">
        <p14:creationId xmlns:p14="http://schemas.microsoft.com/office/powerpoint/2010/main" val="448163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b="1" dirty="0">
                <a:solidFill>
                  <a:schemeClr val="tx1"/>
                </a:solidFill>
                <a:latin typeface="+mn-lt"/>
                <a:ea typeface="Helvetica Neue"/>
                <a:cs typeface="Helvetica Neue"/>
                <a:sym typeface="Helvetica Neue"/>
              </a:rPr>
              <a:t>3. Gestione dei rischi finanziari digitali</a:t>
            </a:r>
            <a:endParaRPr lang="it-IT"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n-lt"/>
                <a:ea typeface="Helvetica Neue"/>
                <a:cs typeface="Helvetica Neue"/>
                <a:sym typeface="Helvetica Neue"/>
              </a:rPr>
              <a:t>Cosa si dovrebbe sapere sui propri diritti quando usi i servizi finanziari digitali?</a:t>
            </a:r>
            <a:endParaRPr lang="es-ES"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mn-lt"/>
                <a:ea typeface="Helvetica Neue"/>
                <a:cs typeface="Helvetica Neue"/>
                <a:sym typeface="Helvetica Neue"/>
              </a:rPr>
              <a:t>Quando si utilizzano servizi finanziari digitali, è importante conoscere i propri diritti per garantire un'esperienza corretta e sicura. Ecco alcuni aspetti chiave che si dovrebbero conoscere sui propri diritti.</a:t>
            </a:r>
            <a:endParaRPr lang="es-ES"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631216"/>
          </a:xfrm>
          <a:prstGeom prst="rect">
            <a:avLst/>
          </a:prstGeom>
          <a:noFill/>
        </p:spPr>
        <p:txBody>
          <a:bodyPr wrap="square">
            <a:spAutoFit/>
          </a:bodyPr>
          <a:lstStyle/>
          <a:p>
            <a:pPr algn="just"/>
            <a:r>
              <a:rPr lang="it-IT" sz="2000" b="1" dirty="0">
                <a:effectLst/>
                <a:latin typeface="+mj-lt"/>
                <a:ea typeface="Yu Mincho" panose="02020400000000000000" pitchFamily="18" charset="-128"/>
                <a:cs typeface="Arial" panose="020B0604020202020204" pitchFamily="34" charset="0"/>
              </a:rPr>
              <a:t>Accessibilità</a:t>
            </a:r>
            <a:r>
              <a:rPr lang="it-IT" sz="2000" dirty="0">
                <a:effectLst/>
                <a:latin typeface="+mj-lt"/>
                <a:ea typeface="Yu Mincho" panose="02020400000000000000" pitchFamily="18" charset="-128"/>
                <a:cs typeface="Arial" panose="020B0604020202020204" pitchFamily="34" charset="0"/>
              </a:rPr>
              <a:t>: I fornitori di servizi finanziari digitali devono sforzarsi di rendere i loro servizi accessibili a tutti gli utenti, comprese le persone con disabilità. Se hai bisogno di sistemazioni o di esigenze specifiche di accessibilità, contatta il fornitore per informarti sulle opzioni disponibili.</a:t>
            </a:r>
            <a:endParaRPr lang="en-US" sz="2000" dirty="0">
              <a:latin typeface="+mj-lt"/>
            </a:endParaRPr>
          </a:p>
        </p:txBody>
      </p:sp>
      <p:sp>
        <p:nvSpPr>
          <p:cNvPr id="2" name="Google Shape;120;p6">
            <a:extLst>
              <a:ext uri="{FF2B5EF4-FFF2-40B4-BE49-F238E27FC236}">
                <a16:creationId xmlns:a16="http://schemas.microsoft.com/office/drawing/2014/main" id="{13990967-687D-9220-C235-C9C51C3314BD}"/>
              </a:ext>
            </a:extLst>
          </p:cNvPr>
          <p:cNvSpPr txBox="1"/>
          <p:nvPr/>
        </p:nvSpPr>
        <p:spPr>
          <a:xfrm>
            <a:off x="1332000" y="7659629"/>
            <a:ext cx="15584400" cy="1015622"/>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it-IT" sz="2000" i="1" dirty="0">
                <a:solidFill>
                  <a:schemeClr val="accent6"/>
                </a:solidFill>
                <a:latin typeface="+mn-lt"/>
                <a:ea typeface="Helvetica Neue"/>
                <a:cs typeface="Helvetica Neue"/>
                <a:sym typeface="Helvetica Neue"/>
              </a:rPr>
              <a:t>Ricordare che essere consapevoli dei propri diritti quando si utilizzano servizi finanziari digitali consente di prendere decisioni informate, proteggere i propri interessi e cercare una soluzione in caso di problemi. Rimanere informati, leggere le clausole scritte in piccolo e scegliere fornitori di servizi che diano priorità ai propri diritti e alla propria sicurezza.</a:t>
            </a:r>
            <a:endParaRPr lang="en-US" sz="2000" i="1" dirty="0">
              <a:solidFill>
                <a:schemeClr val="accent6"/>
              </a:solidFill>
              <a:latin typeface="+mn-lt"/>
              <a:ea typeface="Helvetica Neue"/>
              <a:cs typeface="Helvetica Neue"/>
              <a:sym typeface="Helvetica Neue"/>
            </a:endParaRPr>
          </a:p>
        </p:txBody>
      </p:sp>
      <p:pic>
        <p:nvPicPr>
          <p:cNvPr id="6" name="Picture 5" descr="Close-up of woman's hands typing and using a trackpad on a laptop with mug">
            <a:extLst>
              <a:ext uri="{FF2B5EF4-FFF2-40B4-BE49-F238E27FC236}">
                <a16:creationId xmlns:a16="http://schemas.microsoft.com/office/drawing/2014/main" id="{AF8B46D2-3BE6-D62B-DB5F-4E0ACAF2954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44600" y="5143500"/>
            <a:ext cx="7848000" cy="1794520"/>
          </a:xfrm>
          <a:prstGeom prst="rect">
            <a:avLst/>
          </a:prstGeom>
          <a:ln>
            <a:noFill/>
          </a:ln>
          <a:effectLst>
            <a:softEdge rad="112500"/>
          </a:effectLst>
        </p:spPr>
      </p:pic>
    </p:spTree>
    <p:extLst>
      <p:ext uri="{BB962C8B-B14F-4D97-AF65-F5344CB8AC3E}">
        <p14:creationId xmlns:p14="http://schemas.microsoft.com/office/powerpoint/2010/main" val="32650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5" name="Group 4">
            <a:extLst>
              <a:ext uri="{FF2B5EF4-FFF2-40B4-BE49-F238E27FC236}">
                <a16:creationId xmlns:a16="http://schemas.microsoft.com/office/drawing/2014/main" id="{76A399D2-81C8-C7D0-AE63-B8A26D96FC2D}"/>
              </a:ext>
            </a:extLst>
          </p:cNvPr>
          <p:cNvGrpSpPr/>
          <p:nvPr/>
        </p:nvGrpSpPr>
        <p:grpSpPr>
          <a:xfrm>
            <a:off x="8209411" y="1449498"/>
            <a:ext cx="6176063" cy="2511288"/>
            <a:chOff x="8028638" y="1561735"/>
            <a:chExt cx="6318000" cy="2566198"/>
          </a:xfrm>
        </p:grpSpPr>
        <p:sp>
          <p:nvSpPr>
            <p:cNvPr id="188" name="Google Shape;188;p11"/>
            <p:cNvSpPr/>
            <p:nvPr/>
          </p:nvSpPr>
          <p:spPr>
            <a:xfrm>
              <a:off x="8028638" y="1561735"/>
              <a:ext cx="6318000" cy="2566198"/>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189" name="Google Shape;189;p11"/>
            <p:cNvSpPr/>
            <p:nvPr/>
          </p:nvSpPr>
          <p:spPr>
            <a:xfrm>
              <a:off x="8160100" y="1841738"/>
              <a:ext cx="5576823" cy="18555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In cosa si può investire con le piattaforme di investimento digitali?</a:t>
              </a:r>
            </a:p>
            <a:p>
              <a:pPr marR="0" lvl="0" algn="l" rtl="0">
                <a:spcBef>
                  <a:spcPts val="0"/>
                </a:spcBef>
                <a:spcAft>
                  <a:spcPts val="0"/>
                </a:spcAft>
                <a:buClr>
                  <a:schemeClr val="dk1"/>
                </a:buClr>
                <a:buSzPts val="2400"/>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a) Polizze assicurative</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b) Azioni, obbligazioni, fondi comuni di investimento </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c) Spese e risparmi</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d) Obiettivi finanziari e punteggi di credito</a:t>
              </a:r>
              <a:endParaRPr lang="en-US" sz="1600" dirty="0">
                <a:solidFill>
                  <a:schemeClr val="dk1"/>
                </a:solidFill>
                <a:latin typeface="+mn-lt"/>
                <a:ea typeface="Helvetica Neue"/>
                <a:cs typeface="Helvetica Neue"/>
                <a:sym typeface="Helvetica Neue"/>
              </a:endParaRPr>
            </a:p>
          </p:txBody>
        </p:sp>
      </p:grpSp>
      <p:grpSp>
        <p:nvGrpSpPr>
          <p:cNvPr id="4" name="Group 3">
            <a:extLst>
              <a:ext uri="{FF2B5EF4-FFF2-40B4-BE49-F238E27FC236}">
                <a16:creationId xmlns:a16="http://schemas.microsoft.com/office/drawing/2014/main" id="{00E2A8DD-D335-84BB-8D64-5AEF51633115}"/>
              </a:ext>
            </a:extLst>
          </p:cNvPr>
          <p:cNvGrpSpPr/>
          <p:nvPr/>
        </p:nvGrpSpPr>
        <p:grpSpPr>
          <a:xfrm>
            <a:off x="8209410" y="4037666"/>
            <a:ext cx="6176063" cy="2511287"/>
            <a:chOff x="8087727" y="3900389"/>
            <a:chExt cx="5966161" cy="2591543"/>
          </a:xfrm>
        </p:grpSpPr>
        <p:sp>
          <p:nvSpPr>
            <p:cNvPr id="186" name="Google Shape;186;p11"/>
            <p:cNvSpPr/>
            <p:nvPr/>
          </p:nvSpPr>
          <p:spPr>
            <a:xfrm>
              <a:off x="8087727" y="3900389"/>
              <a:ext cx="5966161" cy="259154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190" name="Google Shape;190;p11"/>
            <p:cNvSpPr/>
            <p:nvPr/>
          </p:nvSpPr>
          <p:spPr>
            <a:xfrm>
              <a:off x="8182593" y="4096247"/>
              <a:ext cx="5776428" cy="212796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Qual è una delle principali preoccupazioni riguardo all'uso dei servizi finanziari digitali?</a:t>
              </a:r>
            </a:p>
            <a:p>
              <a:pPr marR="0" lvl="0" algn="l" rtl="0">
                <a:spcBef>
                  <a:spcPts val="0"/>
                </a:spcBef>
                <a:spcAft>
                  <a:spcPts val="0"/>
                </a:spcAft>
                <a:buClr>
                  <a:schemeClr val="dk1"/>
                </a:buClr>
                <a:buSzPts val="2400"/>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a) Mancanza di convenienza e accessibilità</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b) Disponibilità limitata di transazioni online</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c) Rischi associati alla condivisione di informazioni personali non necessarie </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d) Eccessiva interazione umana nel digitale banking</a:t>
              </a:r>
              <a:endParaRPr lang="en-US" sz="1600" dirty="0">
                <a:solidFill>
                  <a:schemeClr val="dk1"/>
                </a:solidFill>
                <a:latin typeface="+mn-lt"/>
                <a:ea typeface="Helvetica Neue"/>
                <a:cs typeface="Helvetica Neue"/>
                <a:sym typeface="Helvetica Neue"/>
              </a:endParaRPr>
            </a:p>
          </p:txBody>
        </p:sp>
      </p:grpSp>
      <p:sp>
        <p:nvSpPr>
          <p:cNvPr id="192" name="Google Shape;192;p11"/>
          <p:cNvSpPr txBox="1"/>
          <p:nvPr/>
        </p:nvSpPr>
        <p:spPr>
          <a:xfrm>
            <a:off x="1268857" y="3053431"/>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Rispondere alle seguenti domande:</a:t>
            </a:r>
            <a:endParaRPr dirty="0">
              <a:solidFill>
                <a:srgbClr val="00CCFF"/>
              </a:solidFill>
              <a:latin typeface="+mn-lt"/>
            </a:endParaRPr>
          </a:p>
        </p:txBody>
      </p:sp>
      <p:sp>
        <p:nvSpPr>
          <p:cNvPr id="194" name="Google Shape;194;p11"/>
          <p:cNvSpPr/>
          <p:nvPr/>
        </p:nvSpPr>
        <p:spPr>
          <a:xfrm>
            <a:off x="1554464" y="3624389"/>
            <a:ext cx="6318000"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195" name="Google Shape;195;p11"/>
          <p:cNvSpPr/>
          <p:nvPr/>
        </p:nvSpPr>
        <p:spPr>
          <a:xfrm>
            <a:off x="1753768" y="3684418"/>
            <a:ext cx="5722064" cy="263144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1500" b="1" dirty="0">
                <a:solidFill>
                  <a:schemeClr val="dk1"/>
                </a:solidFill>
                <a:latin typeface="+mn-lt"/>
                <a:ea typeface="Helvetica Neue"/>
                <a:cs typeface="Helvetica Neue"/>
                <a:sym typeface="Helvetica Neue"/>
              </a:rPr>
              <a:t>In che modo l'alfabetizzazione finanziaria contribuisce a evitare le insidie finanziarie?</a:t>
            </a:r>
          </a:p>
          <a:p>
            <a:pPr marR="0" lvl="0" algn="l" rtl="0">
              <a:spcBef>
                <a:spcPts val="0"/>
              </a:spcBef>
              <a:spcAft>
                <a:spcPts val="0"/>
              </a:spcAft>
              <a:buClr>
                <a:schemeClr val="dk1"/>
              </a:buClr>
              <a:buSzPts val="2400"/>
            </a:pPr>
            <a:endParaRPr sz="15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it-IT" sz="1500" dirty="0">
                <a:solidFill>
                  <a:schemeClr val="dk1"/>
                </a:solidFill>
                <a:latin typeface="+mn-lt"/>
                <a:ea typeface="Helvetica Neue"/>
                <a:cs typeface="Helvetica Neue"/>
                <a:sym typeface="Helvetica Neue"/>
              </a:rPr>
              <a:t>a) Fornire conoscenze e comprensione per affrontare le sfide finanziarie </a:t>
            </a:r>
          </a:p>
          <a:p>
            <a:pPr marR="0" lvl="0" algn="l" rtl="0">
              <a:spcBef>
                <a:spcPts val="0"/>
              </a:spcBef>
              <a:spcAft>
                <a:spcPts val="0"/>
              </a:spcAft>
              <a:buClr>
                <a:schemeClr val="dk1"/>
              </a:buClr>
              <a:buSzPts val="2400"/>
            </a:pPr>
            <a:r>
              <a:rPr lang="it-IT" sz="1500" dirty="0">
                <a:solidFill>
                  <a:schemeClr val="dk1"/>
                </a:solidFill>
                <a:latin typeface="+mn-lt"/>
                <a:ea typeface="Helvetica Neue"/>
                <a:cs typeface="Helvetica Neue"/>
                <a:sym typeface="Helvetica Neue"/>
              </a:rPr>
              <a:t>b) Eliminare l'esigenza di un budget e di una pianificazione finanziaria</a:t>
            </a:r>
          </a:p>
          <a:p>
            <a:pPr marR="0" lvl="0" algn="l" rtl="0">
              <a:spcBef>
                <a:spcPts val="0"/>
              </a:spcBef>
              <a:spcAft>
                <a:spcPts val="0"/>
              </a:spcAft>
              <a:buClr>
                <a:schemeClr val="dk1"/>
              </a:buClr>
              <a:buSzPts val="2400"/>
            </a:pPr>
            <a:r>
              <a:rPr lang="it-IT" sz="1500" dirty="0">
                <a:solidFill>
                  <a:schemeClr val="dk1"/>
                </a:solidFill>
                <a:latin typeface="+mn-lt"/>
                <a:ea typeface="Helvetica Neue"/>
                <a:cs typeface="Helvetica Neue"/>
                <a:sym typeface="Helvetica Neue"/>
              </a:rPr>
              <a:t>c) Consentire agli anziani di fare affidamento esclusivamente sull'assistenza pubblica </a:t>
            </a:r>
          </a:p>
          <a:p>
            <a:pPr marR="0" lvl="0" algn="l" rtl="0">
              <a:spcBef>
                <a:spcPts val="0"/>
              </a:spcBef>
              <a:spcAft>
                <a:spcPts val="0"/>
              </a:spcAft>
              <a:buClr>
                <a:schemeClr val="dk1"/>
              </a:buClr>
              <a:buSzPts val="2400"/>
            </a:pPr>
            <a:r>
              <a:rPr lang="it-IT" sz="1500" dirty="0">
                <a:solidFill>
                  <a:schemeClr val="dk1"/>
                </a:solidFill>
                <a:latin typeface="+mn-lt"/>
                <a:ea typeface="Helvetica Neue"/>
                <a:cs typeface="Helvetica Neue"/>
                <a:sym typeface="Helvetica Neue"/>
              </a:rPr>
              <a:t>d) Promuovere decisioni finanziarie impulsive e un indebitamento eccessivo</a:t>
            </a:r>
            <a:endParaRPr lang="en-US" sz="1500" dirty="0">
              <a:solidFill>
                <a:schemeClr val="dk1"/>
              </a:solidFill>
              <a:latin typeface="+mn-lt"/>
              <a:ea typeface="Helvetica Neue"/>
              <a:cs typeface="Helvetica Neue"/>
              <a:sym typeface="Helvetica Neue"/>
            </a:endParaRPr>
          </a:p>
        </p:txBody>
      </p:sp>
      <p:grpSp>
        <p:nvGrpSpPr>
          <p:cNvPr id="3" name="Group 2">
            <a:extLst>
              <a:ext uri="{FF2B5EF4-FFF2-40B4-BE49-F238E27FC236}">
                <a16:creationId xmlns:a16="http://schemas.microsoft.com/office/drawing/2014/main" id="{FB3AED75-F14C-1597-959D-FF39E4948A53}"/>
              </a:ext>
            </a:extLst>
          </p:cNvPr>
          <p:cNvGrpSpPr/>
          <p:nvPr/>
        </p:nvGrpSpPr>
        <p:grpSpPr>
          <a:xfrm>
            <a:off x="8209409" y="6663255"/>
            <a:ext cx="6176064" cy="2539505"/>
            <a:chOff x="7104513" y="6316085"/>
            <a:chExt cx="6045403" cy="2700000"/>
          </a:xfrm>
        </p:grpSpPr>
        <p:sp>
          <p:nvSpPr>
            <p:cNvPr id="197" name="Google Shape;197;p11"/>
            <p:cNvSpPr/>
            <p:nvPr/>
          </p:nvSpPr>
          <p:spPr>
            <a:xfrm>
              <a:off x="7104514" y="6316085"/>
              <a:ext cx="6045402"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198" name="Google Shape;198;p11"/>
            <p:cNvSpPr/>
            <p:nvPr/>
          </p:nvSpPr>
          <p:spPr>
            <a:xfrm>
              <a:off x="7104513" y="6471075"/>
              <a:ext cx="6045402" cy="245416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Come si possono ridurre i rischi associati alla gestione delle finanze personali nell'ambiente digitale?</a:t>
              </a:r>
            </a:p>
            <a:p>
              <a:pPr marR="0" lvl="0" algn="l" rtl="0">
                <a:spcBef>
                  <a:spcPts val="0"/>
                </a:spcBef>
                <a:spcAft>
                  <a:spcPts val="0"/>
                </a:spcAft>
                <a:buClr>
                  <a:schemeClr val="dk1"/>
                </a:buClr>
                <a:buSzPts val="2400"/>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a) Utilizzare password forti ed evitare di condividere informazioni personali.</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b) Monitorare regolarmente i conti finanziari e segnalare qualsiasi attività sospetta.</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c) Cercare di farsi guidare da sconosciuti online</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d) a) e b)</a:t>
              </a:r>
              <a:endParaRPr lang="en-US" sz="1600" dirty="0">
                <a:solidFill>
                  <a:schemeClr val="dk1"/>
                </a:solidFill>
                <a:latin typeface="+mn-lt"/>
                <a:ea typeface="Helvetica Neue"/>
                <a:cs typeface="Helvetica Neue"/>
                <a:sym typeface="Helvetica Neue"/>
              </a:endParaRPr>
            </a:p>
          </p:txBody>
        </p:sp>
      </p:grpSp>
      <p:grpSp>
        <p:nvGrpSpPr>
          <p:cNvPr id="7" name="Group 6">
            <a:extLst>
              <a:ext uri="{FF2B5EF4-FFF2-40B4-BE49-F238E27FC236}">
                <a16:creationId xmlns:a16="http://schemas.microsoft.com/office/drawing/2014/main" id="{C6D99E68-374C-D64A-B4A5-DC965810F11C}"/>
              </a:ext>
            </a:extLst>
          </p:cNvPr>
          <p:cNvGrpSpPr/>
          <p:nvPr/>
        </p:nvGrpSpPr>
        <p:grpSpPr>
          <a:xfrm>
            <a:off x="1565459" y="6431407"/>
            <a:ext cx="6284114" cy="2800726"/>
            <a:chOff x="1476416" y="6310544"/>
            <a:chExt cx="5982181" cy="2800726"/>
          </a:xfrm>
        </p:grpSpPr>
        <p:sp>
          <p:nvSpPr>
            <p:cNvPr id="200" name="Google Shape;200;p11"/>
            <p:cNvSpPr/>
            <p:nvPr/>
          </p:nvSpPr>
          <p:spPr>
            <a:xfrm>
              <a:off x="1476416" y="6355275"/>
              <a:ext cx="5982181"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201" name="Google Shape;201;p11"/>
            <p:cNvSpPr/>
            <p:nvPr/>
          </p:nvSpPr>
          <p:spPr>
            <a:xfrm>
              <a:off x="1655677" y="6310544"/>
              <a:ext cx="5447136" cy="280072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Cosa fare in caso di problemi o domande sull'online banking o sul mobile banking?</a:t>
              </a:r>
            </a:p>
            <a:p>
              <a:pPr marR="0" lvl="0" algn="l" rtl="0">
                <a:spcBef>
                  <a:spcPts val="0"/>
                </a:spcBef>
                <a:spcAft>
                  <a:spcPts val="0"/>
                </a:spcAft>
                <a:buClr>
                  <a:schemeClr val="dk1"/>
                </a:buClr>
                <a:buSzPts val="2400"/>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a) Rinunciare completamente ai servizi di banking online e mobile</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b) Condividere le credenziali di accesso con gli amici per la risoluzione dei problemi.</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c) Pubblicare i propri dubbi sui social media senza contattare la banca </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d) Chiedere assistenza all'assistenza clienti fornita dalla propria banca.</a:t>
              </a:r>
              <a:endParaRPr lang="en-US" sz="1600" dirty="0">
                <a:solidFill>
                  <a:schemeClr val="dk1"/>
                </a:solidFill>
                <a:latin typeface="+mn-lt"/>
                <a:ea typeface="Helvetica Neue"/>
                <a:cs typeface="Helvetica Neue"/>
                <a:sym typeface="Helvetica Neue"/>
              </a:endParaRPr>
            </a:p>
          </p:txBody>
        </p:sp>
      </p:grpSp>
      <p:sp>
        <p:nvSpPr>
          <p:cNvPr id="8" name="Google Shape;191;p11">
            <a:extLst>
              <a:ext uri="{FF2B5EF4-FFF2-40B4-BE49-F238E27FC236}">
                <a16:creationId xmlns:a16="http://schemas.microsoft.com/office/drawing/2014/main" id="{C9833506-E120-3F48-7986-7F513029C36A}"/>
              </a:ext>
            </a:extLst>
          </p:cNvPr>
          <p:cNvSpPr txBox="1"/>
          <p:nvPr/>
        </p:nvSpPr>
        <p:spPr>
          <a:xfrm>
            <a:off x="1356718" y="1723510"/>
            <a:ext cx="6516165"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400" b="1" dirty="0">
                <a:solidFill>
                  <a:schemeClr val="tx1"/>
                </a:solidFill>
                <a:latin typeface="+mn-lt"/>
                <a:ea typeface="Helvetica Neue"/>
                <a:cs typeface="Helvetica Neue"/>
                <a:sym typeface="Helvetica Neue"/>
              </a:rPr>
              <a:t>Metti alla prova le tue conoscenze!</a:t>
            </a:r>
            <a:endParaRPr lang="it-IT" sz="4400" dirty="0">
              <a:solidFill>
                <a:schemeClr val="tx1"/>
              </a:solidFill>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5" name="Group 4">
            <a:extLst>
              <a:ext uri="{FF2B5EF4-FFF2-40B4-BE49-F238E27FC236}">
                <a16:creationId xmlns:a16="http://schemas.microsoft.com/office/drawing/2014/main" id="{76A399D2-81C8-C7D0-AE63-B8A26D96FC2D}"/>
              </a:ext>
            </a:extLst>
          </p:cNvPr>
          <p:cNvGrpSpPr/>
          <p:nvPr/>
        </p:nvGrpSpPr>
        <p:grpSpPr>
          <a:xfrm>
            <a:off x="8209411" y="1449498"/>
            <a:ext cx="6176063" cy="2511288"/>
            <a:chOff x="8028638" y="1561735"/>
            <a:chExt cx="6318000" cy="2566198"/>
          </a:xfrm>
        </p:grpSpPr>
        <p:sp>
          <p:nvSpPr>
            <p:cNvPr id="188" name="Google Shape;188;p11"/>
            <p:cNvSpPr/>
            <p:nvPr/>
          </p:nvSpPr>
          <p:spPr>
            <a:xfrm>
              <a:off x="8028638" y="1561735"/>
              <a:ext cx="6318000" cy="2566198"/>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189" name="Google Shape;189;p11"/>
            <p:cNvSpPr/>
            <p:nvPr/>
          </p:nvSpPr>
          <p:spPr>
            <a:xfrm>
              <a:off x="8160100" y="1841738"/>
              <a:ext cx="5576823" cy="18555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In cosa si può investire con le piattaforme di investimento digitali?</a:t>
              </a:r>
            </a:p>
            <a:p>
              <a:pPr marR="0" lvl="0" algn="l" rtl="0">
                <a:spcBef>
                  <a:spcPts val="0"/>
                </a:spcBef>
                <a:spcAft>
                  <a:spcPts val="0"/>
                </a:spcAft>
                <a:buClr>
                  <a:schemeClr val="dk1"/>
                </a:buClr>
                <a:buSzPts val="2400"/>
              </a:pPr>
              <a:endParaRPr lang="it-IT" sz="1600" b="1"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a) Polizze assicurative</a:t>
              </a:r>
            </a:p>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b) Azioni, obbligazioni, fondi comuni di investimento </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c) Spese e risparmi</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d) Obiettivi finanziari e punteggi di credito</a:t>
              </a:r>
              <a:endParaRPr lang="en-US" sz="1600" dirty="0">
                <a:solidFill>
                  <a:schemeClr val="dk1"/>
                </a:solidFill>
                <a:latin typeface="+mn-lt"/>
                <a:ea typeface="Helvetica Neue"/>
                <a:cs typeface="Helvetica Neue"/>
                <a:sym typeface="Helvetica Neue"/>
              </a:endParaRPr>
            </a:p>
          </p:txBody>
        </p:sp>
      </p:grpSp>
      <p:grpSp>
        <p:nvGrpSpPr>
          <p:cNvPr id="4" name="Group 3">
            <a:extLst>
              <a:ext uri="{FF2B5EF4-FFF2-40B4-BE49-F238E27FC236}">
                <a16:creationId xmlns:a16="http://schemas.microsoft.com/office/drawing/2014/main" id="{00E2A8DD-D335-84BB-8D64-5AEF51633115}"/>
              </a:ext>
            </a:extLst>
          </p:cNvPr>
          <p:cNvGrpSpPr/>
          <p:nvPr/>
        </p:nvGrpSpPr>
        <p:grpSpPr>
          <a:xfrm>
            <a:off x="8209410" y="4037666"/>
            <a:ext cx="6176063" cy="2511287"/>
            <a:chOff x="8087727" y="3900389"/>
            <a:chExt cx="5966161" cy="2591543"/>
          </a:xfrm>
        </p:grpSpPr>
        <p:sp>
          <p:nvSpPr>
            <p:cNvPr id="186" name="Google Shape;186;p11"/>
            <p:cNvSpPr/>
            <p:nvPr/>
          </p:nvSpPr>
          <p:spPr>
            <a:xfrm>
              <a:off x="8087727" y="3900389"/>
              <a:ext cx="5966161" cy="259154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190" name="Google Shape;190;p11"/>
            <p:cNvSpPr/>
            <p:nvPr/>
          </p:nvSpPr>
          <p:spPr>
            <a:xfrm>
              <a:off x="8182593" y="4096247"/>
              <a:ext cx="5776428" cy="212796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Qual è una delle principali preoccupazioni riguardo all'uso dei servizi finanziari digitali?</a:t>
              </a:r>
            </a:p>
            <a:p>
              <a:pPr marR="0" lvl="0" algn="l" rtl="0">
                <a:spcBef>
                  <a:spcPts val="0"/>
                </a:spcBef>
                <a:spcAft>
                  <a:spcPts val="0"/>
                </a:spcAft>
                <a:buClr>
                  <a:schemeClr val="dk1"/>
                </a:buClr>
                <a:buSzPts val="2400"/>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a) Mancanza di convenienza e accessibilità</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b) Disponibilità limitata di transazioni online</a:t>
              </a:r>
            </a:p>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c) Rischi associati alla condivisione di informazioni personali non necessarie </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d) Eccessiva interazione umana nel digitale banking</a:t>
              </a:r>
              <a:endParaRPr lang="en-US" sz="1600" dirty="0">
                <a:solidFill>
                  <a:schemeClr val="dk1"/>
                </a:solidFill>
                <a:latin typeface="+mn-lt"/>
                <a:ea typeface="Helvetica Neue"/>
                <a:cs typeface="Helvetica Neue"/>
                <a:sym typeface="Helvetica Neue"/>
              </a:endParaRPr>
            </a:p>
          </p:txBody>
        </p:sp>
      </p:grpSp>
      <p:sp>
        <p:nvSpPr>
          <p:cNvPr id="194" name="Google Shape;194;p11"/>
          <p:cNvSpPr/>
          <p:nvPr/>
        </p:nvSpPr>
        <p:spPr>
          <a:xfrm>
            <a:off x="1554464" y="3624389"/>
            <a:ext cx="6318000"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195" name="Google Shape;195;p11"/>
          <p:cNvSpPr/>
          <p:nvPr/>
        </p:nvSpPr>
        <p:spPr>
          <a:xfrm>
            <a:off x="1753769" y="3677239"/>
            <a:ext cx="5722064" cy="263144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1500" b="1" dirty="0">
                <a:solidFill>
                  <a:schemeClr val="dk1"/>
                </a:solidFill>
                <a:latin typeface="+mn-lt"/>
                <a:ea typeface="Helvetica Neue"/>
                <a:cs typeface="Helvetica Neue"/>
                <a:sym typeface="Helvetica Neue"/>
              </a:rPr>
              <a:t>In che modo l'alfabetizzazione finanziaria contribuisce a evitare le insidie finanziarie?</a:t>
            </a:r>
          </a:p>
          <a:p>
            <a:pPr marR="0" lvl="0" algn="l" rtl="0">
              <a:spcBef>
                <a:spcPts val="0"/>
              </a:spcBef>
              <a:spcAft>
                <a:spcPts val="0"/>
              </a:spcAft>
              <a:buClr>
                <a:schemeClr val="dk1"/>
              </a:buClr>
              <a:buSzPts val="2400"/>
            </a:pPr>
            <a:endParaRPr sz="15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it-IT" sz="1500" b="1" dirty="0">
                <a:solidFill>
                  <a:schemeClr val="dk1"/>
                </a:solidFill>
                <a:latin typeface="+mn-lt"/>
                <a:ea typeface="Helvetica Neue"/>
                <a:cs typeface="Helvetica Neue"/>
                <a:sym typeface="Helvetica Neue"/>
              </a:rPr>
              <a:t>a) Fornire conoscenze e comprensione per affrontare le sfide finanziarie </a:t>
            </a:r>
          </a:p>
          <a:p>
            <a:pPr marR="0" lvl="0" algn="l" rtl="0">
              <a:spcBef>
                <a:spcPts val="0"/>
              </a:spcBef>
              <a:spcAft>
                <a:spcPts val="0"/>
              </a:spcAft>
              <a:buClr>
                <a:schemeClr val="dk1"/>
              </a:buClr>
              <a:buSzPts val="2400"/>
            </a:pPr>
            <a:r>
              <a:rPr lang="it-IT" sz="1500" dirty="0">
                <a:solidFill>
                  <a:schemeClr val="dk1"/>
                </a:solidFill>
                <a:latin typeface="+mn-lt"/>
                <a:ea typeface="Helvetica Neue"/>
                <a:cs typeface="Helvetica Neue"/>
                <a:sym typeface="Helvetica Neue"/>
              </a:rPr>
              <a:t>b) Eliminare l'esigenza di un budget e di una pianificazione finanziaria</a:t>
            </a:r>
          </a:p>
          <a:p>
            <a:pPr marR="0" lvl="0" algn="l" rtl="0">
              <a:spcBef>
                <a:spcPts val="0"/>
              </a:spcBef>
              <a:spcAft>
                <a:spcPts val="0"/>
              </a:spcAft>
              <a:buClr>
                <a:schemeClr val="dk1"/>
              </a:buClr>
              <a:buSzPts val="2400"/>
            </a:pPr>
            <a:r>
              <a:rPr lang="it-IT" sz="1500" dirty="0">
                <a:solidFill>
                  <a:schemeClr val="dk1"/>
                </a:solidFill>
                <a:latin typeface="+mn-lt"/>
                <a:ea typeface="Helvetica Neue"/>
                <a:cs typeface="Helvetica Neue"/>
                <a:sym typeface="Helvetica Neue"/>
              </a:rPr>
              <a:t>c) Consentire agli anziani di fare affidamento esclusivamente sull'assistenza pubblica </a:t>
            </a:r>
          </a:p>
          <a:p>
            <a:pPr marR="0" lvl="0" algn="l" rtl="0">
              <a:spcBef>
                <a:spcPts val="0"/>
              </a:spcBef>
              <a:spcAft>
                <a:spcPts val="0"/>
              </a:spcAft>
              <a:buClr>
                <a:schemeClr val="dk1"/>
              </a:buClr>
              <a:buSzPts val="2400"/>
            </a:pPr>
            <a:r>
              <a:rPr lang="it-IT" sz="1500" dirty="0">
                <a:solidFill>
                  <a:schemeClr val="dk1"/>
                </a:solidFill>
                <a:latin typeface="+mn-lt"/>
                <a:ea typeface="Helvetica Neue"/>
                <a:cs typeface="Helvetica Neue"/>
                <a:sym typeface="Helvetica Neue"/>
              </a:rPr>
              <a:t>d) Promuovere decisioni finanziarie impulsive e un indebitamento eccessivo</a:t>
            </a:r>
            <a:endParaRPr lang="en-US" sz="1500" dirty="0">
              <a:solidFill>
                <a:schemeClr val="dk1"/>
              </a:solidFill>
              <a:latin typeface="+mn-lt"/>
              <a:ea typeface="Helvetica Neue"/>
              <a:cs typeface="Helvetica Neue"/>
              <a:sym typeface="Helvetica Neue"/>
            </a:endParaRPr>
          </a:p>
        </p:txBody>
      </p:sp>
      <p:grpSp>
        <p:nvGrpSpPr>
          <p:cNvPr id="3" name="Group 2">
            <a:extLst>
              <a:ext uri="{FF2B5EF4-FFF2-40B4-BE49-F238E27FC236}">
                <a16:creationId xmlns:a16="http://schemas.microsoft.com/office/drawing/2014/main" id="{FB3AED75-F14C-1597-959D-FF39E4948A53}"/>
              </a:ext>
            </a:extLst>
          </p:cNvPr>
          <p:cNvGrpSpPr/>
          <p:nvPr/>
        </p:nvGrpSpPr>
        <p:grpSpPr>
          <a:xfrm>
            <a:off x="8209408" y="6663256"/>
            <a:ext cx="6176064" cy="2539505"/>
            <a:chOff x="7104512" y="6316086"/>
            <a:chExt cx="6045403" cy="2700000"/>
          </a:xfrm>
        </p:grpSpPr>
        <p:sp>
          <p:nvSpPr>
            <p:cNvPr id="197" name="Google Shape;197;p11"/>
            <p:cNvSpPr/>
            <p:nvPr/>
          </p:nvSpPr>
          <p:spPr>
            <a:xfrm>
              <a:off x="7104513" y="6316086"/>
              <a:ext cx="6045402"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198" name="Google Shape;198;p11"/>
            <p:cNvSpPr/>
            <p:nvPr/>
          </p:nvSpPr>
          <p:spPr>
            <a:xfrm>
              <a:off x="7104512" y="6471075"/>
              <a:ext cx="6045402" cy="245416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Come si possono ridurre i rischi associati alla gestione delle finanze personali nell'ambiente digitale?</a:t>
              </a:r>
            </a:p>
            <a:p>
              <a:pPr marR="0" lvl="0" algn="l" rtl="0">
                <a:spcBef>
                  <a:spcPts val="0"/>
                </a:spcBef>
                <a:spcAft>
                  <a:spcPts val="0"/>
                </a:spcAft>
                <a:buClr>
                  <a:schemeClr val="dk1"/>
                </a:buClr>
                <a:buSzPts val="2400"/>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a) Utilizzare password forti ed evitare di condividere informazioni personali.</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b) Monitorare regolarmente i conti finanziari e segnalare qualsiasi attività sospetta.</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c) Cercare di farsi guidare da sconosciuti online</a:t>
              </a:r>
            </a:p>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d) a) e b)</a:t>
              </a:r>
              <a:endParaRPr lang="en-US" sz="1600" b="1" dirty="0">
                <a:solidFill>
                  <a:schemeClr val="dk1"/>
                </a:solidFill>
                <a:latin typeface="+mn-lt"/>
                <a:ea typeface="Helvetica Neue"/>
                <a:cs typeface="Helvetica Neue"/>
                <a:sym typeface="Helvetica Neue"/>
              </a:endParaRPr>
            </a:p>
          </p:txBody>
        </p:sp>
      </p:grpSp>
      <p:grpSp>
        <p:nvGrpSpPr>
          <p:cNvPr id="7" name="Group 6">
            <a:extLst>
              <a:ext uri="{FF2B5EF4-FFF2-40B4-BE49-F238E27FC236}">
                <a16:creationId xmlns:a16="http://schemas.microsoft.com/office/drawing/2014/main" id="{C6D99E68-374C-D64A-B4A5-DC965810F11C}"/>
              </a:ext>
            </a:extLst>
          </p:cNvPr>
          <p:cNvGrpSpPr/>
          <p:nvPr/>
        </p:nvGrpSpPr>
        <p:grpSpPr>
          <a:xfrm>
            <a:off x="1565459" y="6425775"/>
            <a:ext cx="6284114" cy="2800726"/>
            <a:chOff x="1476416" y="6304912"/>
            <a:chExt cx="5982181" cy="2800726"/>
          </a:xfrm>
        </p:grpSpPr>
        <p:sp>
          <p:nvSpPr>
            <p:cNvPr id="200" name="Google Shape;200;p11"/>
            <p:cNvSpPr/>
            <p:nvPr/>
          </p:nvSpPr>
          <p:spPr>
            <a:xfrm>
              <a:off x="1476416" y="6355275"/>
              <a:ext cx="5982181"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Calibri"/>
                <a:cs typeface="Calibri"/>
                <a:sym typeface="Calibri"/>
              </a:endParaRPr>
            </a:p>
          </p:txBody>
        </p:sp>
        <p:sp>
          <p:nvSpPr>
            <p:cNvPr id="201" name="Google Shape;201;p11"/>
            <p:cNvSpPr/>
            <p:nvPr/>
          </p:nvSpPr>
          <p:spPr>
            <a:xfrm>
              <a:off x="1655678" y="6304912"/>
              <a:ext cx="5447136" cy="280072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Cosa fare in caso di problemi o domande sull'online banking o sul mobile banking?</a:t>
              </a:r>
            </a:p>
            <a:p>
              <a:pPr marR="0" lvl="0" algn="l" rtl="0">
                <a:spcBef>
                  <a:spcPts val="0"/>
                </a:spcBef>
                <a:spcAft>
                  <a:spcPts val="0"/>
                </a:spcAft>
                <a:buClr>
                  <a:schemeClr val="dk1"/>
                </a:buClr>
                <a:buSzPts val="2400"/>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a) Rinunciare completamente ai servizi di banking online e mobile</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b) Condividere le credenziali di accesso con gli amici per la risoluzione dei problemi.</a:t>
              </a:r>
            </a:p>
            <a:p>
              <a:pPr marR="0" lvl="0" algn="l" rtl="0">
                <a:spcBef>
                  <a:spcPts val="0"/>
                </a:spcBef>
                <a:spcAft>
                  <a:spcPts val="0"/>
                </a:spcAft>
                <a:buClr>
                  <a:schemeClr val="dk1"/>
                </a:buClr>
                <a:buSzPts val="2400"/>
              </a:pPr>
              <a:r>
                <a:rPr lang="it-IT" sz="1600" dirty="0">
                  <a:solidFill>
                    <a:schemeClr val="dk1"/>
                  </a:solidFill>
                  <a:latin typeface="+mn-lt"/>
                  <a:ea typeface="Helvetica Neue"/>
                  <a:cs typeface="Helvetica Neue"/>
                  <a:sym typeface="Helvetica Neue"/>
                </a:rPr>
                <a:t>c) Pubblicare i propri dubbi sui social media senza contattare la banca </a:t>
              </a:r>
            </a:p>
            <a:p>
              <a:pPr marR="0" lvl="0" algn="l" rtl="0">
                <a:spcBef>
                  <a:spcPts val="0"/>
                </a:spcBef>
                <a:spcAft>
                  <a:spcPts val="0"/>
                </a:spcAft>
                <a:buClr>
                  <a:schemeClr val="dk1"/>
                </a:buClr>
                <a:buSzPts val="2400"/>
              </a:pPr>
              <a:r>
                <a:rPr lang="it-IT" sz="1600" b="1" dirty="0">
                  <a:solidFill>
                    <a:schemeClr val="dk1"/>
                  </a:solidFill>
                  <a:latin typeface="+mn-lt"/>
                  <a:ea typeface="Helvetica Neue"/>
                  <a:cs typeface="Helvetica Neue"/>
                  <a:sym typeface="Helvetica Neue"/>
                </a:rPr>
                <a:t>d) Chiedere assistenza all'assistenza clienti fornita dalla propria banca.</a:t>
              </a:r>
              <a:endParaRPr lang="en-US" sz="1600" b="1" dirty="0">
                <a:solidFill>
                  <a:schemeClr val="dk1"/>
                </a:solidFill>
                <a:latin typeface="+mn-lt"/>
                <a:ea typeface="Helvetica Neue"/>
                <a:cs typeface="Helvetica Neue"/>
                <a:sym typeface="Helvetica Neue"/>
              </a:endParaRPr>
            </a:p>
          </p:txBody>
        </p:sp>
      </p:grpSp>
      <p:sp>
        <p:nvSpPr>
          <p:cNvPr id="2" name="Google Shape;192;p11">
            <a:extLst>
              <a:ext uri="{FF2B5EF4-FFF2-40B4-BE49-F238E27FC236}">
                <a16:creationId xmlns:a16="http://schemas.microsoft.com/office/drawing/2014/main" id="{2E39DE89-C171-1914-5C85-66911AAEE045}"/>
              </a:ext>
            </a:extLst>
          </p:cNvPr>
          <p:cNvSpPr txBox="1"/>
          <p:nvPr/>
        </p:nvSpPr>
        <p:spPr>
          <a:xfrm>
            <a:off x="1268857" y="3053431"/>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a:solidFill>
                  <a:srgbClr val="00CCFF"/>
                </a:solidFill>
                <a:latin typeface="+mn-lt"/>
                <a:ea typeface="Helvetica Neue"/>
                <a:cs typeface="Helvetica Neue"/>
                <a:sym typeface="Helvetica Neue"/>
              </a:rPr>
              <a:t>Soluzioni:</a:t>
            </a:r>
            <a:endParaRPr lang="it-IT">
              <a:solidFill>
                <a:srgbClr val="00CCFF"/>
              </a:solidFill>
              <a:latin typeface="+mn-lt"/>
            </a:endParaRPr>
          </a:p>
        </p:txBody>
      </p:sp>
      <p:sp>
        <p:nvSpPr>
          <p:cNvPr id="6" name="Google Shape;191;p11">
            <a:extLst>
              <a:ext uri="{FF2B5EF4-FFF2-40B4-BE49-F238E27FC236}">
                <a16:creationId xmlns:a16="http://schemas.microsoft.com/office/drawing/2014/main" id="{3503EE3E-B7E5-60F1-FE72-31229E227536}"/>
              </a:ext>
            </a:extLst>
          </p:cNvPr>
          <p:cNvSpPr txBox="1"/>
          <p:nvPr/>
        </p:nvSpPr>
        <p:spPr>
          <a:xfrm>
            <a:off x="1356718" y="1723510"/>
            <a:ext cx="6516165"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400" b="1">
                <a:solidFill>
                  <a:schemeClr val="tx1"/>
                </a:solidFill>
                <a:latin typeface="+mn-lt"/>
                <a:ea typeface="Helvetica Neue"/>
                <a:cs typeface="Helvetica Neue"/>
                <a:sym typeface="Helvetica Neue"/>
              </a:rPr>
              <a:t>Metti alla prova le tue conoscenze!</a:t>
            </a:r>
            <a:endParaRPr lang="it-IT" sz="4400">
              <a:solidFill>
                <a:schemeClr val="tx1"/>
              </a:solidFill>
              <a:latin typeface="+mn-lt"/>
            </a:endParaRPr>
          </a:p>
        </p:txBody>
      </p:sp>
    </p:spTree>
    <p:extLst>
      <p:ext uri="{BB962C8B-B14F-4D97-AF65-F5344CB8AC3E}">
        <p14:creationId xmlns:p14="http://schemas.microsoft.com/office/powerpoint/2010/main" val="3264123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7F299F5-4A13-44E3-09F5-25B15FF7C83B}"/>
              </a:ext>
            </a:extLst>
          </p:cNvPr>
          <p:cNvGraphicFramePr>
            <a:graphicFrameLocks noChangeAspect="1"/>
          </p:cNvGraphicFramePr>
          <p:nvPr>
            <p:custDataLst>
              <p:tags r:id="rId1"/>
            </p:custDataLst>
            <p:extLst>
              <p:ext uri="{D42A27DB-BD31-4B8C-83A1-F6EECF244321}">
                <p14:modId xmlns:p14="http://schemas.microsoft.com/office/powerpoint/2010/main" val="1577268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074" name="Picture 2" descr="https://www.digital-boomer.eu/images/skills.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506687" y="3231297"/>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06" name="Google Shape;206;p12"/>
          <p:cNvSpPr txBox="1"/>
          <p:nvPr/>
        </p:nvSpPr>
        <p:spPr>
          <a:xfrm>
            <a:off x="1295400" y="2400300"/>
            <a:ext cx="4384964" cy="830956"/>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n-US" sz="4800" b="1" dirty="0">
                <a:solidFill>
                  <a:schemeClr val="tx1"/>
                </a:solidFill>
                <a:latin typeface="+mn-lt"/>
                <a:ea typeface="Helvetica Neue"/>
                <a:cs typeface="Helvetica Neue"/>
                <a:sym typeface="Helvetica Neue"/>
              </a:rPr>
              <a:t>Riassumendo</a:t>
            </a:r>
            <a:endParaRPr lang="en-US" dirty="0">
              <a:solidFill>
                <a:schemeClr val="tx1"/>
              </a:solidFill>
              <a:latin typeface="+mn-lt"/>
            </a:endParaRPr>
          </a:p>
        </p:txBody>
      </p:sp>
      <p:sp>
        <p:nvSpPr>
          <p:cNvPr id="207" name="Google Shape;207;p12"/>
          <p:cNvSpPr txBox="1"/>
          <p:nvPr/>
        </p:nvSpPr>
        <p:spPr>
          <a:xfrm>
            <a:off x="1340025" y="3533675"/>
            <a:ext cx="7259700" cy="523200"/>
          </a:xfrm>
          <a:prstGeom prst="rect">
            <a:avLst/>
          </a:prstGeom>
          <a:noFill/>
          <a:ln>
            <a:noFill/>
          </a:ln>
        </p:spPr>
        <p:txBody>
          <a:bodyPr spcFirstLastPara="1" wrap="square" lIns="91425" tIns="45700" rIns="91425" bIns="45700" anchor="t" anchorCtr="0">
            <a:spAutoFit/>
          </a:bodyPr>
          <a:lstStyle/>
          <a:p>
            <a:pPr marL="0" marR="0" lvl="0" indent="0" algn="just">
              <a:spcBef>
                <a:spcPts val="0"/>
              </a:spcBef>
              <a:spcAft>
                <a:spcPts val="0"/>
              </a:spcAft>
              <a:buNone/>
            </a:pPr>
            <a:r>
              <a:rPr lang="it-IT" sz="2800" b="1" dirty="0">
                <a:solidFill>
                  <a:srgbClr val="00CCFF"/>
                </a:solidFill>
                <a:latin typeface="+mn-lt"/>
                <a:ea typeface="Helvetica Neue"/>
                <a:cs typeface="Helvetica Neue"/>
                <a:sym typeface="Helvetica Neue"/>
              </a:rPr>
              <a:t>Ben fatto! Ora ne sai di più su:</a:t>
            </a:r>
            <a:endParaRPr lang="en-US" dirty="0">
              <a:solidFill>
                <a:srgbClr val="00CCFF"/>
              </a:solidFill>
              <a:latin typeface="+mn-lt"/>
            </a:endParaRPr>
          </a:p>
        </p:txBody>
      </p:sp>
      <p:sp>
        <p:nvSpPr>
          <p:cNvPr id="18" name="Google Shape;100;p4"/>
          <p:cNvSpPr txBox="1"/>
          <p:nvPr/>
        </p:nvSpPr>
        <p:spPr>
          <a:xfrm>
            <a:off x="2056106" y="5986720"/>
            <a:ext cx="8312536" cy="1200288"/>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it-IT" sz="2400" dirty="0">
                <a:solidFill>
                  <a:schemeClr val="dk1"/>
                </a:solidFill>
                <a:latin typeface="+mn-lt"/>
                <a:ea typeface="Helvetica Neue"/>
                <a:cs typeface="Helvetica Neue"/>
                <a:sym typeface="Helvetica Neue"/>
              </a:rPr>
              <a:t>Vari prodotti e servizi finanziari digitali disponibili, nonché caratteristiche, benefici e rischi associati agli strumenti finanziari digitali.</a:t>
            </a:r>
            <a:endParaRPr lang="en-US" dirty="0">
              <a:latin typeface="+mn-lt"/>
            </a:endParaRPr>
          </a:p>
        </p:txBody>
      </p:sp>
      <p:sp>
        <p:nvSpPr>
          <p:cNvPr id="19" name="Google Shape;101;p4"/>
          <p:cNvSpPr txBox="1"/>
          <p:nvPr/>
        </p:nvSpPr>
        <p:spPr>
          <a:xfrm>
            <a:off x="2056019" y="7241109"/>
            <a:ext cx="8312535" cy="1200288"/>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it-IT" sz="2400" dirty="0">
                <a:solidFill>
                  <a:schemeClr val="dk1"/>
                </a:solidFill>
                <a:latin typeface="+mn-lt"/>
                <a:ea typeface="Helvetica Neue"/>
                <a:cs typeface="Helvetica Neue"/>
                <a:sym typeface="Helvetica Neue"/>
              </a:rPr>
              <a:t>I rischi e le minacce potenziali nel panorama finanziario digitale, le strategie per mitigare e controllare tali rischi, i diritti dei consumatori e le procedure di risarcimento.</a:t>
            </a:r>
            <a:endParaRPr lang="en-US" dirty="0">
              <a:latin typeface="+mn-lt"/>
            </a:endParaRPr>
          </a:p>
        </p:txBody>
      </p:sp>
      <p:sp>
        <p:nvSpPr>
          <p:cNvPr id="20" name="Hexagon 19"/>
          <p:cNvSpPr/>
          <p:nvPr/>
        </p:nvSpPr>
        <p:spPr>
          <a:xfrm>
            <a:off x="1496362"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p:cNvSpPr/>
          <p:nvPr/>
        </p:nvSpPr>
        <p:spPr>
          <a:xfrm>
            <a:off x="1491817" y="6145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p:cNvSpPr/>
          <p:nvPr/>
        </p:nvSpPr>
        <p:spPr>
          <a:xfrm>
            <a:off x="1561613"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100;p4">
            <a:extLst>
              <a:ext uri="{FF2B5EF4-FFF2-40B4-BE49-F238E27FC236}">
                <a16:creationId xmlns:a16="http://schemas.microsoft.com/office/drawing/2014/main" id="{0ECA7719-DF91-508F-40C5-1D518AAA6BC2}"/>
              </a:ext>
            </a:extLst>
          </p:cNvPr>
          <p:cNvSpPr txBox="1"/>
          <p:nvPr/>
        </p:nvSpPr>
        <p:spPr>
          <a:xfrm>
            <a:off x="2056106" y="4804993"/>
            <a:ext cx="8312535" cy="830956"/>
          </a:xfrm>
          <a:prstGeom prst="rect">
            <a:avLst/>
          </a:prstGeom>
          <a:noFill/>
          <a:ln>
            <a:noFill/>
          </a:ln>
        </p:spPr>
        <p:txBody>
          <a:bodyPr spcFirstLastPara="1" wrap="square" lIns="91425" tIns="45700" rIns="91425" bIns="45700" anchor="t" anchorCtr="0">
            <a:spAutoFit/>
          </a:bodyPr>
          <a:lstStyle/>
          <a:p>
            <a:r>
              <a:rPr lang="it-IT" sz="2400" dirty="0">
                <a:solidFill>
                  <a:schemeClr val="dk1"/>
                </a:solidFill>
                <a:latin typeface="+mn-lt"/>
                <a:ea typeface="Helvetica Neue"/>
                <a:cs typeface="Helvetica Neue"/>
                <a:sym typeface="Helvetica Neue"/>
              </a:rPr>
              <a:t>L'alfabetizzazione finanziaria e la sua importanza nel prendere decisioni finanziarie consapevoli</a:t>
            </a:r>
            <a:endParaRPr lang="en-US" sz="2400" dirty="0">
              <a:solidFill>
                <a:schemeClr val="dk1"/>
              </a:solidFill>
              <a:latin typeface="+mn-lt"/>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dirty="0">
                <a:solidFill>
                  <a:schemeClr val="tx1"/>
                </a:solidFill>
                <a:latin typeface="+mj-lt"/>
                <a:ea typeface="Helvetica Neue"/>
                <a:cs typeface="Helvetica Neue"/>
                <a:sym typeface="Helvetica Neue"/>
              </a:rPr>
              <a:t>Bibliografia</a:t>
            </a:r>
            <a:endParaRPr sz="1800" dirty="0">
              <a:solidFill>
                <a:schemeClr val="tx1"/>
              </a:solidFill>
              <a:latin typeface="+mj-lt"/>
              <a:ea typeface="Calibri"/>
              <a:cs typeface="Calibri"/>
              <a:sym typeface="Calibri"/>
            </a:endParaRPr>
          </a:p>
        </p:txBody>
      </p:sp>
      <p:sp>
        <p:nvSpPr>
          <p:cNvPr id="221" name="Google Shape;221;p13"/>
          <p:cNvSpPr/>
          <p:nvPr/>
        </p:nvSpPr>
        <p:spPr>
          <a:xfrm>
            <a:off x="1295400" y="3231255"/>
            <a:ext cx="15280800" cy="5655867"/>
          </a:xfrm>
          <a:prstGeom prst="rect">
            <a:avLst/>
          </a:prstGeom>
          <a:noFill/>
          <a:ln>
            <a:noFill/>
          </a:ln>
        </p:spPr>
        <p:txBody>
          <a:bodyPr spcFirstLastPara="1" wrap="square" lIns="91425" tIns="45700" rIns="91425" bIns="45700" anchor="t" anchorCtr="0">
            <a:spAutoFit/>
          </a:bodyPr>
          <a:lstStyle/>
          <a:p>
            <a:pPr marL="534988" marR="0" lvl="0" indent="-534988" algn="just" rtl="0">
              <a:spcBef>
                <a:spcPts val="0"/>
              </a:spcBef>
              <a:spcAft>
                <a:spcPts val="0"/>
              </a:spcAft>
              <a:buClr>
                <a:schemeClr val="dk1"/>
              </a:buClr>
              <a:buSzPts val="3360"/>
              <a:buFont typeface="Wingdings" pitchFamily="2" charset="2"/>
              <a:buChar char="q"/>
            </a:pPr>
            <a:endParaRPr lang="hr-HR" sz="1200" dirty="0">
              <a:latin typeface="+mj-lt"/>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 Central Bank. (n.d.). Consumer protection.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3"/>
              </a:rPr>
              <a:t>https://www.bankingsupervision.europa.eu/Abbot/consumerprotection/html/index.end.html</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 Comisión. (n.d.). Consumer protection: Financial services.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4"/>
              </a:rPr>
              <a:t>https://commission.europa.eu/live-work-travel-eu/consumer-rights-and-complaints/consumer-financial-products-and-services/consumer-protection-financial-services_end</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 Comisión. (n.d.). Financial literacy.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5"/>
              </a:rPr>
              <a:t>https://finance.ec.europa.eu/consumer-finance-and-payments/financial-literacy_end</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 Securities and Markets Authority. (n.d.). Investor corner.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6"/>
              </a:rPr>
              <a:t>https://www.esma.europa.eu/investor-corner</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 Union/OECD. (2022). Financial competence framework fore adults in to Europea Union.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7"/>
              </a:rPr>
              <a:t>https://finance.ec.europa.eu/system/files/2022-01/220111-financial-competence-framework-adults_end.pdf</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Insurance Europe. (n.d.). Digitalisation. Insurance Europe.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8"/>
              </a:rPr>
              <a:t>https://www.insuranceeurope.eu/priorities/26/digitalisation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OECD. (2018). G20/OECD INFE Policy Guidance end Digitalisation and Financial Literacy. Paris: OECD.</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OECD. (2022). OECD/INFE Toolkit fore Measuring Financial Literacy and Financial Inclusion 2022.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9"/>
              </a:rPr>
              <a:t>http://www.oecd.org/financial/education/2022-INFE-Toolkit-Measuring-Finlit-Financial-Inclusion.pdf</a:t>
            </a:r>
            <a:endParaRPr lang="en-US" sz="1800" dirty="0">
              <a:effectLst/>
              <a:latin typeface="+mj-lt"/>
              <a:ea typeface="Yu Mincho" panose="02020400000000000000" pitchFamily="18" charset="-128"/>
              <a:cs typeface="Arial" panose="020B0604020202020204" pitchFamily="34" charset="0"/>
            </a:endParaRPr>
          </a:p>
          <a:p>
            <a:pPr algn="just"/>
            <a:r>
              <a:rPr lang="en-GB" sz="2000" dirty="0">
                <a:effectLst/>
                <a:latin typeface="+mj-lt"/>
                <a:ea typeface="Yu Mincho" panose="02020400000000000000" pitchFamily="18" charset="-128"/>
                <a:cs typeface="Arial" panose="020B0604020202020204" pitchFamily="34" charset="0"/>
              </a:rPr>
              <a:t>OECD. (n.d.). Financial education.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10"/>
              </a:rPr>
              <a:t>https://www.oecd.org/financial/education/</a:t>
            </a:r>
            <a:endParaRPr lang="hr-HR" sz="2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extLst>
              <p:ext uri="{D42A27DB-BD31-4B8C-83A1-F6EECF244321}">
                <p14:modId xmlns:p14="http://schemas.microsoft.com/office/powerpoint/2010/main" val="4242347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771464" y="4247698"/>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1669773" y="3620497"/>
            <a:ext cx="15922487"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L’intersezione tra alfabetizzazione finanziaria e digitale</a:t>
            </a:r>
            <a:endParaRPr lang="it-IT" sz="4500" dirty="0">
              <a:solidFill>
                <a:schemeClr val="tx1"/>
              </a:solidFill>
              <a:latin typeface="+mn-lt"/>
            </a:endParaRPr>
          </a:p>
        </p:txBody>
      </p:sp>
      <p:sp>
        <p:nvSpPr>
          <p:cNvPr id="113" name="Google Shape;113;p5"/>
          <p:cNvSpPr txBox="1"/>
          <p:nvPr/>
        </p:nvSpPr>
        <p:spPr>
          <a:xfrm>
            <a:off x="7195930" y="2604875"/>
            <a:ext cx="3298345"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a:solidFill>
                  <a:srgbClr val="00CCFF"/>
                </a:solidFill>
                <a:latin typeface="+mn-lt"/>
                <a:ea typeface="Helvetica Neue"/>
                <a:cs typeface="Helvetica Neue"/>
                <a:sym typeface="Helvetica Neue"/>
              </a:rPr>
              <a:t>Unità 1</a:t>
            </a:r>
            <a:endParaRPr sz="6000" b="1" i="0" u="none" strike="noStrike" cap="none" dirty="0">
              <a:solidFill>
                <a:srgbClr val="00CCFF"/>
              </a:solidFill>
              <a:latin typeface="+mn-lt"/>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dirty="0">
                <a:solidFill>
                  <a:schemeClr val="tx1"/>
                </a:solidFill>
                <a:latin typeface="+mn-lt"/>
                <a:ea typeface="Helvetica Neue"/>
                <a:cs typeface="Helvetica Neue"/>
                <a:sym typeface="Helvetica Neue"/>
              </a:rPr>
              <a:t>Grazie!</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a:solidFill>
                  <a:srgbClr val="00CCFF"/>
                </a:solidFill>
                <a:latin typeface="+mn-lt"/>
              </a:rPr>
              <a:t>www.digitale-boomer.eu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1. L'intersezione tra alfabetizzazione finanziaria e digitale</a:t>
            </a:r>
            <a:endParaRPr lang="it-IT" sz="45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00CCFF"/>
                </a:solidFill>
                <a:latin typeface="+mn-lt"/>
                <a:ea typeface="Helvetica Neue"/>
                <a:cs typeface="Helvetica Neue"/>
                <a:sym typeface="Helvetica Neue"/>
              </a:rPr>
              <a:t>Cosa significa essere alfabetizzati finanziariamente?</a:t>
            </a:r>
            <a:endParaRPr dirty="0">
              <a:solidFill>
                <a:srgbClr val="00CCFF"/>
              </a:solidFill>
              <a:latin typeface="+mn-lt"/>
            </a:endParaRPr>
          </a:p>
        </p:txBody>
      </p:sp>
      <p:sp>
        <p:nvSpPr>
          <p:cNvPr id="120" name="Google Shape;120;p6"/>
          <p:cNvSpPr txBox="1"/>
          <p:nvPr/>
        </p:nvSpPr>
        <p:spPr>
          <a:xfrm>
            <a:off x="1295400" y="4024780"/>
            <a:ext cx="9265920" cy="48936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Esistono molte definizioni di alfabetizzazione finanziaria, ma una delle più importanti è quella dell'OCSE. </a:t>
            </a:r>
          </a:p>
          <a:p>
            <a:pPr marL="0" marR="0" lvl="0" indent="0" algn="just"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it-IT" sz="2400" b="1" i="1" dirty="0">
                <a:solidFill>
                  <a:schemeClr val="accent6"/>
                </a:solidFill>
                <a:latin typeface="+mn-lt"/>
                <a:ea typeface="Helvetica Neue"/>
                <a:cs typeface="Helvetica Neue"/>
                <a:sym typeface="Helvetica Neue"/>
              </a:rPr>
              <a:t>Secondo l'OCSE, per alfabetizzazione finanziaria si intende la consapevolezza, le conoscenze, le competenze, gli atteggiamenti e i comportamenti necessari per prendere buone decisioni finanziarie e migliorare il proprio benessere finanziario.</a:t>
            </a:r>
          </a:p>
          <a:p>
            <a:pPr marL="0" marR="0" lvl="0" indent="0" algn="just" rtl="0">
              <a:spcBef>
                <a:spcPts val="0"/>
              </a:spcBef>
              <a:spcAft>
                <a:spcPts val="0"/>
              </a:spcAft>
              <a:buNone/>
            </a:pPr>
            <a:endParaRPr lang="hr-HR" sz="2400" b="1" i="1" dirty="0">
              <a:solidFill>
                <a:schemeClr val="accent6"/>
              </a:solidFill>
              <a:latin typeface="+mn-lt"/>
              <a:sym typeface="Helvetica Neue"/>
            </a:endParaRPr>
          </a:p>
          <a:p>
            <a:pPr marL="0" marR="0" lvl="0" indent="0" algn="just" rtl="0">
              <a:spcBef>
                <a:spcPts val="0"/>
              </a:spcBef>
              <a:spcAft>
                <a:spcPts val="0"/>
              </a:spcAft>
              <a:buNone/>
            </a:pPr>
            <a:r>
              <a:rPr lang="it-IT" sz="2400" b="1" dirty="0">
                <a:solidFill>
                  <a:schemeClr val="dk1"/>
                </a:solidFill>
                <a:latin typeface="+mn-lt"/>
              </a:rPr>
              <a:t>L'alfabetizzazione finanziaria inizia con la conoscenza </a:t>
            </a:r>
            <a:r>
              <a:rPr lang="it-IT" sz="2400" dirty="0">
                <a:solidFill>
                  <a:schemeClr val="dk1"/>
                </a:solidFill>
                <a:latin typeface="+mn-lt"/>
              </a:rPr>
              <a:t>dei vari concetti, prodotti e servizi finanziari. Si tratta di comprendere l'importanza di gestire il denaro in modo efficace e di essere consapevoli delle risorse finanziarie disponibili.</a:t>
            </a:r>
            <a:endParaRPr lang="es-ES" sz="2400" dirty="0">
              <a:solidFill>
                <a:schemeClr val="dk1"/>
              </a:solidFill>
              <a:latin typeface="+mn-lt"/>
            </a:endParaRP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113290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1. L'intersezione tra alfabetizzazione finanziaria e digitale</a:t>
            </a:r>
            <a:endParaRPr lang="it-IT" sz="45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00CCFF"/>
                </a:solidFill>
                <a:latin typeface="+mn-lt"/>
                <a:ea typeface="Helvetica Neue"/>
                <a:cs typeface="Helvetica Neue"/>
                <a:sym typeface="Helvetica Neue"/>
              </a:rPr>
              <a:t>Cosa significa essere alfabetizzati finanziariamente?</a:t>
            </a:r>
            <a:endParaRPr dirty="0">
              <a:solidFill>
                <a:srgbClr val="00CCFF"/>
              </a:solidFill>
              <a:latin typeface="+mn-lt"/>
            </a:endParaRPr>
          </a:p>
        </p:txBody>
      </p:sp>
      <p:sp>
        <p:nvSpPr>
          <p:cNvPr id="120" name="Google Shape;120;p6"/>
          <p:cNvSpPr txBox="1"/>
          <p:nvPr/>
        </p:nvSpPr>
        <p:spPr>
          <a:xfrm>
            <a:off x="1295400" y="4024780"/>
            <a:ext cx="9265920"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a:solidFill>
                  <a:schemeClr val="dk1"/>
                </a:solidFill>
                <a:latin typeface="+mn-lt"/>
                <a:ea typeface="Helvetica Neue"/>
                <a:cs typeface="Helvetica Neue"/>
                <a:sym typeface="Helvetica Neue"/>
              </a:rPr>
              <a:t>Per essere finanziariamente preparati</a:t>
            </a:r>
            <a:r>
              <a:rPr lang="it-IT" sz="2400" b="1" dirty="0">
                <a:solidFill>
                  <a:schemeClr val="dk1"/>
                </a:solidFill>
                <a:latin typeface="+mn-lt"/>
                <a:ea typeface="Helvetica Neue"/>
                <a:cs typeface="Helvetica Neue"/>
                <a:sym typeface="Helvetica Neue"/>
              </a:rPr>
              <a:t>, è necessario conoscere diversi argomenti finanziari</a:t>
            </a:r>
            <a:r>
              <a:rPr lang="it-IT" sz="2400" dirty="0">
                <a:solidFill>
                  <a:schemeClr val="dk1"/>
                </a:solidFill>
                <a:latin typeface="+mn-lt"/>
                <a:ea typeface="Helvetica Neue"/>
                <a:cs typeface="Helvetica Neue"/>
                <a:sym typeface="Helvetica Neue"/>
              </a:rPr>
              <a:t>, come il budgeting, il risparmio, gli investimenti, la gestione del debito e la comprensione di termini e concetti finanziari. Queste conoscenze aiutano a prendere decisioni informate e a orientarsi nel panorama finanziario.</a:t>
            </a:r>
          </a:p>
          <a:p>
            <a:pPr marL="0" marR="0" lvl="0" indent="0" algn="just"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chemeClr val="dk1"/>
                </a:solidFill>
                <a:latin typeface="+mn-lt"/>
                <a:ea typeface="Helvetica Neue"/>
                <a:cs typeface="Helvetica Neue"/>
                <a:sym typeface="Helvetica Neue"/>
              </a:rPr>
              <a:t>L'alfabetizzazione finanziaria comprende lo sviluppo di competenze</a:t>
            </a:r>
            <a:r>
              <a:rPr lang="it-IT" sz="2400" dirty="0">
                <a:solidFill>
                  <a:schemeClr val="dk1"/>
                </a:solidFill>
                <a:latin typeface="+mn-lt"/>
                <a:ea typeface="Helvetica Neue"/>
                <a:cs typeface="Helvetica Neue"/>
                <a:sym typeface="Helvetica Neue"/>
              </a:rPr>
              <a:t> pratiche relative alla gestione finanziaria. Queste competenze possono includere la stesura del bilancio, il monitoraggio delle spese, la definizione degli obiettivi finanziari, l'analisi delle opzioni di investimento e la valutazione dei rischi finanziari. L'acquisizione di queste competenze consente di gestire efficacemente le proprie finanze e di prendere decisioni finanziarie oculate.</a:t>
            </a:r>
            <a:endParaRPr lang="en-US" sz="2400" dirty="0">
              <a:solidFill>
                <a:schemeClr val="dk1"/>
              </a:solidFill>
              <a:latin typeface="+mn-lt"/>
              <a:ea typeface="Helvetica Neue"/>
              <a:cs typeface="Helvetica Neue"/>
              <a:sym typeface="Helvetica Neue"/>
            </a:endParaRP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134296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1. L'intersezione tra alfabetizzazione finanziaria e digitale</a:t>
            </a:r>
            <a:endParaRPr lang="it-IT" sz="45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00CCFF"/>
                </a:solidFill>
                <a:latin typeface="+mn-lt"/>
                <a:ea typeface="Helvetica Neue"/>
                <a:cs typeface="Helvetica Neue"/>
                <a:sym typeface="Helvetica Neue"/>
              </a:rPr>
              <a:t>Cosa significa essere alfabetizzati finanziariamente?</a:t>
            </a:r>
            <a:endParaRPr dirty="0">
              <a:solidFill>
                <a:srgbClr val="00CCFF"/>
              </a:solidFill>
              <a:latin typeface="+mn-lt"/>
            </a:endParaRPr>
          </a:p>
        </p:txBody>
      </p:sp>
      <p:sp>
        <p:nvSpPr>
          <p:cNvPr id="120" name="Google Shape;120;p6"/>
          <p:cNvSpPr txBox="1"/>
          <p:nvPr/>
        </p:nvSpPr>
        <p:spPr>
          <a:xfrm>
            <a:off x="1295400" y="4024780"/>
            <a:ext cx="9265920"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b="1" dirty="0">
                <a:solidFill>
                  <a:schemeClr val="dk1"/>
                </a:solidFill>
                <a:latin typeface="+mn-lt"/>
                <a:ea typeface="Helvetica Neue"/>
                <a:cs typeface="Helvetica Neue"/>
                <a:sym typeface="Helvetica Neue"/>
              </a:rPr>
              <a:t>Gli atteggiamenti </a:t>
            </a:r>
            <a:r>
              <a:rPr lang="it-IT" sz="2400" dirty="0">
                <a:solidFill>
                  <a:schemeClr val="dk1"/>
                </a:solidFill>
                <a:latin typeface="+mn-lt"/>
                <a:ea typeface="Helvetica Neue"/>
                <a:cs typeface="Helvetica Neue"/>
                <a:sym typeface="Helvetica Neue"/>
              </a:rPr>
              <a:t>si riferiscono alle convinzioni e alla mentalità che si hanno nei confronti del denaro e delle questioni finanziarie. Avere un atteggiamento positivo nei confronti del benessere finanziario, come dare valore al risparmio, essere disciplinati nelle abitudini finanziarie e avere un approccio proattivo alla pianificazione finanziaria, è un aspetto importante dell'alfabetizzazione finanziaria.</a:t>
            </a:r>
          </a:p>
          <a:p>
            <a:pPr marL="0" marR="0" lvl="0" indent="0" algn="just"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it-IT" sz="2400" b="1" dirty="0">
                <a:solidFill>
                  <a:schemeClr val="dk1"/>
                </a:solidFill>
                <a:latin typeface="+mn-lt"/>
                <a:ea typeface="Helvetica Neue"/>
                <a:cs typeface="Helvetica Neue"/>
                <a:sym typeface="Helvetica Neue"/>
              </a:rPr>
              <a:t>L'alfabetizzazione finanziaria si riflette nelle azioni e nei comportamenti </a:t>
            </a:r>
            <a:r>
              <a:rPr lang="it-IT" sz="2400" dirty="0">
                <a:solidFill>
                  <a:schemeClr val="dk1"/>
                </a:solidFill>
                <a:latin typeface="+mn-lt"/>
                <a:ea typeface="Helvetica Neue"/>
                <a:cs typeface="Helvetica Neue"/>
                <a:sym typeface="Helvetica Neue"/>
              </a:rPr>
              <a:t>che si dimostrano quando si tratta di gestire le proprie finanze. Si tratta di mettere in pratica comportamenti finanziari responsabili, come vivere nei limiti delle proprie possibilità, pagare le bollette in tempo, evitare debiti inutili e risparmiare e investire regolarmente per il futuro.</a:t>
            </a:r>
            <a:endParaRPr lang="en-US" sz="2400" dirty="0">
              <a:solidFill>
                <a:schemeClr val="dk1"/>
              </a:solidFill>
              <a:latin typeface="+mn-lt"/>
              <a:ea typeface="Helvetica Neue"/>
              <a:cs typeface="Helvetica Neue"/>
              <a:sym typeface="Helvetica Neue"/>
            </a:endParaRP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4257972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1. L'intersezione tra alfabetizzazione finanziaria e digitale</a:t>
            </a:r>
            <a:endParaRPr lang="it-IT" sz="4500" dirty="0">
              <a:solidFill>
                <a:schemeClr val="tx1"/>
              </a:solidFill>
              <a:latin typeface="+mn-lt"/>
            </a:endParaRPr>
          </a:p>
        </p:txBody>
      </p:sp>
      <p:sp>
        <p:nvSpPr>
          <p:cNvPr id="120" name="Google Shape;120;p6"/>
          <p:cNvSpPr txBox="1"/>
          <p:nvPr/>
        </p:nvSpPr>
        <p:spPr>
          <a:xfrm>
            <a:off x="5852160" y="3914080"/>
            <a:ext cx="11140440" cy="4524275"/>
          </a:xfrm>
          <a:prstGeom prst="rect">
            <a:avLst/>
          </a:prstGeom>
          <a:noFill/>
          <a:ln w="38100">
            <a:solidFill>
              <a:srgbClr val="33CCFF"/>
            </a:solidFill>
            <a:prstDash val="sysDash"/>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i="1" dirty="0">
                <a:solidFill>
                  <a:schemeClr val="accent6"/>
                </a:solidFill>
                <a:latin typeface="+mn-lt"/>
                <a:ea typeface="Helvetica Neue"/>
                <a:cs typeface="Helvetica Neue"/>
                <a:sym typeface="Helvetica Neue"/>
              </a:rPr>
              <a:t>In breve, essere alfabetizzati finanziariamente significa avere le conoscenze e le capacità per gestire il proprio denaro in modo saggio. Si tratta di comprendere aspetti come il budgeting, il risparmio, gli investimenti e la gestione del debito. </a:t>
            </a:r>
          </a:p>
          <a:p>
            <a:pPr marL="0" marR="0" lvl="0" indent="0" algn="just" rtl="0">
              <a:spcBef>
                <a:spcPts val="0"/>
              </a:spcBef>
              <a:spcAft>
                <a:spcPts val="0"/>
              </a:spcAft>
              <a:buNone/>
            </a:pPr>
            <a:endParaRPr lang="hr-HR" sz="2400" i="1" dirty="0">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r>
              <a:rPr lang="it-IT" sz="2400" i="1" dirty="0">
                <a:solidFill>
                  <a:schemeClr val="accent6"/>
                </a:solidFill>
                <a:latin typeface="+mn-lt"/>
                <a:ea typeface="Helvetica Neue"/>
                <a:cs typeface="Helvetica Neue"/>
                <a:sym typeface="Helvetica Neue"/>
              </a:rPr>
              <a:t>Alfabetizzazione finanziaria significa anche conoscere i diversi prodotti e servizi finanziari ed essere in grado di prendere decisioni intelligenti con il proprio denaro. Nel mondo digitale, è importante sapere come utilizzare l'online banking e altri strumenti digitale in modo sicuro. </a:t>
            </a:r>
          </a:p>
          <a:p>
            <a:pPr marL="0" marR="0" lvl="0" indent="0" algn="just" rtl="0">
              <a:spcBef>
                <a:spcPts val="0"/>
              </a:spcBef>
              <a:spcAft>
                <a:spcPts val="0"/>
              </a:spcAft>
              <a:buNone/>
            </a:pPr>
            <a:endParaRPr lang="hr-HR" sz="2400" i="1" dirty="0">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r>
              <a:rPr lang="it-IT" sz="2400" i="1" dirty="0">
                <a:solidFill>
                  <a:schemeClr val="accent6"/>
                </a:solidFill>
                <a:latin typeface="+mn-lt"/>
                <a:ea typeface="Helvetica Neue"/>
                <a:cs typeface="Helvetica Neue"/>
                <a:sym typeface="Helvetica Neue"/>
              </a:rPr>
              <a:t>Quando si è alfabetizzati finanziariamente, si possono fare scelte migliori con il proprio denaro, migliorare la propria situazione finanziaria e lavorare per un futuro più sicuro.</a:t>
            </a:r>
            <a:endParaRPr lang="en-US" sz="2400" i="1" dirty="0">
              <a:solidFill>
                <a:schemeClr val="accent6"/>
              </a:solidFill>
              <a:latin typeface="+mn-lt"/>
              <a:ea typeface="Helvetica Neue"/>
              <a:cs typeface="Helvetica Neue"/>
              <a:sym typeface="Helvetica Neue"/>
            </a:endParaRPr>
          </a:p>
        </p:txBody>
      </p:sp>
      <p:pic>
        <p:nvPicPr>
          <p:cNvPr id="2" name="Imagen 3">
            <a:extLst>
              <a:ext uri="{FF2B5EF4-FFF2-40B4-BE49-F238E27FC236}">
                <a16:creationId xmlns:a16="http://schemas.microsoft.com/office/drawing/2014/main" id="{11A589F3-4BC5-0F45-C118-E11C039A49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4970669"/>
            <a:ext cx="4056981" cy="3655171"/>
          </a:xfrm>
          <a:prstGeom prst="rect">
            <a:avLst/>
          </a:prstGeom>
        </p:spPr>
      </p:pic>
      <p:sp>
        <p:nvSpPr>
          <p:cNvPr id="3" name="Google Shape;119;p6">
            <a:extLst>
              <a:ext uri="{FF2B5EF4-FFF2-40B4-BE49-F238E27FC236}">
                <a16:creationId xmlns:a16="http://schemas.microsoft.com/office/drawing/2014/main" id="{4E3F680C-445A-84BB-DF5D-1AA7E64F66CD}"/>
              </a:ext>
            </a:extLst>
          </p:cNvPr>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a:solidFill>
                  <a:srgbClr val="00CCFF"/>
                </a:solidFill>
                <a:latin typeface="+mn-lt"/>
                <a:ea typeface="Helvetica Neue"/>
                <a:cs typeface="Helvetica Neue"/>
                <a:sym typeface="Helvetica Neue"/>
              </a:rPr>
              <a:t>Cosa significa essere alfabetizzati finanziariamente?</a:t>
            </a:r>
            <a:endParaRPr dirty="0">
              <a:solidFill>
                <a:srgbClr val="00CCFF"/>
              </a:solidFill>
              <a:latin typeface="+mn-lt"/>
            </a:endParaRPr>
          </a:p>
        </p:txBody>
      </p:sp>
    </p:spTree>
    <p:extLst>
      <p:ext uri="{BB962C8B-B14F-4D97-AF65-F5344CB8AC3E}">
        <p14:creationId xmlns:p14="http://schemas.microsoft.com/office/powerpoint/2010/main" val="327053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500" b="1" dirty="0">
                <a:solidFill>
                  <a:schemeClr val="tx1"/>
                </a:solidFill>
                <a:latin typeface="+mn-lt"/>
                <a:ea typeface="Helvetica Neue"/>
                <a:cs typeface="Helvetica Neue"/>
                <a:sym typeface="Helvetica Neue"/>
              </a:rPr>
              <a:t>1. L'intersezione tra alfabetizzazione finanziaria e digitale</a:t>
            </a:r>
            <a:endParaRPr lang="it-IT" sz="45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00CCFF"/>
                </a:solidFill>
                <a:latin typeface="+mj-lt"/>
                <a:ea typeface="Helvetica Neue"/>
                <a:cs typeface="Helvetica Neue"/>
                <a:sym typeface="Helvetica Neue"/>
              </a:rPr>
              <a:t>Cosa significa essere alfabetizzati finanziariamente?</a:t>
            </a:r>
            <a:endParaRPr lang="en-US" dirty="0">
              <a:solidFill>
                <a:srgbClr val="00CCFF"/>
              </a:solidFill>
              <a:latin typeface="+mj-lt"/>
            </a:endParaRPr>
          </a:p>
        </p:txBody>
      </p:sp>
      <p:grpSp>
        <p:nvGrpSpPr>
          <p:cNvPr id="3" name="Group 2">
            <a:extLst>
              <a:ext uri="{FF2B5EF4-FFF2-40B4-BE49-F238E27FC236}">
                <a16:creationId xmlns:a16="http://schemas.microsoft.com/office/drawing/2014/main" id="{7365665D-BB88-BBFC-732A-305304479590}"/>
              </a:ext>
            </a:extLst>
          </p:cNvPr>
          <p:cNvGrpSpPr/>
          <p:nvPr/>
        </p:nvGrpSpPr>
        <p:grpSpPr>
          <a:xfrm>
            <a:off x="1332000" y="4072713"/>
            <a:ext cx="15660600" cy="1154122"/>
            <a:chOff x="1332000" y="4072713"/>
            <a:chExt cx="15660600" cy="1154122"/>
          </a:xfrm>
        </p:grpSpPr>
        <p:sp>
          <p:nvSpPr>
            <p:cNvPr id="120" name="Google Shape;120;p6"/>
            <p:cNvSpPr txBox="1"/>
            <p:nvPr/>
          </p:nvSpPr>
          <p:spPr>
            <a:xfrm>
              <a:off x="2104391" y="4072713"/>
              <a:ext cx="14888209" cy="11541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300" b="1" dirty="0">
                  <a:effectLst/>
                  <a:latin typeface="+mj-lt"/>
                  <a:ea typeface="Yu Mincho" panose="02020400000000000000" pitchFamily="18" charset="-128"/>
                  <a:cs typeface="Arial" panose="020B0604020202020204" pitchFamily="34" charset="0"/>
                </a:rPr>
                <a:t>Prendere decisioni finanziarie informate</a:t>
              </a:r>
              <a:r>
                <a:rPr lang="it-IT" sz="2300" dirty="0">
                  <a:effectLst/>
                  <a:latin typeface="+mj-lt"/>
                  <a:ea typeface="Yu Mincho" panose="02020400000000000000" pitchFamily="18" charset="-128"/>
                  <a:cs typeface="Arial" panose="020B0604020202020204" pitchFamily="34" charset="0"/>
                </a:rPr>
                <a:t>: L'alfabetizzazione finanziaria fornisce le conoscenze e le competenze necessarie per prendere decisioni informate sul proprio denaro. Aiuta a comprendere le implicazioni delle diverse scelte finanziarie e consente di scegliere le opzioni più in linea con i propri obiettivi e valori.</a:t>
              </a:r>
              <a:endParaRPr lang="es-ES" sz="2300" dirty="0">
                <a:latin typeface="+mj-lt"/>
              </a:endParaRPr>
            </a:p>
          </p:txBody>
        </p:sp>
        <p:sp>
          <p:nvSpPr>
            <p:cNvPr id="2" name="Google Shape;58;p2">
              <a:extLst>
                <a:ext uri="{FF2B5EF4-FFF2-40B4-BE49-F238E27FC236}">
                  <a16:creationId xmlns:a16="http://schemas.microsoft.com/office/drawing/2014/main" id="{3C03BC45-4D4A-7783-5C7A-8DF8BBB5424D}"/>
                </a:ext>
              </a:extLst>
            </p:cNvPr>
            <p:cNvSpPr txBox="1"/>
            <p:nvPr/>
          </p:nvSpPr>
          <p:spPr>
            <a:xfrm>
              <a:off x="1332000" y="4257359"/>
              <a:ext cx="542520" cy="830997"/>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j-lt"/>
                  <a:ea typeface="Helvetica Neue"/>
                  <a:cs typeface="Helvetica Neue"/>
                  <a:sym typeface="Helvetica Neue"/>
                </a:rPr>
                <a:t>1</a:t>
              </a:r>
              <a:endParaRPr dirty="0">
                <a:solidFill>
                  <a:srgbClr val="33CCFF"/>
                </a:solidFill>
                <a:latin typeface="+mj-lt"/>
              </a:endParaRPr>
            </a:p>
          </p:txBody>
        </p:sp>
      </p:grpSp>
      <p:grpSp>
        <p:nvGrpSpPr>
          <p:cNvPr id="11" name="Group 10">
            <a:extLst>
              <a:ext uri="{FF2B5EF4-FFF2-40B4-BE49-F238E27FC236}">
                <a16:creationId xmlns:a16="http://schemas.microsoft.com/office/drawing/2014/main" id="{4C59988B-9E82-CA24-4EBE-7C33E83FA7D1}"/>
              </a:ext>
            </a:extLst>
          </p:cNvPr>
          <p:cNvGrpSpPr/>
          <p:nvPr/>
        </p:nvGrpSpPr>
        <p:grpSpPr>
          <a:xfrm>
            <a:off x="1332000" y="7285545"/>
            <a:ext cx="15660600" cy="1569620"/>
            <a:chOff x="1332000" y="7285545"/>
            <a:chExt cx="15660600" cy="1569620"/>
          </a:xfrm>
        </p:grpSpPr>
        <p:sp>
          <p:nvSpPr>
            <p:cNvPr id="5" name="Google Shape;120;p6">
              <a:extLst>
                <a:ext uri="{FF2B5EF4-FFF2-40B4-BE49-F238E27FC236}">
                  <a16:creationId xmlns:a16="http://schemas.microsoft.com/office/drawing/2014/main" id="{F39DA6AF-9434-B736-ADE4-9B7A18659AC0}"/>
                </a:ext>
              </a:extLst>
            </p:cNvPr>
            <p:cNvSpPr txBox="1"/>
            <p:nvPr/>
          </p:nvSpPr>
          <p:spPr>
            <a:xfrm>
              <a:off x="2104391" y="7285545"/>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b="1" dirty="0">
                  <a:effectLst/>
                  <a:latin typeface="+mj-lt"/>
                  <a:ea typeface="Yu Mincho" panose="02020400000000000000" pitchFamily="18" charset="-128"/>
                  <a:cs typeface="Arial" panose="020B0604020202020204" pitchFamily="34" charset="0"/>
                </a:rPr>
                <a:t>Costruire la sicurezza finanziaria: </a:t>
              </a:r>
              <a:r>
                <a:rPr lang="it-IT" sz="2400" dirty="0">
                  <a:effectLst/>
                  <a:latin typeface="+mj-lt"/>
                  <a:ea typeface="Yu Mincho" panose="02020400000000000000" pitchFamily="18" charset="-128"/>
                  <a:cs typeface="Arial" panose="020B0604020202020204" pitchFamily="34" charset="0"/>
                </a:rPr>
                <a:t>L'alfabetizzazione finanziaria svolge un ruolo fondamentale nella costruzione di un futuro finanziario sicuro. Comprendendo concetti come budgeting, risparmio e investimento, si possono gestire efficacemente le entrate e le uscite, creare fondi di emergenza e lavorare per raggiungere obiettivi finanziari a lungo termine, come la pianificazione della pensione.</a:t>
              </a:r>
              <a:endParaRPr lang="es-ES" dirty="0">
                <a:latin typeface="+mj-lt"/>
              </a:endParaRPr>
            </a:p>
          </p:txBody>
        </p:sp>
        <p:sp>
          <p:nvSpPr>
            <p:cNvPr id="6" name="Google Shape;58;p2">
              <a:extLst>
                <a:ext uri="{FF2B5EF4-FFF2-40B4-BE49-F238E27FC236}">
                  <a16:creationId xmlns:a16="http://schemas.microsoft.com/office/drawing/2014/main" id="{7A286E1A-B6C2-B4EC-03F3-BA157EE0197E}"/>
                </a:ext>
              </a:extLst>
            </p:cNvPr>
            <p:cNvSpPr txBox="1"/>
            <p:nvPr/>
          </p:nvSpPr>
          <p:spPr>
            <a:xfrm>
              <a:off x="1332000" y="7470191"/>
              <a:ext cx="54252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4800" b="1" dirty="0">
                  <a:solidFill>
                    <a:srgbClr val="33CCFF"/>
                  </a:solidFill>
                  <a:latin typeface="+mj-lt"/>
                  <a:sym typeface="Helvetica Neue"/>
                </a:rPr>
                <a:t>3</a:t>
              </a:r>
              <a:endParaRPr dirty="0">
                <a:solidFill>
                  <a:srgbClr val="33CCFF"/>
                </a:solidFill>
                <a:latin typeface="+mj-lt"/>
              </a:endParaRPr>
            </a:p>
          </p:txBody>
        </p:sp>
      </p:grpSp>
      <p:grpSp>
        <p:nvGrpSpPr>
          <p:cNvPr id="10" name="Group 9">
            <a:extLst>
              <a:ext uri="{FF2B5EF4-FFF2-40B4-BE49-F238E27FC236}">
                <a16:creationId xmlns:a16="http://schemas.microsoft.com/office/drawing/2014/main" id="{AC0F2370-2BC8-0DAD-C952-8ACB5680E163}"/>
              </a:ext>
            </a:extLst>
          </p:cNvPr>
          <p:cNvGrpSpPr/>
          <p:nvPr/>
        </p:nvGrpSpPr>
        <p:grpSpPr>
          <a:xfrm>
            <a:off x="1332000" y="5679129"/>
            <a:ext cx="15660600" cy="1200288"/>
            <a:chOff x="1332000" y="5679129"/>
            <a:chExt cx="15660600" cy="1200288"/>
          </a:xfrm>
        </p:grpSpPr>
        <p:sp>
          <p:nvSpPr>
            <p:cNvPr id="7" name="Google Shape;120;p6">
              <a:extLst>
                <a:ext uri="{FF2B5EF4-FFF2-40B4-BE49-F238E27FC236}">
                  <a16:creationId xmlns:a16="http://schemas.microsoft.com/office/drawing/2014/main" id="{C59E2560-D3DC-0A29-71F9-40F1DD11710B}"/>
                </a:ext>
              </a:extLst>
            </p:cNvPr>
            <p:cNvSpPr txBox="1"/>
            <p:nvPr/>
          </p:nvSpPr>
          <p:spPr>
            <a:xfrm>
              <a:off x="1332000" y="5679129"/>
              <a:ext cx="14888209"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b="1" dirty="0">
                  <a:effectLst/>
                  <a:latin typeface="+mj-lt"/>
                  <a:ea typeface="Yu Mincho" panose="02020400000000000000" pitchFamily="18" charset="-128"/>
                  <a:cs typeface="Arial" panose="020B0604020202020204" pitchFamily="34" charset="0"/>
                </a:rPr>
                <a:t>Evitare le insidie finanziarie</a:t>
              </a:r>
              <a:r>
                <a:rPr lang="it-IT" sz="2400" dirty="0">
                  <a:effectLst/>
                  <a:latin typeface="+mj-lt"/>
                  <a:ea typeface="Yu Mincho" panose="02020400000000000000" pitchFamily="18" charset="-128"/>
                  <a:cs typeface="Arial" panose="020B0604020202020204" pitchFamily="34" charset="0"/>
                </a:rPr>
                <a:t>: Senza conoscenze finanziarie, si può essere più soggetti a cadere in trappole finanziarie o a prendere decisioni finanziarie sbagliate. Con un'adeguata conoscenza e comprensione, è possibile affrontare le sfide finanziarie, evitare debiti inutili e stare alla larga da schemi fraudolenti.</a:t>
              </a:r>
              <a:endParaRPr lang="es-ES" dirty="0">
                <a:latin typeface="+mj-lt"/>
              </a:endParaRPr>
            </a:p>
          </p:txBody>
        </p:sp>
        <p:sp>
          <p:nvSpPr>
            <p:cNvPr id="9" name="Google Shape;58;p2">
              <a:extLst>
                <a:ext uri="{FF2B5EF4-FFF2-40B4-BE49-F238E27FC236}">
                  <a16:creationId xmlns:a16="http://schemas.microsoft.com/office/drawing/2014/main" id="{BFB33CC1-E2B5-B5B6-C88F-2D2227DABBA5}"/>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2</a:t>
              </a:r>
              <a:endParaRPr dirty="0">
                <a:solidFill>
                  <a:srgbClr val="33CCFF"/>
                </a:solidFill>
                <a:latin typeface="+mj-lt"/>
              </a:endParaRPr>
            </a:p>
          </p:txBody>
        </p:sp>
      </p:grpSp>
      <p:cxnSp>
        <p:nvCxnSpPr>
          <p:cNvPr id="4" name="Straight Connector 3">
            <a:extLst>
              <a:ext uri="{FF2B5EF4-FFF2-40B4-BE49-F238E27FC236}">
                <a16:creationId xmlns:a16="http://schemas.microsoft.com/office/drawing/2014/main" id="{D9986C2C-4023-4068-CC33-C7B63F86EFEA}"/>
              </a:ext>
            </a:extLst>
          </p:cNvPr>
          <p:cNvCxnSpPr/>
          <p:nvPr/>
        </p:nvCxnSpPr>
        <p:spPr>
          <a:xfrm>
            <a:off x="1295400" y="5468929"/>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762BD4-AD45-2682-CC1F-EE97D0074C47}"/>
              </a:ext>
            </a:extLst>
          </p:cNvPr>
          <p:cNvCxnSpPr/>
          <p:nvPr/>
        </p:nvCxnSpPr>
        <p:spPr>
          <a:xfrm>
            <a:off x="1295400" y="7084369"/>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907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5923</Words>
  <Application>Microsoft Office PowerPoint</Application>
  <PresentationFormat>Personalizado</PresentationFormat>
  <Paragraphs>280</Paragraphs>
  <Slides>40</Slides>
  <Notes>40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40</vt:i4>
      </vt:variant>
    </vt:vector>
  </HeadingPairs>
  <TitlesOfParts>
    <vt:vector size="48" baseType="lpstr">
      <vt:lpstr>Arial</vt:lpstr>
      <vt:lpstr>Calibri</vt:lpstr>
      <vt:lpstr>Wingdings</vt:lpstr>
      <vt:lpstr>DM Sans</vt:lpstr>
      <vt:lpstr>Helvetica Neue</vt:lpstr>
      <vt:lpstr>Office Theme</vt:lpstr>
      <vt:lpstr>1_Office Theme</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126</cp:revision>
  <cp:lastPrinted>2023-06-28T21:04:59Z</cp:lastPrinted>
  <dcterms:created xsi:type="dcterms:W3CDTF">2022-01-27T16:04:38Z</dcterms:created>
  <dcterms:modified xsi:type="dcterms:W3CDTF">2023-10-20T07:09:38Z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y fmtid="{D5CDD505-2E9C-101B-9397-08002B2CF9AE}" pid="5" name="MSIP_Label_ea60d57e-af5b-4752-ac57-3e4f28ca11dc_Enabled">
    <vt:lpwstr>true</vt:lpwstr>
  </property>
  <property fmtid="{D5CDD505-2E9C-101B-9397-08002B2CF9AE}" pid="6" name="MSIP_Label_ea60d57e-af5b-4752-ac57-3e4f28ca11dc_SetDate">
    <vt:lpwstr>2023-06-25T12:39:47Z</vt:lpwstr>
  </property>
  <property fmtid="{D5CDD505-2E9C-101B-9397-08002B2CF9AE}" pid="7" name="MSIP_Label_ea60d57e-af5b-4752-ac57-3e4f28ca11dc_Method">
    <vt:lpwstr>Standard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a50c850e-1f0c-4ed5-92e1-640010c37547</vt:lpwstr>
  </property>
  <property fmtid="{D5CDD505-2E9C-101B-9397-08002B2CF9AE}" pid="11" name="MSIP_Label_ea60d57e-af5b-4752-ac57-3e4f28ca11dc_ContentBits">
    <vt:lpwstr>0</vt:lpwstr>
  </property>
</Properties>
</file>