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37"/>
  </p:notesMasterIdLst>
  <p:sldIdLst>
    <p:sldId id="256" r:id="rId3"/>
    <p:sldId id="273" r:id="rId4"/>
    <p:sldId id="257" r:id="rId5"/>
    <p:sldId id="259" r:id="rId6"/>
    <p:sldId id="260" r:id="rId7"/>
    <p:sldId id="275" r:id="rId8"/>
    <p:sldId id="261" r:id="rId9"/>
    <p:sldId id="276" r:id="rId10"/>
    <p:sldId id="277" r:id="rId11"/>
    <p:sldId id="278" r:id="rId12"/>
    <p:sldId id="279" r:id="rId13"/>
    <p:sldId id="280" r:id="rId14"/>
    <p:sldId id="281" r:id="rId15"/>
    <p:sldId id="282" r:id="rId16"/>
    <p:sldId id="284" r:id="rId17"/>
    <p:sldId id="283" r:id="rId18"/>
    <p:sldId id="285" r:id="rId19"/>
    <p:sldId id="286" r:id="rId20"/>
    <p:sldId id="287" r:id="rId21"/>
    <p:sldId id="288" r:id="rId22"/>
    <p:sldId id="274" r:id="rId23"/>
    <p:sldId id="289" r:id="rId24"/>
    <p:sldId id="296" r:id="rId25"/>
    <p:sldId id="290" r:id="rId26"/>
    <p:sldId id="295" r:id="rId27"/>
    <p:sldId id="298" r:id="rId28"/>
    <p:sldId id="291" r:id="rId29"/>
    <p:sldId id="299" r:id="rId30"/>
    <p:sldId id="300" r:id="rId31"/>
    <p:sldId id="301" r:id="rId32"/>
    <p:sldId id="297" r:id="rId33"/>
    <p:sldId id="302" r:id="rId34"/>
    <p:sldId id="267" r:id="rId35"/>
    <p:sldId id="270" r:id="rId36"/>
  </p:sldIdLst>
  <p:sldSz cx="18288000" cy="10287000"/>
  <p:notesSz cx="18288000" cy="10287000"/>
  <p:embeddedFontLst>
    <p:embeddedFont>
      <p:font typeface="Calibri" panose="020F0502020204030204" pitchFamily="34" charset="0"/>
      <p:regular r:id="rId38"/>
      <p:bold r:id="rId39"/>
      <p:italic r:id="rId40"/>
      <p:boldItalic r:id="rId41"/>
    </p:embeddedFont>
    <p:embeddedFont>
      <p:font typeface="DM Sans" pitchFamily="2" charset="77"/>
      <p:regular r:id="rId42"/>
      <p:bold r:id="rId43"/>
      <p:italic r:id="rId44"/>
      <p:boldItalic r:id="rId45"/>
    </p:embeddedFont>
    <p:embeddedFont>
      <p:font typeface="Helvetica Neue" panose="02000503000000020004"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8F00"/>
    <a:srgbClr val="58CDF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663"/>
  </p:normalViewPr>
  <p:slideViewPr>
    <p:cSldViewPr snapToGrid="0">
      <p:cViewPr varScale="1">
        <p:scale>
          <a:sx n="41" d="100"/>
          <a:sy n="41" d="100"/>
        </p:scale>
        <p:origin x="224" y="139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4067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4699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7679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723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0158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2033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8060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0067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3557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9597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0108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628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9148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734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0438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93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3054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044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0943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4911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311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6704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73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9650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5619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949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216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bufale.ne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toolbox.google.com/factcheck/explorer?authuser=0"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2621477" y="4216373"/>
            <a:ext cx="13045044"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en-GB" sz="4400" b="1">
                <a:solidFill>
                  <a:schemeClr val="tx1"/>
                </a:solidFill>
                <a:latin typeface="+mn-lt"/>
                <a:ea typeface="Helvetica Neue"/>
                <a:cs typeface="Helvetica Neue"/>
                <a:sym typeface="Helvetica Neue"/>
              </a:rPr>
              <a:t>Safe and Smart Online:</a:t>
            </a:r>
          </a:p>
          <a:p>
            <a:pPr marL="0" marR="0" lvl="0" indent="0" algn="ctr" rtl="0">
              <a:lnSpc>
                <a:spcPct val="100000"/>
              </a:lnSpc>
              <a:spcBef>
                <a:spcPts val="0"/>
              </a:spcBef>
              <a:spcAft>
                <a:spcPts val="0"/>
              </a:spcAft>
              <a:buClr>
                <a:srgbClr val="4D94B7"/>
              </a:buClr>
              <a:buSzPts val="3600"/>
              <a:buFont typeface="Helvetica Neue"/>
              <a:buNone/>
            </a:pPr>
            <a:r>
              <a:rPr lang="en-GB" sz="4400" b="1">
                <a:solidFill>
                  <a:schemeClr val="tx1"/>
                </a:solidFill>
                <a:latin typeface="+mn-lt"/>
                <a:ea typeface="Helvetica Neue"/>
                <a:cs typeface="Helvetica Neue"/>
                <a:sym typeface="Helvetica Neue"/>
              </a:rPr>
              <a:t>Managing Your Digital Identity and Interactions</a:t>
            </a:r>
            <a:endParaRPr lang="en-GB" sz="4400" b="1" i="0" u="none" strike="noStrike" cap="none">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4376" y="1367041"/>
            <a:ext cx="5359247" cy="2089625"/>
          </a:xfrm>
          <a:prstGeom prst="rect">
            <a:avLst/>
          </a:prstGeom>
          <a:noFill/>
          <a:ln>
            <a:noFill/>
          </a:ln>
        </p:spPr>
      </p:pic>
      <p:sp>
        <p:nvSpPr>
          <p:cNvPr id="2" name="Rectangle 1"/>
          <p:cNvSpPr/>
          <p:nvPr/>
        </p:nvSpPr>
        <p:spPr>
          <a:xfrm>
            <a:off x="6356194" y="3498359"/>
            <a:ext cx="5575610" cy="369332"/>
          </a:xfrm>
          <a:prstGeom prst="rect">
            <a:avLst/>
          </a:prstGeom>
        </p:spPr>
        <p:txBody>
          <a:bodyPr wrap="square">
            <a:spAutoFit/>
          </a:bodyPr>
          <a:lstStyle/>
          <a:p>
            <a:pPr algn="ctr"/>
            <a:r>
              <a:rPr lang="en-GB" sz="1800" b="1">
                <a:solidFill>
                  <a:srgbClr val="00CCFF"/>
                </a:solidFill>
              </a:rPr>
              <a:t>www.digital-boomer.eu</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4525948" y="6011564"/>
            <a:ext cx="91440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en-GB" sz="4000">
                <a:solidFill>
                  <a:schemeClr val="tx1"/>
                </a:solidFill>
                <a:latin typeface="Arial" pitchFamily="34" charset="0"/>
                <a:ea typeface="Helvetica Neue"/>
                <a:cs typeface="Arial" pitchFamily="34" charset="0"/>
                <a:sym typeface="Helvetica Neue"/>
              </a:rPr>
              <a:t>Provided by: IDP &amp; IHF</a:t>
            </a:r>
            <a:endParaRPr lang="en-GB" sz="4000" i="0" u="none" strike="noStrike" cap="none">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4" name="Rettangolo con angoli arrotondati 13">
            <a:extLst>
              <a:ext uri="{FF2B5EF4-FFF2-40B4-BE49-F238E27FC236}">
                <a16:creationId xmlns:a16="http://schemas.microsoft.com/office/drawing/2014/main" id="{7F6CF5D5-403D-EA63-C8FD-5646A7775ECB}"/>
              </a:ext>
            </a:extLst>
          </p:cNvPr>
          <p:cNvSpPr/>
          <p:nvPr/>
        </p:nvSpPr>
        <p:spPr>
          <a:xfrm>
            <a:off x="6848330" y="4536102"/>
            <a:ext cx="2715725" cy="439524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Digital Identity: Concepts and Elements</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n-GB" sz="2400" dirty="0">
                <a:solidFill>
                  <a:schemeClr val="accent4"/>
                </a:solidFill>
                <a:latin typeface="+mn-lt"/>
                <a:ea typeface="Helvetica Neue"/>
                <a:cs typeface="Helvetica Neue"/>
                <a:sym typeface="Helvetica Neue"/>
              </a:rPr>
              <a:t>Let’s discover the </a:t>
            </a:r>
            <a:r>
              <a:rPr lang="en-GB" sz="2400" b="1" dirty="0">
                <a:solidFill>
                  <a:schemeClr val="accent4"/>
                </a:solidFill>
                <a:latin typeface="+mn-lt"/>
                <a:ea typeface="Helvetica Neue"/>
                <a:cs typeface="Helvetica Neue"/>
                <a:sym typeface="Helvetica Neue"/>
              </a:rPr>
              <a:t>elements </a:t>
            </a:r>
            <a:r>
              <a:rPr lang="en-GB" sz="2400" dirty="0">
                <a:solidFill>
                  <a:schemeClr val="accent4"/>
                </a:solidFill>
                <a:latin typeface="+mn-lt"/>
                <a:ea typeface="Helvetica Neue"/>
                <a:cs typeface="Helvetica Neue"/>
                <a:sym typeface="Helvetica Neue"/>
              </a:rPr>
              <a:t>that contribute to your digital identity.</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Creating and Securing Your Digital Identity</a:t>
            </a: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170099"/>
          </a:xfrm>
          <a:prstGeom prst="rect">
            <a:avLst/>
          </a:prstGeom>
          <a:noFill/>
        </p:spPr>
        <p:txBody>
          <a:bodyPr wrap="square" rtlCol="0">
            <a:spAutoFit/>
          </a:bodyPr>
          <a:lstStyle/>
          <a:p>
            <a:r>
              <a:rPr lang="en-GB" sz="2000" b="1" dirty="0">
                <a:latin typeface="+mn-lt"/>
              </a:rPr>
              <a:t>Credentials</a:t>
            </a:r>
          </a:p>
          <a:p>
            <a:endParaRPr lang="en-GB" sz="2000" b="1" dirty="0">
              <a:latin typeface="+mn-lt"/>
            </a:endParaRPr>
          </a:p>
          <a:p>
            <a:pPr marL="285750" indent="-285750">
              <a:buFont typeface="Arial" panose="020B0604020202020204" pitchFamily="34" charset="0"/>
              <a:buChar char="•"/>
            </a:pPr>
            <a:r>
              <a:rPr lang="en-GB" sz="2000" dirty="0">
                <a:latin typeface="+mn-lt"/>
              </a:rPr>
              <a:t>Usernames</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Passwords</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Authentication mechanisms</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Security questions</a:t>
            </a:r>
          </a:p>
        </p:txBody>
      </p:sp>
      <p:sp>
        <p:nvSpPr>
          <p:cNvPr id="8" name="CasellaDiTesto 7">
            <a:extLst>
              <a:ext uri="{FF2B5EF4-FFF2-40B4-BE49-F238E27FC236}">
                <a16:creationId xmlns:a16="http://schemas.microsoft.com/office/drawing/2014/main" id="{8612B016-16F7-C482-267C-3E79D7ED5612}"/>
              </a:ext>
            </a:extLst>
          </p:cNvPr>
          <p:cNvSpPr txBox="1"/>
          <p:nvPr/>
        </p:nvSpPr>
        <p:spPr>
          <a:xfrm>
            <a:off x="6959698" y="4774168"/>
            <a:ext cx="2544277" cy="3785652"/>
          </a:xfrm>
          <a:prstGeom prst="rect">
            <a:avLst/>
          </a:prstGeom>
          <a:noFill/>
        </p:spPr>
        <p:txBody>
          <a:bodyPr wrap="square" rtlCol="0">
            <a:spAutoFit/>
          </a:bodyPr>
          <a:lstStyle/>
          <a:p>
            <a:r>
              <a:rPr lang="en-GB" sz="2000" b="1" dirty="0">
                <a:latin typeface="+mn-lt"/>
              </a:rPr>
              <a:t>Online Profiles</a:t>
            </a:r>
          </a:p>
          <a:p>
            <a:pPr algn="ctr"/>
            <a:endParaRPr lang="en-GB" sz="2000" b="1" dirty="0">
              <a:latin typeface="+mn-lt"/>
            </a:endParaRPr>
          </a:p>
          <a:p>
            <a:pPr marL="285750" indent="-285750">
              <a:buFont typeface="Arial" panose="020B0604020202020204" pitchFamily="34" charset="0"/>
              <a:buChar char="•"/>
            </a:pPr>
            <a:r>
              <a:rPr lang="en-GB" sz="2000" dirty="0">
                <a:latin typeface="+mn-lt"/>
              </a:rPr>
              <a:t>Social media (Facebook, Instagram, Twitter, etc.)</a:t>
            </a:r>
          </a:p>
          <a:p>
            <a:pPr marL="285750" indent="-285750">
              <a:buFont typeface="Arial" panose="020B0604020202020204" pitchFamily="34" charset="0"/>
              <a:buChar char="•"/>
            </a:pPr>
            <a:r>
              <a:rPr lang="en-GB" sz="2000" dirty="0">
                <a:latin typeface="+mn-lt"/>
              </a:rPr>
              <a:t>Professional networking (LinkedIn, etc.)</a:t>
            </a:r>
          </a:p>
          <a:p>
            <a:pPr marL="285750" indent="-285750">
              <a:buFont typeface="Arial" panose="020B0604020202020204" pitchFamily="34" charset="0"/>
              <a:buChar char="•"/>
            </a:pPr>
            <a:r>
              <a:rPr lang="en-GB" sz="2000" dirty="0">
                <a:latin typeface="+mn-lt"/>
              </a:rPr>
              <a:t>Online forums and communities</a:t>
            </a:r>
          </a:p>
          <a:p>
            <a:pPr marL="285750" indent="-285750">
              <a:buFont typeface="Arial" panose="020B0604020202020204" pitchFamily="34" charset="0"/>
              <a:buChar char="•"/>
            </a:pPr>
            <a:r>
              <a:rPr lang="en-GB" sz="2000" dirty="0">
                <a:latin typeface="+mn-lt"/>
              </a:rPr>
              <a:t>Blog or website</a:t>
            </a:r>
          </a:p>
        </p:txBody>
      </p:sp>
      <p:sp>
        <p:nvSpPr>
          <p:cNvPr id="4" name="CasellaDiTesto 3">
            <a:extLst>
              <a:ext uri="{FF2B5EF4-FFF2-40B4-BE49-F238E27FC236}">
                <a16:creationId xmlns:a16="http://schemas.microsoft.com/office/drawing/2014/main" id="{775DBD5B-3AF9-CD87-D040-DB084F3AFEB0}"/>
              </a:ext>
            </a:extLst>
          </p:cNvPr>
          <p:cNvSpPr txBox="1"/>
          <p:nvPr/>
        </p:nvSpPr>
        <p:spPr>
          <a:xfrm>
            <a:off x="1425675" y="4774168"/>
            <a:ext cx="2595564" cy="3785652"/>
          </a:xfrm>
          <a:prstGeom prst="rect">
            <a:avLst/>
          </a:prstGeom>
          <a:noFill/>
        </p:spPr>
        <p:txBody>
          <a:bodyPr wrap="square" rtlCol="0">
            <a:spAutoFit/>
          </a:bodyPr>
          <a:lstStyle/>
          <a:p>
            <a:r>
              <a:rPr lang="en-GB" sz="2000" b="1" dirty="0">
                <a:latin typeface="+mn-lt"/>
              </a:rPr>
              <a:t>Personal Information</a:t>
            </a:r>
          </a:p>
          <a:p>
            <a:endParaRPr lang="en-GB" sz="2000" b="1" dirty="0">
              <a:latin typeface="+mn-lt"/>
            </a:endParaRPr>
          </a:p>
          <a:p>
            <a:pPr marL="285750" indent="-285750">
              <a:buFont typeface="Arial" panose="020B0604020202020204" pitchFamily="34" charset="0"/>
              <a:buChar char="•"/>
            </a:pPr>
            <a:r>
              <a:rPr lang="en-GB" sz="2000" dirty="0">
                <a:latin typeface="+mn-lt"/>
              </a:rPr>
              <a:t>Name</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Age</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Addresses and numbers (physical and not)</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Biometric data</a:t>
            </a:r>
          </a:p>
        </p:txBody>
      </p:sp>
    </p:spTree>
    <p:extLst>
      <p:ext uri="{BB962C8B-B14F-4D97-AF65-F5344CB8AC3E}">
        <p14:creationId xmlns:p14="http://schemas.microsoft.com/office/powerpoint/2010/main" val="33184350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5" name="Rettangolo con angoli arrotondati 14">
            <a:extLst>
              <a:ext uri="{FF2B5EF4-FFF2-40B4-BE49-F238E27FC236}">
                <a16:creationId xmlns:a16="http://schemas.microsoft.com/office/drawing/2014/main" id="{02D58602-0D0E-22E0-F427-F701C8BE66D6}"/>
              </a:ext>
            </a:extLst>
          </p:cNvPr>
          <p:cNvSpPr/>
          <p:nvPr/>
        </p:nvSpPr>
        <p:spPr>
          <a:xfrm>
            <a:off x="9615342" y="4536102"/>
            <a:ext cx="2715725" cy="439524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Digital Identity: Concepts and Elements</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n-GB" sz="2400" dirty="0">
                <a:solidFill>
                  <a:schemeClr val="accent4"/>
                </a:solidFill>
                <a:latin typeface="+mn-lt"/>
                <a:ea typeface="Helvetica Neue"/>
                <a:cs typeface="Helvetica Neue"/>
                <a:sym typeface="Helvetica Neue"/>
              </a:rPr>
              <a:t>Let’s discover the </a:t>
            </a:r>
            <a:r>
              <a:rPr lang="en-GB" sz="2400" b="1" dirty="0">
                <a:solidFill>
                  <a:schemeClr val="accent4"/>
                </a:solidFill>
                <a:latin typeface="+mn-lt"/>
                <a:ea typeface="Helvetica Neue"/>
                <a:cs typeface="Helvetica Neue"/>
                <a:sym typeface="Helvetica Neue"/>
              </a:rPr>
              <a:t>elements </a:t>
            </a:r>
            <a:r>
              <a:rPr lang="en-GB" sz="2400" dirty="0">
                <a:solidFill>
                  <a:schemeClr val="accent4"/>
                </a:solidFill>
                <a:latin typeface="+mn-lt"/>
                <a:ea typeface="Helvetica Neue"/>
                <a:cs typeface="Helvetica Neue"/>
                <a:sym typeface="Helvetica Neue"/>
              </a:rPr>
              <a:t>that contribute to your digital identity.</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Creating and Securing Your Digital Identity</a:t>
            </a: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170099"/>
          </a:xfrm>
          <a:prstGeom prst="rect">
            <a:avLst/>
          </a:prstGeom>
          <a:noFill/>
        </p:spPr>
        <p:txBody>
          <a:bodyPr wrap="square" rtlCol="0">
            <a:spAutoFit/>
          </a:bodyPr>
          <a:lstStyle/>
          <a:p>
            <a:r>
              <a:rPr lang="en-GB" sz="2000" b="1" dirty="0">
                <a:latin typeface="+mn-lt"/>
              </a:rPr>
              <a:t>Credentials</a:t>
            </a:r>
          </a:p>
          <a:p>
            <a:endParaRPr lang="en-GB" sz="2000" b="1" dirty="0">
              <a:latin typeface="+mn-lt"/>
            </a:endParaRPr>
          </a:p>
          <a:p>
            <a:pPr marL="285750" indent="-285750">
              <a:buFont typeface="Arial" panose="020B0604020202020204" pitchFamily="34" charset="0"/>
              <a:buChar char="•"/>
            </a:pPr>
            <a:r>
              <a:rPr lang="en-GB" sz="2000" dirty="0">
                <a:latin typeface="+mn-lt"/>
              </a:rPr>
              <a:t>Usernames</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Passwords</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Authentication mechanisms</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Security questions</a:t>
            </a:r>
          </a:p>
        </p:txBody>
      </p:sp>
      <p:sp>
        <p:nvSpPr>
          <p:cNvPr id="8" name="CasellaDiTesto 7">
            <a:extLst>
              <a:ext uri="{FF2B5EF4-FFF2-40B4-BE49-F238E27FC236}">
                <a16:creationId xmlns:a16="http://schemas.microsoft.com/office/drawing/2014/main" id="{8612B016-16F7-C482-267C-3E79D7ED5612}"/>
              </a:ext>
            </a:extLst>
          </p:cNvPr>
          <p:cNvSpPr txBox="1"/>
          <p:nvPr/>
        </p:nvSpPr>
        <p:spPr>
          <a:xfrm>
            <a:off x="6959698" y="4774168"/>
            <a:ext cx="2544277" cy="3785652"/>
          </a:xfrm>
          <a:prstGeom prst="rect">
            <a:avLst/>
          </a:prstGeom>
          <a:noFill/>
        </p:spPr>
        <p:txBody>
          <a:bodyPr wrap="square" rtlCol="0">
            <a:spAutoFit/>
          </a:bodyPr>
          <a:lstStyle/>
          <a:p>
            <a:r>
              <a:rPr lang="en-GB" sz="2000" b="1" dirty="0">
                <a:latin typeface="+mn-lt"/>
              </a:rPr>
              <a:t>Online Profiles</a:t>
            </a:r>
          </a:p>
          <a:p>
            <a:pPr algn="ctr"/>
            <a:endParaRPr lang="en-GB" sz="2000" b="1" dirty="0">
              <a:latin typeface="+mn-lt"/>
            </a:endParaRPr>
          </a:p>
          <a:p>
            <a:pPr marL="285750" indent="-285750">
              <a:buFont typeface="Arial" panose="020B0604020202020204" pitchFamily="34" charset="0"/>
              <a:buChar char="•"/>
            </a:pPr>
            <a:r>
              <a:rPr lang="en-GB" sz="2000" dirty="0">
                <a:latin typeface="+mn-lt"/>
              </a:rPr>
              <a:t>Social media (Facebook, Instagram, Twitter, etc.)</a:t>
            </a:r>
          </a:p>
          <a:p>
            <a:pPr marL="285750" indent="-285750">
              <a:buFont typeface="Arial" panose="020B0604020202020204" pitchFamily="34" charset="0"/>
              <a:buChar char="•"/>
            </a:pPr>
            <a:r>
              <a:rPr lang="en-GB" sz="2000" dirty="0">
                <a:latin typeface="+mn-lt"/>
              </a:rPr>
              <a:t>Professional networking (LinkedIn, etc.)</a:t>
            </a:r>
          </a:p>
          <a:p>
            <a:pPr marL="285750" indent="-285750">
              <a:buFont typeface="Arial" panose="020B0604020202020204" pitchFamily="34" charset="0"/>
              <a:buChar char="•"/>
            </a:pPr>
            <a:r>
              <a:rPr lang="en-GB" sz="2000" dirty="0">
                <a:latin typeface="+mn-lt"/>
              </a:rPr>
              <a:t>Online forums and communities</a:t>
            </a:r>
          </a:p>
          <a:p>
            <a:pPr marL="285750" indent="-285750">
              <a:buFont typeface="Arial" panose="020B0604020202020204" pitchFamily="34" charset="0"/>
              <a:buChar char="•"/>
            </a:pPr>
            <a:r>
              <a:rPr lang="en-GB" sz="2000" dirty="0">
                <a:latin typeface="+mn-lt"/>
              </a:rPr>
              <a:t>Blog or website</a:t>
            </a:r>
          </a:p>
        </p:txBody>
      </p:sp>
      <p:sp>
        <p:nvSpPr>
          <p:cNvPr id="9" name="CasellaDiTesto 8">
            <a:extLst>
              <a:ext uri="{FF2B5EF4-FFF2-40B4-BE49-F238E27FC236}">
                <a16:creationId xmlns:a16="http://schemas.microsoft.com/office/drawing/2014/main" id="{4FB32378-28B2-32B5-7267-F282CCF7B290}"/>
              </a:ext>
            </a:extLst>
          </p:cNvPr>
          <p:cNvSpPr txBox="1"/>
          <p:nvPr/>
        </p:nvSpPr>
        <p:spPr>
          <a:xfrm>
            <a:off x="9726710" y="4774168"/>
            <a:ext cx="2544277" cy="3662541"/>
          </a:xfrm>
          <a:prstGeom prst="rect">
            <a:avLst/>
          </a:prstGeom>
          <a:noFill/>
        </p:spPr>
        <p:txBody>
          <a:bodyPr wrap="square" rtlCol="0">
            <a:spAutoFit/>
          </a:bodyPr>
          <a:lstStyle/>
          <a:p>
            <a:r>
              <a:rPr lang="en-GB" sz="2000" b="1" dirty="0">
                <a:latin typeface="+mn-lt"/>
              </a:rPr>
              <a:t>Digital Footprint</a:t>
            </a:r>
          </a:p>
          <a:p>
            <a:endParaRPr lang="en-GB" sz="1800" b="1" dirty="0">
              <a:latin typeface="+mn-lt"/>
            </a:endParaRPr>
          </a:p>
          <a:p>
            <a:pPr marL="285750" indent="-285750">
              <a:buFont typeface="Arial" panose="020B0604020202020204" pitchFamily="34" charset="0"/>
              <a:buChar char="•"/>
            </a:pPr>
            <a:r>
              <a:rPr lang="en-GB" sz="2000" dirty="0">
                <a:latin typeface="+mn-lt"/>
              </a:rPr>
              <a:t>Search history</a:t>
            </a:r>
          </a:p>
          <a:p>
            <a:pPr marL="285750" indent="-285750">
              <a:buFont typeface="Arial" panose="020B0604020202020204" pitchFamily="34" charset="0"/>
              <a:buChar char="•"/>
            </a:pPr>
            <a:endParaRPr lang="en-GB" sz="1800" dirty="0">
              <a:latin typeface="+mn-lt"/>
            </a:endParaRPr>
          </a:p>
          <a:p>
            <a:pPr marL="285750" indent="-285750">
              <a:buFont typeface="Arial" panose="020B0604020202020204" pitchFamily="34" charset="0"/>
              <a:buChar char="•"/>
            </a:pPr>
            <a:r>
              <a:rPr lang="en-GB" sz="2000" dirty="0">
                <a:latin typeface="+mn-lt"/>
              </a:rPr>
              <a:t>Website visit logs</a:t>
            </a:r>
          </a:p>
          <a:p>
            <a:pPr marL="285750" indent="-285750">
              <a:buFont typeface="Arial" panose="020B0604020202020204" pitchFamily="34" charset="0"/>
              <a:buChar char="•"/>
            </a:pPr>
            <a:endParaRPr lang="en-GB" sz="1800" dirty="0">
              <a:latin typeface="+mn-lt"/>
            </a:endParaRPr>
          </a:p>
          <a:p>
            <a:pPr marL="285750" indent="-285750">
              <a:buFont typeface="Arial" panose="020B0604020202020204" pitchFamily="34" charset="0"/>
              <a:buChar char="•"/>
            </a:pPr>
            <a:r>
              <a:rPr lang="en-GB" sz="2000" dirty="0">
                <a:latin typeface="+mn-lt"/>
              </a:rPr>
              <a:t>Online purchases and transactions</a:t>
            </a:r>
          </a:p>
          <a:p>
            <a:pPr marL="285750" indent="-285750">
              <a:buFont typeface="Arial" panose="020B0604020202020204" pitchFamily="34" charset="0"/>
              <a:buChar char="•"/>
            </a:pPr>
            <a:endParaRPr lang="en-GB" sz="1800" dirty="0">
              <a:latin typeface="+mn-lt"/>
            </a:endParaRPr>
          </a:p>
          <a:p>
            <a:pPr marL="285750" indent="-285750">
              <a:buFont typeface="Arial" panose="020B0604020202020204" pitchFamily="34" charset="0"/>
              <a:buChar char="•"/>
            </a:pPr>
            <a:r>
              <a:rPr lang="en-GB" sz="2000" dirty="0">
                <a:latin typeface="+mn-lt"/>
              </a:rPr>
              <a:t>Social media posts, reactions and comments</a:t>
            </a:r>
          </a:p>
        </p:txBody>
      </p:sp>
      <p:sp>
        <p:nvSpPr>
          <p:cNvPr id="4" name="CasellaDiTesto 3">
            <a:extLst>
              <a:ext uri="{FF2B5EF4-FFF2-40B4-BE49-F238E27FC236}">
                <a16:creationId xmlns:a16="http://schemas.microsoft.com/office/drawing/2014/main" id="{712D4451-BEA8-5CBB-161E-3F58D183D414}"/>
              </a:ext>
            </a:extLst>
          </p:cNvPr>
          <p:cNvSpPr txBox="1"/>
          <p:nvPr/>
        </p:nvSpPr>
        <p:spPr>
          <a:xfrm>
            <a:off x="1425675" y="4774168"/>
            <a:ext cx="2595564" cy="3785652"/>
          </a:xfrm>
          <a:prstGeom prst="rect">
            <a:avLst/>
          </a:prstGeom>
          <a:noFill/>
        </p:spPr>
        <p:txBody>
          <a:bodyPr wrap="square" rtlCol="0">
            <a:spAutoFit/>
          </a:bodyPr>
          <a:lstStyle/>
          <a:p>
            <a:r>
              <a:rPr lang="en-GB" sz="2000" b="1" dirty="0">
                <a:latin typeface="+mn-lt"/>
              </a:rPr>
              <a:t>Personal Information</a:t>
            </a:r>
          </a:p>
          <a:p>
            <a:endParaRPr lang="en-GB" sz="2000" b="1" dirty="0">
              <a:latin typeface="+mn-lt"/>
            </a:endParaRPr>
          </a:p>
          <a:p>
            <a:pPr marL="285750" indent="-285750">
              <a:buFont typeface="Arial" panose="020B0604020202020204" pitchFamily="34" charset="0"/>
              <a:buChar char="•"/>
            </a:pPr>
            <a:r>
              <a:rPr lang="en-GB" sz="2000" dirty="0">
                <a:latin typeface="+mn-lt"/>
              </a:rPr>
              <a:t>Name</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Age</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Addresses and numbers (physical and not)</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Biometric data</a:t>
            </a:r>
          </a:p>
        </p:txBody>
      </p:sp>
    </p:spTree>
    <p:extLst>
      <p:ext uri="{BB962C8B-B14F-4D97-AF65-F5344CB8AC3E}">
        <p14:creationId xmlns:p14="http://schemas.microsoft.com/office/powerpoint/2010/main" val="34680034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6" name="Rettangolo con angoli arrotondati 15">
            <a:extLst>
              <a:ext uri="{FF2B5EF4-FFF2-40B4-BE49-F238E27FC236}">
                <a16:creationId xmlns:a16="http://schemas.microsoft.com/office/drawing/2014/main" id="{BE7218DC-EB09-D5C6-FFEC-F528CA174EA9}"/>
              </a:ext>
            </a:extLst>
          </p:cNvPr>
          <p:cNvSpPr/>
          <p:nvPr/>
        </p:nvSpPr>
        <p:spPr>
          <a:xfrm>
            <a:off x="12382354" y="4536102"/>
            <a:ext cx="2715725" cy="439524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Digital Identity: Concepts and Elements</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n-GB" sz="2400" dirty="0">
                <a:solidFill>
                  <a:schemeClr val="accent4"/>
                </a:solidFill>
                <a:latin typeface="+mn-lt"/>
                <a:ea typeface="Helvetica Neue"/>
                <a:cs typeface="Helvetica Neue"/>
                <a:sym typeface="Helvetica Neue"/>
              </a:rPr>
              <a:t>Let’s discover the </a:t>
            </a:r>
            <a:r>
              <a:rPr lang="en-GB" sz="2400" b="1" dirty="0">
                <a:solidFill>
                  <a:schemeClr val="accent4"/>
                </a:solidFill>
                <a:latin typeface="+mn-lt"/>
                <a:ea typeface="Helvetica Neue"/>
                <a:cs typeface="Helvetica Neue"/>
                <a:sym typeface="Helvetica Neue"/>
              </a:rPr>
              <a:t>elements </a:t>
            </a:r>
            <a:r>
              <a:rPr lang="en-GB" sz="2400" dirty="0">
                <a:solidFill>
                  <a:schemeClr val="accent4"/>
                </a:solidFill>
                <a:latin typeface="+mn-lt"/>
                <a:ea typeface="Helvetica Neue"/>
                <a:cs typeface="Helvetica Neue"/>
                <a:sym typeface="Helvetica Neue"/>
              </a:rPr>
              <a:t>that contribute to your digital identity.</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Creating and Securing Your Digital Identity</a:t>
            </a: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170099"/>
          </a:xfrm>
          <a:prstGeom prst="rect">
            <a:avLst/>
          </a:prstGeom>
          <a:noFill/>
        </p:spPr>
        <p:txBody>
          <a:bodyPr wrap="square" rtlCol="0">
            <a:spAutoFit/>
          </a:bodyPr>
          <a:lstStyle/>
          <a:p>
            <a:r>
              <a:rPr lang="en-GB" sz="2000" b="1" dirty="0">
                <a:latin typeface="+mn-lt"/>
              </a:rPr>
              <a:t>Credentials</a:t>
            </a:r>
          </a:p>
          <a:p>
            <a:endParaRPr lang="en-GB" sz="2000" b="1" dirty="0">
              <a:latin typeface="+mn-lt"/>
            </a:endParaRPr>
          </a:p>
          <a:p>
            <a:pPr marL="285750" indent="-285750">
              <a:buFont typeface="Arial" panose="020B0604020202020204" pitchFamily="34" charset="0"/>
              <a:buChar char="•"/>
            </a:pPr>
            <a:r>
              <a:rPr lang="en-GB" sz="2000" dirty="0">
                <a:latin typeface="+mn-lt"/>
              </a:rPr>
              <a:t>Usernames</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Passwords</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Authentication mechanisms</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Security questions</a:t>
            </a:r>
          </a:p>
        </p:txBody>
      </p:sp>
      <p:sp>
        <p:nvSpPr>
          <p:cNvPr id="8" name="CasellaDiTesto 7">
            <a:extLst>
              <a:ext uri="{FF2B5EF4-FFF2-40B4-BE49-F238E27FC236}">
                <a16:creationId xmlns:a16="http://schemas.microsoft.com/office/drawing/2014/main" id="{8612B016-16F7-C482-267C-3E79D7ED5612}"/>
              </a:ext>
            </a:extLst>
          </p:cNvPr>
          <p:cNvSpPr txBox="1"/>
          <p:nvPr/>
        </p:nvSpPr>
        <p:spPr>
          <a:xfrm>
            <a:off x="6959698" y="4774168"/>
            <a:ext cx="2544277" cy="3785652"/>
          </a:xfrm>
          <a:prstGeom prst="rect">
            <a:avLst/>
          </a:prstGeom>
          <a:noFill/>
        </p:spPr>
        <p:txBody>
          <a:bodyPr wrap="square" rtlCol="0">
            <a:spAutoFit/>
          </a:bodyPr>
          <a:lstStyle/>
          <a:p>
            <a:r>
              <a:rPr lang="en-GB" sz="2000" b="1" dirty="0">
                <a:latin typeface="+mn-lt"/>
              </a:rPr>
              <a:t>Online Profiles</a:t>
            </a:r>
          </a:p>
          <a:p>
            <a:pPr algn="ctr"/>
            <a:endParaRPr lang="en-GB" sz="2000" b="1" dirty="0">
              <a:latin typeface="+mn-lt"/>
            </a:endParaRPr>
          </a:p>
          <a:p>
            <a:pPr marL="285750" indent="-285750">
              <a:buFont typeface="Arial" panose="020B0604020202020204" pitchFamily="34" charset="0"/>
              <a:buChar char="•"/>
            </a:pPr>
            <a:r>
              <a:rPr lang="en-GB" sz="2000" dirty="0">
                <a:latin typeface="+mn-lt"/>
              </a:rPr>
              <a:t>Social media (Facebook, Instagram, Twitter, etc.)</a:t>
            </a:r>
          </a:p>
          <a:p>
            <a:pPr marL="285750" indent="-285750">
              <a:buFont typeface="Arial" panose="020B0604020202020204" pitchFamily="34" charset="0"/>
              <a:buChar char="•"/>
            </a:pPr>
            <a:r>
              <a:rPr lang="en-GB" sz="2000" dirty="0">
                <a:latin typeface="+mn-lt"/>
              </a:rPr>
              <a:t>Professional networking (LinkedIn, etc.)</a:t>
            </a:r>
          </a:p>
          <a:p>
            <a:pPr marL="285750" indent="-285750">
              <a:buFont typeface="Arial" panose="020B0604020202020204" pitchFamily="34" charset="0"/>
              <a:buChar char="•"/>
            </a:pPr>
            <a:r>
              <a:rPr lang="en-GB" sz="2000" dirty="0">
                <a:latin typeface="+mn-lt"/>
              </a:rPr>
              <a:t>Online forums and communities</a:t>
            </a:r>
          </a:p>
          <a:p>
            <a:pPr marL="285750" indent="-285750">
              <a:buFont typeface="Arial" panose="020B0604020202020204" pitchFamily="34" charset="0"/>
              <a:buChar char="•"/>
            </a:pPr>
            <a:r>
              <a:rPr lang="en-GB" sz="2000" dirty="0">
                <a:latin typeface="+mn-lt"/>
              </a:rPr>
              <a:t>Blog or website</a:t>
            </a:r>
          </a:p>
        </p:txBody>
      </p:sp>
      <p:sp>
        <p:nvSpPr>
          <p:cNvPr id="9" name="CasellaDiTesto 8">
            <a:extLst>
              <a:ext uri="{FF2B5EF4-FFF2-40B4-BE49-F238E27FC236}">
                <a16:creationId xmlns:a16="http://schemas.microsoft.com/office/drawing/2014/main" id="{4FB32378-28B2-32B5-7267-F282CCF7B290}"/>
              </a:ext>
            </a:extLst>
          </p:cNvPr>
          <p:cNvSpPr txBox="1"/>
          <p:nvPr/>
        </p:nvSpPr>
        <p:spPr>
          <a:xfrm>
            <a:off x="9726710" y="4774168"/>
            <a:ext cx="2544277" cy="3662541"/>
          </a:xfrm>
          <a:prstGeom prst="rect">
            <a:avLst/>
          </a:prstGeom>
          <a:noFill/>
        </p:spPr>
        <p:txBody>
          <a:bodyPr wrap="square" rtlCol="0">
            <a:spAutoFit/>
          </a:bodyPr>
          <a:lstStyle/>
          <a:p>
            <a:r>
              <a:rPr lang="en-GB" sz="2000" b="1" dirty="0">
                <a:latin typeface="+mn-lt"/>
              </a:rPr>
              <a:t>Digital Footprint</a:t>
            </a:r>
          </a:p>
          <a:p>
            <a:endParaRPr lang="en-GB" sz="1800" b="1" dirty="0">
              <a:latin typeface="+mn-lt"/>
            </a:endParaRPr>
          </a:p>
          <a:p>
            <a:pPr marL="285750" indent="-285750">
              <a:buFont typeface="Arial" panose="020B0604020202020204" pitchFamily="34" charset="0"/>
              <a:buChar char="•"/>
            </a:pPr>
            <a:r>
              <a:rPr lang="en-GB" sz="2000" dirty="0">
                <a:latin typeface="+mn-lt"/>
              </a:rPr>
              <a:t>Search history</a:t>
            </a:r>
          </a:p>
          <a:p>
            <a:pPr marL="285750" indent="-285750">
              <a:buFont typeface="Arial" panose="020B0604020202020204" pitchFamily="34" charset="0"/>
              <a:buChar char="•"/>
            </a:pPr>
            <a:endParaRPr lang="en-GB" sz="1800" dirty="0">
              <a:latin typeface="+mn-lt"/>
            </a:endParaRPr>
          </a:p>
          <a:p>
            <a:pPr marL="285750" indent="-285750">
              <a:buFont typeface="Arial" panose="020B0604020202020204" pitchFamily="34" charset="0"/>
              <a:buChar char="•"/>
            </a:pPr>
            <a:r>
              <a:rPr lang="en-GB" sz="2000" dirty="0">
                <a:latin typeface="+mn-lt"/>
              </a:rPr>
              <a:t>Website visit logs</a:t>
            </a:r>
          </a:p>
          <a:p>
            <a:pPr marL="285750" indent="-285750">
              <a:buFont typeface="Arial" panose="020B0604020202020204" pitchFamily="34" charset="0"/>
              <a:buChar char="•"/>
            </a:pPr>
            <a:endParaRPr lang="en-GB" sz="1800" dirty="0">
              <a:latin typeface="+mn-lt"/>
            </a:endParaRPr>
          </a:p>
          <a:p>
            <a:pPr marL="285750" indent="-285750">
              <a:buFont typeface="Arial" panose="020B0604020202020204" pitchFamily="34" charset="0"/>
              <a:buChar char="•"/>
            </a:pPr>
            <a:r>
              <a:rPr lang="en-GB" sz="2000" dirty="0">
                <a:latin typeface="+mn-lt"/>
              </a:rPr>
              <a:t>Online purchases and transactions</a:t>
            </a:r>
          </a:p>
          <a:p>
            <a:pPr marL="285750" indent="-285750">
              <a:buFont typeface="Arial" panose="020B0604020202020204" pitchFamily="34" charset="0"/>
              <a:buChar char="•"/>
            </a:pPr>
            <a:endParaRPr lang="en-GB" sz="1800" dirty="0">
              <a:latin typeface="+mn-lt"/>
            </a:endParaRPr>
          </a:p>
          <a:p>
            <a:pPr marL="285750" indent="-285750">
              <a:buFont typeface="Arial" panose="020B0604020202020204" pitchFamily="34" charset="0"/>
              <a:buChar char="•"/>
            </a:pPr>
            <a:r>
              <a:rPr lang="en-GB" sz="2000" dirty="0">
                <a:latin typeface="+mn-lt"/>
              </a:rPr>
              <a:t>Social media posts, reactions and comments</a:t>
            </a:r>
          </a:p>
        </p:txBody>
      </p:sp>
      <p:sp>
        <p:nvSpPr>
          <p:cNvPr id="10" name="CasellaDiTesto 9">
            <a:extLst>
              <a:ext uri="{FF2B5EF4-FFF2-40B4-BE49-F238E27FC236}">
                <a16:creationId xmlns:a16="http://schemas.microsoft.com/office/drawing/2014/main" id="{3F68B585-EEF5-5A4C-0388-3FCABB5DB81E}"/>
              </a:ext>
            </a:extLst>
          </p:cNvPr>
          <p:cNvSpPr txBox="1"/>
          <p:nvPr/>
        </p:nvSpPr>
        <p:spPr>
          <a:xfrm>
            <a:off x="12493722" y="4774168"/>
            <a:ext cx="2544277" cy="4093428"/>
          </a:xfrm>
          <a:prstGeom prst="rect">
            <a:avLst/>
          </a:prstGeom>
          <a:noFill/>
        </p:spPr>
        <p:txBody>
          <a:bodyPr wrap="square" rtlCol="0">
            <a:spAutoFit/>
          </a:bodyPr>
          <a:lstStyle/>
          <a:p>
            <a:r>
              <a:rPr lang="en-GB" sz="2000" b="1" dirty="0">
                <a:latin typeface="+mn-lt"/>
              </a:rPr>
              <a:t>Privacy Settings</a:t>
            </a:r>
          </a:p>
          <a:p>
            <a:endParaRPr lang="en-GB" sz="2000" b="1" dirty="0">
              <a:latin typeface="+mn-lt"/>
            </a:endParaRPr>
          </a:p>
          <a:p>
            <a:pPr marL="285750" indent="-285750">
              <a:buFont typeface="Arial" panose="020B0604020202020204" pitchFamily="34" charset="0"/>
              <a:buChar char="•"/>
            </a:pPr>
            <a:r>
              <a:rPr lang="en-GB" sz="2000" dirty="0">
                <a:latin typeface="+mn-lt"/>
              </a:rPr>
              <a:t>Privacy controls on social media</a:t>
            </a:r>
          </a:p>
          <a:p>
            <a:pPr marL="285750" indent="-285750">
              <a:buFont typeface="Arial" panose="020B0604020202020204" pitchFamily="34" charset="0"/>
              <a:buChar char="•"/>
            </a:pPr>
            <a:r>
              <a:rPr lang="en-GB" sz="2000" dirty="0">
                <a:latin typeface="+mn-lt"/>
              </a:rPr>
              <a:t>Who can see your posts and profile information</a:t>
            </a:r>
          </a:p>
          <a:p>
            <a:pPr marL="285750" indent="-285750">
              <a:buFont typeface="Arial" panose="020B0604020202020204" pitchFamily="34" charset="0"/>
              <a:buChar char="•"/>
            </a:pPr>
            <a:r>
              <a:rPr lang="en-GB" sz="2000" dirty="0">
                <a:latin typeface="+mn-lt"/>
              </a:rPr>
              <a:t>Data collection by third-party apps and websites</a:t>
            </a:r>
          </a:p>
          <a:p>
            <a:pPr marL="285750" indent="-285750">
              <a:buFont typeface="Arial" panose="020B0604020202020204" pitchFamily="34" charset="0"/>
              <a:buChar char="•"/>
            </a:pPr>
            <a:r>
              <a:rPr lang="en-GB" sz="2000" dirty="0">
                <a:latin typeface="+mn-lt"/>
              </a:rPr>
              <a:t>Opting out of targeted advertising</a:t>
            </a:r>
          </a:p>
        </p:txBody>
      </p:sp>
      <p:sp>
        <p:nvSpPr>
          <p:cNvPr id="4" name="CasellaDiTesto 3">
            <a:extLst>
              <a:ext uri="{FF2B5EF4-FFF2-40B4-BE49-F238E27FC236}">
                <a16:creationId xmlns:a16="http://schemas.microsoft.com/office/drawing/2014/main" id="{D0BCC45C-A58E-4C19-81BC-C9F60771359B}"/>
              </a:ext>
            </a:extLst>
          </p:cNvPr>
          <p:cNvSpPr txBox="1"/>
          <p:nvPr/>
        </p:nvSpPr>
        <p:spPr>
          <a:xfrm>
            <a:off x="1425675" y="4774168"/>
            <a:ext cx="2595564" cy="3785652"/>
          </a:xfrm>
          <a:prstGeom prst="rect">
            <a:avLst/>
          </a:prstGeom>
          <a:noFill/>
        </p:spPr>
        <p:txBody>
          <a:bodyPr wrap="square" rtlCol="0">
            <a:spAutoFit/>
          </a:bodyPr>
          <a:lstStyle/>
          <a:p>
            <a:r>
              <a:rPr lang="en-GB" sz="2000" b="1" dirty="0">
                <a:latin typeface="+mn-lt"/>
              </a:rPr>
              <a:t>Personal Information</a:t>
            </a:r>
          </a:p>
          <a:p>
            <a:endParaRPr lang="en-GB" sz="2000" b="1" dirty="0">
              <a:latin typeface="+mn-lt"/>
            </a:endParaRPr>
          </a:p>
          <a:p>
            <a:pPr marL="285750" indent="-285750">
              <a:buFont typeface="Arial" panose="020B0604020202020204" pitchFamily="34" charset="0"/>
              <a:buChar char="•"/>
            </a:pPr>
            <a:r>
              <a:rPr lang="en-GB" sz="2000" dirty="0">
                <a:latin typeface="+mn-lt"/>
              </a:rPr>
              <a:t>Name</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Age</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Addresses and numbers (physical and not)</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Biometric data</a:t>
            </a:r>
          </a:p>
        </p:txBody>
      </p:sp>
    </p:spTree>
    <p:extLst>
      <p:ext uri="{BB962C8B-B14F-4D97-AF65-F5344CB8AC3E}">
        <p14:creationId xmlns:p14="http://schemas.microsoft.com/office/powerpoint/2010/main" val="10098634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7" name="Rettangolo con angoli arrotondati 16">
            <a:extLst>
              <a:ext uri="{FF2B5EF4-FFF2-40B4-BE49-F238E27FC236}">
                <a16:creationId xmlns:a16="http://schemas.microsoft.com/office/drawing/2014/main" id="{FC84042A-97FC-7C17-58CC-CB1EDCE77614}"/>
              </a:ext>
            </a:extLst>
          </p:cNvPr>
          <p:cNvSpPr/>
          <p:nvPr/>
        </p:nvSpPr>
        <p:spPr>
          <a:xfrm>
            <a:off x="15149366" y="4536102"/>
            <a:ext cx="2715725" cy="439524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Digital Identity: Concepts and Elements</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n-GB" sz="2400" dirty="0">
                <a:solidFill>
                  <a:schemeClr val="accent4"/>
                </a:solidFill>
                <a:latin typeface="+mn-lt"/>
                <a:ea typeface="Helvetica Neue"/>
                <a:cs typeface="Helvetica Neue"/>
                <a:sym typeface="Helvetica Neue"/>
              </a:rPr>
              <a:t>Let’s discover the </a:t>
            </a:r>
            <a:r>
              <a:rPr lang="en-GB" sz="2400" b="1" dirty="0">
                <a:solidFill>
                  <a:schemeClr val="accent4"/>
                </a:solidFill>
                <a:latin typeface="+mn-lt"/>
                <a:ea typeface="Helvetica Neue"/>
                <a:cs typeface="Helvetica Neue"/>
                <a:sym typeface="Helvetica Neue"/>
              </a:rPr>
              <a:t>elements </a:t>
            </a:r>
            <a:r>
              <a:rPr lang="en-GB" sz="2400" dirty="0">
                <a:solidFill>
                  <a:schemeClr val="accent4"/>
                </a:solidFill>
                <a:latin typeface="+mn-lt"/>
                <a:ea typeface="Helvetica Neue"/>
                <a:cs typeface="Helvetica Neue"/>
                <a:sym typeface="Helvetica Neue"/>
              </a:rPr>
              <a:t>that contribute to your digital identity.</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Creating and Securing Your Digital Identity</a:t>
            </a: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170099"/>
          </a:xfrm>
          <a:prstGeom prst="rect">
            <a:avLst/>
          </a:prstGeom>
          <a:noFill/>
        </p:spPr>
        <p:txBody>
          <a:bodyPr wrap="square" rtlCol="0">
            <a:spAutoFit/>
          </a:bodyPr>
          <a:lstStyle/>
          <a:p>
            <a:r>
              <a:rPr lang="en-GB" sz="2000" b="1" dirty="0">
                <a:latin typeface="+mn-lt"/>
              </a:rPr>
              <a:t>Credentials</a:t>
            </a:r>
          </a:p>
          <a:p>
            <a:endParaRPr lang="en-GB" sz="2000" b="1" dirty="0">
              <a:latin typeface="+mn-lt"/>
            </a:endParaRPr>
          </a:p>
          <a:p>
            <a:pPr marL="285750" indent="-285750">
              <a:buFont typeface="Arial" panose="020B0604020202020204" pitchFamily="34" charset="0"/>
              <a:buChar char="•"/>
            </a:pPr>
            <a:r>
              <a:rPr lang="en-GB" sz="2000" dirty="0">
                <a:latin typeface="+mn-lt"/>
              </a:rPr>
              <a:t>Usernames</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Passwords</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Authentication mechanisms</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Security questions</a:t>
            </a:r>
          </a:p>
        </p:txBody>
      </p:sp>
      <p:sp>
        <p:nvSpPr>
          <p:cNvPr id="8" name="CasellaDiTesto 7">
            <a:extLst>
              <a:ext uri="{FF2B5EF4-FFF2-40B4-BE49-F238E27FC236}">
                <a16:creationId xmlns:a16="http://schemas.microsoft.com/office/drawing/2014/main" id="{8612B016-16F7-C482-267C-3E79D7ED5612}"/>
              </a:ext>
            </a:extLst>
          </p:cNvPr>
          <p:cNvSpPr txBox="1"/>
          <p:nvPr/>
        </p:nvSpPr>
        <p:spPr>
          <a:xfrm>
            <a:off x="6959698" y="4774168"/>
            <a:ext cx="2544277" cy="3785652"/>
          </a:xfrm>
          <a:prstGeom prst="rect">
            <a:avLst/>
          </a:prstGeom>
          <a:noFill/>
        </p:spPr>
        <p:txBody>
          <a:bodyPr wrap="square" rtlCol="0">
            <a:spAutoFit/>
          </a:bodyPr>
          <a:lstStyle/>
          <a:p>
            <a:r>
              <a:rPr lang="en-GB" sz="2000" b="1" dirty="0">
                <a:latin typeface="+mn-lt"/>
              </a:rPr>
              <a:t>Online Profiles</a:t>
            </a:r>
          </a:p>
          <a:p>
            <a:pPr algn="ctr"/>
            <a:endParaRPr lang="en-GB" sz="2000" b="1" dirty="0">
              <a:latin typeface="+mn-lt"/>
            </a:endParaRPr>
          </a:p>
          <a:p>
            <a:pPr marL="285750" indent="-285750">
              <a:buFont typeface="Arial" panose="020B0604020202020204" pitchFamily="34" charset="0"/>
              <a:buChar char="•"/>
            </a:pPr>
            <a:r>
              <a:rPr lang="en-GB" sz="2000" dirty="0">
                <a:latin typeface="+mn-lt"/>
              </a:rPr>
              <a:t>Social media (Facebook, Instagram, Twitter, etc.)</a:t>
            </a:r>
          </a:p>
          <a:p>
            <a:pPr marL="285750" indent="-285750">
              <a:buFont typeface="Arial" panose="020B0604020202020204" pitchFamily="34" charset="0"/>
              <a:buChar char="•"/>
            </a:pPr>
            <a:r>
              <a:rPr lang="en-GB" sz="2000" dirty="0">
                <a:latin typeface="+mn-lt"/>
              </a:rPr>
              <a:t>Professional networking (LinkedIn, etc.)</a:t>
            </a:r>
          </a:p>
          <a:p>
            <a:pPr marL="285750" indent="-285750">
              <a:buFont typeface="Arial" panose="020B0604020202020204" pitchFamily="34" charset="0"/>
              <a:buChar char="•"/>
            </a:pPr>
            <a:r>
              <a:rPr lang="en-GB" sz="2000" dirty="0">
                <a:latin typeface="+mn-lt"/>
              </a:rPr>
              <a:t>Online forums and communities</a:t>
            </a:r>
          </a:p>
          <a:p>
            <a:pPr marL="285750" indent="-285750">
              <a:buFont typeface="Arial" panose="020B0604020202020204" pitchFamily="34" charset="0"/>
              <a:buChar char="•"/>
            </a:pPr>
            <a:r>
              <a:rPr lang="en-GB" sz="2000" dirty="0">
                <a:latin typeface="+mn-lt"/>
              </a:rPr>
              <a:t>Blog or website</a:t>
            </a:r>
          </a:p>
        </p:txBody>
      </p:sp>
      <p:sp>
        <p:nvSpPr>
          <p:cNvPr id="9" name="CasellaDiTesto 8">
            <a:extLst>
              <a:ext uri="{FF2B5EF4-FFF2-40B4-BE49-F238E27FC236}">
                <a16:creationId xmlns:a16="http://schemas.microsoft.com/office/drawing/2014/main" id="{4FB32378-28B2-32B5-7267-F282CCF7B290}"/>
              </a:ext>
            </a:extLst>
          </p:cNvPr>
          <p:cNvSpPr txBox="1"/>
          <p:nvPr/>
        </p:nvSpPr>
        <p:spPr>
          <a:xfrm>
            <a:off x="9726710" y="4774168"/>
            <a:ext cx="2544277" cy="3662541"/>
          </a:xfrm>
          <a:prstGeom prst="rect">
            <a:avLst/>
          </a:prstGeom>
          <a:noFill/>
        </p:spPr>
        <p:txBody>
          <a:bodyPr wrap="square" rtlCol="0">
            <a:spAutoFit/>
          </a:bodyPr>
          <a:lstStyle/>
          <a:p>
            <a:r>
              <a:rPr lang="en-GB" sz="2000" b="1" dirty="0">
                <a:latin typeface="+mn-lt"/>
              </a:rPr>
              <a:t>Digital Footprint</a:t>
            </a:r>
          </a:p>
          <a:p>
            <a:endParaRPr lang="en-GB" sz="1800" b="1" dirty="0">
              <a:latin typeface="+mn-lt"/>
            </a:endParaRPr>
          </a:p>
          <a:p>
            <a:pPr marL="285750" indent="-285750">
              <a:buFont typeface="Arial" panose="020B0604020202020204" pitchFamily="34" charset="0"/>
              <a:buChar char="•"/>
            </a:pPr>
            <a:r>
              <a:rPr lang="en-GB" sz="2000" dirty="0">
                <a:latin typeface="+mn-lt"/>
              </a:rPr>
              <a:t>Search history</a:t>
            </a:r>
          </a:p>
          <a:p>
            <a:pPr marL="285750" indent="-285750">
              <a:buFont typeface="Arial" panose="020B0604020202020204" pitchFamily="34" charset="0"/>
              <a:buChar char="•"/>
            </a:pPr>
            <a:endParaRPr lang="en-GB" sz="1800" dirty="0">
              <a:latin typeface="+mn-lt"/>
            </a:endParaRPr>
          </a:p>
          <a:p>
            <a:pPr marL="285750" indent="-285750">
              <a:buFont typeface="Arial" panose="020B0604020202020204" pitchFamily="34" charset="0"/>
              <a:buChar char="•"/>
            </a:pPr>
            <a:r>
              <a:rPr lang="en-GB" sz="2000" dirty="0">
                <a:latin typeface="+mn-lt"/>
              </a:rPr>
              <a:t>Website visit logs</a:t>
            </a:r>
          </a:p>
          <a:p>
            <a:pPr marL="285750" indent="-285750">
              <a:buFont typeface="Arial" panose="020B0604020202020204" pitchFamily="34" charset="0"/>
              <a:buChar char="•"/>
            </a:pPr>
            <a:endParaRPr lang="en-GB" sz="1800" dirty="0">
              <a:latin typeface="+mn-lt"/>
            </a:endParaRPr>
          </a:p>
          <a:p>
            <a:pPr marL="285750" indent="-285750">
              <a:buFont typeface="Arial" panose="020B0604020202020204" pitchFamily="34" charset="0"/>
              <a:buChar char="•"/>
            </a:pPr>
            <a:r>
              <a:rPr lang="en-GB" sz="2000" dirty="0">
                <a:latin typeface="+mn-lt"/>
              </a:rPr>
              <a:t>Online purchases and transactions</a:t>
            </a:r>
          </a:p>
          <a:p>
            <a:pPr marL="285750" indent="-285750">
              <a:buFont typeface="Arial" panose="020B0604020202020204" pitchFamily="34" charset="0"/>
              <a:buChar char="•"/>
            </a:pPr>
            <a:endParaRPr lang="en-GB" sz="1800" dirty="0">
              <a:latin typeface="+mn-lt"/>
            </a:endParaRPr>
          </a:p>
          <a:p>
            <a:pPr marL="285750" indent="-285750">
              <a:buFont typeface="Arial" panose="020B0604020202020204" pitchFamily="34" charset="0"/>
              <a:buChar char="•"/>
            </a:pPr>
            <a:r>
              <a:rPr lang="en-GB" sz="2000" dirty="0">
                <a:latin typeface="+mn-lt"/>
              </a:rPr>
              <a:t>Social media posts, reactions and comments</a:t>
            </a:r>
          </a:p>
        </p:txBody>
      </p:sp>
      <p:sp>
        <p:nvSpPr>
          <p:cNvPr id="10" name="CasellaDiTesto 9">
            <a:extLst>
              <a:ext uri="{FF2B5EF4-FFF2-40B4-BE49-F238E27FC236}">
                <a16:creationId xmlns:a16="http://schemas.microsoft.com/office/drawing/2014/main" id="{3F68B585-EEF5-5A4C-0388-3FCABB5DB81E}"/>
              </a:ext>
            </a:extLst>
          </p:cNvPr>
          <p:cNvSpPr txBox="1"/>
          <p:nvPr/>
        </p:nvSpPr>
        <p:spPr>
          <a:xfrm>
            <a:off x="12493722" y="4774168"/>
            <a:ext cx="2544277" cy="4093428"/>
          </a:xfrm>
          <a:prstGeom prst="rect">
            <a:avLst/>
          </a:prstGeom>
          <a:noFill/>
        </p:spPr>
        <p:txBody>
          <a:bodyPr wrap="square" rtlCol="0">
            <a:spAutoFit/>
          </a:bodyPr>
          <a:lstStyle/>
          <a:p>
            <a:r>
              <a:rPr lang="en-GB" sz="2000" b="1" dirty="0">
                <a:latin typeface="+mn-lt"/>
              </a:rPr>
              <a:t>Privacy Settings</a:t>
            </a:r>
          </a:p>
          <a:p>
            <a:endParaRPr lang="en-GB" sz="2000" b="1" dirty="0">
              <a:latin typeface="+mn-lt"/>
            </a:endParaRPr>
          </a:p>
          <a:p>
            <a:pPr marL="285750" indent="-285750">
              <a:buFont typeface="Arial" panose="020B0604020202020204" pitchFamily="34" charset="0"/>
              <a:buChar char="•"/>
            </a:pPr>
            <a:r>
              <a:rPr lang="en-GB" sz="2000" dirty="0">
                <a:latin typeface="+mn-lt"/>
              </a:rPr>
              <a:t>Privacy controls on social media</a:t>
            </a:r>
          </a:p>
          <a:p>
            <a:pPr marL="285750" indent="-285750">
              <a:buFont typeface="Arial" panose="020B0604020202020204" pitchFamily="34" charset="0"/>
              <a:buChar char="•"/>
            </a:pPr>
            <a:r>
              <a:rPr lang="en-GB" sz="2000" dirty="0">
                <a:latin typeface="+mn-lt"/>
              </a:rPr>
              <a:t>Who can see your posts and profile information</a:t>
            </a:r>
          </a:p>
          <a:p>
            <a:pPr marL="285750" indent="-285750">
              <a:buFont typeface="Arial" panose="020B0604020202020204" pitchFamily="34" charset="0"/>
              <a:buChar char="•"/>
            </a:pPr>
            <a:r>
              <a:rPr lang="en-GB" sz="2000" dirty="0">
                <a:latin typeface="+mn-lt"/>
              </a:rPr>
              <a:t>Data collection by third-party apps and websites</a:t>
            </a:r>
          </a:p>
          <a:p>
            <a:pPr marL="285750" indent="-285750">
              <a:buFont typeface="Arial" panose="020B0604020202020204" pitchFamily="34" charset="0"/>
              <a:buChar char="•"/>
            </a:pPr>
            <a:r>
              <a:rPr lang="en-GB" sz="2000" dirty="0">
                <a:latin typeface="+mn-lt"/>
              </a:rPr>
              <a:t>Opting out of targeted advertising</a:t>
            </a:r>
          </a:p>
        </p:txBody>
      </p:sp>
      <p:sp>
        <p:nvSpPr>
          <p:cNvPr id="11" name="CasellaDiTesto 10">
            <a:extLst>
              <a:ext uri="{FF2B5EF4-FFF2-40B4-BE49-F238E27FC236}">
                <a16:creationId xmlns:a16="http://schemas.microsoft.com/office/drawing/2014/main" id="{FC7AF85F-B631-24EC-3235-23B07101058D}"/>
              </a:ext>
            </a:extLst>
          </p:cNvPr>
          <p:cNvSpPr txBox="1"/>
          <p:nvPr/>
        </p:nvSpPr>
        <p:spPr>
          <a:xfrm>
            <a:off x="15260734" y="4774168"/>
            <a:ext cx="2604357" cy="4093428"/>
          </a:xfrm>
          <a:prstGeom prst="rect">
            <a:avLst/>
          </a:prstGeom>
          <a:noFill/>
        </p:spPr>
        <p:txBody>
          <a:bodyPr wrap="square" rtlCol="0">
            <a:spAutoFit/>
          </a:bodyPr>
          <a:lstStyle/>
          <a:p>
            <a:r>
              <a:rPr lang="en-GB" sz="2000" b="1" dirty="0">
                <a:latin typeface="+mn-lt"/>
              </a:rPr>
              <a:t>Online Reputation</a:t>
            </a:r>
          </a:p>
          <a:p>
            <a:endParaRPr lang="en-GB" sz="2000" dirty="0">
              <a:latin typeface="+mn-lt"/>
            </a:endParaRPr>
          </a:p>
          <a:p>
            <a:pPr marL="285750" indent="-285750">
              <a:buFont typeface="Arial" panose="020B0604020202020204" pitchFamily="34" charset="0"/>
              <a:buChar char="•"/>
            </a:pPr>
            <a:r>
              <a:rPr lang="en-GB" sz="2000" dirty="0">
                <a:latin typeface="+mn-lt"/>
              </a:rPr>
              <a:t>Feedback and reviews</a:t>
            </a:r>
          </a:p>
          <a:p>
            <a:pPr marL="285750" indent="-285750">
              <a:buFont typeface="Arial" panose="020B0604020202020204" pitchFamily="34" charset="0"/>
              <a:buChar char="•"/>
            </a:pPr>
            <a:r>
              <a:rPr lang="en-GB" sz="2000" dirty="0">
                <a:latin typeface="+mn-lt"/>
              </a:rPr>
              <a:t>Endorsements and recommendations on network’s sites</a:t>
            </a:r>
          </a:p>
          <a:p>
            <a:pPr marL="285750" indent="-285750">
              <a:buFont typeface="Arial" panose="020B0604020202020204" pitchFamily="34" charset="0"/>
              <a:buChar char="•"/>
            </a:pPr>
            <a:r>
              <a:rPr lang="en-GB" sz="2000" dirty="0">
                <a:latin typeface="+mn-lt"/>
              </a:rPr>
              <a:t>Reactions and comments on own posts</a:t>
            </a:r>
          </a:p>
          <a:p>
            <a:pPr marL="285750" indent="-285750">
              <a:buFont typeface="Arial" panose="020B0604020202020204" pitchFamily="34" charset="0"/>
              <a:buChar char="•"/>
            </a:pPr>
            <a:r>
              <a:rPr lang="en-GB" sz="2000" dirty="0">
                <a:latin typeface="+mn-lt"/>
              </a:rPr>
              <a:t>Online presence in news article or blogs</a:t>
            </a:r>
          </a:p>
        </p:txBody>
      </p:sp>
      <p:sp>
        <p:nvSpPr>
          <p:cNvPr id="4" name="CasellaDiTesto 3">
            <a:extLst>
              <a:ext uri="{FF2B5EF4-FFF2-40B4-BE49-F238E27FC236}">
                <a16:creationId xmlns:a16="http://schemas.microsoft.com/office/drawing/2014/main" id="{CBCFEE63-718D-4037-5FDF-FFB24F03E68F}"/>
              </a:ext>
            </a:extLst>
          </p:cNvPr>
          <p:cNvSpPr txBox="1"/>
          <p:nvPr/>
        </p:nvSpPr>
        <p:spPr>
          <a:xfrm>
            <a:off x="1425675" y="4774168"/>
            <a:ext cx="2595564" cy="3785652"/>
          </a:xfrm>
          <a:prstGeom prst="rect">
            <a:avLst/>
          </a:prstGeom>
          <a:noFill/>
        </p:spPr>
        <p:txBody>
          <a:bodyPr wrap="square" rtlCol="0">
            <a:spAutoFit/>
          </a:bodyPr>
          <a:lstStyle/>
          <a:p>
            <a:r>
              <a:rPr lang="en-GB" sz="2000" b="1" dirty="0">
                <a:latin typeface="+mn-lt"/>
              </a:rPr>
              <a:t>Personal Information</a:t>
            </a:r>
          </a:p>
          <a:p>
            <a:endParaRPr lang="en-GB" sz="2000" b="1" dirty="0">
              <a:latin typeface="+mn-lt"/>
            </a:endParaRPr>
          </a:p>
          <a:p>
            <a:pPr marL="285750" indent="-285750">
              <a:buFont typeface="Arial" panose="020B0604020202020204" pitchFamily="34" charset="0"/>
              <a:buChar char="•"/>
            </a:pPr>
            <a:r>
              <a:rPr lang="en-GB" sz="2000" dirty="0">
                <a:latin typeface="+mn-lt"/>
              </a:rPr>
              <a:t>Name</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Age</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Addresses and numbers (physical and not)</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Biometric data</a:t>
            </a:r>
          </a:p>
        </p:txBody>
      </p:sp>
    </p:spTree>
    <p:extLst>
      <p:ext uri="{BB962C8B-B14F-4D97-AF65-F5344CB8AC3E}">
        <p14:creationId xmlns:p14="http://schemas.microsoft.com/office/powerpoint/2010/main" val="135935737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Digital Identity: Concepts and Elements</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n-GB" sz="2400" dirty="0">
                <a:solidFill>
                  <a:schemeClr val="accent4"/>
                </a:solidFill>
                <a:latin typeface="+mn-lt"/>
                <a:ea typeface="Helvetica Neue"/>
                <a:cs typeface="Helvetica Neue"/>
                <a:sym typeface="Helvetica Neue"/>
              </a:rPr>
              <a:t>Let’s discover the </a:t>
            </a:r>
            <a:r>
              <a:rPr lang="en-GB" sz="2400" b="1" dirty="0">
                <a:solidFill>
                  <a:schemeClr val="accent4"/>
                </a:solidFill>
                <a:latin typeface="+mn-lt"/>
                <a:ea typeface="Helvetica Neue"/>
                <a:cs typeface="Helvetica Neue"/>
                <a:sym typeface="Helvetica Neue"/>
              </a:rPr>
              <a:t>elements </a:t>
            </a:r>
            <a:r>
              <a:rPr lang="en-GB" sz="2400" dirty="0">
                <a:solidFill>
                  <a:schemeClr val="accent4"/>
                </a:solidFill>
                <a:latin typeface="+mn-lt"/>
                <a:ea typeface="Helvetica Neue"/>
                <a:cs typeface="Helvetica Neue"/>
                <a:sym typeface="Helvetica Neue"/>
              </a:rPr>
              <a:t>that contribute to your digital identity.</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Creating and Securing Your Digital Identity</a:t>
            </a:r>
          </a:p>
        </p:txBody>
      </p:sp>
      <p:sp>
        <p:nvSpPr>
          <p:cNvPr id="6" name="CasellaDiTesto 5">
            <a:extLst>
              <a:ext uri="{FF2B5EF4-FFF2-40B4-BE49-F238E27FC236}">
                <a16:creationId xmlns:a16="http://schemas.microsoft.com/office/drawing/2014/main" id="{F55453AE-10B2-4EF7-64EC-1DA4913C9861}"/>
              </a:ext>
            </a:extLst>
          </p:cNvPr>
          <p:cNvSpPr txBox="1"/>
          <p:nvPr/>
        </p:nvSpPr>
        <p:spPr>
          <a:xfrm>
            <a:off x="1425675" y="4774168"/>
            <a:ext cx="2595564" cy="3785652"/>
          </a:xfrm>
          <a:prstGeom prst="rect">
            <a:avLst/>
          </a:prstGeom>
          <a:noFill/>
        </p:spPr>
        <p:txBody>
          <a:bodyPr wrap="square" rtlCol="0">
            <a:spAutoFit/>
          </a:bodyPr>
          <a:lstStyle/>
          <a:p>
            <a:r>
              <a:rPr lang="en-GB" sz="2000" b="1" dirty="0">
                <a:latin typeface="+mn-lt"/>
              </a:rPr>
              <a:t>Personal Information</a:t>
            </a:r>
          </a:p>
          <a:p>
            <a:endParaRPr lang="en-GB" sz="2000" b="1" dirty="0">
              <a:latin typeface="+mn-lt"/>
            </a:endParaRPr>
          </a:p>
          <a:p>
            <a:pPr marL="285750" indent="-285750">
              <a:buFont typeface="Arial" panose="020B0604020202020204" pitchFamily="34" charset="0"/>
              <a:buChar char="•"/>
            </a:pPr>
            <a:r>
              <a:rPr lang="en-GB" sz="2000" dirty="0">
                <a:latin typeface="+mn-lt"/>
              </a:rPr>
              <a:t>Name</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Age</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Addresses and numbers (physical and not)</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Biometric data</a:t>
            </a: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170099"/>
          </a:xfrm>
          <a:prstGeom prst="rect">
            <a:avLst/>
          </a:prstGeom>
          <a:noFill/>
        </p:spPr>
        <p:txBody>
          <a:bodyPr wrap="square" rtlCol="0">
            <a:spAutoFit/>
          </a:bodyPr>
          <a:lstStyle/>
          <a:p>
            <a:r>
              <a:rPr lang="en-GB" sz="2000" b="1" dirty="0">
                <a:latin typeface="+mn-lt"/>
              </a:rPr>
              <a:t>Credentials</a:t>
            </a:r>
          </a:p>
          <a:p>
            <a:endParaRPr lang="en-GB" sz="2000" b="1" dirty="0">
              <a:latin typeface="+mn-lt"/>
            </a:endParaRPr>
          </a:p>
          <a:p>
            <a:pPr marL="285750" indent="-285750">
              <a:buFont typeface="Arial" panose="020B0604020202020204" pitchFamily="34" charset="0"/>
              <a:buChar char="•"/>
            </a:pPr>
            <a:r>
              <a:rPr lang="en-GB" sz="2000" dirty="0">
                <a:latin typeface="+mn-lt"/>
              </a:rPr>
              <a:t>Usernames</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Passwords</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Authentication mechanisms</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Security questions</a:t>
            </a:r>
          </a:p>
        </p:txBody>
      </p:sp>
      <p:sp>
        <p:nvSpPr>
          <p:cNvPr id="8" name="CasellaDiTesto 7">
            <a:extLst>
              <a:ext uri="{FF2B5EF4-FFF2-40B4-BE49-F238E27FC236}">
                <a16:creationId xmlns:a16="http://schemas.microsoft.com/office/drawing/2014/main" id="{8612B016-16F7-C482-267C-3E79D7ED5612}"/>
              </a:ext>
            </a:extLst>
          </p:cNvPr>
          <p:cNvSpPr txBox="1"/>
          <p:nvPr/>
        </p:nvSpPr>
        <p:spPr>
          <a:xfrm>
            <a:off x="6959698" y="4774168"/>
            <a:ext cx="2544277" cy="3785652"/>
          </a:xfrm>
          <a:prstGeom prst="rect">
            <a:avLst/>
          </a:prstGeom>
          <a:noFill/>
        </p:spPr>
        <p:txBody>
          <a:bodyPr wrap="square" rtlCol="0">
            <a:spAutoFit/>
          </a:bodyPr>
          <a:lstStyle/>
          <a:p>
            <a:r>
              <a:rPr lang="en-GB" sz="2000" b="1" dirty="0">
                <a:latin typeface="+mn-lt"/>
              </a:rPr>
              <a:t>Online Profiles</a:t>
            </a:r>
          </a:p>
          <a:p>
            <a:pPr algn="ctr"/>
            <a:endParaRPr lang="en-GB" sz="2000" b="1" dirty="0">
              <a:latin typeface="+mn-lt"/>
            </a:endParaRPr>
          </a:p>
          <a:p>
            <a:pPr marL="285750" indent="-285750">
              <a:buFont typeface="Arial" panose="020B0604020202020204" pitchFamily="34" charset="0"/>
              <a:buChar char="•"/>
            </a:pPr>
            <a:r>
              <a:rPr lang="en-GB" sz="2000" dirty="0">
                <a:latin typeface="+mn-lt"/>
              </a:rPr>
              <a:t>Social media (Facebook, Instagram, Twitter, etc.)</a:t>
            </a:r>
          </a:p>
          <a:p>
            <a:pPr marL="285750" indent="-285750">
              <a:buFont typeface="Arial" panose="020B0604020202020204" pitchFamily="34" charset="0"/>
              <a:buChar char="•"/>
            </a:pPr>
            <a:r>
              <a:rPr lang="en-GB" sz="2000" dirty="0">
                <a:latin typeface="+mn-lt"/>
              </a:rPr>
              <a:t>Professional networking (LinkedIn, etc.)</a:t>
            </a:r>
          </a:p>
          <a:p>
            <a:pPr marL="285750" indent="-285750">
              <a:buFont typeface="Arial" panose="020B0604020202020204" pitchFamily="34" charset="0"/>
              <a:buChar char="•"/>
            </a:pPr>
            <a:r>
              <a:rPr lang="en-GB" sz="2000" dirty="0">
                <a:latin typeface="+mn-lt"/>
              </a:rPr>
              <a:t>Online forums and communities</a:t>
            </a:r>
          </a:p>
          <a:p>
            <a:pPr marL="285750" indent="-285750">
              <a:buFont typeface="Arial" panose="020B0604020202020204" pitchFamily="34" charset="0"/>
              <a:buChar char="•"/>
            </a:pPr>
            <a:r>
              <a:rPr lang="en-GB" sz="2000" dirty="0">
                <a:latin typeface="+mn-lt"/>
              </a:rPr>
              <a:t>Blog or website</a:t>
            </a:r>
          </a:p>
        </p:txBody>
      </p:sp>
      <p:sp>
        <p:nvSpPr>
          <p:cNvPr id="9" name="CasellaDiTesto 8">
            <a:extLst>
              <a:ext uri="{FF2B5EF4-FFF2-40B4-BE49-F238E27FC236}">
                <a16:creationId xmlns:a16="http://schemas.microsoft.com/office/drawing/2014/main" id="{4FB32378-28B2-32B5-7267-F282CCF7B290}"/>
              </a:ext>
            </a:extLst>
          </p:cNvPr>
          <p:cNvSpPr txBox="1"/>
          <p:nvPr/>
        </p:nvSpPr>
        <p:spPr>
          <a:xfrm>
            <a:off x="9726710" y="4774168"/>
            <a:ext cx="2544277" cy="3662541"/>
          </a:xfrm>
          <a:prstGeom prst="rect">
            <a:avLst/>
          </a:prstGeom>
          <a:noFill/>
        </p:spPr>
        <p:txBody>
          <a:bodyPr wrap="square" rtlCol="0">
            <a:spAutoFit/>
          </a:bodyPr>
          <a:lstStyle/>
          <a:p>
            <a:r>
              <a:rPr lang="en-GB" sz="2000" b="1" dirty="0">
                <a:latin typeface="+mn-lt"/>
              </a:rPr>
              <a:t>Digital Footprint</a:t>
            </a:r>
          </a:p>
          <a:p>
            <a:endParaRPr lang="en-GB" sz="1800" b="1" dirty="0">
              <a:latin typeface="+mn-lt"/>
            </a:endParaRPr>
          </a:p>
          <a:p>
            <a:pPr marL="285750" indent="-285750">
              <a:buFont typeface="Arial" panose="020B0604020202020204" pitchFamily="34" charset="0"/>
              <a:buChar char="•"/>
            </a:pPr>
            <a:r>
              <a:rPr lang="en-GB" sz="2000" dirty="0">
                <a:latin typeface="+mn-lt"/>
              </a:rPr>
              <a:t>Search history</a:t>
            </a:r>
          </a:p>
          <a:p>
            <a:pPr marL="285750" indent="-285750">
              <a:buFont typeface="Arial" panose="020B0604020202020204" pitchFamily="34" charset="0"/>
              <a:buChar char="•"/>
            </a:pPr>
            <a:endParaRPr lang="en-GB" sz="1800" dirty="0">
              <a:latin typeface="+mn-lt"/>
            </a:endParaRPr>
          </a:p>
          <a:p>
            <a:pPr marL="285750" indent="-285750">
              <a:buFont typeface="Arial" panose="020B0604020202020204" pitchFamily="34" charset="0"/>
              <a:buChar char="•"/>
            </a:pPr>
            <a:r>
              <a:rPr lang="en-GB" sz="2000" dirty="0">
                <a:latin typeface="+mn-lt"/>
              </a:rPr>
              <a:t>Website visit logs</a:t>
            </a:r>
          </a:p>
          <a:p>
            <a:pPr marL="285750" indent="-285750">
              <a:buFont typeface="Arial" panose="020B0604020202020204" pitchFamily="34" charset="0"/>
              <a:buChar char="•"/>
            </a:pPr>
            <a:endParaRPr lang="en-GB" sz="1800" dirty="0">
              <a:latin typeface="+mn-lt"/>
            </a:endParaRPr>
          </a:p>
          <a:p>
            <a:pPr marL="285750" indent="-285750">
              <a:buFont typeface="Arial" panose="020B0604020202020204" pitchFamily="34" charset="0"/>
              <a:buChar char="•"/>
            </a:pPr>
            <a:r>
              <a:rPr lang="en-GB" sz="2000" dirty="0">
                <a:latin typeface="+mn-lt"/>
              </a:rPr>
              <a:t>Online purchases and transactions</a:t>
            </a:r>
          </a:p>
          <a:p>
            <a:pPr marL="285750" indent="-285750">
              <a:buFont typeface="Arial" panose="020B0604020202020204" pitchFamily="34" charset="0"/>
              <a:buChar char="•"/>
            </a:pPr>
            <a:endParaRPr lang="en-GB" sz="1800" dirty="0">
              <a:latin typeface="+mn-lt"/>
            </a:endParaRPr>
          </a:p>
          <a:p>
            <a:pPr marL="285750" indent="-285750">
              <a:buFont typeface="Arial" panose="020B0604020202020204" pitchFamily="34" charset="0"/>
              <a:buChar char="•"/>
            </a:pPr>
            <a:r>
              <a:rPr lang="en-GB" sz="2000" dirty="0">
                <a:latin typeface="+mn-lt"/>
              </a:rPr>
              <a:t>Social media posts, reactions and comments</a:t>
            </a:r>
          </a:p>
        </p:txBody>
      </p:sp>
      <p:sp>
        <p:nvSpPr>
          <p:cNvPr id="10" name="CasellaDiTesto 9">
            <a:extLst>
              <a:ext uri="{FF2B5EF4-FFF2-40B4-BE49-F238E27FC236}">
                <a16:creationId xmlns:a16="http://schemas.microsoft.com/office/drawing/2014/main" id="{3F68B585-EEF5-5A4C-0388-3FCABB5DB81E}"/>
              </a:ext>
            </a:extLst>
          </p:cNvPr>
          <p:cNvSpPr txBox="1"/>
          <p:nvPr/>
        </p:nvSpPr>
        <p:spPr>
          <a:xfrm>
            <a:off x="12493722" y="4774168"/>
            <a:ext cx="2544277" cy="4093428"/>
          </a:xfrm>
          <a:prstGeom prst="rect">
            <a:avLst/>
          </a:prstGeom>
          <a:noFill/>
        </p:spPr>
        <p:txBody>
          <a:bodyPr wrap="square" rtlCol="0">
            <a:spAutoFit/>
          </a:bodyPr>
          <a:lstStyle/>
          <a:p>
            <a:r>
              <a:rPr lang="en-GB" sz="2000" b="1" dirty="0">
                <a:latin typeface="+mn-lt"/>
              </a:rPr>
              <a:t>Privacy Settings</a:t>
            </a:r>
          </a:p>
          <a:p>
            <a:endParaRPr lang="en-GB" sz="2000" b="1" dirty="0">
              <a:latin typeface="+mn-lt"/>
            </a:endParaRPr>
          </a:p>
          <a:p>
            <a:pPr marL="285750" indent="-285750">
              <a:buFont typeface="Arial" panose="020B0604020202020204" pitchFamily="34" charset="0"/>
              <a:buChar char="•"/>
            </a:pPr>
            <a:r>
              <a:rPr lang="en-GB" sz="2000" dirty="0">
                <a:latin typeface="+mn-lt"/>
              </a:rPr>
              <a:t>Privacy controls on social media</a:t>
            </a:r>
          </a:p>
          <a:p>
            <a:pPr marL="285750" indent="-285750">
              <a:buFont typeface="Arial" panose="020B0604020202020204" pitchFamily="34" charset="0"/>
              <a:buChar char="•"/>
            </a:pPr>
            <a:r>
              <a:rPr lang="en-GB" sz="2000" dirty="0">
                <a:latin typeface="+mn-lt"/>
              </a:rPr>
              <a:t>Who can see your posts and profile information</a:t>
            </a:r>
          </a:p>
          <a:p>
            <a:pPr marL="285750" indent="-285750">
              <a:buFont typeface="Arial" panose="020B0604020202020204" pitchFamily="34" charset="0"/>
              <a:buChar char="•"/>
            </a:pPr>
            <a:r>
              <a:rPr lang="en-GB" sz="2000" dirty="0">
                <a:latin typeface="+mn-lt"/>
              </a:rPr>
              <a:t>Data collection by third-party apps and websites</a:t>
            </a:r>
          </a:p>
          <a:p>
            <a:pPr marL="285750" indent="-285750">
              <a:buFont typeface="Arial" panose="020B0604020202020204" pitchFamily="34" charset="0"/>
              <a:buChar char="•"/>
            </a:pPr>
            <a:r>
              <a:rPr lang="en-GB" sz="2000" dirty="0">
                <a:latin typeface="+mn-lt"/>
              </a:rPr>
              <a:t>Opting out of targeted advertising</a:t>
            </a:r>
          </a:p>
        </p:txBody>
      </p:sp>
      <p:sp>
        <p:nvSpPr>
          <p:cNvPr id="11" name="CasellaDiTesto 10">
            <a:extLst>
              <a:ext uri="{FF2B5EF4-FFF2-40B4-BE49-F238E27FC236}">
                <a16:creationId xmlns:a16="http://schemas.microsoft.com/office/drawing/2014/main" id="{FC7AF85F-B631-24EC-3235-23B07101058D}"/>
              </a:ext>
            </a:extLst>
          </p:cNvPr>
          <p:cNvSpPr txBox="1"/>
          <p:nvPr/>
        </p:nvSpPr>
        <p:spPr>
          <a:xfrm>
            <a:off x="15260734" y="4774168"/>
            <a:ext cx="2604357" cy="4093428"/>
          </a:xfrm>
          <a:prstGeom prst="rect">
            <a:avLst/>
          </a:prstGeom>
          <a:noFill/>
        </p:spPr>
        <p:txBody>
          <a:bodyPr wrap="square" rtlCol="0">
            <a:spAutoFit/>
          </a:bodyPr>
          <a:lstStyle/>
          <a:p>
            <a:r>
              <a:rPr lang="en-GB" sz="2000" b="1" dirty="0">
                <a:latin typeface="+mn-lt"/>
              </a:rPr>
              <a:t>Online Reputation</a:t>
            </a:r>
          </a:p>
          <a:p>
            <a:endParaRPr lang="en-GB" sz="2000" dirty="0">
              <a:latin typeface="+mn-lt"/>
            </a:endParaRPr>
          </a:p>
          <a:p>
            <a:pPr marL="285750" indent="-285750">
              <a:buFont typeface="Arial" panose="020B0604020202020204" pitchFamily="34" charset="0"/>
              <a:buChar char="•"/>
            </a:pPr>
            <a:r>
              <a:rPr lang="en-GB" sz="2000" dirty="0">
                <a:latin typeface="+mn-lt"/>
              </a:rPr>
              <a:t>Feedback and reviews</a:t>
            </a:r>
          </a:p>
          <a:p>
            <a:pPr marL="285750" indent="-285750">
              <a:buFont typeface="Arial" panose="020B0604020202020204" pitchFamily="34" charset="0"/>
              <a:buChar char="•"/>
            </a:pPr>
            <a:r>
              <a:rPr lang="en-GB" sz="2000" dirty="0">
                <a:latin typeface="+mn-lt"/>
              </a:rPr>
              <a:t>Endorsements and recommendations on network’s sites</a:t>
            </a:r>
          </a:p>
          <a:p>
            <a:pPr marL="285750" indent="-285750">
              <a:buFont typeface="Arial" panose="020B0604020202020204" pitchFamily="34" charset="0"/>
              <a:buChar char="•"/>
            </a:pPr>
            <a:r>
              <a:rPr lang="en-GB" sz="2000" dirty="0">
                <a:latin typeface="+mn-lt"/>
              </a:rPr>
              <a:t>Reactions and comments on own posts</a:t>
            </a:r>
          </a:p>
          <a:p>
            <a:pPr marL="285750" indent="-285750">
              <a:buFont typeface="Arial" panose="020B0604020202020204" pitchFamily="34" charset="0"/>
              <a:buChar char="•"/>
            </a:pPr>
            <a:r>
              <a:rPr lang="en-GB" sz="2000" dirty="0">
                <a:latin typeface="+mn-lt"/>
              </a:rPr>
              <a:t>Online presence in news article or blogs</a:t>
            </a:r>
          </a:p>
        </p:txBody>
      </p:sp>
    </p:spTree>
    <p:extLst>
      <p:ext uri="{BB962C8B-B14F-4D97-AF65-F5344CB8AC3E}">
        <p14:creationId xmlns:p14="http://schemas.microsoft.com/office/powerpoint/2010/main" val="4063872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Digital Identity: Concepts and Elements</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n-GB" sz="2400" dirty="0">
                <a:solidFill>
                  <a:schemeClr val="accent4"/>
                </a:solidFill>
                <a:latin typeface="+mn-lt"/>
                <a:ea typeface="Helvetica Neue"/>
                <a:cs typeface="Helvetica Neue"/>
                <a:sym typeface="Helvetica Neue"/>
              </a:rPr>
              <a:t>These elements are summarised in </a:t>
            </a:r>
            <a:r>
              <a:rPr lang="en-GB" sz="2400" b="1" dirty="0">
                <a:solidFill>
                  <a:schemeClr val="accent4"/>
                </a:solidFill>
                <a:latin typeface="+mn-lt"/>
                <a:ea typeface="Helvetica Neue"/>
                <a:cs typeface="Helvetica Neue"/>
                <a:sym typeface="Helvetica Neue"/>
              </a:rPr>
              <a:t>what a person… </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Creating and Securing Your Digital Identity</a:t>
            </a:r>
          </a:p>
        </p:txBody>
      </p:sp>
      <p:pic>
        <p:nvPicPr>
          <p:cNvPr id="5" name="Elemento grafico 4" descr="Utente contorno">
            <a:extLst>
              <a:ext uri="{FF2B5EF4-FFF2-40B4-BE49-F238E27FC236}">
                <a16:creationId xmlns:a16="http://schemas.microsoft.com/office/drawing/2014/main" id="{35C17BA9-B968-D968-638E-0D1376D33AB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600" t="12297" r="14160" b="12768"/>
          <a:stretch/>
        </p:blipFill>
        <p:spPr>
          <a:xfrm>
            <a:off x="2144240" y="4322309"/>
            <a:ext cx="2870792" cy="3019648"/>
          </a:xfrm>
          <a:prstGeom prst="rect">
            <a:avLst/>
          </a:prstGeom>
        </p:spPr>
      </p:pic>
      <p:pic>
        <p:nvPicPr>
          <p:cNvPr id="12" name="Elemento grafico 11" descr="Utente contorno">
            <a:extLst>
              <a:ext uri="{FF2B5EF4-FFF2-40B4-BE49-F238E27FC236}">
                <a16:creationId xmlns:a16="http://schemas.microsoft.com/office/drawing/2014/main" id="{3FFE274A-A502-1574-C4ED-5059271055F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600" t="12297" r="14160" b="12768"/>
          <a:stretch/>
        </p:blipFill>
        <p:spPr>
          <a:xfrm>
            <a:off x="5886051" y="4322309"/>
            <a:ext cx="2870792" cy="3019648"/>
          </a:xfrm>
          <a:prstGeom prst="rect">
            <a:avLst/>
          </a:prstGeom>
        </p:spPr>
      </p:pic>
      <p:pic>
        <p:nvPicPr>
          <p:cNvPr id="13" name="Elemento grafico 12" descr="Utente contorno">
            <a:extLst>
              <a:ext uri="{FF2B5EF4-FFF2-40B4-BE49-F238E27FC236}">
                <a16:creationId xmlns:a16="http://schemas.microsoft.com/office/drawing/2014/main" id="{099CDC2B-575E-F86E-EBF5-C3FA8EF701A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600" t="12297" r="14160" b="12768"/>
          <a:stretch/>
        </p:blipFill>
        <p:spPr>
          <a:xfrm>
            <a:off x="9627862" y="4322309"/>
            <a:ext cx="2870792" cy="3019648"/>
          </a:xfrm>
          <a:prstGeom prst="rect">
            <a:avLst/>
          </a:prstGeom>
        </p:spPr>
      </p:pic>
      <p:pic>
        <p:nvPicPr>
          <p:cNvPr id="14" name="Elemento grafico 13" descr="Utente contorno">
            <a:extLst>
              <a:ext uri="{FF2B5EF4-FFF2-40B4-BE49-F238E27FC236}">
                <a16:creationId xmlns:a16="http://schemas.microsoft.com/office/drawing/2014/main" id="{919F3441-24E8-A671-16E2-0FE9155DD43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600" t="12297" r="14160" b="12768"/>
          <a:stretch/>
        </p:blipFill>
        <p:spPr>
          <a:xfrm>
            <a:off x="13369673" y="4322309"/>
            <a:ext cx="2870792" cy="3019648"/>
          </a:xfrm>
          <a:prstGeom prst="rect">
            <a:avLst/>
          </a:prstGeom>
        </p:spPr>
      </p:pic>
      <p:sp>
        <p:nvSpPr>
          <p:cNvPr id="16" name="Google Shape;105;p4">
            <a:extLst>
              <a:ext uri="{FF2B5EF4-FFF2-40B4-BE49-F238E27FC236}">
                <a16:creationId xmlns:a16="http://schemas.microsoft.com/office/drawing/2014/main" id="{6A9059D5-EC74-A650-5676-B9B01DB0F2C5}"/>
              </a:ext>
            </a:extLst>
          </p:cNvPr>
          <p:cNvSpPr txBox="1"/>
          <p:nvPr/>
        </p:nvSpPr>
        <p:spPr>
          <a:xfrm>
            <a:off x="3190960" y="6864025"/>
            <a:ext cx="777351" cy="4779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dirty="0">
                <a:solidFill>
                  <a:schemeClr val="accent4"/>
                </a:solidFill>
                <a:latin typeface="+mn-lt"/>
                <a:ea typeface="Helvetica Neue"/>
                <a:cs typeface="Helvetica Neue"/>
                <a:sym typeface="Helvetica Neue"/>
              </a:rPr>
              <a:t>…is</a:t>
            </a:r>
          </a:p>
        </p:txBody>
      </p:sp>
      <p:sp>
        <p:nvSpPr>
          <p:cNvPr id="17" name="Google Shape;105;p4">
            <a:extLst>
              <a:ext uri="{FF2B5EF4-FFF2-40B4-BE49-F238E27FC236}">
                <a16:creationId xmlns:a16="http://schemas.microsoft.com/office/drawing/2014/main" id="{1FC52AB3-24A4-6CFA-AC2A-F790A5B7417F}"/>
              </a:ext>
            </a:extLst>
          </p:cNvPr>
          <p:cNvSpPr txBox="1"/>
          <p:nvPr/>
        </p:nvSpPr>
        <p:spPr>
          <a:xfrm>
            <a:off x="6577339" y="6864025"/>
            <a:ext cx="1488215"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dirty="0">
                <a:solidFill>
                  <a:schemeClr val="accent4"/>
                </a:solidFill>
                <a:latin typeface="+mn-lt"/>
                <a:ea typeface="Helvetica Neue"/>
                <a:cs typeface="Helvetica Neue"/>
                <a:sym typeface="Helvetica Neue"/>
              </a:rPr>
              <a:t>…knows</a:t>
            </a:r>
          </a:p>
        </p:txBody>
      </p:sp>
      <p:sp>
        <p:nvSpPr>
          <p:cNvPr id="18" name="Google Shape;105;p4">
            <a:extLst>
              <a:ext uri="{FF2B5EF4-FFF2-40B4-BE49-F238E27FC236}">
                <a16:creationId xmlns:a16="http://schemas.microsoft.com/office/drawing/2014/main" id="{821A82B0-7C2C-88A6-84C8-09786874C973}"/>
              </a:ext>
            </a:extLst>
          </p:cNvPr>
          <p:cNvSpPr txBox="1"/>
          <p:nvPr/>
        </p:nvSpPr>
        <p:spPr>
          <a:xfrm>
            <a:off x="10502101" y="6864025"/>
            <a:ext cx="1122314"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dirty="0">
                <a:solidFill>
                  <a:schemeClr val="accent4"/>
                </a:solidFill>
                <a:latin typeface="+mn-lt"/>
                <a:ea typeface="Helvetica Neue"/>
                <a:cs typeface="Helvetica Neue"/>
                <a:sym typeface="Helvetica Neue"/>
              </a:rPr>
              <a:t>…has</a:t>
            </a:r>
          </a:p>
        </p:txBody>
      </p:sp>
      <p:sp>
        <p:nvSpPr>
          <p:cNvPr id="19" name="Google Shape;105;p4">
            <a:extLst>
              <a:ext uri="{FF2B5EF4-FFF2-40B4-BE49-F238E27FC236}">
                <a16:creationId xmlns:a16="http://schemas.microsoft.com/office/drawing/2014/main" id="{0EAC241A-5A10-6806-E743-1EE99D07D493}"/>
              </a:ext>
            </a:extLst>
          </p:cNvPr>
          <p:cNvSpPr txBox="1"/>
          <p:nvPr/>
        </p:nvSpPr>
        <p:spPr>
          <a:xfrm>
            <a:off x="14146949" y="6864025"/>
            <a:ext cx="1316239"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dirty="0">
                <a:solidFill>
                  <a:schemeClr val="accent4"/>
                </a:solidFill>
                <a:latin typeface="+mn-lt"/>
                <a:ea typeface="Helvetica Neue"/>
                <a:cs typeface="Helvetica Neue"/>
                <a:sym typeface="Helvetica Neue"/>
              </a:rPr>
              <a:t>…does</a:t>
            </a:r>
          </a:p>
        </p:txBody>
      </p:sp>
      <p:sp>
        <p:nvSpPr>
          <p:cNvPr id="21" name="Google Shape;105;p4">
            <a:extLst>
              <a:ext uri="{FF2B5EF4-FFF2-40B4-BE49-F238E27FC236}">
                <a16:creationId xmlns:a16="http://schemas.microsoft.com/office/drawing/2014/main" id="{B03EE88E-A47B-4101-037D-A1B5E674CAB5}"/>
              </a:ext>
            </a:extLst>
          </p:cNvPr>
          <p:cNvSpPr txBox="1"/>
          <p:nvPr/>
        </p:nvSpPr>
        <p:spPr>
          <a:xfrm>
            <a:off x="1886445" y="7560724"/>
            <a:ext cx="3386380" cy="477931"/>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Font typeface="Arial" panose="020B0604020202020204" pitchFamily="34" charset="0"/>
              <a:buChar char="•"/>
            </a:pPr>
            <a:r>
              <a:rPr lang="en-GB" sz="2400" dirty="0">
                <a:solidFill>
                  <a:schemeClr val="accent4"/>
                </a:solidFill>
                <a:latin typeface="+mn-lt"/>
                <a:ea typeface="Helvetica Neue"/>
                <a:cs typeface="Helvetica Neue"/>
                <a:sym typeface="Helvetica Neue"/>
              </a:rPr>
              <a:t>Personal Information</a:t>
            </a:r>
          </a:p>
        </p:txBody>
      </p:sp>
      <p:sp>
        <p:nvSpPr>
          <p:cNvPr id="22" name="Google Shape;105;p4">
            <a:extLst>
              <a:ext uri="{FF2B5EF4-FFF2-40B4-BE49-F238E27FC236}">
                <a16:creationId xmlns:a16="http://schemas.microsoft.com/office/drawing/2014/main" id="{CCBF5233-5AFA-B954-07F8-21DA1736F172}"/>
              </a:ext>
            </a:extLst>
          </p:cNvPr>
          <p:cNvSpPr txBox="1"/>
          <p:nvPr/>
        </p:nvSpPr>
        <p:spPr>
          <a:xfrm>
            <a:off x="5928581" y="7560724"/>
            <a:ext cx="2864600" cy="830956"/>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Font typeface="Arial" panose="020B0604020202020204" pitchFamily="34" charset="0"/>
              <a:buChar char="•"/>
            </a:pPr>
            <a:r>
              <a:rPr lang="en-GB" sz="2400" dirty="0">
                <a:solidFill>
                  <a:schemeClr val="accent4"/>
                </a:solidFill>
                <a:latin typeface="+mn-lt"/>
                <a:ea typeface="Helvetica Neue"/>
                <a:cs typeface="Helvetica Neue"/>
                <a:sym typeface="Helvetica Neue"/>
              </a:rPr>
              <a:t>Credentials</a:t>
            </a:r>
          </a:p>
          <a:p>
            <a:pPr marL="342900" marR="0" lvl="0" indent="-342900" algn="just" rtl="0">
              <a:spcBef>
                <a:spcPts val="0"/>
              </a:spcBef>
              <a:spcAft>
                <a:spcPts val="0"/>
              </a:spcAft>
              <a:buFont typeface="Arial" panose="020B0604020202020204" pitchFamily="34" charset="0"/>
              <a:buChar char="•"/>
            </a:pPr>
            <a:r>
              <a:rPr lang="en-GB" sz="2400" dirty="0">
                <a:solidFill>
                  <a:schemeClr val="accent4"/>
                </a:solidFill>
                <a:latin typeface="+mn-lt"/>
                <a:ea typeface="Helvetica Neue"/>
                <a:cs typeface="Helvetica Neue"/>
                <a:sym typeface="Helvetica Neue"/>
              </a:rPr>
              <a:t>Privacy Settings</a:t>
            </a:r>
          </a:p>
        </p:txBody>
      </p:sp>
      <p:sp>
        <p:nvSpPr>
          <p:cNvPr id="23" name="Google Shape;105;p4">
            <a:extLst>
              <a:ext uri="{FF2B5EF4-FFF2-40B4-BE49-F238E27FC236}">
                <a16:creationId xmlns:a16="http://schemas.microsoft.com/office/drawing/2014/main" id="{57AEDADE-45C6-F853-7BD4-902794AA6304}"/>
              </a:ext>
            </a:extLst>
          </p:cNvPr>
          <p:cNvSpPr txBox="1"/>
          <p:nvPr/>
        </p:nvSpPr>
        <p:spPr>
          <a:xfrm>
            <a:off x="9790379" y="7560724"/>
            <a:ext cx="2535785" cy="477931"/>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Font typeface="Arial" panose="020B0604020202020204" pitchFamily="34" charset="0"/>
              <a:buChar char="•"/>
            </a:pPr>
            <a:r>
              <a:rPr lang="en-GB" sz="2400" dirty="0">
                <a:solidFill>
                  <a:schemeClr val="accent4"/>
                </a:solidFill>
                <a:latin typeface="+mn-lt"/>
                <a:ea typeface="Helvetica Neue"/>
                <a:cs typeface="Helvetica Neue"/>
                <a:sym typeface="Helvetica Neue"/>
              </a:rPr>
              <a:t>Online Profiles</a:t>
            </a:r>
          </a:p>
        </p:txBody>
      </p:sp>
      <p:sp>
        <p:nvSpPr>
          <p:cNvPr id="24" name="Google Shape;105;p4">
            <a:extLst>
              <a:ext uri="{FF2B5EF4-FFF2-40B4-BE49-F238E27FC236}">
                <a16:creationId xmlns:a16="http://schemas.microsoft.com/office/drawing/2014/main" id="{97E455FA-DB4A-9978-DA97-E88E0F973DBE}"/>
              </a:ext>
            </a:extLst>
          </p:cNvPr>
          <p:cNvSpPr txBox="1"/>
          <p:nvPr/>
        </p:nvSpPr>
        <p:spPr>
          <a:xfrm>
            <a:off x="13313434" y="7560724"/>
            <a:ext cx="3025797" cy="830956"/>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Font typeface="Arial" panose="020B0604020202020204" pitchFamily="34" charset="0"/>
              <a:buChar char="•"/>
            </a:pPr>
            <a:r>
              <a:rPr lang="en-GB" sz="2400" dirty="0">
                <a:solidFill>
                  <a:schemeClr val="accent4"/>
                </a:solidFill>
                <a:latin typeface="+mn-lt"/>
                <a:ea typeface="Helvetica Neue"/>
                <a:cs typeface="Helvetica Neue"/>
                <a:sym typeface="Helvetica Neue"/>
              </a:rPr>
              <a:t>Digital Footprint</a:t>
            </a:r>
          </a:p>
          <a:p>
            <a:pPr marL="342900" marR="0" lvl="0" indent="-342900" algn="just" rtl="0">
              <a:spcBef>
                <a:spcPts val="0"/>
              </a:spcBef>
              <a:spcAft>
                <a:spcPts val="0"/>
              </a:spcAft>
              <a:buFont typeface="Arial" panose="020B0604020202020204" pitchFamily="34" charset="0"/>
              <a:buChar char="•"/>
            </a:pPr>
            <a:r>
              <a:rPr lang="en-GB" sz="2400" dirty="0">
                <a:solidFill>
                  <a:schemeClr val="accent4"/>
                </a:solidFill>
                <a:latin typeface="+mn-lt"/>
                <a:ea typeface="Helvetica Neue"/>
                <a:cs typeface="Helvetica Neue"/>
                <a:sym typeface="Helvetica Neue"/>
              </a:rPr>
              <a:t>Online Reputation</a:t>
            </a:r>
          </a:p>
        </p:txBody>
      </p:sp>
    </p:spTree>
    <p:extLst>
      <p:ext uri="{BB962C8B-B14F-4D97-AF65-F5344CB8AC3E}">
        <p14:creationId xmlns:p14="http://schemas.microsoft.com/office/powerpoint/2010/main" val="1157433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23698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Establishment and Safeguard of Your Online Presence</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n-GB" sz="2400" dirty="0">
                <a:solidFill>
                  <a:schemeClr val="accent4"/>
                </a:solidFill>
                <a:latin typeface="+mn-lt"/>
                <a:ea typeface="Helvetica Neue"/>
                <a:cs typeface="Helvetica Neue"/>
                <a:sym typeface="Helvetica Neue"/>
              </a:rPr>
              <a:t>Building your online presence allows interaction with others, sharing of interest, and engagement in the digital world.</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dirty="0">
                <a:solidFill>
                  <a:schemeClr val="accent4"/>
                </a:solidFill>
                <a:latin typeface="+mn-lt"/>
                <a:ea typeface="Helvetica Neue"/>
                <a:cs typeface="Helvetica Neue"/>
                <a:sym typeface="Helvetica Neue"/>
              </a:rPr>
              <a:t>According to the World Bank (ID4D Practitioner’s Guide, 2019), </a:t>
            </a:r>
            <a:r>
              <a:rPr lang="en-GB" sz="2400" b="1" dirty="0">
                <a:solidFill>
                  <a:schemeClr val="accent4"/>
                </a:solidFill>
                <a:latin typeface="+mn-lt"/>
                <a:ea typeface="Helvetica Neue"/>
                <a:cs typeface="Helvetica Neue"/>
                <a:sym typeface="Helvetica Neue"/>
              </a:rPr>
              <a:t>the basic structure </a:t>
            </a:r>
            <a:r>
              <a:rPr lang="en-GB" sz="2400" dirty="0">
                <a:solidFill>
                  <a:schemeClr val="accent4"/>
                </a:solidFill>
                <a:latin typeface="+mn-lt"/>
                <a:ea typeface="Helvetica Neue"/>
                <a:cs typeface="Helvetica Neue"/>
                <a:sym typeface="Helvetica Neue"/>
              </a:rPr>
              <a:t>of the digital identity and identification process </a:t>
            </a:r>
            <a:r>
              <a:rPr lang="en-GB" sz="2400" b="1" dirty="0">
                <a:solidFill>
                  <a:schemeClr val="accent4"/>
                </a:solidFill>
                <a:latin typeface="+mn-lt"/>
                <a:ea typeface="Helvetica Neue"/>
                <a:cs typeface="Helvetica Neue"/>
                <a:sym typeface="Helvetica Neue"/>
              </a:rPr>
              <a:t>is based on:</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Creating and Securing Your Digital Identity</a:t>
            </a:r>
          </a:p>
        </p:txBody>
      </p:sp>
      <p:sp>
        <p:nvSpPr>
          <p:cNvPr id="5" name="Rettangolo con angoli arrotondati 4">
            <a:extLst>
              <a:ext uri="{FF2B5EF4-FFF2-40B4-BE49-F238E27FC236}">
                <a16:creationId xmlns:a16="http://schemas.microsoft.com/office/drawing/2014/main" id="{BCA92E3C-AD96-2168-74F7-23F438C0ADC9}"/>
              </a:ext>
            </a:extLst>
          </p:cNvPr>
          <p:cNvSpPr/>
          <p:nvPr/>
        </p:nvSpPr>
        <p:spPr>
          <a:xfrm>
            <a:off x="1672219" y="5608042"/>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Who are you?</a:t>
            </a:r>
          </a:p>
        </p:txBody>
      </p:sp>
      <p:sp>
        <p:nvSpPr>
          <p:cNvPr id="12" name="Rettangolo con angoli arrotondati 11">
            <a:extLst>
              <a:ext uri="{FF2B5EF4-FFF2-40B4-BE49-F238E27FC236}">
                <a16:creationId xmlns:a16="http://schemas.microsoft.com/office/drawing/2014/main" id="{A32767E1-8A7B-85F4-B6D0-C98312E4A571}"/>
              </a:ext>
            </a:extLst>
          </p:cNvPr>
          <p:cNvSpPr/>
          <p:nvPr/>
        </p:nvSpPr>
        <p:spPr>
          <a:xfrm>
            <a:off x="6766608" y="5608042"/>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Are you who claim to be?</a:t>
            </a:r>
          </a:p>
        </p:txBody>
      </p:sp>
      <p:sp>
        <p:nvSpPr>
          <p:cNvPr id="13" name="Rettangolo con angoli arrotondati 12">
            <a:extLst>
              <a:ext uri="{FF2B5EF4-FFF2-40B4-BE49-F238E27FC236}">
                <a16:creationId xmlns:a16="http://schemas.microsoft.com/office/drawing/2014/main" id="{F28AFCFB-0242-2425-A6F6-322864E396CB}"/>
              </a:ext>
            </a:extLst>
          </p:cNvPr>
          <p:cNvSpPr/>
          <p:nvPr/>
        </p:nvSpPr>
        <p:spPr>
          <a:xfrm>
            <a:off x="11860997" y="5608042"/>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Are you authorised or eligible?</a:t>
            </a:r>
          </a:p>
        </p:txBody>
      </p:sp>
      <p:cxnSp>
        <p:nvCxnSpPr>
          <p:cNvPr id="15" name="Connettore 2 14">
            <a:extLst>
              <a:ext uri="{FF2B5EF4-FFF2-40B4-BE49-F238E27FC236}">
                <a16:creationId xmlns:a16="http://schemas.microsoft.com/office/drawing/2014/main" id="{5326FCBA-B44F-C4A6-1040-35293061B592}"/>
              </a:ext>
            </a:extLst>
          </p:cNvPr>
          <p:cNvCxnSpPr>
            <a:stCxn id="5" idx="2"/>
          </p:cNvCxnSpPr>
          <p:nvPr/>
        </p:nvCxnSpPr>
        <p:spPr>
          <a:xfrm>
            <a:off x="4049611" y="6491394"/>
            <a:ext cx="0" cy="525887"/>
          </a:xfrm>
          <a:prstGeom prst="straightConnector1">
            <a:avLst/>
          </a:prstGeom>
          <a:ln w="25400">
            <a:solidFill>
              <a:srgbClr val="58CDFC"/>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FCF5F5DC-5467-0EDD-B05A-5C9198BA48A1}"/>
              </a:ext>
            </a:extLst>
          </p:cNvPr>
          <p:cNvCxnSpPr/>
          <p:nvPr/>
        </p:nvCxnSpPr>
        <p:spPr>
          <a:xfrm>
            <a:off x="9144000" y="6491394"/>
            <a:ext cx="0" cy="525887"/>
          </a:xfrm>
          <a:prstGeom prst="straightConnector1">
            <a:avLst/>
          </a:prstGeom>
          <a:ln w="25400">
            <a:solidFill>
              <a:srgbClr val="58CDFC"/>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865C7941-A450-EEE1-0244-788381CE154B}"/>
              </a:ext>
            </a:extLst>
          </p:cNvPr>
          <p:cNvCxnSpPr/>
          <p:nvPr/>
        </p:nvCxnSpPr>
        <p:spPr>
          <a:xfrm>
            <a:off x="14218934" y="6491393"/>
            <a:ext cx="0" cy="525887"/>
          </a:xfrm>
          <a:prstGeom prst="straightConnector1">
            <a:avLst/>
          </a:prstGeom>
          <a:ln w="25400">
            <a:solidFill>
              <a:srgbClr val="58CDFC"/>
            </a:solidFill>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F3E4AAAC-3F7C-0EE2-FEFA-927A9BEECDB3}"/>
              </a:ext>
            </a:extLst>
          </p:cNvPr>
          <p:cNvSpPr txBox="1"/>
          <p:nvPr/>
        </p:nvSpPr>
        <p:spPr>
          <a:xfrm>
            <a:off x="3050144" y="7017280"/>
            <a:ext cx="2154574" cy="461665"/>
          </a:xfrm>
          <a:prstGeom prst="rect">
            <a:avLst/>
          </a:prstGeom>
          <a:noFill/>
        </p:spPr>
        <p:txBody>
          <a:bodyPr wrap="square" rtlCol="0">
            <a:spAutoFit/>
          </a:bodyPr>
          <a:lstStyle/>
          <a:p>
            <a:r>
              <a:rPr lang="en-GB" sz="2400" b="1" dirty="0">
                <a:solidFill>
                  <a:srgbClr val="58CDFC"/>
                </a:solidFill>
              </a:rPr>
              <a:t>Identification</a:t>
            </a:r>
          </a:p>
        </p:txBody>
      </p:sp>
      <p:sp>
        <p:nvSpPr>
          <p:cNvPr id="19" name="CasellaDiTesto 18">
            <a:extLst>
              <a:ext uri="{FF2B5EF4-FFF2-40B4-BE49-F238E27FC236}">
                <a16:creationId xmlns:a16="http://schemas.microsoft.com/office/drawing/2014/main" id="{BFC884FC-FD94-979A-EFCB-71102D739E95}"/>
              </a:ext>
            </a:extLst>
          </p:cNvPr>
          <p:cNvSpPr txBox="1"/>
          <p:nvPr/>
        </p:nvSpPr>
        <p:spPr>
          <a:xfrm>
            <a:off x="8029615" y="7017280"/>
            <a:ext cx="2384409" cy="461665"/>
          </a:xfrm>
          <a:prstGeom prst="rect">
            <a:avLst/>
          </a:prstGeom>
          <a:noFill/>
        </p:spPr>
        <p:txBody>
          <a:bodyPr wrap="square" rtlCol="0">
            <a:spAutoFit/>
          </a:bodyPr>
          <a:lstStyle/>
          <a:p>
            <a:r>
              <a:rPr lang="en-GB" sz="2400" b="1" dirty="0">
                <a:solidFill>
                  <a:srgbClr val="58CDFC"/>
                </a:solidFill>
              </a:rPr>
              <a:t>Authentication</a:t>
            </a:r>
          </a:p>
        </p:txBody>
      </p:sp>
      <p:sp>
        <p:nvSpPr>
          <p:cNvPr id="20" name="CasellaDiTesto 19">
            <a:extLst>
              <a:ext uri="{FF2B5EF4-FFF2-40B4-BE49-F238E27FC236}">
                <a16:creationId xmlns:a16="http://schemas.microsoft.com/office/drawing/2014/main" id="{7AEF5BCA-5F7E-514A-71B8-6F42553DF056}"/>
              </a:ext>
            </a:extLst>
          </p:cNvPr>
          <p:cNvSpPr txBox="1"/>
          <p:nvPr/>
        </p:nvSpPr>
        <p:spPr>
          <a:xfrm>
            <a:off x="13161102" y="7017280"/>
            <a:ext cx="2384408" cy="461665"/>
          </a:xfrm>
          <a:prstGeom prst="rect">
            <a:avLst/>
          </a:prstGeom>
          <a:noFill/>
        </p:spPr>
        <p:txBody>
          <a:bodyPr wrap="square" rtlCol="0">
            <a:spAutoFit/>
          </a:bodyPr>
          <a:lstStyle/>
          <a:p>
            <a:r>
              <a:rPr lang="en-GB" sz="2400" b="1" dirty="0">
                <a:solidFill>
                  <a:srgbClr val="58CDFC"/>
                </a:solidFill>
              </a:rPr>
              <a:t>Authorisation</a:t>
            </a:r>
          </a:p>
        </p:txBody>
      </p:sp>
      <p:sp>
        <p:nvSpPr>
          <p:cNvPr id="21" name="CasellaDiTesto 20">
            <a:extLst>
              <a:ext uri="{FF2B5EF4-FFF2-40B4-BE49-F238E27FC236}">
                <a16:creationId xmlns:a16="http://schemas.microsoft.com/office/drawing/2014/main" id="{459F1882-B7E4-8BFC-4F22-7DEC3090F8F4}"/>
              </a:ext>
            </a:extLst>
          </p:cNvPr>
          <p:cNvSpPr txBox="1"/>
          <p:nvPr/>
        </p:nvSpPr>
        <p:spPr>
          <a:xfrm rot="10800000" flipV="1">
            <a:off x="1672219" y="7478945"/>
            <a:ext cx="4754784" cy="1569660"/>
          </a:xfrm>
          <a:prstGeom prst="rect">
            <a:avLst/>
          </a:prstGeom>
          <a:noFill/>
        </p:spPr>
        <p:txBody>
          <a:bodyPr wrap="square" rtlCol="0">
            <a:spAutoFit/>
          </a:bodyPr>
          <a:lstStyle/>
          <a:p>
            <a:pPr algn="just"/>
            <a:r>
              <a:rPr lang="en-GB" sz="2400" dirty="0"/>
              <a:t>Verifying and consolidating pertinent identity information to establish an individual’s digital presence</a:t>
            </a:r>
          </a:p>
        </p:txBody>
      </p:sp>
      <p:sp>
        <p:nvSpPr>
          <p:cNvPr id="22" name="CasellaDiTesto 21">
            <a:extLst>
              <a:ext uri="{FF2B5EF4-FFF2-40B4-BE49-F238E27FC236}">
                <a16:creationId xmlns:a16="http://schemas.microsoft.com/office/drawing/2014/main" id="{EAA35378-05AB-6456-4009-B3F783921354}"/>
              </a:ext>
            </a:extLst>
          </p:cNvPr>
          <p:cNvSpPr txBox="1"/>
          <p:nvPr/>
        </p:nvSpPr>
        <p:spPr>
          <a:xfrm rot="10800000" flipV="1">
            <a:off x="6766608" y="7478945"/>
            <a:ext cx="4754784" cy="1569660"/>
          </a:xfrm>
          <a:prstGeom prst="rect">
            <a:avLst/>
          </a:prstGeom>
          <a:noFill/>
        </p:spPr>
        <p:txBody>
          <a:bodyPr wrap="square" rtlCol="0">
            <a:spAutoFit/>
          </a:bodyPr>
          <a:lstStyle/>
          <a:p>
            <a:pPr algn="just"/>
            <a:r>
              <a:rPr lang="en-GB" sz="2400" dirty="0"/>
              <a:t>Assessing the authenticity of and individual’s claimed identity through the examination of one or multiple personal details (or PII)</a:t>
            </a:r>
          </a:p>
        </p:txBody>
      </p:sp>
      <p:sp>
        <p:nvSpPr>
          <p:cNvPr id="23" name="CasellaDiTesto 22">
            <a:extLst>
              <a:ext uri="{FF2B5EF4-FFF2-40B4-BE49-F238E27FC236}">
                <a16:creationId xmlns:a16="http://schemas.microsoft.com/office/drawing/2014/main" id="{6981D32B-6B66-4D80-005C-42DE96F00F75}"/>
              </a:ext>
            </a:extLst>
          </p:cNvPr>
          <p:cNvSpPr txBox="1"/>
          <p:nvPr/>
        </p:nvSpPr>
        <p:spPr>
          <a:xfrm rot="10800000" flipV="1">
            <a:off x="11860996" y="7478945"/>
            <a:ext cx="4754784" cy="1569660"/>
          </a:xfrm>
          <a:prstGeom prst="rect">
            <a:avLst/>
          </a:prstGeom>
          <a:noFill/>
        </p:spPr>
        <p:txBody>
          <a:bodyPr wrap="square" rtlCol="0">
            <a:spAutoFit/>
          </a:bodyPr>
          <a:lstStyle/>
          <a:p>
            <a:pPr algn="just"/>
            <a:r>
              <a:rPr lang="en-GB" sz="2400" dirty="0"/>
              <a:t>Validating specific attributes to determine the authorisation or eligibility of an individual to participate</a:t>
            </a:r>
          </a:p>
        </p:txBody>
      </p:sp>
    </p:spTree>
    <p:extLst>
      <p:ext uri="{BB962C8B-B14F-4D97-AF65-F5344CB8AC3E}">
        <p14:creationId xmlns:p14="http://schemas.microsoft.com/office/powerpoint/2010/main" val="39713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51398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Establishment and Safeguard of Your Online Presence</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n-GB" sz="2400" dirty="0">
                <a:solidFill>
                  <a:schemeClr val="accent4"/>
                </a:solidFill>
                <a:latin typeface="+mn-lt"/>
                <a:ea typeface="Helvetica Neue"/>
                <a:cs typeface="Helvetica Neue"/>
                <a:sym typeface="Helvetica Neue"/>
              </a:rPr>
              <a:t>By virtue of the elements – what a person is, knows, has and does – and the structure of the digital identity and identification, </a:t>
            </a:r>
            <a:r>
              <a:rPr lang="en-GB" sz="2400" b="1" dirty="0">
                <a:solidFill>
                  <a:schemeClr val="accent4"/>
                </a:solidFill>
                <a:latin typeface="+mn-lt"/>
                <a:ea typeface="Helvetica Neue"/>
                <a:cs typeface="Helvetica Neue"/>
                <a:sym typeface="Helvetica Neue"/>
              </a:rPr>
              <a:t>here are some advice (A), tips (T) and methods (M) </a:t>
            </a:r>
            <a:r>
              <a:rPr lang="en-GB" sz="2400" dirty="0">
                <a:solidFill>
                  <a:schemeClr val="accent4"/>
                </a:solidFill>
                <a:latin typeface="+mn-lt"/>
                <a:ea typeface="Helvetica Neue"/>
                <a:cs typeface="Helvetica Neue"/>
                <a:sym typeface="Helvetica Neue"/>
              </a:rPr>
              <a:t>for each key concept in building your online presence.</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rgbClr val="58CDFC"/>
                </a:solidFill>
                <a:latin typeface="+mn-lt"/>
                <a:ea typeface="Helvetica Neue"/>
                <a:cs typeface="Helvetica Neue"/>
                <a:sym typeface="Helvetica Neue"/>
              </a:rPr>
              <a:t>Personal Information</a:t>
            </a:r>
          </a:p>
          <a:p>
            <a:pPr marL="0" marR="0" lvl="0" indent="0" algn="just" rtl="0">
              <a:spcBef>
                <a:spcPts val="0"/>
              </a:spcBef>
              <a:spcAft>
                <a:spcPts val="0"/>
              </a:spcAft>
              <a:buNone/>
            </a:pPr>
            <a:endParaRPr lang="en-GB" sz="1200" b="1" dirty="0">
              <a:solidFill>
                <a:srgbClr val="58CDFC"/>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en-GB" sz="2400" b="1" dirty="0">
                <a:solidFill>
                  <a:schemeClr val="accent4"/>
                </a:solidFill>
                <a:latin typeface="+mn-lt"/>
                <a:ea typeface="Helvetica Neue"/>
                <a:cs typeface="Helvetica Neue"/>
                <a:sym typeface="Helvetica Neue"/>
              </a:rPr>
              <a:t>A</a:t>
            </a:r>
            <a:r>
              <a:rPr lang="en-GB" sz="2400" dirty="0">
                <a:solidFill>
                  <a:schemeClr val="accent4"/>
                </a:solidFill>
                <a:latin typeface="+mn-lt"/>
                <a:ea typeface="Helvetica Neue"/>
                <a:cs typeface="Helvetica Neue"/>
                <a:sym typeface="Helvetica Neue"/>
              </a:rPr>
              <a:t>: Only share necessary personal information online, such as your name, email address, and professional details</a:t>
            </a:r>
          </a:p>
          <a:p>
            <a:pPr marL="342900" marR="0" lvl="0" indent="-342900" algn="just" rtl="0">
              <a:spcBef>
                <a:spcPts val="0"/>
              </a:spcBef>
              <a:spcAft>
                <a:spcPts val="0"/>
              </a:spcAf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en-GB" sz="2400" b="1" dirty="0">
                <a:solidFill>
                  <a:schemeClr val="accent4"/>
                </a:solidFill>
                <a:latin typeface="+mn-lt"/>
                <a:ea typeface="Helvetica Neue"/>
                <a:cs typeface="Helvetica Neue"/>
                <a:sym typeface="Helvetica Neue"/>
              </a:rPr>
              <a:t>T</a:t>
            </a:r>
            <a:r>
              <a:rPr lang="en-GB" sz="2400" dirty="0">
                <a:solidFill>
                  <a:schemeClr val="accent4"/>
                </a:solidFill>
                <a:latin typeface="+mn-lt"/>
                <a:ea typeface="Helvetica Neue"/>
                <a:cs typeface="Helvetica Neue"/>
                <a:sym typeface="Helvetica Neue"/>
              </a:rPr>
              <a:t>: Avoid sharing your home address, phone number, or other sensitive information unless necessary. Consider using pseudonyms or initials instead of full names where appropriate</a:t>
            </a:r>
          </a:p>
          <a:p>
            <a:pPr marL="342900" marR="0" lvl="0" indent="-342900" algn="just" rtl="0">
              <a:spcBef>
                <a:spcPts val="0"/>
              </a:spcBef>
              <a:spcAft>
                <a:spcPts val="0"/>
              </a:spcAf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en-GB" sz="2400" b="1" dirty="0">
                <a:solidFill>
                  <a:schemeClr val="accent4"/>
                </a:solidFill>
                <a:latin typeface="+mn-lt"/>
                <a:ea typeface="Helvetica Neue"/>
                <a:cs typeface="Helvetica Neue"/>
                <a:sym typeface="Helvetica Neue"/>
              </a:rPr>
              <a:t>M</a:t>
            </a:r>
            <a:r>
              <a:rPr lang="en-GB" sz="2400" dirty="0">
                <a:solidFill>
                  <a:schemeClr val="accent4"/>
                </a:solidFill>
                <a:latin typeface="+mn-lt"/>
                <a:ea typeface="Helvetica Neue"/>
                <a:cs typeface="Helvetica Neue"/>
                <a:sym typeface="Helvetica Neue"/>
              </a:rPr>
              <a:t>: Use discretion when filling out online forms, social media profiles, and registration pages. Provide information on a need-to-know basis</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Creating and Securing Your Digital Identity</a:t>
            </a:r>
          </a:p>
        </p:txBody>
      </p:sp>
    </p:spTree>
    <p:extLst>
      <p:ext uri="{BB962C8B-B14F-4D97-AF65-F5344CB8AC3E}">
        <p14:creationId xmlns:p14="http://schemas.microsoft.com/office/powerpoint/2010/main" val="2700762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2478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Establishment and Safeguard of Your Online Presence</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rgbClr val="58CDFC"/>
                </a:solidFill>
                <a:latin typeface="+mn-lt"/>
                <a:ea typeface="Helvetica Neue"/>
                <a:cs typeface="Helvetica Neue"/>
                <a:sym typeface="Helvetica Neue"/>
              </a:rPr>
              <a:t>Credentials</a:t>
            </a:r>
          </a:p>
          <a:p>
            <a:pPr marL="0" marR="0" lvl="0" indent="0" algn="just" rtl="0">
              <a:spcBef>
                <a:spcPts val="0"/>
              </a:spcBef>
              <a:spcAft>
                <a:spcPts val="0"/>
              </a:spcAft>
              <a:buNone/>
            </a:pPr>
            <a:endParaRPr lang="en-GB" sz="1200" b="1" dirty="0">
              <a:solidFill>
                <a:srgbClr val="58CDFC"/>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A</a:t>
            </a:r>
            <a:r>
              <a:rPr lang="en-GB" sz="2400" dirty="0">
                <a:solidFill>
                  <a:schemeClr val="accent4"/>
                </a:solidFill>
                <a:latin typeface="+mn-lt"/>
                <a:ea typeface="Helvetica Neue"/>
                <a:cs typeface="Helvetica Neue"/>
                <a:sym typeface="Helvetica Neue"/>
              </a:rPr>
              <a:t>: Create strong passwords that are difficult for others to guess</a:t>
            </a:r>
          </a:p>
          <a:p>
            <a:pPr marL="342900" marR="0" lvl="0" indent="-342900" algn="just" rtl="0">
              <a:spcBef>
                <a:spcPts val="0"/>
              </a:spcBef>
              <a:spcAft>
                <a:spcPts val="0"/>
              </a:spcAf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T</a:t>
            </a:r>
            <a:r>
              <a:rPr lang="en-GB" sz="2400" dirty="0">
                <a:solidFill>
                  <a:schemeClr val="accent4"/>
                </a:solidFill>
                <a:latin typeface="+mn-lt"/>
                <a:ea typeface="Helvetica Neue"/>
                <a:cs typeface="Helvetica Neue"/>
                <a:sym typeface="Helvetica Neue"/>
              </a:rPr>
              <a:t>: Use a combination of letters (uppercase and lowercase), numbers, and special characters in your passwords. Avoid using common words, sequential numbers or personal references. Consider using passphrases</a:t>
            </a:r>
          </a:p>
          <a:p>
            <a:pPr marL="342900" indent="-342900" algn="jus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M</a:t>
            </a:r>
            <a:r>
              <a:rPr lang="en-GB" sz="2400" dirty="0">
                <a:solidFill>
                  <a:schemeClr val="accent4"/>
                </a:solidFill>
                <a:latin typeface="+mn-lt"/>
                <a:ea typeface="Helvetica Neue"/>
                <a:cs typeface="Helvetica Neue"/>
                <a:sym typeface="Helvetica Neue"/>
              </a:rPr>
              <a:t>: Utilise password management tools, such as LastPass or KeePass, to generate and store complex passwords securely. Enable two-factor authentication (2FA) wherever possible for an additional layer of security</a:t>
            </a:r>
          </a:p>
          <a:p>
            <a:pPr marL="342900" indent="-342900" algn="jus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rgbClr val="58CDFC"/>
                </a:solidFill>
                <a:latin typeface="+mn-lt"/>
                <a:ea typeface="Helvetica Neue"/>
                <a:cs typeface="Helvetica Neue"/>
                <a:sym typeface="Helvetica Neue"/>
              </a:rPr>
              <a:t>Online Profiles</a:t>
            </a:r>
          </a:p>
          <a:p>
            <a:pPr marL="0" marR="0" lvl="0" indent="0" algn="just" rtl="0">
              <a:spcBef>
                <a:spcPts val="0"/>
              </a:spcBef>
              <a:spcAft>
                <a:spcPts val="0"/>
              </a:spcAft>
              <a:buNone/>
            </a:pPr>
            <a:endParaRPr lang="en-GB" sz="1200" b="1" dirty="0">
              <a:solidFill>
                <a:srgbClr val="58CDFC"/>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A</a:t>
            </a:r>
            <a:r>
              <a:rPr lang="en-GB" sz="2400" dirty="0">
                <a:solidFill>
                  <a:schemeClr val="accent4"/>
                </a:solidFill>
                <a:latin typeface="+mn-lt"/>
                <a:ea typeface="Helvetica Neue"/>
                <a:cs typeface="Helvetica Neue"/>
                <a:sym typeface="Helvetica Neue"/>
              </a:rPr>
              <a:t>: Tailor your online profiles to reflect your professional image and goals</a:t>
            </a:r>
          </a:p>
          <a:p>
            <a:pPr marL="342900" marR="0" lvl="0" indent="-342900" algn="just" rtl="0">
              <a:spcBef>
                <a:spcPts val="0"/>
              </a:spcBef>
              <a:spcAft>
                <a:spcPts val="0"/>
              </a:spcAf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T</a:t>
            </a:r>
            <a:r>
              <a:rPr lang="en-GB" sz="2400" dirty="0">
                <a:solidFill>
                  <a:schemeClr val="accent4"/>
                </a:solidFill>
                <a:latin typeface="+mn-lt"/>
                <a:ea typeface="Helvetica Neue"/>
                <a:cs typeface="Helvetica Neue"/>
                <a:sym typeface="Helvetica Neue"/>
              </a:rPr>
              <a:t>: Highlight your skills, experiences, and achievements relevant to your desired online presence. Use keywords and industry-specific terminology to enhance visibility</a:t>
            </a:r>
          </a:p>
          <a:p>
            <a:pPr marL="342900" indent="-342900" algn="just">
              <a:buFont typeface="Arial" panose="020B0604020202020204" pitchFamily="34" charset="0"/>
              <a:buChar char="•"/>
            </a:pPr>
            <a:endParaRPr lang="en-GB" sz="1200" b="1"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M</a:t>
            </a:r>
            <a:r>
              <a:rPr lang="en-GB" sz="2400" dirty="0">
                <a:solidFill>
                  <a:schemeClr val="accent4"/>
                </a:solidFill>
                <a:latin typeface="+mn-lt"/>
                <a:ea typeface="Helvetica Neue"/>
                <a:cs typeface="Helvetica Neue"/>
                <a:sym typeface="Helvetica Neue"/>
              </a:rPr>
              <a:t>: </a:t>
            </a:r>
            <a:r>
              <a:rPr lang="en-GB" sz="2400" b="0" i="0" dirty="0">
                <a:solidFill>
                  <a:schemeClr val="accent4"/>
                </a:solidFill>
                <a:effectLst/>
                <a:latin typeface="Arial" panose="020B0604020202020204" pitchFamily="34" charset="0"/>
                <a:cs typeface="Arial" panose="020B0604020202020204" pitchFamily="34" charset="0"/>
              </a:rPr>
              <a:t>Regularly update your profiles to stay current and engage with relevant online communities</a:t>
            </a:r>
            <a:endParaRPr lang="en-GB" sz="2400" dirty="0">
              <a:solidFill>
                <a:schemeClr val="accent4"/>
              </a:solidFill>
              <a:latin typeface="Arial" panose="020B0604020202020204" pitchFamily="34" charset="0"/>
              <a:ea typeface="Helvetica Neue"/>
              <a:cs typeface="Arial" panose="020B0604020202020204" pitchFamily="34" charset="0"/>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Creating and Securing Your Digital Identity</a:t>
            </a:r>
          </a:p>
        </p:txBody>
      </p:sp>
    </p:spTree>
    <p:extLst>
      <p:ext uri="{BB962C8B-B14F-4D97-AF65-F5344CB8AC3E}">
        <p14:creationId xmlns:p14="http://schemas.microsoft.com/office/powerpoint/2010/main" val="1097844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2478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Establishment and Safeguard of Your Online Presence</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rgbClr val="58CDFC"/>
                </a:solidFill>
                <a:latin typeface="+mn-lt"/>
                <a:ea typeface="Helvetica Neue"/>
                <a:cs typeface="Helvetica Neue"/>
                <a:sym typeface="Helvetica Neue"/>
              </a:rPr>
              <a:t>Digital Footprint</a:t>
            </a:r>
          </a:p>
          <a:p>
            <a:pPr marL="0" marR="0" lvl="0" indent="0" algn="just" rtl="0">
              <a:spcBef>
                <a:spcPts val="0"/>
              </a:spcBef>
              <a:spcAft>
                <a:spcPts val="0"/>
              </a:spcAft>
              <a:buNone/>
            </a:pPr>
            <a:endParaRPr lang="en-GB" sz="1200" b="1" dirty="0">
              <a:solidFill>
                <a:srgbClr val="58CDFC"/>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A</a:t>
            </a:r>
            <a:r>
              <a:rPr lang="en-GB" sz="2400" dirty="0">
                <a:solidFill>
                  <a:schemeClr val="accent4"/>
                </a:solidFill>
                <a:latin typeface="+mn-lt"/>
                <a:ea typeface="Helvetica Neue"/>
                <a:cs typeface="Helvetica Neue"/>
                <a:sym typeface="Helvetica Neue"/>
              </a:rPr>
              <a:t>: Be mindful of the content you share online and its potential impact</a:t>
            </a:r>
          </a:p>
          <a:p>
            <a:pPr marL="342900" marR="0" lvl="0" indent="-342900" algn="just" rtl="0">
              <a:spcBef>
                <a:spcPts val="0"/>
              </a:spcBef>
              <a:spcAft>
                <a:spcPts val="0"/>
              </a:spcAf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T</a:t>
            </a:r>
            <a:r>
              <a:rPr lang="en-GB" sz="2400" dirty="0">
                <a:solidFill>
                  <a:schemeClr val="accent4"/>
                </a:solidFill>
                <a:latin typeface="+mn-lt"/>
                <a:ea typeface="Helvetica Neue"/>
                <a:cs typeface="Helvetica Neue"/>
                <a:sym typeface="Helvetica Neue"/>
              </a:rPr>
              <a:t>: Think twice before posting anything. Consider the potential long-term consequences of your online activities</a:t>
            </a:r>
          </a:p>
          <a:p>
            <a:pPr marL="342900" marR="0" lvl="0" indent="-342900" algn="just" rtl="0">
              <a:spcBef>
                <a:spcPts val="0"/>
              </a:spcBef>
              <a:spcAft>
                <a:spcPts val="0"/>
              </a:spcAf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M</a:t>
            </a:r>
            <a:r>
              <a:rPr lang="en-GB" sz="2400" dirty="0">
                <a:solidFill>
                  <a:schemeClr val="accent4"/>
                </a:solidFill>
                <a:latin typeface="+mn-lt"/>
                <a:ea typeface="Helvetica Neue"/>
                <a:cs typeface="Helvetica Neue"/>
                <a:sym typeface="Helvetica Neue"/>
              </a:rPr>
              <a:t>: Regularly search for your name and review your digital footprint. Set up alerts to receive and check notifications when people interact with you and your digital identity</a:t>
            </a:r>
          </a:p>
          <a:p>
            <a:pPr marL="342900" indent="-342900" algn="jus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rgbClr val="58CDFC"/>
                </a:solidFill>
                <a:latin typeface="+mn-lt"/>
                <a:ea typeface="Helvetica Neue"/>
                <a:cs typeface="Helvetica Neue"/>
                <a:sym typeface="Helvetica Neue"/>
              </a:rPr>
              <a:t>Privacy Settings</a:t>
            </a:r>
          </a:p>
          <a:p>
            <a:pPr marL="0" marR="0" lvl="0" indent="0" algn="just" rtl="0">
              <a:spcBef>
                <a:spcPts val="0"/>
              </a:spcBef>
              <a:spcAft>
                <a:spcPts val="0"/>
              </a:spcAft>
              <a:buNone/>
            </a:pPr>
            <a:endParaRPr lang="en-GB" sz="1200" b="1" dirty="0">
              <a:solidFill>
                <a:srgbClr val="58CDFC"/>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A</a:t>
            </a:r>
            <a:r>
              <a:rPr lang="en-GB" sz="2400" dirty="0">
                <a:solidFill>
                  <a:schemeClr val="accent4"/>
                </a:solidFill>
                <a:latin typeface="+mn-lt"/>
                <a:ea typeface="Helvetica Neue"/>
                <a:cs typeface="Helvetica Neue"/>
                <a:sym typeface="Helvetica Neue"/>
              </a:rPr>
              <a:t>: Understand and utilise the privacy settings available on different platforms</a:t>
            </a:r>
          </a:p>
          <a:p>
            <a:pPr marL="342900" marR="0" lvl="0" indent="-342900" algn="just" rtl="0">
              <a:spcBef>
                <a:spcPts val="0"/>
              </a:spcBef>
              <a:spcAft>
                <a:spcPts val="0"/>
              </a:spcAf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T</a:t>
            </a:r>
            <a:r>
              <a:rPr lang="en-GB" sz="2400" dirty="0">
                <a:solidFill>
                  <a:schemeClr val="accent4"/>
                </a:solidFill>
                <a:latin typeface="+mn-lt"/>
                <a:ea typeface="Helvetica Neue"/>
                <a:cs typeface="Helvetica Neue"/>
                <a:sym typeface="Helvetica Neue"/>
              </a:rPr>
              <a:t>: Review and customise privacy settings to match your desired level of online visibility and data collection. Limit access to personal information to trusted connections and on a need basis</a:t>
            </a:r>
          </a:p>
          <a:p>
            <a:pPr marL="342900" indent="-342900" algn="just">
              <a:buFont typeface="Arial" panose="020B0604020202020204" pitchFamily="34" charset="0"/>
              <a:buChar char="•"/>
            </a:pPr>
            <a:endParaRPr lang="en-GB" sz="1200" b="1"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M</a:t>
            </a:r>
            <a:r>
              <a:rPr lang="en-GB" sz="2400" dirty="0">
                <a:solidFill>
                  <a:schemeClr val="accent4"/>
                </a:solidFill>
                <a:latin typeface="+mn-lt"/>
                <a:ea typeface="Helvetica Neue"/>
                <a:cs typeface="Helvetica Neue"/>
                <a:sym typeface="Helvetica Neue"/>
              </a:rPr>
              <a:t>: </a:t>
            </a:r>
            <a:r>
              <a:rPr lang="en-GB" sz="2400" b="0" i="0" dirty="0">
                <a:solidFill>
                  <a:schemeClr val="accent4"/>
                </a:solidFill>
                <a:effectLst/>
                <a:latin typeface="Arial" panose="020B0604020202020204" pitchFamily="34" charset="0"/>
                <a:cs typeface="Arial" panose="020B0604020202020204" pitchFamily="34" charset="0"/>
              </a:rPr>
              <a:t>Familiarise yourself with the privacy settings of social media platforms, email services, websites, apps, and other online accounts. Regularly check and adjust your privacy preferences as needed</a:t>
            </a:r>
            <a:endParaRPr lang="en-GB" sz="2400" dirty="0">
              <a:solidFill>
                <a:schemeClr val="accent4"/>
              </a:solidFill>
              <a:latin typeface="Arial" panose="020B0604020202020204" pitchFamily="34" charset="0"/>
              <a:ea typeface="Helvetica Neue"/>
              <a:cs typeface="Arial" panose="020B0604020202020204" pitchFamily="34" charset="0"/>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Creating and Securing Your Digital Identity</a:t>
            </a:r>
          </a:p>
        </p:txBody>
      </p:sp>
    </p:spTree>
    <p:extLst>
      <p:ext uri="{BB962C8B-B14F-4D97-AF65-F5344CB8AC3E}">
        <p14:creationId xmlns:p14="http://schemas.microsoft.com/office/powerpoint/2010/main" val="967454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5" name="Google Shape;105;p4"/>
          <p:cNvSpPr txBox="1"/>
          <p:nvPr/>
        </p:nvSpPr>
        <p:spPr>
          <a:xfrm>
            <a:off x="1277086" y="2835882"/>
            <a:ext cx="16183000" cy="60016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dirty="0">
                <a:solidFill>
                  <a:schemeClr val="dk1"/>
                </a:solidFill>
                <a:latin typeface="+mn-lt"/>
                <a:ea typeface="Helvetica Neue"/>
                <a:cs typeface="Helvetica Neue"/>
                <a:sym typeface="Helvetica Neue"/>
              </a:rPr>
              <a:t>As we navigate the digital world, it is crucial to understand </a:t>
            </a:r>
            <a:r>
              <a:rPr lang="en-GB" sz="2400" b="1" dirty="0">
                <a:solidFill>
                  <a:schemeClr val="accent4"/>
                </a:solidFill>
                <a:latin typeface="+mn-lt"/>
                <a:ea typeface="Helvetica Neue"/>
                <a:cs typeface="Helvetica Neue"/>
                <a:sym typeface="Helvetica Neue"/>
              </a:rPr>
              <a:t>how to create and manage our digital identity</a:t>
            </a:r>
            <a:r>
              <a:rPr lang="en-GB" sz="2400" dirty="0">
                <a:solidFill>
                  <a:schemeClr val="dk1"/>
                </a:solidFill>
                <a:latin typeface="+mn-lt"/>
                <a:ea typeface="Helvetica Neue"/>
                <a:cs typeface="Helvetica Neue"/>
                <a:sym typeface="Helvetica Neue"/>
              </a:rPr>
              <a:t>, and </a:t>
            </a:r>
            <a:r>
              <a:rPr lang="en-GB" sz="2400" b="1" dirty="0">
                <a:solidFill>
                  <a:schemeClr val="dk1"/>
                </a:solidFill>
                <a:latin typeface="+mn-lt"/>
                <a:ea typeface="Helvetica Neue"/>
                <a:cs typeface="Helvetica Neue"/>
                <a:sym typeface="Helvetica Neue"/>
              </a:rPr>
              <a:t>how to interact responsibly with others online</a:t>
            </a:r>
            <a:r>
              <a:rPr lang="en-GB" sz="2400" dirty="0">
                <a:solidFill>
                  <a:schemeClr val="dk1"/>
                </a:solidFill>
                <a:latin typeface="+mn-lt"/>
                <a:ea typeface="Helvetica Neue"/>
                <a:cs typeface="Helvetica Neue"/>
                <a:sym typeface="Helvetica Neue"/>
              </a:rPr>
              <a:t>.</a:t>
            </a:r>
          </a:p>
          <a:p>
            <a:pPr marL="0" marR="0" lvl="0" indent="0" algn="just" rtl="0">
              <a:spcBef>
                <a:spcPts val="0"/>
              </a:spcBef>
              <a:spcAft>
                <a:spcPts val="0"/>
              </a:spcAft>
              <a:buNone/>
            </a:pPr>
            <a:endParaRPr lang="en-GB"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GB" sz="2400" dirty="0">
                <a:solidFill>
                  <a:schemeClr val="dk1"/>
                </a:solidFill>
                <a:latin typeface="+mn-lt"/>
                <a:ea typeface="Helvetica Neue"/>
                <a:cs typeface="Helvetica Neue"/>
                <a:sym typeface="Helvetica Neue"/>
              </a:rPr>
              <a:t>This module encompasses the key themes of:</a:t>
            </a:r>
          </a:p>
          <a:p>
            <a:pPr marL="0" marR="0" lvl="0" indent="0" algn="just" rtl="0">
              <a:spcBef>
                <a:spcPts val="0"/>
              </a:spcBef>
              <a:spcAft>
                <a:spcPts val="0"/>
              </a:spcAft>
              <a:buNone/>
            </a:pPr>
            <a:endParaRPr lang="en-GB" sz="2400" b="1"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Managing digital identity</a:t>
            </a: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a:t>
            </a: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Following online behaviour guidelines</a:t>
            </a:r>
          </a:p>
          <a:p>
            <a:pPr marL="0" marR="0" lvl="0" indent="0" algn="just" rtl="0">
              <a:spcBef>
                <a:spcPts val="0"/>
              </a:spcBef>
              <a:spcAft>
                <a:spcPts val="0"/>
              </a:spcAft>
              <a:buNone/>
            </a:pPr>
            <a:endParaRPr lang="en-GB" sz="2400" b="1"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GB" sz="2400" dirty="0">
                <a:solidFill>
                  <a:schemeClr val="dk1"/>
                </a:solidFill>
                <a:latin typeface="+mn-lt"/>
                <a:ea typeface="Helvetica Neue"/>
                <a:cs typeface="Helvetica Neue"/>
                <a:sym typeface="Helvetica Neue"/>
              </a:rPr>
              <a:t>Throughout this module, you will acquire the </a:t>
            </a:r>
            <a:r>
              <a:rPr lang="en-GB" sz="2400" b="1" dirty="0">
                <a:solidFill>
                  <a:schemeClr val="dk1"/>
                </a:solidFill>
                <a:latin typeface="+mn-lt"/>
                <a:ea typeface="Helvetica Neue"/>
                <a:cs typeface="Helvetica Neue"/>
                <a:sym typeface="Helvetica Neue"/>
              </a:rPr>
              <a:t>knowledge and skills to</a:t>
            </a:r>
            <a:r>
              <a:rPr lang="en-GB" sz="2400" dirty="0">
                <a:solidFill>
                  <a:schemeClr val="dk1"/>
                </a:solidFill>
                <a:latin typeface="+mn-lt"/>
                <a:ea typeface="Helvetica Neue"/>
                <a:cs typeface="Helvetica Neue"/>
                <a:sym typeface="Helvetica Neue"/>
              </a:rPr>
              <a:t>:</a:t>
            </a:r>
          </a:p>
          <a:p>
            <a:pPr marL="0" marR="0" lvl="0" indent="0" algn="just" rtl="0">
              <a:spcBef>
                <a:spcPts val="0"/>
              </a:spcBef>
              <a:spcAft>
                <a:spcPts val="0"/>
              </a:spcAft>
              <a:buNone/>
            </a:pPr>
            <a:endParaRPr lang="en-GB" sz="2400" b="1"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Manage</a:t>
            </a:r>
            <a:r>
              <a:rPr lang="en-GB" sz="2400" dirty="0">
                <a:solidFill>
                  <a:schemeClr val="dk1"/>
                </a:solidFill>
                <a:latin typeface="+mn-lt"/>
                <a:ea typeface="Helvetica Neue"/>
                <a:cs typeface="Helvetica Neue"/>
                <a:sym typeface="Helvetica Neue"/>
              </a:rPr>
              <a:t> your online presence</a:t>
            </a:r>
          </a:p>
          <a:p>
            <a:pPr marL="0" marR="0" lvl="0" indent="0" algn="just" rtl="0">
              <a:spcBef>
                <a:spcPts val="0"/>
              </a:spcBef>
              <a:spcAft>
                <a:spcPts val="0"/>
              </a:spcAft>
              <a:buNone/>
            </a:pPr>
            <a:endParaRPr lang="en-GB" sz="2400" b="1"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Communicate</a:t>
            </a:r>
            <a:r>
              <a:rPr lang="en-GB" sz="2400" dirty="0">
                <a:solidFill>
                  <a:schemeClr val="dk1"/>
                </a:solidFill>
                <a:latin typeface="+mn-lt"/>
                <a:ea typeface="Helvetica Neue"/>
                <a:cs typeface="Helvetica Neue"/>
                <a:sym typeface="Helvetica Neue"/>
              </a:rPr>
              <a:t> responsibly</a:t>
            </a: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a:t>
            </a: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Collaborate</a:t>
            </a:r>
            <a:r>
              <a:rPr lang="en-GB" sz="2400" dirty="0">
                <a:solidFill>
                  <a:schemeClr val="dk1"/>
                </a:solidFill>
                <a:latin typeface="+mn-lt"/>
                <a:ea typeface="Helvetica Neue"/>
                <a:cs typeface="Helvetica Neue"/>
                <a:sym typeface="Helvetica Neue"/>
              </a:rPr>
              <a:t> effectively in the digital realm</a:t>
            </a:r>
          </a:p>
        </p:txBody>
      </p:sp>
      <p:sp>
        <p:nvSpPr>
          <p:cNvPr id="3" name="Google Shape;57;p2">
            <a:extLst>
              <a:ext uri="{FF2B5EF4-FFF2-40B4-BE49-F238E27FC236}">
                <a16:creationId xmlns:a16="http://schemas.microsoft.com/office/drawing/2014/main" id="{3643C8A7-B654-1C3D-9D92-5FED2CD8759D}"/>
              </a:ext>
            </a:extLst>
          </p:cNvPr>
          <p:cNvSpPr txBox="1"/>
          <p:nvPr/>
        </p:nvSpPr>
        <p:spPr>
          <a:xfrm>
            <a:off x="1219200" y="1780343"/>
            <a:ext cx="558942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dirty="0">
                <a:solidFill>
                  <a:srgbClr val="58CDFC"/>
                </a:solidFill>
                <a:latin typeface="+mn-lt"/>
                <a:ea typeface="Helvetica Neue"/>
                <a:cs typeface="Helvetica Neue"/>
                <a:sym typeface="Helvetica Neue"/>
              </a:rPr>
              <a:t>Introduction</a:t>
            </a:r>
            <a:endParaRPr lang="en-GB" b="1" dirty="0">
              <a:solidFill>
                <a:srgbClr val="58CDFC"/>
              </a:solidFill>
              <a:latin typeface="+mn-lt"/>
            </a:endParaRPr>
          </a:p>
        </p:txBody>
      </p:sp>
      <p:sp>
        <p:nvSpPr>
          <p:cNvPr id="9" name="Hexagon 14">
            <a:extLst>
              <a:ext uri="{FF2B5EF4-FFF2-40B4-BE49-F238E27FC236}">
                <a16:creationId xmlns:a16="http://schemas.microsoft.com/office/drawing/2014/main" id="{916C5AD1-E624-93CD-4611-1722C19F33CC}"/>
              </a:ext>
            </a:extLst>
          </p:cNvPr>
          <p:cNvSpPr/>
          <p:nvPr/>
        </p:nvSpPr>
        <p:spPr>
          <a:xfrm>
            <a:off x="2650285" y="4829319"/>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Hexagon 14">
            <a:extLst>
              <a:ext uri="{FF2B5EF4-FFF2-40B4-BE49-F238E27FC236}">
                <a16:creationId xmlns:a16="http://schemas.microsoft.com/office/drawing/2014/main" id="{3CF28A99-E2C4-7713-63A4-1DD3B40542B7}"/>
              </a:ext>
            </a:extLst>
          </p:cNvPr>
          <p:cNvSpPr/>
          <p:nvPr/>
        </p:nvSpPr>
        <p:spPr>
          <a:xfrm>
            <a:off x="2650285" y="555721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Hexagon 14">
            <a:extLst>
              <a:ext uri="{FF2B5EF4-FFF2-40B4-BE49-F238E27FC236}">
                <a16:creationId xmlns:a16="http://schemas.microsoft.com/office/drawing/2014/main" id="{78EA1E60-917C-7BC1-97FB-79BB140089B4}"/>
              </a:ext>
            </a:extLst>
          </p:cNvPr>
          <p:cNvSpPr/>
          <p:nvPr/>
        </p:nvSpPr>
        <p:spPr>
          <a:xfrm>
            <a:off x="2650285" y="7025958"/>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Hexagon 14">
            <a:extLst>
              <a:ext uri="{FF2B5EF4-FFF2-40B4-BE49-F238E27FC236}">
                <a16:creationId xmlns:a16="http://schemas.microsoft.com/office/drawing/2014/main" id="{A2D78D65-36ED-DBA2-44A2-34D9A28F41A8}"/>
              </a:ext>
            </a:extLst>
          </p:cNvPr>
          <p:cNvSpPr/>
          <p:nvPr/>
        </p:nvSpPr>
        <p:spPr>
          <a:xfrm>
            <a:off x="2650285" y="7753855"/>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Hexagon 14">
            <a:extLst>
              <a:ext uri="{FF2B5EF4-FFF2-40B4-BE49-F238E27FC236}">
                <a16:creationId xmlns:a16="http://schemas.microsoft.com/office/drawing/2014/main" id="{4E701757-412A-3C1D-75F5-592CCC4ECDE1}"/>
              </a:ext>
            </a:extLst>
          </p:cNvPr>
          <p:cNvSpPr/>
          <p:nvPr/>
        </p:nvSpPr>
        <p:spPr>
          <a:xfrm>
            <a:off x="2650285" y="8498685"/>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6" name="Picture 2" descr="https://www.digital-boomer.eu/images/suite.png">
            <a:extLst>
              <a:ext uri="{FF2B5EF4-FFF2-40B4-BE49-F238E27FC236}">
                <a16:creationId xmlns:a16="http://schemas.microsoft.com/office/drawing/2014/main" id="{BD2EA0FB-CA99-BFC4-B958-62DDB909D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5400" y="3398166"/>
            <a:ext cx="4903470" cy="5663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188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403183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Establishment and Safeguard of Your Online Presence</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rgbClr val="58CDFC"/>
                </a:solidFill>
                <a:latin typeface="+mn-lt"/>
                <a:ea typeface="Helvetica Neue"/>
                <a:cs typeface="Helvetica Neue"/>
                <a:sym typeface="Helvetica Neue"/>
              </a:rPr>
              <a:t>Online Reputation</a:t>
            </a:r>
          </a:p>
          <a:p>
            <a:pPr marL="0" marR="0" lvl="0" indent="0" algn="just" rtl="0">
              <a:spcBef>
                <a:spcPts val="0"/>
              </a:spcBef>
              <a:spcAft>
                <a:spcPts val="0"/>
              </a:spcAft>
              <a:buNone/>
            </a:pPr>
            <a:endParaRPr lang="en-GB" sz="1200" b="1" dirty="0">
              <a:solidFill>
                <a:srgbClr val="58CDFC"/>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A</a:t>
            </a:r>
            <a:r>
              <a:rPr lang="en-GB" sz="2400" dirty="0">
                <a:solidFill>
                  <a:schemeClr val="accent4"/>
                </a:solidFill>
                <a:latin typeface="+mn-lt"/>
                <a:ea typeface="Helvetica Neue"/>
                <a:cs typeface="Helvetica Neue"/>
                <a:sym typeface="Helvetica Neue"/>
              </a:rPr>
              <a:t>: Cultivate a positive online reputation through your online interactions and activities</a:t>
            </a:r>
          </a:p>
          <a:p>
            <a:pPr marL="342900" marR="0" lvl="0" indent="-342900" algn="just" rtl="0">
              <a:spcBef>
                <a:spcPts val="0"/>
              </a:spcBef>
              <a:spcAft>
                <a:spcPts val="0"/>
              </a:spcAf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T</a:t>
            </a:r>
            <a:r>
              <a:rPr lang="en-GB" sz="2400" dirty="0">
                <a:solidFill>
                  <a:schemeClr val="accent4"/>
                </a:solidFill>
                <a:latin typeface="+mn-lt"/>
                <a:ea typeface="Helvetica Neue"/>
                <a:cs typeface="Helvetica Neue"/>
                <a:sym typeface="Helvetica Neue"/>
              </a:rPr>
              <a:t>: Be respectful and professional in your online communications. Engage in constructive discussions and avoid engaging in negative or controversial behaviour</a:t>
            </a:r>
          </a:p>
          <a:p>
            <a:pPr marL="342900" indent="-342900" algn="jus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M</a:t>
            </a:r>
            <a:r>
              <a:rPr lang="en-GB" sz="2400" dirty="0">
                <a:solidFill>
                  <a:schemeClr val="accent4"/>
                </a:solidFill>
                <a:latin typeface="+mn-lt"/>
                <a:ea typeface="Helvetica Neue"/>
                <a:cs typeface="Helvetica Neue"/>
                <a:sym typeface="Helvetica Neue"/>
              </a:rPr>
              <a:t>: Participate in forums, contribute valuable content, and maintain a consistent and professional tone in your online interactions. Regularly monitor your online presence by searching for your name and be proactive in removing or requesting the removal of any unwanted or damaging content associated with your name</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Creating and Securing Your Digital Identity</a:t>
            </a:r>
          </a:p>
        </p:txBody>
      </p:sp>
    </p:spTree>
    <p:extLst>
      <p:ext uri="{BB962C8B-B14F-4D97-AF65-F5344CB8AC3E}">
        <p14:creationId xmlns:p14="http://schemas.microsoft.com/office/powerpoint/2010/main" val="3329090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3706755"/>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7;p2">
            <a:extLst>
              <a:ext uri="{FF2B5EF4-FFF2-40B4-BE49-F238E27FC236}">
                <a16:creationId xmlns:a16="http://schemas.microsoft.com/office/drawing/2014/main" id="{81FEC6AB-D67B-AD83-C357-2E741E5F3584}"/>
              </a:ext>
            </a:extLst>
          </p:cNvPr>
          <p:cNvSpPr txBox="1"/>
          <p:nvPr/>
        </p:nvSpPr>
        <p:spPr>
          <a:xfrm>
            <a:off x="7463485" y="1780343"/>
            <a:ext cx="3361031"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000" b="1" dirty="0">
                <a:solidFill>
                  <a:srgbClr val="58CDFC"/>
                </a:solidFill>
                <a:latin typeface="+mn-lt"/>
                <a:ea typeface="Helvetica Neue"/>
                <a:cs typeface="Helvetica Neue"/>
                <a:sym typeface="Helvetica Neue"/>
              </a:rPr>
              <a:t>Unit 2</a:t>
            </a:r>
            <a:endParaRPr lang="en-GB" sz="6000" dirty="0">
              <a:solidFill>
                <a:srgbClr val="58CDFC"/>
              </a:solidFill>
              <a:latin typeface="+mn-lt"/>
            </a:endParaRPr>
          </a:p>
        </p:txBody>
      </p:sp>
      <p:sp>
        <p:nvSpPr>
          <p:cNvPr id="3" name="Google Shape;105;p4">
            <a:extLst>
              <a:ext uri="{FF2B5EF4-FFF2-40B4-BE49-F238E27FC236}">
                <a16:creationId xmlns:a16="http://schemas.microsoft.com/office/drawing/2014/main" id="{CCD5EF2D-AE34-EEEB-931D-C98397FEB684}"/>
              </a:ext>
            </a:extLst>
          </p:cNvPr>
          <p:cNvSpPr txBox="1"/>
          <p:nvPr/>
        </p:nvSpPr>
        <p:spPr>
          <a:xfrm>
            <a:off x="2663190" y="2835882"/>
            <a:ext cx="12961620" cy="830956"/>
          </a:xfrm>
          <a:prstGeom prst="rect">
            <a:avLst/>
          </a:prstGeom>
          <a:noFill/>
          <a:ln>
            <a:noFill/>
          </a:ln>
        </p:spPr>
        <p:txBody>
          <a:bodyPr spcFirstLastPara="1" wrap="square" lIns="91425" tIns="45700" rIns="91425" bIns="45700" anchor="t" anchorCtr="0">
            <a:spAutoFit/>
          </a:bodyPr>
          <a:lstStyle/>
          <a:p>
            <a:pPr algn="ctr">
              <a:buClr>
                <a:srgbClr val="4D94B7"/>
              </a:buClr>
              <a:buSzPts val="4800"/>
            </a:pPr>
            <a:r>
              <a:rPr lang="en-GB" sz="4800" b="1" dirty="0">
                <a:solidFill>
                  <a:schemeClr val="dk1"/>
                </a:solidFill>
                <a:latin typeface="+mn-lt"/>
                <a:ea typeface="Helvetica Neue"/>
                <a:cs typeface="Helvetica Neue"/>
                <a:sym typeface="Helvetica Neue"/>
              </a:rPr>
              <a:t>Practicing Responsible Online Behaviour</a:t>
            </a:r>
            <a:endParaRPr lang="en-GB" sz="4800" b="1" dirty="0">
              <a:latin typeface="+mn-lt"/>
            </a:endParaRPr>
          </a:p>
        </p:txBody>
      </p:sp>
    </p:spTree>
    <p:extLst>
      <p:ext uri="{BB962C8B-B14F-4D97-AF65-F5344CB8AC3E}">
        <p14:creationId xmlns:p14="http://schemas.microsoft.com/office/powerpoint/2010/main" val="1719250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4324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Nuances of Effective Digital Communication</a:t>
            </a:r>
          </a:p>
          <a:p>
            <a:pPr marL="0" marR="0" lvl="0" indent="0" algn="just" rtl="0">
              <a:spcBef>
                <a:spcPts val="0"/>
              </a:spcBef>
              <a:spcAft>
                <a:spcPts val="0"/>
              </a:spcAft>
              <a:buNone/>
            </a:pPr>
            <a:endParaRPr lang="en-GB" sz="24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chemeClr val="accent4"/>
                </a:solidFill>
                <a:latin typeface="+mn-lt"/>
                <a:ea typeface="Helvetica Neue"/>
                <a:cs typeface="Helvetica Neue"/>
                <a:sym typeface="Helvetica Neue"/>
              </a:rPr>
              <a:t>Clear and Concise Communication </a:t>
            </a:r>
            <a:r>
              <a:rPr lang="en-GB" sz="2400" dirty="0">
                <a:solidFill>
                  <a:schemeClr val="accent4"/>
                </a:solidFill>
                <a:latin typeface="+mn-lt"/>
                <a:ea typeface="Helvetica Neue"/>
                <a:cs typeface="Helvetica Neue"/>
                <a:sym typeface="Helvetica Neue"/>
              </a:rPr>
              <a:t>is essential in the digital world as people have limited attention spans and receive numerous messages daily. </a:t>
            </a:r>
            <a:r>
              <a:rPr lang="en-GB" sz="2400" dirty="0">
                <a:solidFill>
                  <a:schemeClr val="accent4"/>
                </a:solidFill>
                <a:latin typeface="+mn-lt"/>
                <a:ea typeface="Helvetica Neue"/>
                <a:cs typeface="Helvetica Neue"/>
                <a:sym typeface="Wingdings" pitchFamily="2" charset="2"/>
              </a:rPr>
              <a:t> </a:t>
            </a:r>
            <a:r>
              <a:rPr lang="en-GB" sz="2400" b="1" dirty="0">
                <a:solidFill>
                  <a:schemeClr val="accent4"/>
                </a:solidFill>
                <a:latin typeface="+mn-lt"/>
                <a:ea typeface="Helvetica Neue"/>
                <a:cs typeface="Helvetica Neue"/>
                <a:sym typeface="Wingdings" pitchFamily="2" charset="2"/>
              </a:rPr>
              <a:t>Get straight to the point </a:t>
            </a:r>
            <a:r>
              <a:rPr lang="en-GB" sz="2400" dirty="0">
                <a:solidFill>
                  <a:schemeClr val="accent4"/>
                </a:solidFill>
                <a:latin typeface="+mn-lt"/>
                <a:ea typeface="Helvetica Neue"/>
                <a:cs typeface="Helvetica Neue"/>
                <a:sym typeface="Wingdings" pitchFamily="2" charset="2"/>
              </a:rPr>
              <a:t>and avoid lengthy explanations.</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en-GB" sz="2400" b="1" dirty="0">
                <a:solidFill>
                  <a:srgbClr val="58CDFC"/>
                </a:solidFill>
                <a:latin typeface="+mn-lt"/>
                <a:ea typeface="Helvetica Neue"/>
                <a:cs typeface="Helvetica Neue"/>
                <a:sym typeface="Wingdings" pitchFamily="2" charset="2"/>
              </a:rPr>
              <a:t>Example</a:t>
            </a:r>
            <a:r>
              <a:rPr lang="en-GB" sz="2400" dirty="0">
                <a:solidFill>
                  <a:schemeClr val="accent4"/>
                </a:solidFill>
                <a:latin typeface="+mn-lt"/>
                <a:ea typeface="Helvetica Neue"/>
                <a:cs typeface="Helvetica Neue"/>
                <a:sym typeface="Wingdings" pitchFamily="2" charset="2"/>
              </a:rPr>
              <a:t>: Prefer </a:t>
            </a:r>
            <a:r>
              <a:rPr lang="en-GB" sz="2400" b="1" i="1" dirty="0">
                <a:solidFill>
                  <a:schemeClr val="accent4"/>
                </a:solidFill>
                <a:latin typeface="+mn-lt"/>
                <a:ea typeface="Helvetica Neue"/>
                <a:cs typeface="Helvetica Neue"/>
                <a:sym typeface="Wingdings" pitchFamily="2" charset="2"/>
              </a:rPr>
              <a:t>“Could you please send me the report by EOD?”</a:t>
            </a:r>
            <a:r>
              <a:rPr lang="en-GB" sz="2400" dirty="0">
                <a:solidFill>
                  <a:schemeClr val="accent4"/>
                </a:solidFill>
                <a:latin typeface="+mn-lt"/>
                <a:ea typeface="Helvetica Neue"/>
                <a:cs typeface="Helvetica Neue"/>
                <a:sym typeface="Wingdings" pitchFamily="2" charset="2"/>
              </a:rPr>
              <a:t> to </a:t>
            </a:r>
            <a:r>
              <a:rPr lang="en-GB" sz="2400" i="1" dirty="0">
                <a:solidFill>
                  <a:schemeClr val="accent4"/>
                </a:solidFill>
                <a:latin typeface="+mn-lt"/>
                <a:ea typeface="Helvetica Neue"/>
                <a:cs typeface="Helvetica Neue"/>
                <a:sym typeface="Wingdings" pitchFamily="2" charset="2"/>
              </a:rPr>
              <a:t>“I wanted to ask if you could provide me with the report by the end of the day”</a:t>
            </a:r>
            <a:r>
              <a:rPr lang="en-GB" sz="2400" dirty="0">
                <a:solidFill>
                  <a:schemeClr val="accent4"/>
                </a:solidFill>
                <a:latin typeface="+mn-lt"/>
                <a:ea typeface="Helvetica Neue"/>
                <a:cs typeface="Helvetica Neue"/>
                <a:sym typeface="Wingdings" pitchFamily="2" charset="2"/>
              </a:rPr>
              <a:t>. Note: EOD stands for “end of the day”.</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en-GB" sz="2400" dirty="0">
                <a:solidFill>
                  <a:schemeClr val="accent4"/>
                </a:solidFill>
                <a:latin typeface="+mn-lt"/>
                <a:ea typeface="Helvetica Neue"/>
                <a:cs typeface="Helvetica Neue"/>
                <a:sym typeface="Wingdings" pitchFamily="2" charset="2"/>
              </a:rPr>
              <a:t>Although this rule is generally valid, keep in mind that </a:t>
            </a:r>
            <a:r>
              <a:rPr lang="en-GB" sz="2400" b="1" dirty="0">
                <a:solidFill>
                  <a:schemeClr val="accent4"/>
                </a:solidFill>
                <a:latin typeface="+mn-lt"/>
                <a:ea typeface="Helvetica Neue"/>
                <a:cs typeface="Helvetica Neue"/>
                <a:sym typeface="Wingdings" pitchFamily="2" charset="2"/>
              </a:rPr>
              <a:t>different models </a:t>
            </a:r>
            <a:r>
              <a:rPr lang="en-GB" sz="2400" dirty="0">
                <a:solidFill>
                  <a:schemeClr val="accent4"/>
                </a:solidFill>
                <a:latin typeface="+mn-lt"/>
                <a:ea typeface="Helvetica Neue"/>
                <a:cs typeface="Helvetica Neue"/>
                <a:sym typeface="Wingdings" pitchFamily="2" charset="2"/>
              </a:rPr>
              <a:t>of digital communication </a:t>
            </a:r>
            <a:r>
              <a:rPr lang="en-GB" sz="2400" b="1" dirty="0">
                <a:solidFill>
                  <a:schemeClr val="accent4"/>
                </a:solidFill>
                <a:latin typeface="+mn-lt"/>
                <a:ea typeface="Helvetica Neue"/>
                <a:cs typeface="Helvetica Neue"/>
                <a:sym typeface="Wingdings" pitchFamily="2" charset="2"/>
              </a:rPr>
              <a:t>require different approaches. </a:t>
            </a:r>
            <a:r>
              <a:rPr lang="en-GB" sz="2400" dirty="0">
                <a:solidFill>
                  <a:schemeClr val="accent4"/>
                </a:solidFill>
                <a:latin typeface="+mn-lt"/>
                <a:ea typeface="Helvetica Neue"/>
                <a:cs typeface="Helvetica Neue"/>
                <a:sym typeface="Wingdings" pitchFamily="2" charset="2"/>
              </a:rPr>
              <a:t>For instance, e-mail is typically used for formal or detailed conversations, while instant messaging (WhatsApp, Messenger, Telegram, etc.) is more suitable for quick exchanges.</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en-GB" sz="2400" b="1" dirty="0">
                <a:solidFill>
                  <a:srgbClr val="58CDFC"/>
                </a:solidFill>
                <a:latin typeface="+mn-lt"/>
                <a:ea typeface="Helvetica Neue"/>
                <a:cs typeface="Helvetica Neue"/>
                <a:sym typeface="Wingdings" pitchFamily="2" charset="2"/>
              </a:rPr>
              <a:t>Example</a:t>
            </a:r>
            <a:r>
              <a:rPr lang="en-GB" sz="2400" dirty="0">
                <a:solidFill>
                  <a:schemeClr val="accent4"/>
                </a:solidFill>
                <a:latin typeface="+mn-lt"/>
                <a:ea typeface="Helvetica Neue"/>
                <a:cs typeface="Helvetica Neue"/>
                <a:sym typeface="Wingdings" pitchFamily="2" charset="2"/>
              </a:rPr>
              <a:t>: If you need to discuss a </a:t>
            </a:r>
            <a:r>
              <a:rPr lang="en-GB" sz="2400" b="1" dirty="0">
                <a:solidFill>
                  <a:schemeClr val="accent4"/>
                </a:solidFill>
                <a:latin typeface="+mn-lt"/>
                <a:ea typeface="Helvetica Neue"/>
                <a:cs typeface="Helvetica Neue"/>
                <a:sym typeface="Wingdings" pitchFamily="2" charset="2"/>
              </a:rPr>
              <a:t>complex project </a:t>
            </a:r>
            <a:r>
              <a:rPr lang="en-GB" sz="2400" dirty="0">
                <a:solidFill>
                  <a:schemeClr val="accent4"/>
                </a:solidFill>
                <a:latin typeface="+mn-lt"/>
                <a:ea typeface="Helvetica Neue"/>
                <a:cs typeface="Helvetica Neue"/>
                <a:sym typeface="Wingdings" pitchFamily="2" charset="2"/>
              </a:rPr>
              <a:t>with multiple stakeholders, sending an </a:t>
            </a:r>
            <a:r>
              <a:rPr lang="en-GB" sz="2400" b="1" dirty="0">
                <a:solidFill>
                  <a:schemeClr val="accent4"/>
                </a:solidFill>
                <a:latin typeface="+mn-lt"/>
                <a:ea typeface="Helvetica Neue"/>
                <a:cs typeface="Helvetica Neue"/>
                <a:sym typeface="Wingdings" pitchFamily="2" charset="2"/>
              </a:rPr>
              <a:t>e-mail</a:t>
            </a:r>
            <a:r>
              <a:rPr lang="en-GB" sz="2400" dirty="0">
                <a:solidFill>
                  <a:schemeClr val="accent4"/>
                </a:solidFill>
                <a:latin typeface="+mn-lt"/>
                <a:ea typeface="Helvetica Neue"/>
                <a:cs typeface="Helvetica Neue"/>
                <a:sym typeface="Wingdings" pitchFamily="2" charset="2"/>
              </a:rPr>
              <a:t> with a detailed breakdown of tasks and deadlines would be appropriate.</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en-GB" sz="2400" dirty="0">
                <a:solidFill>
                  <a:schemeClr val="accent4"/>
                </a:solidFill>
                <a:latin typeface="+mn-lt"/>
                <a:ea typeface="Helvetica Neue"/>
                <a:cs typeface="Helvetica Neue"/>
                <a:sym typeface="Wingdings" pitchFamily="2" charset="2"/>
              </a:rPr>
              <a:t>Consequently, </a:t>
            </a:r>
            <a:r>
              <a:rPr lang="en-GB" sz="2400" b="1" dirty="0">
                <a:solidFill>
                  <a:schemeClr val="accent4"/>
                </a:solidFill>
                <a:latin typeface="+mn-lt"/>
                <a:ea typeface="Helvetica Neue"/>
                <a:cs typeface="Helvetica Neue"/>
                <a:sym typeface="Wingdings" pitchFamily="2" charset="2"/>
              </a:rPr>
              <a:t>response times also differ</a:t>
            </a:r>
            <a:r>
              <a:rPr lang="en-GB" sz="2400" dirty="0">
                <a:solidFill>
                  <a:schemeClr val="accent4"/>
                </a:solidFill>
                <a:latin typeface="+mn-lt"/>
                <a:ea typeface="Helvetica Neue"/>
                <a:cs typeface="Helvetica Neue"/>
                <a:sym typeface="Wingdings" pitchFamily="2" charset="2"/>
              </a:rPr>
              <a:t>, ranging from a few minutes to a maximum of 24 hours for messages on WhatsApp, up to the generally accepted 72 hours (3 days) waiting time for an e-mail.</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 Practicing Responsible Online Behaviour</a:t>
            </a:r>
          </a:p>
        </p:txBody>
      </p:sp>
    </p:spTree>
    <p:extLst>
      <p:ext uri="{BB962C8B-B14F-4D97-AF65-F5344CB8AC3E}">
        <p14:creationId xmlns:p14="http://schemas.microsoft.com/office/powerpoint/2010/main" val="2173846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31085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Nuances of Effective Digital Communication</a:t>
            </a:r>
          </a:p>
          <a:p>
            <a:pPr marL="0" marR="0" lvl="0" indent="0" algn="just" rtl="0">
              <a:spcBef>
                <a:spcPts val="0"/>
              </a:spcBef>
              <a:spcAft>
                <a:spcPts val="0"/>
              </a:spcAft>
              <a:buNone/>
            </a:pPr>
            <a:endParaRPr lang="en-GB" sz="24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chemeClr val="accent4"/>
                </a:solidFill>
                <a:latin typeface="+mn-lt"/>
                <a:ea typeface="Helvetica Neue"/>
                <a:cs typeface="Helvetica Neue"/>
                <a:sym typeface="Helvetica Neue"/>
              </a:rPr>
              <a:t>Non-verbal cues help convey emotions and intentions</a:t>
            </a:r>
            <a:r>
              <a:rPr lang="en-GB" sz="2400" dirty="0">
                <a:solidFill>
                  <a:schemeClr val="accent4"/>
                </a:solidFill>
                <a:latin typeface="+mn-lt"/>
                <a:ea typeface="Helvetica Neue"/>
                <a:cs typeface="Helvetica Neue"/>
                <a:sym typeface="Helvetica Neue"/>
              </a:rPr>
              <a:t>. Emoticons, emojis, and punctuation marks can add context and clarify the tone of your message.</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dirty="0">
                <a:solidFill>
                  <a:schemeClr val="accent4"/>
                </a:solidFill>
                <a:latin typeface="+mn-lt"/>
                <a:ea typeface="Helvetica Neue"/>
                <a:cs typeface="Helvetica Neue"/>
                <a:sym typeface="Helvetica Neue"/>
              </a:rPr>
              <a:t>They are also a way of expressing oneself in an essential, clear and concise manner, as introduced earlier.</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rgbClr val="58CDFC"/>
                </a:solidFill>
                <a:latin typeface="+mn-lt"/>
                <a:ea typeface="Helvetica Neue"/>
                <a:cs typeface="Helvetica Neue"/>
                <a:sym typeface="Helvetica Neue"/>
              </a:rPr>
              <a:t>Example</a:t>
            </a:r>
            <a:r>
              <a:rPr lang="en-GB" sz="2400" dirty="0">
                <a:solidFill>
                  <a:schemeClr val="accent4"/>
                </a:solidFill>
                <a:latin typeface="+mn-lt"/>
                <a:ea typeface="Helvetica Neue"/>
                <a:cs typeface="Helvetica Neue"/>
                <a:sym typeface="Helvetica Neue"/>
              </a:rPr>
              <a:t>: </a:t>
            </a:r>
            <a:r>
              <a:rPr lang="en-GB" sz="2400" b="1" dirty="0">
                <a:solidFill>
                  <a:schemeClr val="accent4"/>
                </a:solidFill>
                <a:latin typeface="+mn-lt"/>
                <a:ea typeface="Helvetica Neue"/>
                <a:cs typeface="Helvetica Neue"/>
                <a:sym typeface="Helvetica Neue"/>
              </a:rPr>
              <a:t>Thumbs-up emoji</a:t>
            </a:r>
            <a:r>
              <a:rPr lang="en-GB" sz="2400" dirty="0">
                <a:solidFill>
                  <a:schemeClr val="accent4"/>
                </a:solidFill>
                <a:latin typeface="+mn-lt"/>
                <a:ea typeface="Helvetica Neue"/>
                <a:cs typeface="Helvetica Neue"/>
                <a:sym typeface="Helvetica Neue"/>
              </a:rPr>
              <a:t>         can indicate a confident and positive tone of </a:t>
            </a:r>
            <a:r>
              <a:rPr lang="en-GB" sz="2400" b="1" dirty="0">
                <a:solidFill>
                  <a:schemeClr val="accent4"/>
                </a:solidFill>
                <a:latin typeface="+mn-lt"/>
                <a:ea typeface="Helvetica Neue"/>
                <a:cs typeface="Helvetica Neue"/>
                <a:sym typeface="Helvetica Neue"/>
              </a:rPr>
              <a:t>approval</a:t>
            </a:r>
            <a:r>
              <a:rPr lang="en-GB" sz="2400" dirty="0">
                <a:solidFill>
                  <a:schemeClr val="accent4"/>
                </a:solidFill>
                <a:latin typeface="+mn-lt"/>
                <a:ea typeface="Helvetica Neue"/>
                <a:cs typeface="Helvetica Neue"/>
                <a:sym typeface="Helvetica Neue"/>
              </a:rPr>
              <a:t>.</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 Practicing Responsible Online Behaviour</a:t>
            </a:r>
          </a:p>
        </p:txBody>
      </p:sp>
      <p:sp>
        <p:nvSpPr>
          <p:cNvPr id="5" name="CasellaDiTesto 4">
            <a:extLst>
              <a:ext uri="{FF2B5EF4-FFF2-40B4-BE49-F238E27FC236}">
                <a16:creationId xmlns:a16="http://schemas.microsoft.com/office/drawing/2014/main" id="{325D6EC8-2A10-ACE9-F8B8-A19699C279D7}"/>
              </a:ext>
            </a:extLst>
          </p:cNvPr>
          <p:cNvSpPr txBox="1"/>
          <p:nvPr/>
        </p:nvSpPr>
        <p:spPr>
          <a:xfrm>
            <a:off x="5351929" y="5354290"/>
            <a:ext cx="995082" cy="707886"/>
          </a:xfrm>
          <a:prstGeom prst="rect">
            <a:avLst/>
          </a:prstGeom>
          <a:noFill/>
        </p:spPr>
        <p:txBody>
          <a:bodyPr wrap="square">
            <a:spAutoFit/>
          </a:bodyPr>
          <a:lstStyle/>
          <a:p>
            <a:r>
              <a:rPr lang="en-GB" sz="4000" dirty="0"/>
              <a:t>👍</a:t>
            </a:r>
          </a:p>
        </p:txBody>
      </p:sp>
      <p:sp>
        <p:nvSpPr>
          <p:cNvPr id="9" name="CasellaDiTesto 8">
            <a:extLst>
              <a:ext uri="{FF2B5EF4-FFF2-40B4-BE49-F238E27FC236}">
                <a16:creationId xmlns:a16="http://schemas.microsoft.com/office/drawing/2014/main" id="{6A73A72B-D9B0-01CF-3000-91B543CE3090}"/>
              </a:ext>
            </a:extLst>
          </p:cNvPr>
          <p:cNvSpPr txBox="1"/>
          <p:nvPr/>
        </p:nvSpPr>
        <p:spPr>
          <a:xfrm>
            <a:off x="1277087" y="6259528"/>
            <a:ext cx="6038113" cy="2677656"/>
          </a:xfrm>
          <a:prstGeom prst="rect">
            <a:avLst/>
          </a:prstGeom>
          <a:noFill/>
        </p:spPr>
        <p:txBody>
          <a:bodyPr wrap="square">
            <a:spAutoFit/>
          </a:bodyPr>
          <a:lstStyle/>
          <a:p>
            <a:pPr marL="0" marR="0" lvl="0" indent="0" algn="just" rtl="0">
              <a:spcBef>
                <a:spcPts val="0"/>
              </a:spcBef>
              <a:spcAft>
                <a:spcPts val="0"/>
              </a:spcAft>
              <a:buNone/>
            </a:pPr>
            <a:r>
              <a:rPr lang="en-GB" sz="2400" dirty="0">
                <a:solidFill>
                  <a:schemeClr val="accent4"/>
                </a:solidFill>
                <a:latin typeface="+mn-lt"/>
                <a:ea typeface="Helvetica Neue"/>
                <a:cs typeface="Helvetica Neue"/>
                <a:sym typeface="Helvetica Neue"/>
              </a:rPr>
              <a:t>In addition to symbolism, also </a:t>
            </a:r>
            <a:r>
              <a:rPr lang="en-GB" sz="2400" b="1" dirty="0">
                <a:solidFill>
                  <a:schemeClr val="accent4"/>
                </a:solidFill>
                <a:latin typeface="+mn-lt"/>
                <a:ea typeface="Helvetica Neue"/>
                <a:cs typeface="Helvetica Neue"/>
                <a:sym typeface="Helvetica Neue"/>
              </a:rPr>
              <a:t>the effective use of formatting </a:t>
            </a:r>
            <a:r>
              <a:rPr lang="en-GB" sz="2400" dirty="0">
                <a:solidFill>
                  <a:schemeClr val="accent4"/>
                </a:solidFill>
                <a:latin typeface="+mn-lt"/>
                <a:ea typeface="Helvetica Neue"/>
                <a:cs typeface="Helvetica Neue"/>
                <a:sym typeface="Helvetica Neue"/>
              </a:rPr>
              <a:t>improves the readability of your messages. Use headings, bold or italicised text, bullet points, and numbered lists </a:t>
            </a:r>
            <a:r>
              <a:rPr lang="en-GB" sz="2400" b="1" dirty="0">
                <a:solidFill>
                  <a:schemeClr val="accent4"/>
                </a:solidFill>
                <a:latin typeface="+mn-lt"/>
                <a:ea typeface="Helvetica Neue"/>
                <a:cs typeface="Helvetica Neue"/>
                <a:sym typeface="Helvetica Neue"/>
              </a:rPr>
              <a:t>to better organise information </a:t>
            </a:r>
            <a:r>
              <a:rPr lang="en-GB" sz="2400" dirty="0">
                <a:solidFill>
                  <a:schemeClr val="accent4"/>
                </a:solidFill>
                <a:latin typeface="+mn-lt"/>
                <a:ea typeface="Helvetica Neue"/>
                <a:cs typeface="Helvetica Neue"/>
                <a:sym typeface="Helvetica Neue"/>
              </a:rPr>
              <a:t>and </a:t>
            </a:r>
            <a:r>
              <a:rPr lang="en-GB" sz="2400" b="1" dirty="0">
                <a:solidFill>
                  <a:schemeClr val="accent4"/>
                </a:solidFill>
                <a:latin typeface="+mn-lt"/>
                <a:ea typeface="Helvetica Neue"/>
                <a:cs typeface="Helvetica Neue"/>
                <a:sym typeface="Helvetica Neue"/>
              </a:rPr>
              <a:t>make it easier to understand</a:t>
            </a:r>
            <a:r>
              <a:rPr lang="en-GB" sz="2400" dirty="0">
                <a:solidFill>
                  <a:schemeClr val="accent4"/>
                </a:solidFill>
                <a:latin typeface="+mn-lt"/>
                <a:ea typeface="Helvetica Neue"/>
                <a:cs typeface="Helvetica Neue"/>
                <a:sym typeface="Helvetica Neue"/>
              </a:rPr>
              <a:t>.</a:t>
            </a:r>
          </a:p>
        </p:txBody>
      </p:sp>
      <p:sp>
        <p:nvSpPr>
          <p:cNvPr id="11" name="CasellaDiTesto 10">
            <a:extLst>
              <a:ext uri="{FF2B5EF4-FFF2-40B4-BE49-F238E27FC236}">
                <a16:creationId xmlns:a16="http://schemas.microsoft.com/office/drawing/2014/main" id="{04835A3F-B577-5489-A741-4C34A8F991AB}"/>
              </a:ext>
            </a:extLst>
          </p:cNvPr>
          <p:cNvSpPr txBox="1"/>
          <p:nvPr/>
        </p:nvSpPr>
        <p:spPr>
          <a:xfrm>
            <a:off x="7980218" y="6259528"/>
            <a:ext cx="9330321" cy="2677656"/>
          </a:xfrm>
          <a:prstGeom prst="rect">
            <a:avLst/>
          </a:prstGeom>
          <a:noFill/>
        </p:spPr>
        <p:txBody>
          <a:bodyPr wrap="square">
            <a:spAutoFit/>
          </a:bodyPr>
          <a:lstStyle/>
          <a:p>
            <a:pPr marL="0" marR="0" lvl="0" indent="0" algn="just" rtl="0">
              <a:spcBef>
                <a:spcPts val="0"/>
              </a:spcBef>
              <a:spcAft>
                <a:spcPts val="0"/>
              </a:spcAft>
              <a:buNone/>
            </a:pPr>
            <a:r>
              <a:rPr lang="en-GB" sz="2400" b="1" dirty="0">
                <a:solidFill>
                  <a:srgbClr val="58CDFC"/>
                </a:solidFill>
                <a:latin typeface="+mn-lt"/>
                <a:ea typeface="Helvetica Neue"/>
                <a:cs typeface="Helvetica Neue"/>
                <a:sym typeface="Helvetica Neue"/>
              </a:rPr>
              <a:t>Example</a:t>
            </a:r>
            <a:r>
              <a:rPr lang="en-GB" sz="2400" dirty="0">
                <a:solidFill>
                  <a:schemeClr val="accent4"/>
                </a:solidFill>
                <a:latin typeface="+mn-lt"/>
                <a:ea typeface="Helvetica Neue"/>
                <a:cs typeface="Helvetica Neue"/>
                <a:sym typeface="Helvetica Neue"/>
              </a:rPr>
              <a:t>: When sending an e-mail summarising key points from a meeting, use bullet points as follows.</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chemeClr val="accent4"/>
                </a:solidFill>
                <a:latin typeface="+mn-lt"/>
                <a:ea typeface="Helvetica Neue"/>
                <a:cs typeface="Helvetica Neue"/>
                <a:sym typeface="Helvetica Neue"/>
              </a:rPr>
              <a:t>Meeting’s key takeaways</a:t>
            </a:r>
            <a:r>
              <a:rPr lang="en-GB" sz="2400" dirty="0">
                <a:solidFill>
                  <a:schemeClr val="accent4"/>
                </a:solidFill>
                <a:latin typeface="+mn-lt"/>
                <a:ea typeface="Helvetica Neue"/>
                <a:cs typeface="Helvetica Neue"/>
                <a:sym typeface="Helvetica Neue"/>
              </a:rPr>
              <a:t>:</a:t>
            </a:r>
          </a:p>
          <a:p>
            <a:pPr marL="342900" marR="0" lvl="0" indent="-342900" algn="just" rtl="0">
              <a:spcBef>
                <a:spcPts val="0"/>
              </a:spcBef>
              <a:spcAft>
                <a:spcPts val="0"/>
              </a:spcAft>
              <a:buFont typeface="Arial" panose="020B0604020202020204" pitchFamily="34" charset="0"/>
              <a:buChar char="•"/>
            </a:pPr>
            <a:r>
              <a:rPr lang="en-GB" sz="2400" b="1" dirty="0">
                <a:solidFill>
                  <a:schemeClr val="accent4"/>
                </a:solidFill>
                <a:latin typeface="+mn-lt"/>
                <a:ea typeface="Helvetica Neue"/>
                <a:cs typeface="Helvetica Neue"/>
                <a:sym typeface="Helvetica Neue"/>
              </a:rPr>
              <a:t>Report</a:t>
            </a:r>
            <a:r>
              <a:rPr lang="en-GB" sz="2400" dirty="0">
                <a:solidFill>
                  <a:schemeClr val="accent4"/>
                </a:solidFill>
                <a:latin typeface="+mn-lt"/>
                <a:ea typeface="Helvetica Neue"/>
                <a:cs typeface="Helvetica Neue"/>
                <a:sym typeface="Helvetica Neue"/>
              </a:rPr>
              <a:t> to be delivered </a:t>
            </a:r>
            <a:r>
              <a:rPr lang="en-GB" sz="2400" b="1" dirty="0">
                <a:solidFill>
                  <a:schemeClr val="accent4"/>
                </a:solidFill>
                <a:latin typeface="+mn-lt"/>
                <a:ea typeface="Helvetica Neue"/>
                <a:cs typeface="Helvetica Neue"/>
                <a:sym typeface="Helvetica Neue"/>
              </a:rPr>
              <a:t>by</a:t>
            </a:r>
            <a:r>
              <a:rPr lang="en-GB" sz="2400" dirty="0">
                <a:solidFill>
                  <a:schemeClr val="accent4"/>
                </a:solidFill>
                <a:latin typeface="+mn-lt"/>
                <a:ea typeface="Helvetica Neue"/>
                <a:cs typeface="Helvetica Neue"/>
                <a:sym typeface="Helvetica Neue"/>
              </a:rPr>
              <a:t> </a:t>
            </a:r>
            <a:r>
              <a:rPr lang="en-GB" sz="2400" b="1" dirty="0">
                <a:solidFill>
                  <a:schemeClr val="accent4"/>
                </a:solidFill>
                <a:latin typeface="+mn-lt"/>
                <a:ea typeface="Helvetica Neue"/>
                <a:cs typeface="Helvetica Neue"/>
                <a:sym typeface="Helvetica Neue"/>
              </a:rPr>
              <a:t>December 15</a:t>
            </a:r>
            <a:r>
              <a:rPr lang="en-GB" sz="2400" dirty="0">
                <a:solidFill>
                  <a:schemeClr val="accent4"/>
                </a:solidFill>
                <a:latin typeface="+mn-lt"/>
                <a:ea typeface="Helvetica Neue"/>
                <a:cs typeface="Helvetica Neue"/>
                <a:sym typeface="Helvetica Neue"/>
              </a:rPr>
              <a:t>, 2023</a:t>
            </a:r>
          </a:p>
          <a:p>
            <a:pPr marL="342900" marR="0" lvl="0" indent="-342900" algn="just" rtl="0">
              <a:spcBef>
                <a:spcPts val="0"/>
              </a:spcBef>
              <a:spcAft>
                <a:spcPts val="0"/>
              </a:spcAft>
              <a:buFont typeface="Arial" panose="020B0604020202020204" pitchFamily="34" charset="0"/>
              <a:buChar char="•"/>
            </a:pPr>
            <a:r>
              <a:rPr lang="en-GB" sz="2400" dirty="0">
                <a:solidFill>
                  <a:schemeClr val="accent4"/>
                </a:solidFill>
                <a:latin typeface="+mn-lt"/>
                <a:ea typeface="Helvetica Neue"/>
                <a:cs typeface="Helvetica Neue"/>
                <a:sym typeface="Helvetica Neue"/>
              </a:rPr>
              <a:t>Dissemination to be improved with </a:t>
            </a:r>
            <a:r>
              <a:rPr lang="en-GB" sz="2400" b="1" dirty="0">
                <a:solidFill>
                  <a:schemeClr val="accent4"/>
                </a:solidFill>
                <a:latin typeface="+mn-lt"/>
                <a:ea typeface="Helvetica Neue"/>
                <a:cs typeface="Helvetica Neue"/>
                <a:sym typeface="Helvetica Neue"/>
              </a:rPr>
              <a:t>Press Releases’ publication</a:t>
            </a:r>
          </a:p>
          <a:p>
            <a:pPr marL="342900" indent="-342900" algn="just">
              <a:buFont typeface="Arial" panose="020B0604020202020204" pitchFamily="34" charset="0"/>
              <a:buChar char="•"/>
            </a:pPr>
            <a:r>
              <a:rPr lang="en-GB" sz="2400" dirty="0">
                <a:solidFill>
                  <a:schemeClr val="accent4"/>
                </a:solidFill>
                <a:latin typeface="+mn-lt"/>
                <a:ea typeface="Helvetica Neue"/>
                <a:cs typeface="Helvetica Neue"/>
                <a:sym typeface="Helvetica Neue"/>
              </a:rPr>
              <a:t>Next online </a:t>
            </a:r>
            <a:r>
              <a:rPr lang="en-GB" sz="2400" b="1" dirty="0">
                <a:solidFill>
                  <a:schemeClr val="accent4"/>
                </a:solidFill>
                <a:latin typeface="+mn-lt"/>
                <a:ea typeface="Helvetica Neue"/>
                <a:cs typeface="Helvetica Neue"/>
                <a:sym typeface="Helvetica Neue"/>
              </a:rPr>
              <a:t>call</a:t>
            </a:r>
            <a:r>
              <a:rPr lang="en-GB" sz="2400" dirty="0">
                <a:solidFill>
                  <a:schemeClr val="accent4"/>
                </a:solidFill>
                <a:latin typeface="+mn-lt"/>
                <a:ea typeface="Helvetica Neue"/>
                <a:cs typeface="Helvetica Neue"/>
                <a:sym typeface="Helvetica Neue"/>
              </a:rPr>
              <a:t>: </a:t>
            </a:r>
            <a:r>
              <a:rPr lang="en-GB" sz="2400" b="1" dirty="0">
                <a:solidFill>
                  <a:schemeClr val="accent4"/>
                </a:solidFill>
                <a:latin typeface="+mn-lt"/>
                <a:ea typeface="Helvetica Neue"/>
                <a:cs typeface="Helvetica Neue"/>
                <a:sym typeface="Helvetica Neue"/>
              </a:rPr>
              <a:t>January 9</a:t>
            </a:r>
            <a:r>
              <a:rPr lang="en-GB" sz="2400" dirty="0">
                <a:solidFill>
                  <a:schemeClr val="accent4"/>
                </a:solidFill>
                <a:latin typeface="+mn-lt"/>
                <a:ea typeface="Helvetica Neue"/>
                <a:cs typeface="Helvetica Neue"/>
                <a:sym typeface="Helvetica Neue"/>
              </a:rPr>
              <a:t>, 2024</a:t>
            </a:r>
          </a:p>
        </p:txBody>
      </p:sp>
      <p:cxnSp>
        <p:nvCxnSpPr>
          <p:cNvPr id="12" name="Connettore 2 11">
            <a:extLst>
              <a:ext uri="{FF2B5EF4-FFF2-40B4-BE49-F238E27FC236}">
                <a16:creationId xmlns:a16="http://schemas.microsoft.com/office/drawing/2014/main" id="{ED475FC5-6AB2-1A7D-1003-1773BA4EB951}"/>
              </a:ext>
            </a:extLst>
          </p:cNvPr>
          <p:cNvCxnSpPr>
            <a:cxnSpLocks/>
          </p:cNvCxnSpPr>
          <p:nvPr/>
        </p:nvCxnSpPr>
        <p:spPr>
          <a:xfrm flipV="1">
            <a:off x="7311533" y="7599618"/>
            <a:ext cx="672353" cy="3598"/>
          </a:xfrm>
          <a:prstGeom prst="straightConnector1">
            <a:avLst/>
          </a:prstGeom>
          <a:ln w="38100">
            <a:solidFill>
              <a:srgbClr val="58CDF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629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0631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Proper Language, Tone and Netiquette in Online Interactions</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dirty="0">
                <a:solidFill>
                  <a:schemeClr val="accent4"/>
                </a:solidFill>
                <a:latin typeface="+mn-lt"/>
                <a:ea typeface="Helvetica Neue"/>
                <a:cs typeface="Helvetica Neue"/>
                <a:sym typeface="Helvetica Neue"/>
              </a:rPr>
              <a:t>Using </a:t>
            </a:r>
            <a:r>
              <a:rPr lang="en-GB" sz="2400" b="1" dirty="0">
                <a:solidFill>
                  <a:schemeClr val="accent4"/>
                </a:solidFill>
                <a:latin typeface="+mn-lt"/>
                <a:ea typeface="Helvetica Neue"/>
                <a:cs typeface="Helvetica Neue"/>
                <a:sym typeface="Helvetica Neue"/>
              </a:rPr>
              <a:t>appropriate language and tone </a:t>
            </a:r>
            <a:r>
              <a:rPr lang="en-GB" sz="2400" dirty="0">
                <a:solidFill>
                  <a:schemeClr val="accent4"/>
                </a:solidFill>
                <a:latin typeface="+mn-lt"/>
                <a:ea typeface="Helvetica Neue"/>
                <a:cs typeface="Helvetica Neue"/>
                <a:sym typeface="Helvetica Neue"/>
              </a:rPr>
              <a:t>is crucial to convey your message accurately, avoiding misunderstanding.</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rgbClr val="58CDFC"/>
                </a:solidFill>
                <a:latin typeface="+mn-lt"/>
                <a:ea typeface="Helvetica Neue"/>
                <a:cs typeface="Helvetica Neue"/>
                <a:sym typeface="Wingdings" pitchFamily="2" charset="2"/>
              </a:rPr>
              <a:t>Be mindful </a:t>
            </a:r>
            <a:r>
              <a:rPr lang="en-GB" sz="2400" dirty="0">
                <a:solidFill>
                  <a:schemeClr val="accent4"/>
                </a:solidFill>
                <a:latin typeface="+mn-lt"/>
                <a:ea typeface="Helvetica Neue"/>
                <a:cs typeface="Helvetica Neue"/>
                <a:sym typeface="Wingdings" pitchFamily="2" charset="2"/>
              </a:rPr>
              <a:t>of the words you choose and the tone you adopt </a:t>
            </a:r>
            <a:r>
              <a:rPr lang="en-GB" sz="2400" b="1" dirty="0">
                <a:solidFill>
                  <a:schemeClr val="accent4"/>
                </a:solidFill>
                <a:latin typeface="+mn-lt"/>
                <a:ea typeface="Helvetica Neue"/>
                <a:cs typeface="Helvetica Neue"/>
                <a:sym typeface="Wingdings" pitchFamily="2" charset="2"/>
              </a:rPr>
              <a:t>to maintain positive and effective interactions</a:t>
            </a:r>
            <a:r>
              <a:rPr lang="en-GB" sz="2400" dirty="0">
                <a:solidFill>
                  <a:schemeClr val="accent4"/>
                </a:solidFill>
                <a:latin typeface="+mn-lt"/>
                <a:ea typeface="Helvetica Neue"/>
                <a:cs typeface="Helvetica Neue"/>
                <a:sym typeface="Wingdings" pitchFamily="2" charset="2"/>
              </a:rPr>
              <a:t>. And </a:t>
            </a:r>
            <a:r>
              <a:rPr lang="en-GB" sz="2400" b="1" dirty="0">
                <a:solidFill>
                  <a:srgbClr val="58CDFC"/>
                </a:solidFill>
                <a:latin typeface="+mn-lt"/>
                <a:ea typeface="Helvetica Neue"/>
                <a:cs typeface="Helvetica Neue"/>
                <a:sym typeface="Wingdings" pitchFamily="2" charset="2"/>
              </a:rPr>
              <a:t>be aware </a:t>
            </a:r>
            <a:r>
              <a:rPr lang="en-GB" sz="2400" dirty="0">
                <a:solidFill>
                  <a:schemeClr val="accent4"/>
                </a:solidFill>
                <a:latin typeface="+mn-lt"/>
                <a:ea typeface="Helvetica Neue"/>
                <a:cs typeface="Helvetica Neue"/>
                <a:sym typeface="Wingdings" pitchFamily="2" charset="2"/>
              </a:rPr>
              <a:t>that online (writing) communication generally lacks of facial expressions and tone of voice</a:t>
            </a:r>
            <a:r>
              <a:rPr lang="en-GB" sz="2400" dirty="0">
                <a:solidFill>
                  <a:schemeClr val="accent4"/>
                </a:solidFill>
                <a:latin typeface="+mn-lt"/>
                <a:ea typeface="Helvetica Neue"/>
                <a:cs typeface="Helvetica Neue"/>
                <a:sym typeface="Helvetica Neue"/>
              </a:rPr>
              <a:t>. Therefore, proper language and tone have an </a:t>
            </a:r>
            <a:r>
              <a:rPr lang="en-GB" sz="2400" b="1" dirty="0">
                <a:solidFill>
                  <a:schemeClr val="accent4"/>
                </a:solidFill>
                <a:latin typeface="+mn-lt"/>
                <a:ea typeface="Helvetica Neue"/>
                <a:cs typeface="Helvetica Neue"/>
                <a:sym typeface="Helvetica Neue"/>
              </a:rPr>
              <a:t>increased impact on how your message is received</a:t>
            </a:r>
            <a:r>
              <a:rPr lang="en-GB" sz="2400" dirty="0">
                <a:solidFill>
                  <a:schemeClr val="accent4"/>
                </a:solidFill>
                <a:latin typeface="+mn-lt"/>
                <a:ea typeface="Helvetica Neue"/>
                <a:cs typeface="Helvetica Neue"/>
                <a:sym typeface="Helvetica Neue"/>
              </a:rPr>
              <a:t>.</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dirty="0">
                <a:solidFill>
                  <a:schemeClr val="accent4"/>
                </a:solidFill>
                <a:latin typeface="+mn-lt"/>
                <a:ea typeface="Helvetica Neue"/>
                <a:cs typeface="Helvetica Neue"/>
                <a:sym typeface="Helvetica Neue"/>
              </a:rPr>
              <a:t>In a global online community, it’s important to </a:t>
            </a:r>
            <a:r>
              <a:rPr lang="en-GB" sz="2400" b="1" dirty="0">
                <a:solidFill>
                  <a:srgbClr val="58CDFC"/>
                </a:solidFill>
                <a:latin typeface="+mn-lt"/>
                <a:ea typeface="Helvetica Neue"/>
                <a:cs typeface="Helvetica Neue"/>
                <a:sym typeface="Helvetica Neue"/>
              </a:rPr>
              <a:t>be sensitive </a:t>
            </a:r>
            <a:r>
              <a:rPr lang="en-GB" sz="2400" dirty="0">
                <a:solidFill>
                  <a:schemeClr val="accent4"/>
                </a:solidFill>
                <a:latin typeface="+mn-lt"/>
                <a:ea typeface="Helvetica Neue"/>
                <a:cs typeface="Helvetica Neue"/>
                <a:sym typeface="Helvetica Neue"/>
              </a:rPr>
              <a:t>regarding social and cultural differences, by utilising a </a:t>
            </a:r>
            <a:r>
              <a:rPr lang="en-GB" sz="2400" b="1" dirty="0">
                <a:solidFill>
                  <a:schemeClr val="accent4"/>
                </a:solidFill>
                <a:latin typeface="+mn-lt"/>
                <a:ea typeface="Helvetica Neue"/>
                <a:cs typeface="Helvetica Neue"/>
                <a:sym typeface="Helvetica Neue"/>
              </a:rPr>
              <a:t>respectful and inclusive language</a:t>
            </a:r>
            <a:r>
              <a:rPr lang="en-GB" sz="2400" dirty="0">
                <a:solidFill>
                  <a:schemeClr val="accent4"/>
                </a:solidFill>
                <a:latin typeface="+mn-lt"/>
                <a:ea typeface="Helvetica Neue"/>
                <a:cs typeface="Helvetica Neue"/>
                <a:sym typeface="Helvetica Neue"/>
              </a:rPr>
              <a:t>.</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rgbClr val="58CDFC"/>
                </a:solidFill>
                <a:latin typeface="+mn-lt"/>
                <a:ea typeface="Helvetica Neue"/>
                <a:cs typeface="Helvetica Neue"/>
                <a:sym typeface="Helvetica Neue"/>
              </a:rPr>
              <a:t>Examples</a:t>
            </a:r>
            <a:r>
              <a:rPr lang="en-GB" sz="2400" dirty="0">
                <a:solidFill>
                  <a:schemeClr val="accent4"/>
                </a:solidFill>
                <a:latin typeface="+mn-lt"/>
                <a:ea typeface="Helvetica Neue"/>
                <a:cs typeface="Helvetica Neue"/>
                <a:sym typeface="Helvetica Neue"/>
              </a:rPr>
              <a:t>:</a:t>
            </a:r>
          </a:p>
          <a:p>
            <a:pPr marL="0" marR="0" lvl="0" indent="0" algn="just" rtl="0">
              <a:spcBef>
                <a:spcPts val="0"/>
              </a:spcBef>
              <a:spcAft>
                <a:spcPts val="0"/>
              </a:spcAft>
              <a:buNone/>
            </a:pPr>
            <a:endParaRPr lang="en-GB" sz="12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en-GB" sz="2400" dirty="0">
                <a:solidFill>
                  <a:schemeClr val="accent4"/>
                </a:solidFill>
                <a:latin typeface="+mn-lt"/>
                <a:ea typeface="Helvetica Neue"/>
                <a:cs typeface="Helvetica Neue"/>
                <a:sym typeface="Helvetica Neue"/>
              </a:rPr>
              <a:t>Prefer </a:t>
            </a:r>
            <a:r>
              <a:rPr lang="en-GB" sz="2400" b="1" i="1" dirty="0">
                <a:solidFill>
                  <a:schemeClr val="accent4"/>
                </a:solidFill>
                <a:latin typeface="+mn-lt"/>
                <a:ea typeface="Helvetica Neue"/>
                <a:cs typeface="Helvetica Neue"/>
                <a:sym typeface="Helvetica Neue"/>
              </a:rPr>
              <a:t>“I see your point, but I have a different perspective”</a:t>
            </a:r>
            <a:r>
              <a:rPr lang="en-GB" sz="2400" dirty="0">
                <a:solidFill>
                  <a:schemeClr val="accent4"/>
                </a:solidFill>
                <a:latin typeface="+mn-lt"/>
                <a:ea typeface="Helvetica Neue"/>
                <a:cs typeface="Helvetica Neue"/>
                <a:sym typeface="Helvetica Neue"/>
              </a:rPr>
              <a:t> to </a:t>
            </a:r>
            <a:r>
              <a:rPr lang="en-GB" sz="2400" i="1" dirty="0">
                <a:solidFill>
                  <a:schemeClr val="accent4"/>
                </a:solidFill>
                <a:latin typeface="+mn-lt"/>
                <a:ea typeface="Helvetica Neue"/>
                <a:cs typeface="Helvetica Neue"/>
                <a:sym typeface="Helvetica Neue"/>
              </a:rPr>
              <a:t>“You are wrong”</a:t>
            </a:r>
            <a:r>
              <a:rPr lang="en-GB" sz="2400" dirty="0">
                <a:solidFill>
                  <a:schemeClr val="accent4"/>
                </a:solidFill>
                <a:latin typeface="+mn-lt"/>
                <a:ea typeface="Helvetica Neue"/>
                <a:cs typeface="Helvetica Neue"/>
                <a:sym typeface="Helvetica Neue"/>
              </a:rPr>
              <a:t>, thus avoiding misunderstanding</a:t>
            </a:r>
          </a:p>
          <a:p>
            <a:pPr marL="342900" marR="0" lvl="0" indent="-342900" algn="just" rtl="0">
              <a:spcBef>
                <a:spcPts val="0"/>
              </a:spcBef>
              <a:spcAft>
                <a:spcPts val="0"/>
              </a:spcAf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Avoid</a:t>
            </a:r>
            <a:r>
              <a:rPr lang="en-GB" sz="2400" dirty="0">
                <a:solidFill>
                  <a:schemeClr val="accent4"/>
                </a:solidFill>
                <a:latin typeface="+mn-lt"/>
                <a:ea typeface="Helvetica Neue"/>
                <a:cs typeface="Helvetica Neue"/>
                <a:sym typeface="Helvetica Neue"/>
              </a:rPr>
              <a:t> using </a:t>
            </a:r>
            <a:r>
              <a:rPr lang="en-GB" sz="2400" b="1" dirty="0">
                <a:solidFill>
                  <a:schemeClr val="accent4"/>
                </a:solidFill>
                <a:latin typeface="+mn-lt"/>
                <a:ea typeface="Helvetica Neue"/>
                <a:cs typeface="Helvetica Neue"/>
                <a:sym typeface="Helvetica Neue"/>
              </a:rPr>
              <a:t>gender-specific terms </a:t>
            </a:r>
            <a:r>
              <a:rPr lang="en-GB" sz="2400" dirty="0">
                <a:solidFill>
                  <a:schemeClr val="accent4"/>
                </a:solidFill>
                <a:latin typeface="+mn-lt"/>
                <a:ea typeface="Helvetica Neue"/>
                <a:cs typeface="Helvetica Neue"/>
                <a:sym typeface="Helvetica Neue"/>
              </a:rPr>
              <a:t>or </a:t>
            </a:r>
            <a:r>
              <a:rPr lang="en-GB" sz="2400" b="1" dirty="0">
                <a:solidFill>
                  <a:schemeClr val="accent4"/>
                </a:solidFill>
                <a:latin typeface="+mn-lt"/>
                <a:ea typeface="Helvetica Neue"/>
                <a:cs typeface="Helvetica Neue"/>
                <a:sym typeface="Helvetica Neue"/>
              </a:rPr>
              <a:t>assumptions</a:t>
            </a:r>
            <a:r>
              <a:rPr lang="en-GB" sz="2400" dirty="0">
                <a:solidFill>
                  <a:schemeClr val="accent4"/>
                </a:solidFill>
                <a:latin typeface="+mn-lt"/>
                <a:ea typeface="Helvetica Neue"/>
                <a:cs typeface="Helvetica Neue"/>
                <a:sym typeface="Helvetica Neue"/>
              </a:rPr>
              <a:t> about someone’s background or identity – especially for religion or ethnicity.</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 Practicing Responsible Online Behaviour</a:t>
            </a:r>
          </a:p>
        </p:txBody>
      </p:sp>
    </p:spTree>
    <p:extLst>
      <p:ext uri="{BB962C8B-B14F-4D97-AF65-F5344CB8AC3E}">
        <p14:creationId xmlns:p14="http://schemas.microsoft.com/office/powerpoint/2010/main" val="3655204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532449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Proper Language, Tone and Netiquette in Online Interactions</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dirty="0">
                <a:solidFill>
                  <a:schemeClr val="accent4"/>
                </a:solidFill>
                <a:latin typeface="+mn-lt"/>
                <a:ea typeface="Helvetica Neue"/>
                <a:cs typeface="Helvetica Neue"/>
                <a:sym typeface="Helvetica Neue"/>
              </a:rPr>
              <a:t>Although for the proper language and tone there are no obvious differences between online and offline communication, let’s introduce the </a:t>
            </a:r>
            <a:r>
              <a:rPr lang="en-GB" sz="2400" b="1" dirty="0">
                <a:solidFill>
                  <a:schemeClr val="accent4"/>
                </a:solidFill>
                <a:latin typeface="+mn-lt"/>
                <a:ea typeface="Helvetica Neue"/>
                <a:cs typeface="Helvetica Neue"/>
                <a:sym typeface="Helvetica Neue"/>
              </a:rPr>
              <a:t>netiquette</a:t>
            </a:r>
            <a:r>
              <a:rPr lang="en-GB" sz="2400" dirty="0">
                <a:solidFill>
                  <a:schemeClr val="accent4"/>
                </a:solidFill>
                <a:latin typeface="+mn-lt"/>
                <a:ea typeface="Helvetica Neue"/>
                <a:cs typeface="Helvetica Neue"/>
                <a:sym typeface="Helvetica Neue"/>
              </a:rPr>
              <a:t> (online etiquette) as a </a:t>
            </a:r>
            <a:r>
              <a:rPr lang="en-GB" sz="2400" b="1" dirty="0">
                <a:solidFill>
                  <a:schemeClr val="accent4"/>
                </a:solidFill>
                <a:latin typeface="+mn-lt"/>
                <a:ea typeface="Helvetica Neue"/>
                <a:cs typeface="Helvetica Neue"/>
                <a:sym typeface="Helvetica Neue"/>
              </a:rPr>
              <a:t>set of rules that promote appropriate and responsible behaviour in online interactions</a:t>
            </a:r>
            <a:r>
              <a:rPr lang="en-GB" sz="2400" dirty="0">
                <a:solidFill>
                  <a:schemeClr val="accent4"/>
                </a:solidFill>
                <a:latin typeface="+mn-lt"/>
                <a:ea typeface="Helvetica Neue"/>
                <a:cs typeface="Helvetica Neue"/>
                <a:sym typeface="Helvetica Neue"/>
              </a:rPr>
              <a:t>.</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dirty="0">
                <a:solidFill>
                  <a:schemeClr val="accent4"/>
                </a:solidFill>
                <a:latin typeface="+mn-lt"/>
                <a:ea typeface="Helvetica Neue"/>
                <a:cs typeface="Helvetica Neue"/>
                <a:sym typeface="Helvetica Neue"/>
              </a:rPr>
              <a:t>These rules play a vital role in:</a:t>
            </a:r>
          </a:p>
          <a:p>
            <a:pPr marL="0" marR="0" lvl="0" indent="0" algn="just" rtl="0">
              <a:spcBef>
                <a:spcPts val="0"/>
              </a:spcBef>
              <a:spcAft>
                <a:spcPts val="0"/>
              </a:spcAft>
              <a:buNone/>
            </a:pPr>
            <a:endParaRPr lang="en-GB" sz="12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en-GB" sz="2400" b="1" dirty="0">
                <a:solidFill>
                  <a:schemeClr val="accent4"/>
                </a:solidFill>
                <a:latin typeface="+mn-lt"/>
                <a:ea typeface="Helvetica Neue"/>
                <a:cs typeface="Helvetica Neue"/>
                <a:sym typeface="Helvetica Neue"/>
              </a:rPr>
              <a:t>Enhancing communication skills</a:t>
            </a:r>
          </a:p>
          <a:p>
            <a:pPr marL="342900" marR="0" lvl="0" indent="-342900" algn="just" rtl="0">
              <a:spcBef>
                <a:spcPts val="0"/>
              </a:spcBef>
              <a:spcAft>
                <a:spcPts val="0"/>
              </a:spcAft>
              <a:buFont typeface="Arial" panose="020B0604020202020204" pitchFamily="34" charset="0"/>
              <a:buChar char="•"/>
            </a:pPr>
            <a:endParaRPr lang="en-GB" sz="1200" b="1"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en-GB" sz="2400" b="1" dirty="0">
                <a:solidFill>
                  <a:schemeClr val="accent4"/>
                </a:solidFill>
                <a:latin typeface="+mn-lt"/>
                <a:ea typeface="Helvetica Neue"/>
                <a:cs typeface="Helvetica Neue"/>
                <a:sym typeface="Helvetica Neue"/>
              </a:rPr>
              <a:t>Preventing misunderstanding</a:t>
            </a:r>
          </a:p>
          <a:p>
            <a:pPr marL="342900" marR="0" lvl="0" indent="-342900" algn="just" rtl="0">
              <a:spcBef>
                <a:spcPts val="0"/>
              </a:spcBef>
              <a:spcAft>
                <a:spcPts val="0"/>
              </a:spcAft>
              <a:buFont typeface="Arial" panose="020B0604020202020204" pitchFamily="34" charset="0"/>
              <a:buChar char="•"/>
            </a:pPr>
            <a:endParaRPr lang="en-GB" sz="1200" b="1"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en-GB" sz="2400" b="1" dirty="0">
                <a:solidFill>
                  <a:schemeClr val="accent4"/>
                </a:solidFill>
                <a:latin typeface="+mn-lt"/>
                <a:ea typeface="Helvetica Neue"/>
                <a:cs typeface="Helvetica Neue"/>
                <a:sym typeface="Helvetica Neue"/>
              </a:rPr>
              <a:t>Providing guidelines</a:t>
            </a:r>
            <a:r>
              <a:rPr lang="en-GB" sz="2400" dirty="0">
                <a:solidFill>
                  <a:schemeClr val="accent4"/>
                </a:solidFill>
                <a:latin typeface="+mn-lt"/>
                <a:ea typeface="Helvetica Neue"/>
                <a:cs typeface="Helvetica Neue"/>
                <a:sym typeface="Helvetica Neue"/>
              </a:rPr>
              <a:t> on socially conduct when interacting and collaborating in a digital environment</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dirty="0">
                <a:solidFill>
                  <a:schemeClr val="accent4"/>
                </a:solidFill>
                <a:latin typeface="+mn-lt"/>
                <a:ea typeface="Helvetica Neue"/>
                <a:cs typeface="Helvetica Neue"/>
                <a:sym typeface="Helvetica Neue"/>
              </a:rPr>
              <a:t>Let’s focus on these rules and guidelines, including </a:t>
            </a:r>
            <a:r>
              <a:rPr lang="en-GB" sz="2400" b="1" dirty="0">
                <a:solidFill>
                  <a:srgbClr val="008F00"/>
                </a:solidFill>
                <a:latin typeface="+mn-lt"/>
                <a:ea typeface="Helvetica Neue"/>
                <a:cs typeface="Helvetica Neue"/>
                <a:sym typeface="Helvetica Neue"/>
              </a:rPr>
              <a:t>DO’s</a:t>
            </a:r>
            <a:r>
              <a:rPr lang="en-GB" sz="2400" dirty="0">
                <a:solidFill>
                  <a:schemeClr val="accent4"/>
                </a:solidFill>
                <a:latin typeface="+mn-lt"/>
                <a:ea typeface="Helvetica Neue"/>
                <a:cs typeface="Helvetica Neue"/>
                <a:sym typeface="Helvetica Neue"/>
              </a:rPr>
              <a:t> and </a:t>
            </a:r>
            <a:r>
              <a:rPr lang="en-GB" sz="2400" b="1" dirty="0">
                <a:solidFill>
                  <a:srgbClr val="FF0000"/>
                </a:solidFill>
                <a:latin typeface="+mn-lt"/>
                <a:ea typeface="Helvetica Neue"/>
                <a:cs typeface="Helvetica Neue"/>
                <a:sym typeface="Helvetica Neue"/>
              </a:rPr>
              <a:t>DON’Ts</a:t>
            </a:r>
            <a:r>
              <a:rPr lang="en-GB" sz="2400" dirty="0">
                <a:solidFill>
                  <a:schemeClr val="accent4"/>
                </a:solidFill>
                <a:latin typeface="+mn-lt"/>
                <a:ea typeface="Helvetica Neue"/>
                <a:cs typeface="Helvetica Neue"/>
                <a:sym typeface="Helvetica Neue"/>
              </a:rPr>
              <a:t>.</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 Practicing Responsible Online Behaviour</a:t>
            </a:r>
          </a:p>
        </p:txBody>
      </p:sp>
    </p:spTree>
    <p:extLst>
      <p:ext uri="{BB962C8B-B14F-4D97-AF65-F5344CB8AC3E}">
        <p14:creationId xmlns:p14="http://schemas.microsoft.com/office/powerpoint/2010/main" val="1551296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Proper Language, Tone and Netiquette in Online Interactions</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 Practicing Responsible Online Behaviour</a:t>
            </a:r>
          </a:p>
        </p:txBody>
      </p:sp>
      <p:graphicFrame>
        <p:nvGraphicFramePr>
          <p:cNvPr id="8" name="Tabella 8">
            <a:extLst>
              <a:ext uri="{FF2B5EF4-FFF2-40B4-BE49-F238E27FC236}">
                <a16:creationId xmlns:a16="http://schemas.microsoft.com/office/drawing/2014/main" id="{8B6DAB9F-238E-564F-9F0B-2375C50CFC86}"/>
              </a:ext>
            </a:extLst>
          </p:cNvPr>
          <p:cNvGraphicFramePr>
            <a:graphicFrameLocks noGrp="1"/>
          </p:cNvGraphicFramePr>
          <p:nvPr>
            <p:extLst>
              <p:ext uri="{D42A27DB-BD31-4B8C-83A1-F6EECF244321}">
                <p14:modId xmlns:p14="http://schemas.microsoft.com/office/powerpoint/2010/main" val="3899524058"/>
              </p:ext>
            </p:extLst>
          </p:nvPr>
        </p:nvGraphicFramePr>
        <p:xfrm>
          <a:off x="1378089" y="3688172"/>
          <a:ext cx="15795486" cy="4632960"/>
        </p:xfrm>
        <a:graphic>
          <a:graphicData uri="http://schemas.openxmlformats.org/drawingml/2006/table">
            <a:tbl>
              <a:tblPr firstRow="1" bandRow="1">
                <a:tableStyleId>{2D5ABB26-0587-4C30-8999-92F81FD0307C}</a:tableStyleId>
              </a:tblPr>
              <a:tblGrid>
                <a:gridCol w="7897743">
                  <a:extLst>
                    <a:ext uri="{9D8B030D-6E8A-4147-A177-3AD203B41FA5}">
                      <a16:colId xmlns:a16="http://schemas.microsoft.com/office/drawing/2014/main" val="3306209012"/>
                    </a:ext>
                  </a:extLst>
                </a:gridCol>
                <a:gridCol w="7897743">
                  <a:extLst>
                    <a:ext uri="{9D8B030D-6E8A-4147-A177-3AD203B41FA5}">
                      <a16:colId xmlns:a16="http://schemas.microsoft.com/office/drawing/2014/main" val="1883002153"/>
                    </a:ext>
                  </a:extLst>
                </a:gridCol>
              </a:tblGrid>
              <a:tr h="370840">
                <a:tc>
                  <a:txBody>
                    <a:bodyPr/>
                    <a:lstStyle/>
                    <a:p>
                      <a:pPr algn="ctr"/>
                      <a:r>
                        <a:rPr lang="en-GB" sz="2800" b="1" dirty="0">
                          <a:solidFill>
                            <a:srgbClr val="008F00"/>
                          </a:solidFill>
                        </a:rPr>
                        <a:t>DO’s</a:t>
                      </a:r>
                    </a:p>
                  </a:txBody>
                  <a:tcPr anchor="ctr"/>
                </a:tc>
                <a:tc>
                  <a:txBody>
                    <a:bodyPr/>
                    <a:lstStyle/>
                    <a:p>
                      <a:pPr algn="ctr"/>
                      <a:r>
                        <a:rPr lang="en-GB" sz="2800" b="1" dirty="0">
                          <a:solidFill>
                            <a:srgbClr val="FF0000"/>
                          </a:solidFill>
                        </a:rPr>
                        <a:t>DON’Ts</a:t>
                      </a:r>
                    </a:p>
                  </a:txBody>
                  <a:tcPr anchor="ctr"/>
                </a:tc>
                <a:extLst>
                  <a:ext uri="{0D108BD9-81ED-4DB2-BD59-A6C34878D82A}">
                    <a16:rowId xmlns:a16="http://schemas.microsoft.com/office/drawing/2014/main" val="1874461207"/>
                  </a:ext>
                </a:extLst>
              </a:tr>
              <a:tr h="370840">
                <a:tc>
                  <a:txBody>
                    <a:bodyPr/>
                    <a:lstStyle/>
                    <a:p>
                      <a:pPr lvl="0" algn="just">
                        <a:lnSpc>
                          <a:spcPct val="100000"/>
                        </a:lnSpc>
                      </a:pPr>
                      <a:r>
                        <a:rPr lang="en-GB" sz="2400" dirty="0">
                          <a:solidFill>
                            <a:schemeClr val="accent4"/>
                          </a:solidFill>
                        </a:rPr>
                        <a:t>Choose proper grammar and punctuation</a:t>
                      </a:r>
                    </a:p>
                  </a:txBody>
                  <a:tcPr anchor="ctr">
                    <a:lnR w="19050" cap="flat" cmpd="sng" algn="ctr">
                      <a:solidFill>
                        <a:srgbClr val="00CCFF"/>
                      </a:solidFill>
                      <a:prstDash val="solid"/>
                      <a:round/>
                      <a:headEnd type="none" w="med" len="med"/>
                      <a:tailEnd type="none" w="med" len="med"/>
                    </a:lnR>
                    <a:solidFill>
                      <a:srgbClr val="00CCFF">
                        <a:alpha val="50000"/>
                      </a:srgbClr>
                    </a:solidFill>
                  </a:tcPr>
                </a:tc>
                <a:tc>
                  <a:txBody>
                    <a:bodyPr/>
                    <a:lstStyle/>
                    <a:p>
                      <a:pPr lvl="0" algn="just">
                        <a:lnSpc>
                          <a:spcPct val="100000"/>
                        </a:lnSpc>
                      </a:pPr>
                      <a:r>
                        <a:rPr lang="en-GB" sz="2400" dirty="0">
                          <a:solidFill>
                            <a:schemeClr val="accent4"/>
                          </a:solidFill>
                        </a:rPr>
                        <a:t>Don’t type in ALL CAPS (overuse)</a:t>
                      </a:r>
                    </a:p>
                  </a:txBody>
                  <a:tcPr anchor="ctr">
                    <a:lnL w="19050" cap="flat" cmpd="sng" algn="ctr">
                      <a:solidFill>
                        <a:srgbClr val="00CCFF"/>
                      </a:solidFill>
                      <a:prstDash val="solid"/>
                      <a:round/>
                      <a:headEnd type="none" w="med" len="med"/>
                      <a:tailEnd type="none" w="med" len="med"/>
                    </a:lnL>
                    <a:solidFill>
                      <a:srgbClr val="00CCFF">
                        <a:alpha val="50000"/>
                      </a:srgbClr>
                    </a:solidFill>
                  </a:tcPr>
                </a:tc>
                <a:extLst>
                  <a:ext uri="{0D108BD9-81ED-4DB2-BD59-A6C34878D82A}">
                    <a16:rowId xmlns:a16="http://schemas.microsoft.com/office/drawing/2014/main" val="3956882000"/>
                  </a:ext>
                </a:extLst>
              </a:tr>
              <a:tr h="370840">
                <a:tc>
                  <a:txBody>
                    <a:bodyPr/>
                    <a:lstStyle/>
                    <a:p>
                      <a:pPr lvl="0" algn="just">
                        <a:lnSpc>
                          <a:spcPct val="100000"/>
                        </a:lnSpc>
                      </a:pPr>
                      <a:r>
                        <a:rPr lang="en-GB" sz="2400" dirty="0">
                          <a:solidFill>
                            <a:schemeClr val="accent4"/>
                          </a:solidFill>
                        </a:rPr>
                        <a:t>Use appropriate formatting (bold, italic, paragraph, …)</a:t>
                      </a:r>
                    </a:p>
                  </a:txBody>
                  <a:tcPr anchor="ctr">
                    <a:lnR w="19050" cap="flat" cmpd="sng" algn="ctr">
                      <a:solidFill>
                        <a:srgbClr val="00CCFF"/>
                      </a:solidFill>
                      <a:prstDash val="solid"/>
                      <a:round/>
                      <a:headEnd type="none" w="med" len="med"/>
                      <a:tailEnd type="none" w="med" len="med"/>
                    </a:lnR>
                    <a:solidFill>
                      <a:srgbClr val="00CCFF">
                        <a:alpha val="15000"/>
                      </a:srgbClr>
                    </a:solidFill>
                  </a:tcPr>
                </a:tc>
                <a:tc>
                  <a:txBody>
                    <a:bodyPr/>
                    <a:lstStyle/>
                    <a:p>
                      <a:pPr lvl="0" algn="just">
                        <a:lnSpc>
                          <a:spcPct val="100000"/>
                        </a:lnSpc>
                      </a:pPr>
                      <a:r>
                        <a:rPr lang="en-GB" sz="2400" dirty="0">
                          <a:solidFill>
                            <a:schemeClr val="accent4"/>
                          </a:solidFill>
                        </a:rPr>
                        <a:t>Don’t attack or don’t use aggressive language</a:t>
                      </a:r>
                    </a:p>
                  </a:txBody>
                  <a:tcPr anchor="ctr">
                    <a:lnL w="19050" cap="flat" cmpd="sng" algn="ctr">
                      <a:solidFill>
                        <a:srgbClr val="00CCFF"/>
                      </a:solidFill>
                      <a:prstDash val="solid"/>
                      <a:round/>
                      <a:headEnd type="none" w="med" len="med"/>
                      <a:tailEnd type="none" w="med" len="med"/>
                    </a:lnL>
                    <a:solidFill>
                      <a:srgbClr val="00CCFF">
                        <a:alpha val="15000"/>
                      </a:srgbClr>
                    </a:solidFill>
                  </a:tcPr>
                </a:tc>
                <a:extLst>
                  <a:ext uri="{0D108BD9-81ED-4DB2-BD59-A6C34878D82A}">
                    <a16:rowId xmlns:a16="http://schemas.microsoft.com/office/drawing/2014/main" val="1238807756"/>
                  </a:ext>
                </a:extLst>
              </a:tr>
              <a:tr h="0">
                <a:tc>
                  <a:txBody>
                    <a:bodyPr/>
                    <a:lstStyle/>
                    <a:p>
                      <a:pPr lvl="0" algn="just">
                        <a:lnSpc>
                          <a:spcPct val="100000"/>
                        </a:lnSpc>
                      </a:pPr>
                      <a:r>
                        <a:rPr lang="en-GB" sz="2400" dirty="0">
                          <a:solidFill>
                            <a:schemeClr val="accent4"/>
                          </a:solidFill>
                        </a:rPr>
                        <a:t>Integrate appropriate emojis and emoticons</a:t>
                      </a:r>
                    </a:p>
                  </a:txBody>
                  <a:tcPr anchor="ctr">
                    <a:lnR w="19050" cap="flat" cmpd="sng" algn="ctr">
                      <a:solidFill>
                        <a:srgbClr val="00CCFF"/>
                      </a:solidFill>
                      <a:prstDash val="solid"/>
                      <a:round/>
                      <a:headEnd type="none" w="med" len="med"/>
                      <a:tailEnd type="none" w="med" len="med"/>
                    </a:lnR>
                    <a:solidFill>
                      <a:srgbClr val="00CCFF">
                        <a:alpha val="50000"/>
                      </a:srgbClr>
                    </a:solidFill>
                  </a:tcPr>
                </a:tc>
                <a:tc>
                  <a:txBody>
                    <a:bodyPr/>
                    <a:lstStyle/>
                    <a:p>
                      <a:pPr lvl="0" algn="just">
                        <a:lnSpc>
                          <a:spcPct val="100000"/>
                        </a:lnSpc>
                      </a:pPr>
                      <a:r>
                        <a:rPr lang="en-GB" sz="2400" dirty="0">
                          <a:solidFill>
                            <a:schemeClr val="accent4"/>
                          </a:solidFill>
                        </a:rPr>
                        <a:t>Never send spam</a:t>
                      </a:r>
                    </a:p>
                  </a:txBody>
                  <a:tcPr anchor="ctr">
                    <a:lnL w="19050" cap="flat" cmpd="sng" algn="ctr">
                      <a:solidFill>
                        <a:srgbClr val="00CCFF"/>
                      </a:solidFill>
                      <a:prstDash val="solid"/>
                      <a:round/>
                      <a:headEnd type="none" w="med" len="med"/>
                      <a:tailEnd type="none" w="med" len="med"/>
                    </a:lnL>
                    <a:solidFill>
                      <a:srgbClr val="00CCFF">
                        <a:alpha val="50000"/>
                      </a:srgbClr>
                    </a:solidFill>
                  </a:tcPr>
                </a:tc>
                <a:extLst>
                  <a:ext uri="{0D108BD9-81ED-4DB2-BD59-A6C34878D82A}">
                    <a16:rowId xmlns:a16="http://schemas.microsoft.com/office/drawing/2014/main" val="1616931953"/>
                  </a:ext>
                </a:extLst>
              </a:tr>
              <a:tr h="370840">
                <a:tc>
                  <a:txBody>
                    <a:bodyPr/>
                    <a:lstStyle/>
                    <a:p>
                      <a:pPr lvl="0" algn="just">
                        <a:lnSpc>
                          <a:spcPct val="100000"/>
                        </a:lnSpc>
                      </a:pPr>
                      <a:r>
                        <a:rPr lang="en-GB" sz="2400" dirty="0">
                          <a:solidFill>
                            <a:schemeClr val="accent4"/>
                          </a:solidFill>
                        </a:rPr>
                        <a:t>Always include a subject line</a:t>
                      </a:r>
                    </a:p>
                  </a:txBody>
                  <a:tcPr anchor="ctr">
                    <a:lnR w="19050" cap="flat" cmpd="sng" algn="ctr">
                      <a:solidFill>
                        <a:srgbClr val="00CCFF"/>
                      </a:solidFill>
                      <a:prstDash val="solid"/>
                      <a:round/>
                      <a:headEnd type="none" w="med" len="med"/>
                      <a:tailEnd type="none" w="med" len="med"/>
                    </a:lnR>
                    <a:solidFill>
                      <a:srgbClr val="00CCFF">
                        <a:alpha val="15000"/>
                      </a:srgbClr>
                    </a:solidFill>
                  </a:tcPr>
                </a:tc>
                <a:tc>
                  <a:txBody>
                    <a:bodyPr/>
                    <a:lstStyle/>
                    <a:p>
                      <a:pPr lvl="0" algn="just">
                        <a:lnSpc>
                          <a:spcPct val="100000"/>
                        </a:lnSpc>
                      </a:pPr>
                      <a:r>
                        <a:rPr lang="en-GB" sz="2400" dirty="0">
                          <a:solidFill>
                            <a:schemeClr val="accent4"/>
                          </a:solidFill>
                        </a:rPr>
                        <a:t>Don’t overuse abbreviations</a:t>
                      </a:r>
                    </a:p>
                  </a:txBody>
                  <a:tcPr anchor="ctr">
                    <a:lnL w="19050" cap="flat" cmpd="sng" algn="ctr">
                      <a:solidFill>
                        <a:srgbClr val="00CCFF"/>
                      </a:solidFill>
                      <a:prstDash val="solid"/>
                      <a:round/>
                      <a:headEnd type="none" w="med" len="med"/>
                      <a:tailEnd type="none" w="med" len="med"/>
                    </a:lnL>
                    <a:solidFill>
                      <a:srgbClr val="00CCFF">
                        <a:alpha val="15000"/>
                      </a:srgbClr>
                    </a:solidFill>
                  </a:tcPr>
                </a:tc>
                <a:extLst>
                  <a:ext uri="{0D108BD9-81ED-4DB2-BD59-A6C34878D82A}">
                    <a16:rowId xmlns:a16="http://schemas.microsoft.com/office/drawing/2014/main" val="438289888"/>
                  </a:ext>
                </a:extLst>
              </a:tr>
              <a:tr h="370840">
                <a:tc>
                  <a:txBody>
                    <a:bodyPr/>
                    <a:lstStyle/>
                    <a:p>
                      <a:pPr lvl="0" algn="just">
                        <a:lnSpc>
                          <a:spcPct val="100000"/>
                        </a:lnSpc>
                      </a:pPr>
                      <a:r>
                        <a:rPr lang="en-GB" sz="2400" dirty="0">
                          <a:solidFill>
                            <a:schemeClr val="accent4"/>
                          </a:solidFill>
                        </a:rPr>
                        <a:t>Reply messages promptly</a:t>
                      </a:r>
                    </a:p>
                  </a:txBody>
                  <a:tcPr anchor="ctr">
                    <a:lnR w="19050" cap="flat" cmpd="sng" algn="ctr">
                      <a:solidFill>
                        <a:srgbClr val="00CCFF"/>
                      </a:solidFill>
                      <a:prstDash val="solid"/>
                      <a:round/>
                      <a:headEnd type="none" w="med" len="med"/>
                      <a:tailEnd type="none" w="med" len="med"/>
                    </a:lnR>
                    <a:solidFill>
                      <a:srgbClr val="00CCFF">
                        <a:alpha val="51000"/>
                      </a:srgbClr>
                    </a:solidFill>
                  </a:tcPr>
                </a:tc>
                <a:tc>
                  <a:txBody>
                    <a:bodyPr/>
                    <a:lstStyle/>
                    <a:p>
                      <a:pPr lvl="0" algn="just">
                        <a:lnSpc>
                          <a:spcPct val="100000"/>
                        </a:lnSpc>
                      </a:pPr>
                      <a:r>
                        <a:rPr lang="en-GB" sz="2400" dirty="0">
                          <a:solidFill>
                            <a:schemeClr val="accent4"/>
                          </a:solidFill>
                        </a:rPr>
                        <a:t>Don’t share everywhere and to everyone (use discretion)</a:t>
                      </a:r>
                    </a:p>
                  </a:txBody>
                  <a:tcPr anchor="ctr">
                    <a:lnL w="19050" cap="flat" cmpd="sng" algn="ctr">
                      <a:solidFill>
                        <a:srgbClr val="00CCFF"/>
                      </a:solidFill>
                      <a:prstDash val="solid"/>
                      <a:round/>
                      <a:headEnd type="none" w="med" len="med"/>
                      <a:tailEnd type="none" w="med" len="med"/>
                    </a:lnL>
                    <a:solidFill>
                      <a:srgbClr val="00CCFF">
                        <a:alpha val="51000"/>
                      </a:srgbClr>
                    </a:solidFill>
                  </a:tcPr>
                </a:tc>
                <a:extLst>
                  <a:ext uri="{0D108BD9-81ED-4DB2-BD59-A6C34878D82A}">
                    <a16:rowId xmlns:a16="http://schemas.microsoft.com/office/drawing/2014/main" val="3723159013"/>
                  </a:ext>
                </a:extLst>
              </a:tr>
              <a:tr h="370840">
                <a:tc>
                  <a:txBody>
                    <a:bodyPr/>
                    <a:lstStyle/>
                    <a:p>
                      <a:pPr lvl="0" algn="just">
                        <a:lnSpc>
                          <a:spcPct val="100000"/>
                        </a:lnSpc>
                      </a:pPr>
                      <a:r>
                        <a:rPr lang="en-GB" sz="2400" dirty="0">
                          <a:solidFill>
                            <a:schemeClr val="accent4"/>
                          </a:solidFill>
                        </a:rPr>
                        <a:t>K.I.S.S.: Keep it short &amp; sweet</a:t>
                      </a:r>
                      <a:endParaRPr lang="en-GB" sz="2400" i="1" dirty="0">
                        <a:solidFill>
                          <a:schemeClr val="accent4"/>
                        </a:solidFill>
                      </a:endParaRPr>
                    </a:p>
                  </a:txBody>
                  <a:tcPr anchor="ctr">
                    <a:lnR w="19050" cap="flat" cmpd="sng" algn="ctr">
                      <a:solidFill>
                        <a:srgbClr val="00CCFF"/>
                      </a:solidFill>
                      <a:prstDash val="solid"/>
                      <a:round/>
                      <a:headEnd type="none" w="med" len="med"/>
                      <a:tailEnd type="none" w="med" len="med"/>
                    </a:lnR>
                    <a:solidFill>
                      <a:srgbClr val="00CCFF">
                        <a:alpha val="15000"/>
                      </a:srgbClr>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2400" dirty="0">
                          <a:solidFill>
                            <a:schemeClr val="accent4"/>
                          </a:solidFill>
                        </a:rPr>
                        <a:t>“Don’t do to others what you wouldn’t want done to you”</a:t>
                      </a:r>
                    </a:p>
                  </a:txBody>
                  <a:tcPr anchor="ctr">
                    <a:lnL w="19050" cap="flat" cmpd="sng" algn="ctr">
                      <a:solidFill>
                        <a:srgbClr val="00CCFF"/>
                      </a:solidFill>
                      <a:prstDash val="solid"/>
                      <a:round/>
                      <a:headEnd type="none" w="med" len="med"/>
                      <a:tailEnd type="none" w="med" len="med"/>
                    </a:lnL>
                    <a:solidFill>
                      <a:srgbClr val="00CCFF">
                        <a:alpha val="15000"/>
                      </a:srgbClr>
                    </a:solidFill>
                  </a:tcPr>
                </a:tc>
                <a:extLst>
                  <a:ext uri="{0D108BD9-81ED-4DB2-BD59-A6C34878D82A}">
                    <a16:rowId xmlns:a16="http://schemas.microsoft.com/office/drawing/2014/main" val="37292463"/>
                  </a:ext>
                </a:extLst>
              </a:tr>
              <a:tr h="370840">
                <a:tc>
                  <a:txBody>
                    <a:bodyPr/>
                    <a:lstStyle/>
                    <a:p>
                      <a:pPr lvl="0" algn="just">
                        <a:lnSpc>
                          <a:spcPct val="100000"/>
                        </a:lnSpc>
                      </a:pPr>
                      <a:r>
                        <a:rPr lang="en-GB" sz="2400" dirty="0">
                          <a:solidFill>
                            <a:schemeClr val="accent4"/>
                          </a:solidFill>
                        </a:rPr>
                        <a:t>Fact check before (re)posting</a:t>
                      </a:r>
                    </a:p>
                  </a:txBody>
                  <a:tcPr anchor="ctr">
                    <a:lnR w="19050" cap="flat" cmpd="sng" algn="ctr">
                      <a:solidFill>
                        <a:srgbClr val="00CCFF"/>
                      </a:solidFill>
                      <a:prstDash val="solid"/>
                      <a:round/>
                      <a:headEnd type="none" w="med" len="med"/>
                      <a:tailEnd type="none" w="med" len="med"/>
                    </a:lnR>
                    <a:solidFill>
                      <a:srgbClr val="00CCFF">
                        <a:alpha val="50000"/>
                      </a:srgbClr>
                    </a:solidFill>
                  </a:tcPr>
                </a:tc>
                <a:tc>
                  <a:txBody>
                    <a:bodyPr/>
                    <a:lstStyle/>
                    <a:p>
                      <a:pPr lvl="0" algn="just">
                        <a:lnSpc>
                          <a:spcPct val="100000"/>
                        </a:lnSpc>
                      </a:pPr>
                      <a:endParaRPr lang="en-GB" sz="2400" dirty="0">
                        <a:solidFill>
                          <a:schemeClr val="accent4"/>
                        </a:solidFill>
                      </a:endParaRPr>
                    </a:p>
                  </a:txBody>
                  <a:tcPr anchor="ctr">
                    <a:lnL w="19050" cap="flat" cmpd="sng" algn="ctr">
                      <a:solidFill>
                        <a:srgbClr val="00CCFF"/>
                      </a:solidFill>
                      <a:prstDash val="solid"/>
                      <a:round/>
                      <a:headEnd type="none" w="med" len="med"/>
                      <a:tailEnd type="none" w="med" len="med"/>
                    </a:lnL>
                    <a:solidFill>
                      <a:srgbClr val="00CCFF">
                        <a:alpha val="50000"/>
                      </a:srgbClr>
                    </a:solidFill>
                  </a:tcPr>
                </a:tc>
                <a:extLst>
                  <a:ext uri="{0D108BD9-81ED-4DB2-BD59-A6C34878D82A}">
                    <a16:rowId xmlns:a16="http://schemas.microsoft.com/office/drawing/2014/main" val="698625348"/>
                  </a:ext>
                </a:extLst>
              </a:tr>
              <a:tr h="370840">
                <a:tc>
                  <a:txBody>
                    <a:bodyPr/>
                    <a:lstStyle/>
                    <a:p>
                      <a:pPr lvl="0" algn="just">
                        <a:lnSpc>
                          <a:spcPct val="100000"/>
                        </a:lnSpc>
                      </a:pPr>
                      <a:r>
                        <a:rPr lang="en-GB" sz="2400" dirty="0">
                          <a:solidFill>
                            <a:schemeClr val="accent4"/>
                          </a:solidFill>
                        </a:rPr>
                        <a:t>Be cautions with sarcasm</a:t>
                      </a:r>
                    </a:p>
                  </a:txBody>
                  <a:tcPr anchor="ctr">
                    <a:lnR w="19050" cap="flat" cmpd="sng" algn="ctr">
                      <a:solidFill>
                        <a:srgbClr val="00CCFF"/>
                      </a:solidFill>
                      <a:prstDash val="solid"/>
                      <a:round/>
                      <a:headEnd type="none" w="med" len="med"/>
                      <a:tailEnd type="none" w="med" len="med"/>
                    </a:lnR>
                    <a:solidFill>
                      <a:srgbClr val="00CCFF">
                        <a:alpha val="15000"/>
                      </a:srgbClr>
                    </a:solidFill>
                  </a:tcPr>
                </a:tc>
                <a:tc>
                  <a:txBody>
                    <a:bodyPr/>
                    <a:lstStyle/>
                    <a:p>
                      <a:pPr lvl="0" algn="just">
                        <a:lnSpc>
                          <a:spcPct val="100000"/>
                        </a:lnSpc>
                      </a:pPr>
                      <a:endParaRPr lang="en-GB" sz="2400" dirty="0">
                        <a:solidFill>
                          <a:schemeClr val="accent4"/>
                        </a:solidFill>
                      </a:endParaRPr>
                    </a:p>
                  </a:txBody>
                  <a:tcPr anchor="ctr">
                    <a:lnL w="19050" cap="flat" cmpd="sng" algn="ctr">
                      <a:solidFill>
                        <a:srgbClr val="00CCFF"/>
                      </a:solidFill>
                      <a:prstDash val="solid"/>
                      <a:round/>
                      <a:headEnd type="none" w="med" len="med"/>
                      <a:tailEnd type="none" w="med" len="med"/>
                    </a:lnL>
                    <a:solidFill>
                      <a:srgbClr val="00CCFF">
                        <a:alpha val="15000"/>
                      </a:srgbClr>
                    </a:solidFill>
                  </a:tcPr>
                </a:tc>
                <a:extLst>
                  <a:ext uri="{0D108BD9-81ED-4DB2-BD59-A6C34878D82A}">
                    <a16:rowId xmlns:a16="http://schemas.microsoft.com/office/drawing/2014/main" val="2986588686"/>
                  </a:ext>
                </a:extLst>
              </a:tr>
              <a:tr h="370840">
                <a:tc>
                  <a:txBody>
                    <a:bodyPr/>
                    <a:lstStyle/>
                    <a:p>
                      <a:pPr lvl="0" algn="just">
                        <a:lnSpc>
                          <a:spcPct val="100000"/>
                        </a:lnSpc>
                      </a:pPr>
                      <a:r>
                        <a:rPr lang="en-GB" sz="2400" dirty="0">
                          <a:solidFill>
                            <a:schemeClr val="accent4"/>
                          </a:solidFill>
                        </a:rPr>
                        <a:t>Respect the opinions, privacy and rights of others</a:t>
                      </a:r>
                    </a:p>
                  </a:txBody>
                  <a:tcPr anchor="ctr">
                    <a:lnR w="19050" cap="flat" cmpd="sng" algn="ctr">
                      <a:solidFill>
                        <a:srgbClr val="00CCFF"/>
                      </a:solidFill>
                      <a:prstDash val="solid"/>
                      <a:round/>
                      <a:headEnd type="none" w="med" len="med"/>
                      <a:tailEnd type="none" w="med" len="med"/>
                    </a:lnR>
                    <a:solidFill>
                      <a:srgbClr val="00CCFF">
                        <a:alpha val="50000"/>
                      </a:srgbClr>
                    </a:solidFill>
                  </a:tcPr>
                </a:tc>
                <a:tc>
                  <a:txBody>
                    <a:bodyPr/>
                    <a:lstStyle/>
                    <a:p>
                      <a:pPr lvl="0" algn="just">
                        <a:lnSpc>
                          <a:spcPct val="100000"/>
                        </a:lnSpc>
                      </a:pPr>
                      <a:endParaRPr lang="en-GB" sz="2400" dirty="0">
                        <a:solidFill>
                          <a:schemeClr val="accent4"/>
                        </a:solidFill>
                      </a:endParaRPr>
                    </a:p>
                  </a:txBody>
                  <a:tcPr anchor="ctr">
                    <a:lnL w="19050" cap="flat" cmpd="sng" algn="ctr">
                      <a:solidFill>
                        <a:srgbClr val="00CCFF"/>
                      </a:solidFill>
                      <a:prstDash val="solid"/>
                      <a:round/>
                      <a:headEnd type="none" w="med" len="med"/>
                      <a:tailEnd type="none" w="med" len="med"/>
                    </a:lnL>
                    <a:solidFill>
                      <a:srgbClr val="00CCFF">
                        <a:alpha val="50000"/>
                      </a:srgbClr>
                    </a:solidFill>
                  </a:tcPr>
                </a:tc>
                <a:extLst>
                  <a:ext uri="{0D108BD9-81ED-4DB2-BD59-A6C34878D82A}">
                    <a16:rowId xmlns:a16="http://schemas.microsoft.com/office/drawing/2014/main" val="902305961"/>
                  </a:ext>
                </a:extLst>
              </a:tr>
            </a:tbl>
          </a:graphicData>
        </a:graphic>
      </p:graphicFrame>
    </p:spTree>
    <p:extLst>
      <p:ext uri="{BB962C8B-B14F-4D97-AF65-F5344CB8AC3E}">
        <p14:creationId xmlns:p14="http://schemas.microsoft.com/office/powerpoint/2010/main" val="3429421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34778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Guidelines for Practicing Mindful and Responsible Online Engagement</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algn="just"/>
            <a:r>
              <a:rPr lang="en-GB" sz="2400" dirty="0">
                <a:solidFill>
                  <a:schemeClr val="accent4"/>
                </a:solidFill>
                <a:latin typeface="+mn-lt"/>
                <a:ea typeface="Helvetica Neue"/>
                <a:cs typeface="Helvetica Neue"/>
                <a:sym typeface="Helvetica Neue"/>
              </a:rPr>
              <a:t>As engagement in digital platforms and social media starts and increases, it is important to </a:t>
            </a:r>
            <a:r>
              <a:rPr lang="en-GB" sz="2400" b="1" dirty="0">
                <a:solidFill>
                  <a:schemeClr val="accent4"/>
                </a:solidFill>
                <a:latin typeface="+mn-lt"/>
                <a:ea typeface="Helvetica Neue"/>
                <a:cs typeface="Helvetica Neue"/>
                <a:sym typeface="Helvetica Neue"/>
              </a:rPr>
              <a:t>be aware of potential risks</a:t>
            </a:r>
            <a:r>
              <a:rPr lang="en-GB" sz="2400" dirty="0">
                <a:solidFill>
                  <a:schemeClr val="accent4"/>
                </a:solidFill>
                <a:latin typeface="+mn-lt"/>
                <a:ea typeface="Helvetica Neue"/>
                <a:cs typeface="Helvetica Neue"/>
                <a:sym typeface="Helvetica Neue"/>
              </a:rPr>
              <a:t>, particularly for those new to the digital world or working on improving digital literacy skills.</a:t>
            </a:r>
          </a:p>
          <a:p>
            <a:pPr algn="just"/>
            <a:endParaRPr lang="en-GB" sz="2400" dirty="0">
              <a:solidFill>
                <a:schemeClr val="accent4"/>
              </a:solidFill>
              <a:latin typeface="+mn-lt"/>
              <a:ea typeface="Helvetica Neue"/>
              <a:cs typeface="Helvetica Neue"/>
              <a:sym typeface="Helvetica Neue"/>
            </a:endParaRPr>
          </a:p>
          <a:p>
            <a:pPr algn="just"/>
            <a:r>
              <a:rPr lang="en-GB" sz="2400" dirty="0">
                <a:solidFill>
                  <a:schemeClr val="accent4"/>
                </a:solidFill>
                <a:latin typeface="+mn-lt"/>
                <a:ea typeface="Helvetica Neue"/>
                <a:cs typeface="Helvetica Neue"/>
                <a:sym typeface="Helvetica Neue"/>
              </a:rPr>
              <a:t>Let’s explore the </a:t>
            </a:r>
            <a:r>
              <a:rPr lang="en-GB" sz="2400" b="1" dirty="0">
                <a:solidFill>
                  <a:schemeClr val="accent4"/>
                </a:solidFill>
                <a:latin typeface="+mn-lt"/>
                <a:ea typeface="Helvetica Neue"/>
                <a:cs typeface="Helvetica Neue"/>
                <a:sym typeface="Helvetica Neue"/>
              </a:rPr>
              <a:t>strategies for effectively managing</a:t>
            </a:r>
            <a:r>
              <a:rPr lang="en-GB" sz="2400" dirty="0">
                <a:solidFill>
                  <a:schemeClr val="accent4"/>
                </a:solidFill>
                <a:latin typeface="+mn-lt"/>
                <a:ea typeface="Helvetica Neue"/>
                <a:cs typeface="Helvetica Neue"/>
                <a:sym typeface="Helvetica Neue"/>
              </a:rPr>
              <a:t> these risks and provides </a:t>
            </a:r>
            <a:r>
              <a:rPr lang="en-GB" sz="2400" b="1" dirty="0">
                <a:solidFill>
                  <a:schemeClr val="accent4"/>
                </a:solidFill>
                <a:latin typeface="+mn-lt"/>
                <a:ea typeface="Helvetica Neue"/>
                <a:cs typeface="Helvetica Neue"/>
                <a:sym typeface="Helvetica Neue"/>
              </a:rPr>
              <a:t>guidelines</a:t>
            </a:r>
            <a:r>
              <a:rPr lang="en-GB" sz="2400" dirty="0">
                <a:solidFill>
                  <a:schemeClr val="accent4"/>
                </a:solidFill>
                <a:latin typeface="+mn-lt"/>
                <a:ea typeface="Helvetica Neue"/>
                <a:cs typeface="Helvetica Neue"/>
                <a:sym typeface="Helvetica Neue"/>
              </a:rPr>
              <a:t> for practicing mindful and responsible online engagement.</a:t>
            </a:r>
          </a:p>
          <a:p>
            <a:pPr algn="just"/>
            <a:endParaRPr lang="en-GB" sz="2400" dirty="0">
              <a:solidFill>
                <a:schemeClr val="accent4"/>
              </a:solidFill>
              <a:latin typeface="+mn-lt"/>
              <a:ea typeface="Helvetica Neue"/>
              <a:cs typeface="Helvetica Neue"/>
              <a:sym typeface="Helvetica Neue"/>
            </a:endParaRPr>
          </a:p>
          <a:p>
            <a:pPr algn="just"/>
            <a:r>
              <a:rPr lang="en-GB" sz="2400" b="1" dirty="0">
                <a:solidFill>
                  <a:schemeClr val="accent4"/>
                </a:solidFill>
                <a:latin typeface="+mn-lt"/>
                <a:ea typeface="Helvetica Neue"/>
                <a:cs typeface="Helvetica Neue"/>
                <a:sym typeface="Helvetica Neue"/>
              </a:rPr>
              <a:t>Key areas </a:t>
            </a:r>
            <a:r>
              <a:rPr lang="en-GB" sz="2400" dirty="0">
                <a:solidFill>
                  <a:schemeClr val="accent4"/>
                </a:solidFill>
                <a:latin typeface="+mn-lt"/>
                <a:ea typeface="Helvetica Neue"/>
                <a:cs typeface="Helvetica Neue"/>
                <a:sym typeface="Helvetica Neue"/>
              </a:rPr>
              <a:t>of concern that will be addressed include:</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 Practicing Responsible Online Behaviour</a:t>
            </a:r>
          </a:p>
        </p:txBody>
      </p:sp>
      <p:sp>
        <p:nvSpPr>
          <p:cNvPr id="4" name="Rettangolo con angoli arrotondati 3">
            <a:extLst>
              <a:ext uri="{FF2B5EF4-FFF2-40B4-BE49-F238E27FC236}">
                <a16:creationId xmlns:a16="http://schemas.microsoft.com/office/drawing/2014/main" id="{6A65BDFE-5A02-3C68-7272-E739B2BE61D9}"/>
              </a:ext>
            </a:extLst>
          </p:cNvPr>
          <p:cNvSpPr/>
          <p:nvPr/>
        </p:nvSpPr>
        <p:spPr>
          <a:xfrm>
            <a:off x="1672219" y="6771967"/>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Overuse and Alienation</a:t>
            </a:r>
          </a:p>
        </p:txBody>
      </p:sp>
      <p:sp>
        <p:nvSpPr>
          <p:cNvPr id="5" name="Rettangolo con angoli arrotondati 4">
            <a:extLst>
              <a:ext uri="{FF2B5EF4-FFF2-40B4-BE49-F238E27FC236}">
                <a16:creationId xmlns:a16="http://schemas.microsoft.com/office/drawing/2014/main" id="{57A72604-E112-5831-BE7F-9283A72064C7}"/>
              </a:ext>
            </a:extLst>
          </p:cNvPr>
          <p:cNvSpPr/>
          <p:nvPr/>
        </p:nvSpPr>
        <p:spPr>
          <a:xfrm>
            <a:off x="6766608" y="6771967"/>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Acting based on FOMO</a:t>
            </a:r>
          </a:p>
        </p:txBody>
      </p:sp>
      <p:sp>
        <p:nvSpPr>
          <p:cNvPr id="6" name="Rettangolo con angoli arrotondati 5">
            <a:extLst>
              <a:ext uri="{FF2B5EF4-FFF2-40B4-BE49-F238E27FC236}">
                <a16:creationId xmlns:a16="http://schemas.microsoft.com/office/drawing/2014/main" id="{106F3F35-6693-5AA7-D553-AE28F00C7AB4}"/>
              </a:ext>
            </a:extLst>
          </p:cNvPr>
          <p:cNvSpPr/>
          <p:nvPr/>
        </p:nvSpPr>
        <p:spPr>
          <a:xfrm>
            <a:off x="11860997" y="6771967"/>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Sharing of Fake News</a:t>
            </a:r>
          </a:p>
        </p:txBody>
      </p:sp>
    </p:spTree>
    <p:extLst>
      <p:ext uri="{BB962C8B-B14F-4D97-AF65-F5344CB8AC3E}">
        <p14:creationId xmlns:p14="http://schemas.microsoft.com/office/powerpoint/2010/main" val="2136835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20005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Guidelines for Practicing Mindful and Responsible Online Engagement</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rgbClr val="00CCFF"/>
                </a:solidFill>
                <a:latin typeface="+mn-lt"/>
                <a:ea typeface="Helvetica Neue"/>
                <a:cs typeface="Helvetica Neue"/>
                <a:sym typeface="Helvetica Neue"/>
              </a:rPr>
              <a:t>Overuse and Alienation </a:t>
            </a:r>
            <a:r>
              <a:rPr lang="en-GB" sz="2400" dirty="0">
                <a:solidFill>
                  <a:schemeClr val="accent4"/>
                </a:solidFill>
                <a:latin typeface="+mn-lt"/>
                <a:ea typeface="Helvetica Neue"/>
                <a:cs typeface="Helvetica Neue"/>
                <a:sym typeface="Helvetica Neue"/>
              </a:rPr>
              <a:t>– To avoid excessive use in terms of time, leading to alienation and a disruption of the balance between online and offline interaction, the following </a:t>
            </a:r>
            <a:r>
              <a:rPr lang="en-GB" sz="2400" b="1" dirty="0">
                <a:solidFill>
                  <a:schemeClr val="accent4"/>
                </a:solidFill>
                <a:latin typeface="+mn-lt"/>
                <a:ea typeface="Helvetica Neue"/>
                <a:cs typeface="Helvetica Neue"/>
                <a:sym typeface="Helvetica Neue"/>
              </a:rPr>
              <a:t>guidelines</a:t>
            </a:r>
            <a:r>
              <a:rPr lang="en-GB" sz="2400" dirty="0">
                <a:solidFill>
                  <a:schemeClr val="accent4"/>
                </a:solidFill>
                <a:latin typeface="+mn-lt"/>
                <a:ea typeface="Helvetica Neue"/>
                <a:cs typeface="Helvetica Neue"/>
                <a:sym typeface="Helvetica Neue"/>
              </a:rPr>
              <a:t> are provided </a:t>
            </a:r>
            <a:r>
              <a:rPr lang="en-GB" sz="2400" b="1" dirty="0">
                <a:solidFill>
                  <a:schemeClr val="accent4"/>
                </a:solidFill>
                <a:latin typeface="+mn-lt"/>
                <a:ea typeface="Helvetica Neue"/>
                <a:cs typeface="Helvetica Neue"/>
                <a:sym typeface="Helvetica Neue"/>
              </a:rPr>
              <a:t>to maintain a healthy and productive harmony</a:t>
            </a:r>
            <a:r>
              <a:rPr lang="en-GB" sz="2400" dirty="0">
                <a:solidFill>
                  <a:schemeClr val="accent4"/>
                </a:solidFill>
                <a:latin typeface="+mn-lt"/>
                <a:ea typeface="Helvetica Neue"/>
                <a:cs typeface="Helvetica Neue"/>
                <a:sym typeface="Helvetica Neue"/>
              </a:rPr>
              <a:t>:</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 Practicing Responsible Online Behaviour</a:t>
            </a:r>
          </a:p>
        </p:txBody>
      </p:sp>
      <p:sp>
        <p:nvSpPr>
          <p:cNvPr id="4" name="Rettangolo con angoli arrotondati 3">
            <a:extLst>
              <a:ext uri="{FF2B5EF4-FFF2-40B4-BE49-F238E27FC236}">
                <a16:creationId xmlns:a16="http://schemas.microsoft.com/office/drawing/2014/main" id="{A5EFBEF0-A0BC-6945-1369-5F94D811C51F}"/>
              </a:ext>
            </a:extLst>
          </p:cNvPr>
          <p:cNvSpPr/>
          <p:nvPr/>
        </p:nvSpPr>
        <p:spPr>
          <a:xfrm>
            <a:off x="1672219" y="5060972"/>
            <a:ext cx="4754784" cy="62752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Time limits</a:t>
            </a:r>
          </a:p>
        </p:txBody>
      </p:sp>
      <p:sp>
        <p:nvSpPr>
          <p:cNvPr id="5" name="Rettangolo con angoli arrotondati 4">
            <a:extLst>
              <a:ext uri="{FF2B5EF4-FFF2-40B4-BE49-F238E27FC236}">
                <a16:creationId xmlns:a16="http://schemas.microsoft.com/office/drawing/2014/main" id="{D923CEE6-832F-0228-50A4-3001BBBC8E4F}"/>
              </a:ext>
            </a:extLst>
          </p:cNvPr>
          <p:cNvSpPr/>
          <p:nvPr/>
        </p:nvSpPr>
        <p:spPr>
          <a:xfrm>
            <a:off x="6766608" y="5060972"/>
            <a:ext cx="4754784" cy="62752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Social connections</a:t>
            </a:r>
          </a:p>
        </p:txBody>
      </p:sp>
      <p:sp>
        <p:nvSpPr>
          <p:cNvPr id="6" name="Rettangolo con angoli arrotondati 5">
            <a:extLst>
              <a:ext uri="{FF2B5EF4-FFF2-40B4-BE49-F238E27FC236}">
                <a16:creationId xmlns:a16="http://schemas.microsoft.com/office/drawing/2014/main" id="{49B557FC-BD7F-A4CF-D3A2-D358105232DF}"/>
              </a:ext>
            </a:extLst>
          </p:cNvPr>
          <p:cNvSpPr/>
          <p:nvPr/>
        </p:nvSpPr>
        <p:spPr>
          <a:xfrm>
            <a:off x="11860997" y="5060972"/>
            <a:ext cx="4754784" cy="62752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Mindful digital breaks</a:t>
            </a:r>
          </a:p>
        </p:txBody>
      </p:sp>
      <p:sp>
        <p:nvSpPr>
          <p:cNvPr id="7" name="CasellaDiTesto 6">
            <a:extLst>
              <a:ext uri="{FF2B5EF4-FFF2-40B4-BE49-F238E27FC236}">
                <a16:creationId xmlns:a16="http://schemas.microsoft.com/office/drawing/2014/main" id="{9C2A3E89-B5DD-89A5-F102-12BF2191B6B8}"/>
              </a:ext>
            </a:extLst>
          </p:cNvPr>
          <p:cNvSpPr txBox="1"/>
          <p:nvPr/>
        </p:nvSpPr>
        <p:spPr>
          <a:xfrm rot="10800000" flipV="1">
            <a:off x="1672220" y="5688492"/>
            <a:ext cx="4754784" cy="3416320"/>
          </a:xfrm>
          <a:prstGeom prst="rect">
            <a:avLst/>
          </a:prstGeom>
          <a:noFill/>
        </p:spPr>
        <p:txBody>
          <a:bodyPr wrap="square" rtlCol="0">
            <a:spAutoFit/>
          </a:bodyPr>
          <a:lstStyle/>
          <a:p>
            <a:pPr marL="342900" indent="-342900" algn="just">
              <a:buFont typeface="Arial" panose="020B0604020202020204" pitchFamily="34" charset="0"/>
              <a:buChar char="•"/>
            </a:pPr>
            <a:r>
              <a:rPr lang="en-GB" sz="2400" dirty="0"/>
              <a:t>Set a daily maximum limit for online activities</a:t>
            </a:r>
          </a:p>
          <a:p>
            <a:pPr marL="342900" indent="-342900" algn="just">
              <a:buFont typeface="Arial" panose="020B0604020202020204" pitchFamily="34" charset="0"/>
              <a:buChar char="•"/>
            </a:pPr>
            <a:r>
              <a:rPr lang="en-GB" sz="2400" dirty="0"/>
              <a:t>Use calendar apps, reminders, or browser / app extensions to schedule specific time slots</a:t>
            </a:r>
          </a:p>
          <a:p>
            <a:pPr marL="342900" indent="-342900" algn="just">
              <a:buFont typeface="Arial" panose="020B0604020202020204" pitchFamily="34" charset="0"/>
              <a:buChar char="•"/>
            </a:pPr>
            <a:r>
              <a:rPr lang="en-GB" sz="2400" dirty="0"/>
              <a:t>Monitor your progress and adjust accordingly</a:t>
            </a:r>
          </a:p>
          <a:p>
            <a:pPr algn="just"/>
            <a:r>
              <a:rPr lang="en-GB" sz="2400" b="1" dirty="0">
                <a:solidFill>
                  <a:srgbClr val="00CCFF"/>
                </a:solidFill>
              </a:rPr>
              <a:t>Example</a:t>
            </a:r>
            <a:r>
              <a:rPr lang="en-GB" sz="2400" dirty="0"/>
              <a:t>: Use Instagram’s time limit built-in tool with alerts</a:t>
            </a:r>
          </a:p>
        </p:txBody>
      </p:sp>
      <p:sp>
        <p:nvSpPr>
          <p:cNvPr id="8" name="CasellaDiTesto 7">
            <a:extLst>
              <a:ext uri="{FF2B5EF4-FFF2-40B4-BE49-F238E27FC236}">
                <a16:creationId xmlns:a16="http://schemas.microsoft.com/office/drawing/2014/main" id="{778B6010-6AC8-76F8-A4D5-1C8CE3A240CB}"/>
              </a:ext>
            </a:extLst>
          </p:cNvPr>
          <p:cNvSpPr txBox="1"/>
          <p:nvPr/>
        </p:nvSpPr>
        <p:spPr>
          <a:xfrm rot="10800000" flipV="1">
            <a:off x="6766608" y="5688492"/>
            <a:ext cx="4754784" cy="2677656"/>
          </a:xfrm>
          <a:prstGeom prst="rect">
            <a:avLst/>
          </a:prstGeom>
          <a:noFill/>
        </p:spPr>
        <p:txBody>
          <a:bodyPr wrap="square" rtlCol="0">
            <a:spAutoFit/>
          </a:bodyPr>
          <a:lstStyle/>
          <a:p>
            <a:pPr marL="342900" indent="-342900" algn="just">
              <a:buFont typeface="Arial" panose="020B0604020202020204" pitchFamily="34" charset="0"/>
              <a:buChar char="•"/>
            </a:pPr>
            <a:r>
              <a:rPr lang="en-GB" sz="2400" dirty="0"/>
              <a:t>Avoid relying solely on online communication</a:t>
            </a:r>
          </a:p>
          <a:p>
            <a:pPr marL="342900" indent="-342900" algn="just">
              <a:buFont typeface="Arial" panose="020B0604020202020204" pitchFamily="34" charset="0"/>
              <a:buChar char="•"/>
            </a:pPr>
            <a:r>
              <a:rPr lang="en-GB" sz="2400" dirty="0"/>
              <a:t>Foster deeper connections and prevent isolation</a:t>
            </a:r>
          </a:p>
          <a:p>
            <a:pPr algn="just"/>
            <a:r>
              <a:rPr lang="en-GB" sz="2400" b="1" dirty="0">
                <a:solidFill>
                  <a:srgbClr val="00CCFF"/>
                </a:solidFill>
              </a:rPr>
              <a:t>Example</a:t>
            </a:r>
            <a:r>
              <a:rPr lang="en-GB" sz="2400" dirty="0"/>
              <a:t>: Schedule regular face-to-face meetups with friends and family</a:t>
            </a:r>
          </a:p>
        </p:txBody>
      </p:sp>
      <p:sp>
        <p:nvSpPr>
          <p:cNvPr id="9" name="CasellaDiTesto 8">
            <a:extLst>
              <a:ext uri="{FF2B5EF4-FFF2-40B4-BE49-F238E27FC236}">
                <a16:creationId xmlns:a16="http://schemas.microsoft.com/office/drawing/2014/main" id="{8D779C6D-048C-609E-FEAD-69F9AEB91882}"/>
              </a:ext>
            </a:extLst>
          </p:cNvPr>
          <p:cNvSpPr txBox="1"/>
          <p:nvPr/>
        </p:nvSpPr>
        <p:spPr>
          <a:xfrm rot="10800000" flipV="1">
            <a:off x="11860997" y="5688492"/>
            <a:ext cx="4754784" cy="2308324"/>
          </a:xfrm>
          <a:prstGeom prst="rect">
            <a:avLst/>
          </a:prstGeom>
          <a:noFill/>
        </p:spPr>
        <p:txBody>
          <a:bodyPr wrap="square" rtlCol="0">
            <a:spAutoFit/>
          </a:bodyPr>
          <a:lstStyle/>
          <a:p>
            <a:pPr marL="342900" indent="-342900" algn="just">
              <a:buFont typeface="Arial" panose="020B0604020202020204" pitchFamily="34" charset="0"/>
              <a:buChar char="•"/>
            </a:pPr>
            <a:r>
              <a:rPr lang="en-GB" sz="2400" dirty="0"/>
              <a:t>Incorporate regular offline activities into your routine</a:t>
            </a:r>
          </a:p>
          <a:p>
            <a:pPr marL="342900" indent="-342900" algn="just">
              <a:buFont typeface="Arial" panose="020B0604020202020204" pitchFamily="34" charset="0"/>
              <a:buChar char="•"/>
            </a:pPr>
            <a:r>
              <a:rPr lang="en-GB" sz="2400" dirty="0"/>
              <a:t>Engage in hobbies, exercise, or spend time in nature</a:t>
            </a:r>
          </a:p>
          <a:p>
            <a:pPr marL="342900" indent="-342900" algn="just">
              <a:buFont typeface="Arial" panose="020B0604020202020204" pitchFamily="34" charset="0"/>
              <a:buChar char="•"/>
            </a:pPr>
            <a:r>
              <a:rPr lang="en-GB" sz="2400" dirty="0"/>
              <a:t>Refresh your mind and enhance well-being</a:t>
            </a:r>
          </a:p>
        </p:txBody>
      </p:sp>
    </p:spTree>
    <p:extLst>
      <p:ext uri="{BB962C8B-B14F-4D97-AF65-F5344CB8AC3E}">
        <p14:creationId xmlns:p14="http://schemas.microsoft.com/office/powerpoint/2010/main" val="386510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33547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Guidelines for Practicing Mindful and Responsible Online Engagement</a:t>
            </a:r>
          </a:p>
          <a:p>
            <a:pPr marL="0" marR="0" lvl="0" indent="0" algn="just" rtl="0">
              <a:spcBef>
                <a:spcPts val="0"/>
              </a:spcBef>
              <a:spcAft>
                <a:spcPts val="0"/>
              </a:spcAft>
              <a:buNone/>
            </a:pPr>
            <a:endParaRPr lang="en-GB" sz="2400" dirty="0">
              <a:solidFill>
                <a:srgbClr val="00CCFF"/>
              </a:solidFill>
              <a:latin typeface="+mn-lt"/>
              <a:ea typeface="Helvetica Neue"/>
              <a:cs typeface="Helvetica Neue"/>
              <a:sym typeface="Helvetica Neue"/>
            </a:endParaRPr>
          </a:p>
          <a:p>
            <a:pPr algn="just"/>
            <a:r>
              <a:rPr lang="en-GB" sz="2400" b="1" dirty="0">
                <a:solidFill>
                  <a:srgbClr val="00CCFF"/>
                </a:solidFill>
                <a:latin typeface="+mn-lt"/>
                <a:ea typeface="Helvetica Neue"/>
                <a:cs typeface="Helvetica Neue"/>
                <a:sym typeface="Helvetica Neue"/>
              </a:rPr>
              <a:t>Acting based on FOMO </a:t>
            </a:r>
            <a:r>
              <a:rPr lang="en-GB" sz="2400" dirty="0">
                <a:solidFill>
                  <a:schemeClr val="accent4"/>
                </a:solidFill>
                <a:latin typeface="+mn-lt"/>
                <a:ea typeface="Helvetica Neue"/>
                <a:cs typeface="Helvetica Neue"/>
                <a:sym typeface="Helvetica Neue"/>
              </a:rPr>
              <a:t>– FOMO, which stands for </a:t>
            </a:r>
            <a:r>
              <a:rPr lang="en-GB" sz="2400" b="1" dirty="0">
                <a:solidFill>
                  <a:schemeClr val="accent4"/>
                </a:solidFill>
                <a:latin typeface="+mn-lt"/>
                <a:ea typeface="Helvetica Neue"/>
                <a:cs typeface="Helvetica Neue"/>
                <a:sym typeface="Helvetica Neue"/>
              </a:rPr>
              <a:t>Fear of Missing Out</a:t>
            </a:r>
            <a:r>
              <a:rPr lang="en-GB" sz="2400" dirty="0">
                <a:solidFill>
                  <a:schemeClr val="accent4"/>
                </a:solidFill>
                <a:latin typeface="+mn-lt"/>
                <a:ea typeface="Helvetica Neue"/>
                <a:cs typeface="Helvetica Neue"/>
                <a:sym typeface="Helvetica Neue"/>
              </a:rPr>
              <a:t>, refers to the fear of not experiencing or participating in all available opportunities and the associated joy that comes with them. It is characterised by a </a:t>
            </a:r>
            <a:r>
              <a:rPr lang="en-GB" sz="2400" b="1" dirty="0">
                <a:solidFill>
                  <a:schemeClr val="accent4"/>
                </a:solidFill>
                <a:latin typeface="+mn-lt"/>
                <a:ea typeface="Helvetica Neue"/>
                <a:cs typeface="Helvetica Neue"/>
                <a:sym typeface="Helvetica Neue"/>
              </a:rPr>
              <a:t>curated and idealised perception of other people’s lives</a:t>
            </a:r>
            <a:r>
              <a:rPr lang="en-GB" sz="2400" dirty="0">
                <a:solidFill>
                  <a:schemeClr val="accent4"/>
                </a:solidFill>
                <a:latin typeface="+mn-lt"/>
                <a:ea typeface="Helvetica Neue"/>
                <a:cs typeface="Helvetica Neue"/>
                <a:sym typeface="Helvetica Neue"/>
              </a:rPr>
              <a:t>, which can lead to </a:t>
            </a:r>
            <a:r>
              <a:rPr lang="en-GB" sz="2400" b="1" dirty="0">
                <a:solidFill>
                  <a:schemeClr val="accent4"/>
                </a:solidFill>
                <a:latin typeface="+mn-lt"/>
                <a:ea typeface="Helvetica Neue"/>
                <a:cs typeface="Helvetica Neue"/>
                <a:sym typeface="Helvetica Neue"/>
              </a:rPr>
              <a:t>feelings of inadequacy or anxiety</a:t>
            </a:r>
            <a:r>
              <a:rPr lang="en-GB" sz="2400" dirty="0">
                <a:solidFill>
                  <a:schemeClr val="accent4"/>
                </a:solidFill>
                <a:latin typeface="+mn-lt"/>
                <a:ea typeface="Helvetica Neue"/>
                <a:cs typeface="Helvetica Neue"/>
                <a:sym typeface="Helvetica Neue"/>
              </a:rPr>
              <a:t>. </a:t>
            </a:r>
          </a:p>
          <a:p>
            <a:pPr algn="just"/>
            <a:endParaRPr lang="en-GB" sz="2400" dirty="0">
              <a:solidFill>
                <a:schemeClr val="accent4"/>
              </a:solidFill>
              <a:latin typeface="+mn-lt"/>
              <a:ea typeface="Helvetica Neue"/>
              <a:cs typeface="Helvetica Neue"/>
              <a:sym typeface="Helvetica Neue"/>
            </a:endParaRPr>
          </a:p>
          <a:p>
            <a:pPr algn="just"/>
            <a:endParaRPr lang="en-GB" sz="2400" dirty="0">
              <a:solidFill>
                <a:schemeClr val="accent4"/>
              </a:solidFill>
              <a:latin typeface="+mn-lt"/>
              <a:ea typeface="Helvetica Neue"/>
              <a:cs typeface="Helvetica Neue"/>
              <a:sym typeface="Helvetica Neue"/>
            </a:endParaRPr>
          </a:p>
          <a:p>
            <a:pPr algn="just"/>
            <a:endParaRPr lang="en-GB" dirty="0">
              <a:solidFill>
                <a:schemeClr val="accent4"/>
              </a:solidFill>
              <a:latin typeface="+mn-lt"/>
              <a:ea typeface="Helvetica Neue"/>
              <a:cs typeface="Helvetica Neue"/>
              <a:sym typeface="Helvetica Neue"/>
            </a:endParaRPr>
          </a:p>
          <a:p>
            <a:pPr algn="just"/>
            <a:r>
              <a:rPr lang="en-GB" sz="2400" b="1" dirty="0">
                <a:solidFill>
                  <a:schemeClr val="accent4"/>
                </a:solidFill>
                <a:latin typeface="+mn-lt"/>
                <a:ea typeface="Helvetica Neue"/>
                <a:cs typeface="Helvetica Neue"/>
                <a:sym typeface="Helvetica Neue"/>
              </a:rPr>
              <a:t>FOMO’s key aspects </a:t>
            </a:r>
            <a:r>
              <a:rPr lang="en-GB" sz="2400" dirty="0">
                <a:solidFill>
                  <a:schemeClr val="accent4"/>
                </a:solidFill>
                <a:latin typeface="+mn-lt"/>
                <a:ea typeface="Helvetica Neue"/>
                <a:cs typeface="Helvetica Neue"/>
                <a:sym typeface="Helvetica Neue"/>
              </a:rPr>
              <a:t>include:</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 Practicing Responsible Online Behaviour</a:t>
            </a:r>
          </a:p>
        </p:txBody>
      </p:sp>
      <p:sp>
        <p:nvSpPr>
          <p:cNvPr id="6" name="CasellaDiTesto 5">
            <a:extLst>
              <a:ext uri="{FF2B5EF4-FFF2-40B4-BE49-F238E27FC236}">
                <a16:creationId xmlns:a16="http://schemas.microsoft.com/office/drawing/2014/main" id="{38D06F14-E0A7-9805-074C-F86B21566AF9}"/>
              </a:ext>
            </a:extLst>
          </p:cNvPr>
          <p:cNvSpPr txBox="1"/>
          <p:nvPr/>
        </p:nvSpPr>
        <p:spPr>
          <a:xfrm>
            <a:off x="5535633" y="5143500"/>
            <a:ext cx="11774906" cy="1569660"/>
          </a:xfrm>
          <a:prstGeom prst="rect">
            <a:avLst/>
          </a:prstGeom>
          <a:noFill/>
        </p:spPr>
        <p:txBody>
          <a:bodyPr wrap="square">
            <a:spAutoFit/>
          </a:bodyPr>
          <a:lstStyle/>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Constant access </a:t>
            </a:r>
            <a:r>
              <a:rPr lang="en-GB" sz="2400" dirty="0">
                <a:solidFill>
                  <a:schemeClr val="accent4"/>
                </a:solidFill>
                <a:latin typeface="+mn-lt"/>
                <a:ea typeface="Helvetica Neue"/>
                <a:cs typeface="Helvetica Neue"/>
                <a:sym typeface="Helvetica Neue"/>
              </a:rPr>
              <a:t>to social media platforms</a:t>
            </a:r>
          </a:p>
          <a:p>
            <a:pPr marL="342900" indent="-342900" algn="jus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Continuous scrolling </a:t>
            </a:r>
            <a:r>
              <a:rPr lang="en-GB" sz="2400" dirty="0">
                <a:solidFill>
                  <a:schemeClr val="accent4"/>
                </a:solidFill>
                <a:latin typeface="+mn-lt"/>
                <a:ea typeface="Helvetica Neue"/>
                <a:cs typeface="Helvetica Neue"/>
                <a:sym typeface="Helvetica Neue"/>
              </a:rPr>
              <a:t>through feeds to stay updated</a:t>
            </a:r>
          </a:p>
          <a:p>
            <a:pPr marL="342900" indent="-342900" algn="jus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dirty="0">
                <a:solidFill>
                  <a:schemeClr val="accent4"/>
                </a:solidFill>
                <a:latin typeface="+mn-lt"/>
                <a:ea typeface="Helvetica Neue"/>
                <a:cs typeface="Helvetica Neue"/>
                <a:sym typeface="Helvetica Neue"/>
              </a:rPr>
              <a:t>Constantly comparing oneself to others and </a:t>
            </a:r>
            <a:r>
              <a:rPr lang="en-GB" sz="2400" b="1" dirty="0">
                <a:solidFill>
                  <a:schemeClr val="accent4"/>
                </a:solidFill>
                <a:latin typeface="+mn-lt"/>
                <a:ea typeface="Helvetica Neue"/>
                <a:cs typeface="Helvetica Neue"/>
                <a:sym typeface="Helvetica Neue"/>
              </a:rPr>
              <a:t>losing touch with one’s own identity</a:t>
            </a:r>
          </a:p>
        </p:txBody>
      </p:sp>
      <p:sp>
        <p:nvSpPr>
          <p:cNvPr id="10" name="CasellaDiTesto 9">
            <a:extLst>
              <a:ext uri="{FF2B5EF4-FFF2-40B4-BE49-F238E27FC236}">
                <a16:creationId xmlns:a16="http://schemas.microsoft.com/office/drawing/2014/main" id="{A05B45AF-2DD4-DED5-41B0-E6D991731DBD}"/>
              </a:ext>
            </a:extLst>
          </p:cNvPr>
          <p:cNvSpPr txBox="1"/>
          <p:nvPr/>
        </p:nvSpPr>
        <p:spPr>
          <a:xfrm>
            <a:off x="1219200" y="7473279"/>
            <a:ext cx="7110262" cy="830997"/>
          </a:xfrm>
          <a:prstGeom prst="rect">
            <a:avLst/>
          </a:prstGeom>
          <a:noFill/>
        </p:spPr>
        <p:txBody>
          <a:bodyPr wrap="square">
            <a:spAutoFit/>
          </a:bodyPr>
          <a:lstStyle/>
          <a:p>
            <a:pPr marL="0" marR="0" lvl="0" indent="0" algn="just" rtl="0">
              <a:spcBef>
                <a:spcPts val="0"/>
              </a:spcBef>
              <a:spcAft>
                <a:spcPts val="0"/>
              </a:spcAft>
              <a:buNone/>
            </a:pPr>
            <a:r>
              <a:rPr lang="en-GB" sz="2400" b="1" dirty="0">
                <a:solidFill>
                  <a:schemeClr val="accent4"/>
                </a:solidFill>
                <a:latin typeface="+mn-lt"/>
                <a:ea typeface="Helvetica Neue"/>
                <a:cs typeface="Helvetica Neue"/>
                <a:sym typeface="Helvetica Neue"/>
              </a:rPr>
              <a:t>To mitigate the effects </a:t>
            </a:r>
            <a:r>
              <a:rPr lang="en-GB" sz="2400" dirty="0">
                <a:solidFill>
                  <a:schemeClr val="accent4"/>
                </a:solidFill>
                <a:latin typeface="+mn-lt"/>
                <a:ea typeface="Helvetica Neue"/>
                <a:cs typeface="Helvetica Neue"/>
                <a:sym typeface="Helvetica Neue"/>
              </a:rPr>
              <a:t>of acting based on FOMO,</a:t>
            </a:r>
          </a:p>
          <a:p>
            <a:pPr marL="0" marR="0" lvl="0" indent="0" algn="just" rtl="0">
              <a:spcBef>
                <a:spcPts val="0"/>
              </a:spcBef>
              <a:spcAft>
                <a:spcPts val="0"/>
              </a:spcAft>
              <a:buNone/>
            </a:pPr>
            <a:r>
              <a:rPr lang="en-GB" sz="2400" dirty="0">
                <a:solidFill>
                  <a:schemeClr val="accent4"/>
                </a:solidFill>
                <a:latin typeface="+mn-lt"/>
                <a:ea typeface="Helvetica Neue"/>
                <a:cs typeface="Helvetica Neue"/>
                <a:sym typeface="Helvetica Neue"/>
              </a:rPr>
              <a:t>consider the following </a:t>
            </a:r>
            <a:r>
              <a:rPr lang="en-GB" sz="2400" b="1" dirty="0">
                <a:solidFill>
                  <a:schemeClr val="accent4"/>
                </a:solidFill>
                <a:latin typeface="+mn-lt"/>
                <a:ea typeface="Helvetica Neue"/>
                <a:cs typeface="Helvetica Neue"/>
                <a:sym typeface="Helvetica Neue"/>
              </a:rPr>
              <a:t>guidelines</a:t>
            </a:r>
            <a:r>
              <a:rPr lang="en-GB" sz="2400" dirty="0">
                <a:solidFill>
                  <a:schemeClr val="accent4"/>
                </a:solidFill>
                <a:latin typeface="+mn-lt"/>
                <a:ea typeface="Helvetica Neue"/>
                <a:cs typeface="Helvetica Neue"/>
                <a:sym typeface="Helvetica Neue"/>
              </a:rPr>
              <a:t>:</a:t>
            </a:r>
          </a:p>
        </p:txBody>
      </p:sp>
      <p:sp>
        <p:nvSpPr>
          <p:cNvPr id="11" name="Rettangolo con angoli arrotondati 10">
            <a:extLst>
              <a:ext uri="{FF2B5EF4-FFF2-40B4-BE49-F238E27FC236}">
                <a16:creationId xmlns:a16="http://schemas.microsoft.com/office/drawing/2014/main" id="{A4D8E2A9-0B1C-C1C2-6B49-7D05970FDE08}"/>
              </a:ext>
            </a:extLst>
          </p:cNvPr>
          <p:cNvSpPr/>
          <p:nvPr/>
        </p:nvSpPr>
        <p:spPr>
          <a:xfrm>
            <a:off x="8477220" y="7096155"/>
            <a:ext cx="4325487" cy="83099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Set realistic expectations</a:t>
            </a:r>
          </a:p>
        </p:txBody>
      </p:sp>
      <p:sp>
        <p:nvSpPr>
          <p:cNvPr id="13" name="Rettangolo con angoli arrotondati 12">
            <a:extLst>
              <a:ext uri="{FF2B5EF4-FFF2-40B4-BE49-F238E27FC236}">
                <a16:creationId xmlns:a16="http://schemas.microsoft.com/office/drawing/2014/main" id="{782842A1-148E-2158-D7B2-5C592A6573AB}"/>
              </a:ext>
            </a:extLst>
          </p:cNvPr>
          <p:cNvSpPr/>
          <p:nvPr/>
        </p:nvSpPr>
        <p:spPr>
          <a:xfrm>
            <a:off x="12985052" y="7096155"/>
            <a:ext cx="4325487" cy="83099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Engage in offline activities</a:t>
            </a:r>
          </a:p>
        </p:txBody>
      </p:sp>
      <p:sp>
        <p:nvSpPr>
          <p:cNvPr id="14" name="Rettangolo con angoli arrotondati 13">
            <a:extLst>
              <a:ext uri="{FF2B5EF4-FFF2-40B4-BE49-F238E27FC236}">
                <a16:creationId xmlns:a16="http://schemas.microsoft.com/office/drawing/2014/main" id="{07BF40E4-8303-A579-0702-F8F7410C91AC}"/>
              </a:ext>
            </a:extLst>
          </p:cNvPr>
          <p:cNvSpPr/>
          <p:nvPr/>
        </p:nvSpPr>
        <p:spPr>
          <a:xfrm>
            <a:off x="8477220" y="7989420"/>
            <a:ext cx="4325487" cy="83099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Utilise features (mute / unfollow) </a:t>
            </a:r>
            <a:r>
              <a:rPr lang="en-GB" sz="2400" dirty="0">
                <a:solidFill>
                  <a:schemeClr val="accent4"/>
                </a:solidFill>
              </a:rPr>
              <a:t>to reduce exposure</a:t>
            </a:r>
          </a:p>
        </p:txBody>
      </p:sp>
      <p:sp>
        <p:nvSpPr>
          <p:cNvPr id="15" name="Rettangolo con angoli arrotondati 14">
            <a:extLst>
              <a:ext uri="{FF2B5EF4-FFF2-40B4-BE49-F238E27FC236}">
                <a16:creationId xmlns:a16="http://schemas.microsoft.com/office/drawing/2014/main" id="{9AED26FB-4576-644F-377C-65BE7F4D6A84}"/>
              </a:ext>
            </a:extLst>
          </p:cNvPr>
          <p:cNvSpPr/>
          <p:nvPr/>
        </p:nvSpPr>
        <p:spPr>
          <a:xfrm>
            <a:off x="12985052" y="7989420"/>
            <a:ext cx="4325487" cy="83099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Practice digital detox:</a:t>
            </a:r>
          </a:p>
          <a:p>
            <a:pPr algn="ctr"/>
            <a:r>
              <a:rPr lang="en-GB" sz="2400" dirty="0">
                <a:solidFill>
                  <a:schemeClr val="accent4"/>
                </a:solidFill>
              </a:rPr>
              <a:t>Tech-free hours or days</a:t>
            </a:r>
          </a:p>
        </p:txBody>
      </p:sp>
    </p:spTree>
    <p:extLst>
      <p:ext uri="{BB962C8B-B14F-4D97-AF65-F5344CB8AC3E}">
        <p14:creationId xmlns:p14="http://schemas.microsoft.com/office/powerpoint/2010/main" val="487138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p:nvPr/>
        </p:nvSpPr>
        <p:spPr>
          <a:xfrm>
            <a:off x="1219200" y="1780343"/>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dirty="0">
                <a:solidFill>
                  <a:srgbClr val="00CCFF"/>
                </a:solidFill>
                <a:latin typeface="+mn-lt"/>
                <a:ea typeface="Helvetica Neue"/>
                <a:cs typeface="Helvetica Neue"/>
                <a:sym typeface="Helvetica Neue"/>
              </a:rPr>
              <a:t>Index</a:t>
            </a:r>
            <a:endParaRPr lang="en-GB" dirty="0">
              <a:solidFill>
                <a:srgbClr val="00CCFF"/>
              </a:solidFill>
              <a:latin typeface="+mn-lt"/>
            </a:endParaRPr>
          </a:p>
        </p:txBody>
      </p:sp>
      <p:sp>
        <p:nvSpPr>
          <p:cNvPr id="58" name="Google Shape;58;p2"/>
          <p:cNvSpPr txBox="1"/>
          <p:nvPr/>
        </p:nvSpPr>
        <p:spPr>
          <a:xfrm>
            <a:off x="1343904" y="3229531"/>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1</a:t>
            </a:r>
            <a:endParaRPr dirty="0">
              <a:solidFill>
                <a:srgbClr val="33CCFF"/>
              </a:solidFill>
              <a:latin typeface="+mn-lt"/>
            </a:endParaRPr>
          </a:p>
        </p:txBody>
      </p:sp>
      <p:sp>
        <p:nvSpPr>
          <p:cNvPr id="59" name="Google Shape;59;p2"/>
          <p:cNvSpPr txBox="1"/>
          <p:nvPr/>
        </p:nvSpPr>
        <p:spPr>
          <a:xfrm>
            <a:off x="1343904" y="6059182"/>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2</a:t>
            </a:r>
            <a:endParaRPr dirty="0">
              <a:solidFill>
                <a:srgbClr val="33CCFF"/>
              </a:solidFill>
              <a:latin typeface="+mn-lt"/>
            </a:endParaRPr>
          </a:p>
        </p:txBody>
      </p:sp>
      <p:sp>
        <p:nvSpPr>
          <p:cNvPr id="61" name="Google Shape;61;p2"/>
          <p:cNvSpPr txBox="1"/>
          <p:nvPr/>
        </p:nvSpPr>
        <p:spPr>
          <a:xfrm>
            <a:off x="1872432" y="3202247"/>
            <a:ext cx="4108187"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chemeClr val="dk1"/>
                </a:solidFill>
                <a:latin typeface="+mn-lt"/>
                <a:ea typeface="Helvetica Neue"/>
                <a:cs typeface="Helvetica Neue"/>
                <a:sym typeface="Helvetica Neue"/>
              </a:rPr>
              <a:t>Creating and Securing Your Digital Identity</a:t>
            </a:r>
            <a:endParaRPr lang="en-GB" sz="1600" b="1" dirty="0">
              <a:latin typeface="+mn-lt"/>
            </a:endParaRPr>
          </a:p>
        </p:txBody>
      </p:sp>
      <p:sp>
        <p:nvSpPr>
          <p:cNvPr id="62" name="Google Shape;62;p2"/>
          <p:cNvSpPr txBox="1"/>
          <p:nvPr/>
        </p:nvSpPr>
        <p:spPr>
          <a:xfrm>
            <a:off x="1886319" y="6036607"/>
            <a:ext cx="4182968"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chemeClr val="dk1"/>
                </a:solidFill>
                <a:latin typeface="+mn-lt"/>
                <a:ea typeface="Helvetica Neue"/>
                <a:cs typeface="Helvetica Neue"/>
                <a:sym typeface="Helvetica Neue"/>
              </a:rPr>
              <a:t>Practicing Responsible Online Behaviour</a:t>
            </a:r>
            <a:endParaRPr lang="en-GB" sz="1600" b="1" dirty="0">
              <a:latin typeface="+mn-lt"/>
            </a:endParaRPr>
          </a:p>
        </p:txBody>
      </p:sp>
      <p:sp>
        <p:nvSpPr>
          <p:cNvPr id="67" name="Google Shape;67;p2"/>
          <p:cNvSpPr txBox="1"/>
          <p:nvPr/>
        </p:nvSpPr>
        <p:spPr>
          <a:xfrm>
            <a:off x="6069287" y="3109259"/>
            <a:ext cx="681690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dk1"/>
                </a:solidFill>
                <a:latin typeface="+mn-lt"/>
                <a:ea typeface="Helvetica Neue"/>
                <a:cs typeface="Helvetica Neue"/>
                <a:sym typeface="Helvetica Neue"/>
              </a:rPr>
              <a:t>Digital Identity: Concepts and Elements</a:t>
            </a:r>
            <a:endParaRPr lang="en-GB" sz="1600" dirty="0">
              <a:latin typeface="+mn-lt"/>
            </a:endParaRPr>
          </a:p>
        </p:txBody>
      </p:sp>
      <p:sp>
        <p:nvSpPr>
          <p:cNvPr id="70" name="Google Shape;70;p2"/>
          <p:cNvSpPr/>
          <p:nvPr/>
        </p:nvSpPr>
        <p:spPr>
          <a:xfrm>
            <a:off x="5974800" y="3141343"/>
            <a:ext cx="94923" cy="106116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2" name="Google Shape;72;p2"/>
          <p:cNvSpPr/>
          <p:nvPr/>
        </p:nvSpPr>
        <p:spPr>
          <a:xfrm>
            <a:off x="5974800" y="5740483"/>
            <a:ext cx="94487" cy="1674462"/>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2" name="Google Shape;67;p2">
            <a:extLst>
              <a:ext uri="{FF2B5EF4-FFF2-40B4-BE49-F238E27FC236}">
                <a16:creationId xmlns:a16="http://schemas.microsoft.com/office/drawing/2014/main" id="{C2610D8C-0B55-FA41-9913-D3ACAA07F4C2}"/>
              </a:ext>
            </a:extLst>
          </p:cNvPr>
          <p:cNvSpPr txBox="1"/>
          <p:nvPr/>
        </p:nvSpPr>
        <p:spPr>
          <a:xfrm>
            <a:off x="6069286" y="3705265"/>
            <a:ext cx="923638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dk1"/>
                </a:solidFill>
                <a:latin typeface="+mn-lt"/>
                <a:ea typeface="Helvetica Neue"/>
                <a:cs typeface="Helvetica Neue"/>
                <a:sym typeface="Helvetica Neue"/>
              </a:rPr>
              <a:t>Establishment and Safeguard of Your Online Presence</a:t>
            </a:r>
            <a:endParaRPr lang="en-GB" sz="1600" dirty="0">
              <a:latin typeface="+mn-lt"/>
            </a:endParaRPr>
          </a:p>
        </p:txBody>
      </p:sp>
      <p:sp>
        <p:nvSpPr>
          <p:cNvPr id="4" name="Google Shape;67;p2">
            <a:extLst>
              <a:ext uri="{FF2B5EF4-FFF2-40B4-BE49-F238E27FC236}">
                <a16:creationId xmlns:a16="http://schemas.microsoft.com/office/drawing/2014/main" id="{A9F4A1BC-F2CC-3303-C7BE-BB3E50103652}"/>
              </a:ext>
            </a:extLst>
          </p:cNvPr>
          <p:cNvSpPr txBox="1"/>
          <p:nvPr/>
        </p:nvSpPr>
        <p:spPr>
          <a:xfrm>
            <a:off x="6069286" y="5721627"/>
            <a:ext cx="733002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dk1"/>
                </a:solidFill>
                <a:latin typeface="+mn-lt"/>
                <a:ea typeface="Helvetica Neue"/>
                <a:cs typeface="Helvetica Neue"/>
                <a:sym typeface="Helvetica Neue"/>
              </a:rPr>
              <a:t>Nuances of Effective Digital Communication</a:t>
            </a:r>
            <a:endParaRPr lang="en-GB" sz="1600" dirty="0">
              <a:latin typeface="+mn-lt"/>
            </a:endParaRPr>
          </a:p>
        </p:txBody>
      </p:sp>
      <p:sp>
        <p:nvSpPr>
          <p:cNvPr id="5" name="Google Shape;67;p2">
            <a:extLst>
              <a:ext uri="{FF2B5EF4-FFF2-40B4-BE49-F238E27FC236}">
                <a16:creationId xmlns:a16="http://schemas.microsoft.com/office/drawing/2014/main" id="{F4BA471C-C10E-65A8-2228-C04560F42CDC}"/>
              </a:ext>
            </a:extLst>
          </p:cNvPr>
          <p:cNvSpPr txBox="1"/>
          <p:nvPr/>
        </p:nvSpPr>
        <p:spPr>
          <a:xfrm>
            <a:off x="6069286" y="6317633"/>
            <a:ext cx="998178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dk1"/>
                </a:solidFill>
                <a:latin typeface="+mn-lt"/>
                <a:ea typeface="Helvetica Neue"/>
                <a:cs typeface="Helvetica Neue"/>
                <a:sym typeface="Helvetica Neue"/>
              </a:rPr>
              <a:t>Proper Language, Tone and Netiquette in Online Interactions</a:t>
            </a:r>
            <a:endParaRPr lang="en-GB" sz="1600" dirty="0">
              <a:latin typeface="+mn-lt"/>
            </a:endParaRPr>
          </a:p>
        </p:txBody>
      </p:sp>
      <p:sp>
        <p:nvSpPr>
          <p:cNvPr id="6" name="Google Shape;67;p2">
            <a:extLst>
              <a:ext uri="{FF2B5EF4-FFF2-40B4-BE49-F238E27FC236}">
                <a16:creationId xmlns:a16="http://schemas.microsoft.com/office/drawing/2014/main" id="{88AE4965-DBC4-D67A-8822-8B204FA92C03}"/>
              </a:ext>
            </a:extLst>
          </p:cNvPr>
          <p:cNvSpPr txBox="1"/>
          <p:nvPr/>
        </p:nvSpPr>
        <p:spPr>
          <a:xfrm>
            <a:off x="6069285" y="6913639"/>
            <a:ext cx="1146760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dk1"/>
                </a:solidFill>
                <a:latin typeface="+mn-lt"/>
                <a:ea typeface="Helvetica Neue"/>
                <a:cs typeface="Helvetica Neue"/>
                <a:sym typeface="Helvetica Neue"/>
              </a:rPr>
              <a:t>Guidelines for Practicing Mindful and Responsible Online Engagement</a:t>
            </a:r>
            <a:endParaRPr lang="en-GB" sz="1600" dirty="0">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34778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Guidelines for Practicing Mindful and Responsible Online Engagement</a:t>
            </a:r>
          </a:p>
          <a:p>
            <a:pPr marL="0" marR="0" lvl="0" indent="0" algn="just" rtl="0">
              <a:spcBef>
                <a:spcPts val="0"/>
              </a:spcBef>
              <a:spcAft>
                <a:spcPts val="0"/>
              </a:spcAft>
              <a:buNone/>
            </a:pPr>
            <a:endParaRPr lang="en-GB" sz="2400" b="1" dirty="0">
              <a:solidFill>
                <a:srgbClr val="00CCFF"/>
              </a:solidFill>
              <a:latin typeface="+mn-lt"/>
              <a:ea typeface="Helvetica Neue"/>
              <a:cs typeface="Helvetica Neue"/>
              <a:sym typeface="Helvetica Neue"/>
            </a:endParaRPr>
          </a:p>
          <a:p>
            <a:pPr algn="just"/>
            <a:r>
              <a:rPr lang="en-GB" sz="2400" b="1" dirty="0">
                <a:solidFill>
                  <a:srgbClr val="00CCFF"/>
                </a:solidFill>
                <a:latin typeface="+mn-lt"/>
                <a:ea typeface="Helvetica Neue"/>
                <a:cs typeface="Helvetica Neue"/>
                <a:sym typeface="Helvetica Neue"/>
              </a:rPr>
              <a:t>Sharing of Fake News </a:t>
            </a:r>
            <a:r>
              <a:rPr lang="en-GB" sz="2400" dirty="0">
                <a:solidFill>
                  <a:schemeClr val="accent4"/>
                </a:solidFill>
                <a:latin typeface="+mn-lt"/>
                <a:ea typeface="Helvetica Neue"/>
                <a:cs typeface="Helvetica Neue"/>
                <a:sym typeface="Helvetica Neue"/>
              </a:rPr>
              <a:t>– It leads to both an </a:t>
            </a:r>
            <a:r>
              <a:rPr lang="en-GB" sz="2400" b="1" dirty="0">
                <a:solidFill>
                  <a:schemeClr val="accent4"/>
                </a:solidFill>
                <a:latin typeface="+mn-lt"/>
                <a:ea typeface="Helvetica Neue"/>
                <a:cs typeface="Helvetica Neue"/>
                <a:sym typeface="Helvetica Neue"/>
              </a:rPr>
              <a:t>overall increase in misinformation </a:t>
            </a:r>
            <a:r>
              <a:rPr lang="en-GB" sz="2400" dirty="0">
                <a:solidFill>
                  <a:schemeClr val="accent4"/>
                </a:solidFill>
                <a:latin typeface="+mn-lt"/>
                <a:ea typeface="Helvetica Neue"/>
                <a:cs typeface="Helvetica Neue"/>
                <a:sym typeface="Helvetica Neue"/>
              </a:rPr>
              <a:t>(where FOMO has its greatest impact) and </a:t>
            </a:r>
            <a:r>
              <a:rPr lang="en-GB" sz="2400" b="1" dirty="0">
                <a:solidFill>
                  <a:schemeClr val="accent4"/>
                </a:solidFill>
                <a:latin typeface="+mn-lt"/>
                <a:ea typeface="Helvetica Neue"/>
                <a:cs typeface="Helvetica Neue"/>
                <a:sym typeface="Helvetica Neue"/>
              </a:rPr>
              <a:t>personal reputation damage </a:t>
            </a:r>
            <a:r>
              <a:rPr lang="en-GB" sz="2400" dirty="0">
                <a:solidFill>
                  <a:schemeClr val="accent4"/>
                </a:solidFill>
                <a:latin typeface="+mn-lt"/>
                <a:ea typeface="Helvetica Neue"/>
                <a:cs typeface="Helvetica Neue"/>
                <a:sym typeface="Helvetica Neue"/>
              </a:rPr>
              <a:t>(online reputation as a part of digital identity).</a:t>
            </a:r>
          </a:p>
          <a:p>
            <a:pPr algn="just"/>
            <a:endParaRPr lang="en-GB" sz="2400" dirty="0">
              <a:solidFill>
                <a:schemeClr val="accent4"/>
              </a:solidFill>
              <a:latin typeface="+mn-lt"/>
              <a:ea typeface="Helvetica Neue"/>
              <a:cs typeface="Helvetica Neue"/>
              <a:sym typeface="Helvetica Neue"/>
            </a:endParaRPr>
          </a:p>
          <a:p>
            <a:pPr algn="just"/>
            <a:r>
              <a:rPr lang="en-GB" sz="2400" dirty="0">
                <a:solidFill>
                  <a:schemeClr val="accent4"/>
                </a:solidFill>
                <a:latin typeface="+mn-lt"/>
                <a:ea typeface="Helvetica Neue"/>
                <a:cs typeface="Helvetica Neue"/>
                <a:sym typeface="Helvetica Neue"/>
              </a:rPr>
              <a:t>It is important to </a:t>
            </a:r>
            <a:r>
              <a:rPr lang="en-GB" sz="2400" b="1" dirty="0">
                <a:solidFill>
                  <a:schemeClr val="accent4"/>
                </a:solidFill>
                <a:latin typeface="+mn-lt"/>
                <a:ea typeface="Helvetica Neue"/>
                <a:cs typeface="Helvetica Neue"/>
                <a:sym typeface="Helvetica Neue"/>
              </a:rPr>
              <a:t>verify information before sharing it online </a:t>
            </a:r>
            <a:r>
              <a:rPr lang="en-GB" sz="2400" dirty="0">
                <a:solidFill>
                  <a:schemeClr val="accent4"/>
                </a:solidFill>
                <a:latin typeface="+mn-lt"/>
                <a:ea typeface="Helvetica Neue"/>
                <a:cs typeface="Helvetica Neue"/>
                <a:sym typeface="Wingdings" pitchFamily="2" charset="2"/>
              </a:rPr>
              <a:t></a:t>
            </a:r>
            <a:r>
              <a:rPr lang="en-GB" sz="2400" dirty="0">
                <a:solidFill>
                  <a:schemeClr val="accent4"/>
                </a:solidFill>
                <a:latin typeface="+mn-lt"/>
                <a:ea typeface="Helvetica Neue"/>
                <a:cs typeface="Helvetica Neue"/>
                <a:sym typeface="Helvetica Neue"/>
              </a:rPr>
              <a:t> </a:t>
            </a:r>
            <a:r>
              <a:rPr lang="en-GB" sz="2400" b="1" dirty="0">
                <a:solidFill>
                  <a:srgbClr val="00CCFF"/>
                </a:solidFill>
                <a:latin typeface="+mn-lt"/>
                <a:ea typeface="Helvetica Neue"/>
                <a:cs typeface="Helvetica Neue"/>
                <a:sym typeface="Helvetica Neue"/>
              </a:rPr>
              <a:t>fact-checking</a:t>
            </a:r>
            <a:r>
              <a:rPr lang="en-GB" sz="2400" dirty="0">
                <a:solidFill>
                  <a:schemeClr val="accent4"/>
                </a:solidFill>
                <a:latin typeface="+mn-lt"/>
                <a:ea typeface="Helvetica Neue"/>
                <a:cs typeface="Helvetica Neue"/>
                <a:sym typeface="Helvetica Neue"/>
              </a:rPr>
              <a:t>.</a:t>
            </a:r>
          </a:p>
          <a:p>
            <a:pPr algn="just"/>
            <a:endParaRPr lang="en-GB" sz="2400" dirty="0">
              <a:solidFill>
                <a:schemeClr val="accent4"/>
              </a:solidFill>
              <a:latin typeface="+mn-lt"/>
              <a:ea typeface="Helvetica Neue"/>
              <a:cs typeface="Helvetica Neue"/>
              <a:sym typeface="Helvetica Neue"/>
            </a:endParaRPr>
          </a:p>
          <a:p>
            <a:pPr algn="just"/>
            <a:r>
              <a:rPr lang="en-GB" sz="2400" dirty="0">
                <a:solidFill>
                  <a:schemeClr val="accent4"/>
                </a:solidFill>
                <a:latin typeface="+mn-lt"/>
                <a:ea typeface="Helvetica Neue"/>
                <a:cs typeface="Helvetica Neue"/>
                <a:sym typeface="Helvetica Neue"/>
              </a:rPr>
              <a:t>Fact-checking involves </a:t>
            </a:r>
            <a:r>
              <a:rPr lang="en-GB" sz="2400" b="1" dirty="0">
                <a:solidFill>
                  <a:schemeClr val="accent4"/>
                </a:solidFill>
                <a:latin typeface="+mn-lt"/>
                <a:ea typeface="Helvetica Neue"/>
                <a:cs typeface="Helvetica Neue"/>
                <a:sym typeface="Helvetica Neue"/>
              </a:rPr>
              <a:t>evaluating the source </a:t>
            </a:r>
            <a:r>
              <a:rPr lang="en-GB" sz="2400" dirty="0">
                <a:solidFill>
                  <a:schemeClr val="accent4"/>
                </a:solidFill>
                <a:latin typeface="+mn-lt"/>
                <a:ea typeface="Helvetica Neue"/>
                <a:cs typeface="Helvetica Neue"/>
                <a:sym typeface="Helvetica Neue"/>
              </a:rPr>
              <a:t>by considering its credibility and checking if similar information is reported by reputable news outlets. Here are </a:t>
            </a:r>
            <a:r>
              <a:rPr lang="en-GB" sz="2400" b="1" dirty="0">
                <a:solidFill>
                  <a:schemeClr val="accent4"/>
                </a:solidFill>
                <a:latin typeface="+mn-lt"/>
                <a:ea typeface="Helvetica Neue"/>
                <a:cs typeface="Helvetica Neue"/>
                <a:sym typeface="Helvetica Neue"/>
              </a:rPr>
              <a:t>two practical tools </a:t>
            </a:r>
            <a:r>
              <a:rPr lang="en-GB" sz="2400" dirty="0">
                <a:solidFill>
                  <a:schemeClr val="accent4"/>
                </a:solidFill>
                <a:latin typeface="+mn-lt"/>
                <a:ea typeface="Helvetica Neue"/>
                <a:cs typeface="Helvetica Neue"/>
                <a:sym typeface="Helvetica Neue"/>
              </a:rPr>
              <a:t>for fact-checking:</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 Practicing Responsible Online Behaviour</a:t>
            </a:r>
          </a:p>
        </p:txBody>
      </p:sp>
      <p:sp>
        <p:nvSpPr>
          <p:cNvPr id="5" name="Rettangolo con angoli arrotondati 4">
            <a:extLst>
              <a:ext uri="{FF2B5EF4-FFF2-40B4-BE49-F238E27FC236}">
                <a16:creationId xmlns:a16="http://schemas.microsoft.com/office/drawing/2014/main" id="{B310050E-4BB5-8D93-80EF-34FD2E27E036}"/>
              </a:ext>
            </a:extLst>
          </p:cNvPr>
          <p:cNvSpPr/>
          <p:nvPr/>
        </p:nvSpPr>
        <p:spPr>
          <a:xfrm>
            <a:off x="9437724" y="6681863"/>
            <a:ext cx="6653616" cy="64008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hlinkClick r:id="rId3">
                  <a:extLst>
                    <a:ext uri="{A12FA001-AC4F-418D-AE19-62706E023703}">
                      <ahyp:hlinkClr xmlns:ahyp="http://schemas.microsoft.com/office/drawing/2018/hyperlinkcolor" val="tx"/>
                    </a:ext>
                  </a:extLst>
                </a:hlinkClick>
              </a:rPr>
              <a:t>BUFALE.net</a:t>
            </a:r>
            <a:r>
              <a:rPr lang="en-GB" sz="2400" b="1" dirty="0">
                <a:solidFill>
                  <a:schemeClr val="accent4"/>
                </a:solidFill>
              </a:rPr>
              <a:t> – Italy</a:t>
            </a:r>
          </a:p>
        </p:txBody>
      </p:sp>
      <p:sp>
        <p:nvSpPr>
          <p:cNvPr id="6" name="Rettangolo con angoli arrotondati 5">
            <a:extLst>
              <a:ext uri="{FF2B5EF4-FFF2-40B4-BE49-F238E27FC236}">
                <a16:creationId xmlns:a16="http://schemas.microsoft.com/office/drawing/2014/main" id="{0E86B485-D42E-FC9D-69B7-28251E2AA2DF}"/>
              </a:ext>
            </a:extLst>
          </p:cNvPr>
          <p:cNvSpPr/>
          <p:nvPr/>
        </p:nvSpPr>
        <p:spPr>
          <a:xfrm>
            <a:off x="2490384" y="6681862"/>
            <a:ext cx="6653616" cy="64008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hlinkClick r:id="rId4">
                  <a:extLst>
                    <a:ext uri="{A12FA001-AC4F-418D-AE19-62706E023703}">
                      <ahyp:hlinkClr xmlns:ahyp="http://schemas.microsoft.com/office/drawing/2018/hyperlinkcolor" val="tx"/>
                    </a:ext>
                  </a:extLst>
                </a:hlinkClick>
              </a:rPr>
              <a:t>Google Fact Check Tools</a:t>
            </a:r>
            <a:endParaRPr lang="en-GB" sz="2400" b="1" dirty="0">
              <a:solidFill>
                <a:schemeClr val="accent4"/>
              </a:solidFill>
            </a:endParaRPr>
          </a:p>
        </p:txBody>
      </p:sp>
      <p:sp>
        <p:nvSpPr>
          <p:cNvPr id="7" name="CasellaDiTesto 6">
            <a:extLst>
              <a:ext uri="{FF2B5EF4-FFF2-40B4-BE49-F238E27FC236}">
                <a16:creationId xmlns:a16="http://schemas.microsoft.com/office/drawing/2014/main" id="{56A2BF9E-0371-1A79-E21C-689ADA1B320E}"/>
              </a:ext>
            </a:extLst>
          </p:cNvPr>
          <p:cNvSpPr txBox="1"/>
          <p:nvPr/>
        </p:nvSpPr>
        <p:spPr>
          <a:xfrm rot="10800000" flipV="1">
            <a:off x="9437724" y="7385006"/>
            <a:ext cx="6653616" cy="1200329"/>
          </a:xfrm>
          <a:prstGeom prst="rect">
            <a:avLst/>
          </a:prstGeom>
          <a:noFill/>
        </p:spPr>
        <p:txBody>
          <a:bodyPr wrap="square" rtlCol="0">
            <a:spAutoFit/>
          </a:bodyPr>
          <a:lstStyle/>
          <a:p>
            <a:pPr algn="just"/>
            <a:r>
              <a:rPr lang="en-GB" sz="2400" dirty="0"/>
              <a:t>A fact-checking website that focuses on debunking and exposing false information and hoaxes circulating online.</a:t>
            </a:r>
          </a:p>
        </p:txBody>
      </p:sp>
      <p:sp>
        <p:nvSpPr>
          <p:cNvPr id="8" name="CasellaDiTesto 7">
            <a:extLst>
              <a:ext uri="{FF2B5EF4-FFF2-40B4-BE49-F238E27FC236}">
                <a16:creationId xmlns:a16="http://schemas.microsoft.com/office/drawing/2014/main" id="{07B9F54F-D6B0-420E-2E03-BDA82423F289}"/>
              </a:ext>
            </a:extLst>
          </p:cNvPr>
          <p:cNvSpPr txBox="1"/>
          <p:nvPr/>
        </p:nvSpPr>
        <p:spPr>
          <a:xfrm rot="10800000" flipV="1">
            <a:off x="2490384" y="7385006"/>
            <a:ext cx="6653616" cy="1569660"/>
          </a:xfrm>
          <a:prstGeom prst="rect">
            <a:avLst/>
          </a:prstGeom>
          <a:noFill/>
        </p:spPr>
        <p:txBody>
          <a:bodyPr wrap="square" rtlCol="0">
            <a:spAutoFit/>
          </a:bodyPr>
          <a:lstStyle/>
          <a:p>
            <a:pPr algn="just"/>
            <a:r>
              <a:rPr lang="en-GB" sz="2400" dirty="0"/>
              <a:t>It allows you to explore fake news by performing a keyword search. It has a section called 'recent fact checks' where you can find the most recent news already verified as fake.</a:t>
            </a:r>
          </a:p>
        </p:txBody>
      </p:sp>
    </p:spTree>
    <p:extLst>
      <p:ext uri="{BB962C8B-B14F-4D97-AF65-F5344CB8AC3E}">
        <p14:creationId xmlns:p14="http://schemas.microsoft.com/office/powerpoint/2010/main" val="697118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087726" y="3949371"/>
            <a:ext cx="6045401"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grpSp>
        <p:nvGrpSpPr>
          <p:cNvPr id="187" name="Google Shape;187;p11"/>
          <p:cNvGrpSpPr/>
          <p:nvPr/>
        </p:nvGrpSpPr>
        <p:grpSpPr>
          <a:xfrm>
            <a:off x="8122290" y="1413189"/>
            <a:ext cx="5947479" cy="2308324"/>
            <a:chOff x="1219200" y="2400300"/>
            <a:chExt cx="5606070" cy="2308324"/>
          </a:xfrm>
        </p:grpSpPr>
        <p:sp>
          <p:nvSpPr>
            <p:cNvPr id="188" name="Google Shape;188;p11"/>
            <p:cNvSpPr/>
            <p:nvPr/>
          </p:nvSpPr>
          <p:spPr>
            <a:xfrm>
              <a:off x="1219200" y="2400300"/>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dirty="0">
                <a:solidFill>
                  <a:schemeClr val="dk1"/>
                </a:solidFill>
                <a:latin typeface="+mn-lt"/>
                <a:ea typeface="Calibri"/>
                <a:cs typeface="Calibri"/>
                <a:sym typeface="Calibri"/>
              </a:endParaRPr>
            </a:p>
          </p:txBody>
        </p:sp>
        <p:sp>
          <p:nvSpPr>
            <p:cNvPr id="189" name="Google Shape;189;p11"/>
            <p:cNvSpPr/>
            <p:nvPr/>
          </p:nvSpPr>
          <p:spPr>
            <a:xfrm>
              <a:off x="1317304" y="2566125"/>
              <a:ext cx="5507966" cy="2082581"/>
            </a:xfrm>
            <a:prstGeom prst="rect">
              <a:avLst/>
            </a:prstGeom>
            <a:noFill/>
            <a:ln>
              <a:noFill/>
            </a:ln>
          </p:spPr>
          <p:txBody>
            <a:bodyPr spcFirstLastPara="1" wrap="square" lIns="91425" tIns="45700" rIns="91425" bIns="45700" anchor="t" anchorCtr="0">
              <a:spAutoFit/>
            </a:bodyPr>
            <a:lstStyle/>
            <a:p>
              <a:pPr algn="just">
                <a:spcAft>
                  <a:spcPts val="800"/>
                </a:spcAft>
              </a:pPr>
              <a:r>
                <a:rPr lang="en-GB" sz="1600" b="1" dirty="0">
                  <a:effectLst/>
                  <a:latin typeface="Calibri" panose="020F0502020204030204" pitchFamily="34" charset="0"/>
                  <a:ea typeface="Yu Mincho" panose="02020400000000000000" pitchFamily="18" charset="-128"/>
                  <a:cs typeface="Arial" panose="020B0604020202020204" pitchFamily="34" charset="0"/>
                </a:rPr>
                <a:t>Question 1. Which of the following is true about digital identity?</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a: Digital identity cannot be managed or protected</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b: Digital identity is not important in today’s digital age</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c: Digital identity refers to the online presence and information associated with an individual</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d: Digital identity has no impact on personal privacy</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p:txBody>
        </p:sp>
      </p:grpSp>
      <p:sp>
        <p:nvSpPr>
          <p:cNvPr id="190" name="Google Shape;190;p11"/>
          <p:cNvSpPr/>
          <p:nvPr/>
        </p:nvSpPr>
        <p:spPr>
          <a:xfrm>
            <a:off x="8242899" y="4027940"/>
            <a:ext cx="5763904" cy="2359580"/>
          </a:xfrm>
          <a:prstGeom prst="rect">
            <a:avLst/>
          </a:prstGeom>
          <a:noFill/>
          <a:ln>
            <a:noFill/>
          </a:ln>
        </p:spPr>
        <p:txBody>
          <a:bodyPr spcFirstLastPara="1" wrap="square" lIns="91425" tIns="45700" rIns="91425" bIns="45700" anchor="t" anchorCtr="0">
            <a:spAutoFit/>
          </a:bodyPr>
          <a:lstStyle/>
          <a:p>
            <a:pPr algn="just">
              <a:spcAft>
                <a:spcPts val="800"/>
              </a:spcAft>
            </a:pPr>
            <a:r>
              <a:rPr lang="en-GB" sz="1600" b="1" dirty="0">
                <a:effectLst/>
                <a:latin typeface="Calibri" panose="020F0502020204030204" pitchFamily="34" charset="0"/>
                <a:ea typeface="Yu Mincho" panose="02020400000000000000" pitchFamily="18" charset="-128"/>
                <a:cs typeface="Arial" panose="020B0604020202020204" pitchFamily="34" charset="0"/>
              </a:rPr>
              <a:t>Question 3. Why is clear and concise communication important in the digital world?</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a. Lengthy explanations are preferred for better understanding</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b. Complex language enhances communication effectiveness</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c. People have limited attention spans and receive numerous messages</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d. Non-verbal cues compensate for unclear messages</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p:txBody>
      </p:sp>
      <p:grpSp>
        <p:nvGrpSpPr>
          <p:cNvPr id="193" name="Google Shape;193;p11"/>
          <p:cNvGrpSpPr/>
          <p:nvPr/>
        </p:nvGrpSpPr>
        <p:grpSpPr>
          <a:xfrm>
            <a:off x="1429427" y="3960787"/>
            <a:ext cx="5975873" cy="2433051"/>
            <a:chOff x="1191108" y="4871723"/>
            <a:chExt cx="6177887" cy="2433051"/>
          </a:xfrm>
        </p:grpSpPr>
        <p:sp>
          <p:nvSpPr>
            <p:cNvPr id="194" name="Google Shape;194;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195" name="Google Shape;195;p11"/>
            <p:cNvSpPr/>
            <p:nvPr/>
          </p:nvSpPr>
          <p:spPr>
            <a:xfrm>
              <a:off x="1296775" y="4975972"/>
              <a:ext cx="5958752" cy="2328802"/>
            </a:xfrm>
            <a:prstGeom prst="rect">
              <a:avLst/>
            </a:prstGeom>
            <a:noFill/>
            <a:ln>
              <a:noFill/>
            </a:ln>
          </p:spPr>
          <p:txBody>
            <a:bodyPr spcFirstLastPara="1" wrap="square" lIns="91425" tIns="45700" rIns="91425" bIns="45700" anchor="t" anchorCtr="0">
              <a:spAutoFit/>
            </a:bodyPr>
            <a:lstStyle/>
            <a:p>
              <a:pPr algn="just">
                <a:spcAft>
                  <a:spcPts val="800"/>
                </a:spcAft>
              </a:pPr>
              <a:r>
                <a:rPr lang="en-GB" sz="1600" b="1" dirty="0">
                  <a:effectLst/>
                  <a:latin typeface="Calibri" panose="020F0502020204030204" pitchFamily="34" charset="0"/>
                  <a:ea typeface="Yu Mincho" panose="02020400000000000000" pitchFamily="18" charset="-128"/>
                  <a:cs typeface="Arial" panose="020B0604020202020204" pitchFamily="34" charset="0"/>
                </a:rPr>
                <a:t>Question 2. What is the purpose of managing and protecting your digital identity?</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a: To share personal information with anyone online</a:t>
              </a:r>
              <a:endParaRPr lang="it-IT" sz="1600" dirty="0">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b: To engage in irresponsible online behaviour</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c: To ignore the risks associated with online engagement</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d: To establish and maintain a positive and authentic online presence</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p:txBody>
        </p:sp>
      </p:grpSp>
      <p:grpSp>
        <p:nvGrpSpPr>
          <p:cNvPr id="196" name="Google Shape;196;p11"/>
          <p:cNvGrpSpPr/>
          <p:nvPr/>
        </p:nvGrpSpPr>
        <p:grpSpPr>
          <a:xfrm>
            <a:off x="8087727" y="6543622"/>
            <a:ext cx="6045401" cy="2308324"/>
            <a:chOff x="7975626" y="4871723"/>
            <a:chExt cx="6154757" cy="2308324"/>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198" name="Google Shape;198;p11"/>
            <p:cNvSpPr/>
            <p:nvPr/>
          </p:nvSpPr>
          <p:spPr>
            <a:xfrm>
              <a:off x="8133605" y="5027684"/>
              <a:ext cx="5868168" cy="2082581"/>
            </a:xfrm>
            <a:prstGeom prst="rect">
              <a:avLst/>
            </a:prstGeom>
            <a:noFill/>
            <a:ln>
              <a:noFill/>
            </a:ln>
          </p:spPr>
          <p:txBody>
            <a:bodyPr spcFirstLastPara="1" wrap="square" lIns="91425" tIns="45700" rIns="91425" bIns="45700" anchor="t" anchorCtr="0">
              <a:spAutoFit/>
            </a:bodyPr>
            <a:lstStyle/>
            <a:p>
              <a:pPr algn="just">
                <a:spcAft>
                  <a:spcPts val="800"/>
                </a:spcAft>
              </a:pPr>
              <a:r>
                <a:rPr lang="en-GB" sz="1600" b="1" dirty="0">
                  <a:effectLst/>
                  <a:latin typeface="Calibri" panose="020F0502020204030204" pitchFamily="34" charset="0"/>
                  <a:ea typeface="Yu Mincho" panose="02020400000000000000" pitchFamily="18" charset="-128"/>
                  <a:cs typeface="Arial" panose="020B0604020202020204" pitchFamily="34" charset="0"/>
                </a:rPr>
                <a:t>Question 5. What is the purpose of fact-checking in online communication?</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a. To spread rumours</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b. To verify the accuracy of information before sharing</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c. To engage in online debates and arguments</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d. To share news based on personal opinions</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p:txBody>
        </p:sp>
      </p:grpSp>
      <p:grpSp>
        <p:nvGrpSpPr>
          <p:cNvPr id="199" name="Google Shape;199;p11"/>
          <p:cNvGrpSpPr/>
          <p:nvPr/>
        </p:nvGrpSpPr>
        <p:grpSpPr>
          <a:xfrm>
            <a:off x="1422501" y="6518564"/>
            <a:ext cx="6465504" cy="2308324"/>
            <a:chOff x="1191108" y="4871723"/>
            <a:chExt cx="6677022" cy="2308324"/>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201" name="Google Shape;201;p11"/>
            <p:cNvSpPr/>
            <p:nvPr/>
          </p:nvSpPr>
          <p:spPr>
            <a:xfrm>
              <a:off x="1302108" y="5132732"/>
              <a:ext cx="6566022" cy="1922602"/>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n-GB" sz="1600" b="1" dirty="0">
                  <a:effectLst/>
                  <a:latin typeface="Calibri" panose="020F0502020204030204" pitchFamily="34" charset="0"/>
                  <a:ea typeface="Yu Mincho" panose="02020400000000000000" pitchFamily="18" charset="-128"/>
                  <a:cs typeface="Arial" panose="020B0604020202020204" pitchFamily="34" charset="0"/>
                </a:rPr>
                <a:t>What is FOMO in the context of social media?</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07000"/>
                </a:lnSpc>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a: Fear of Missing Out</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07000"/>
                </a:lnSpc>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b: Fear of Missing Others</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07000"/>
                </a:lnSpc>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c: Fear of Maximising Opportunities</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07000"/>
                </a:lnSpc>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d: Fear of Making Online Connections</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p:txBody>
        </p:sp>
      </p:grpSp>
      <p:sp>
        <p:nvSpPr>
          <p:cNvPr id="2" name="Google Shape;105;p4">
            <a:extLst>
              <a:ext uri="{FF2B5EF4-FFF2-40B4-BE49-F238E27FC236}">
                <a16:creationId xmlns:a16="http://schemas.microsoft.com/office/drawing/2014/main" id="{FE492DF6-EDDB-FE0D-4C1E-7BDFC3BADCC5}"/>
              </a:ext>
            </a:extLst>
          </p:cNvPr>
          <p:cNvSpPr txBox="1"/>
          <p:nvPr/>
        </p:nvSpPr>
        <p:spPr>
          <a:xfrm>
            <a:off x="1277087" y="2835881"/>
            <a:ext cx="6965812" cy="5379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Please answer the following questions:</a:t>
            </a:r>
            <a:endParaRPr lang="en-GB" sz="2400" b="1" dirty="0">
              <a:solidFill>
                <a:srgbClr val="00CCFF"/>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33EFDF59-4FF1-ADE5-A6ED-225989A83688}"/>
              </a:ext>
            </a:extLst>
          </p:cNvPr>
          <p:cNvSpPr txBox="1"/>
          <p:nvPr/>
        </p:nvSpPr>
        <p:spPr>
          <a:xfrm>
            <a:off x="1219200" y="1780343"/>
            <a:ext cx="6668805"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Test your knowledge!</a:t>
            </a:r>
          </a:p>
        </p:txBody>
      </p:sp>
    </p:spTree>
    <p:extLst>
      <p:ext uri="{BB962C8B-B14F-4D97-AF65-F5344CB8AC3E}">
        <p14:creationId xmlns:p14="http://schemas.microsoft.com/office/powerpoint/2010/main" val="1017296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087726" y="3949371"/>
            <a:ext cx="6045401"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grpSp>
        <p:nvGrpSpPr>
          <p:cNvPr id="187" name="Google Shape;187;p11"/>
          <p:cNvGrpSpPr/>
          <p:nvPr/>
        </p:nvGrpSpPr>
        <p:grpSpPr>
          <a:xfrm>
            <a:off x="8122290" y="1413189"/>
            <a:ext cx="5947479" cy="2308324"/>
            <a:chOff x="1219200" y="2400300"/>
            <a:chExt cx="5606070" cy="2308324"/>
          </a:xfrm>
        </p:grpSpPr>
        <p:sp>
          <p:nvSpPr>
            <p:cNvPr id="188" name="Google Shape;188;p11"/>
            <p:cNvSpPr/>
            <p:nvPr/>
          </p:nvSpPr>
          <p:spPr>
            <a:xfrm>
              <a:off x="1219200" y="2400300"/>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dirty="0">
                <a:solidFill>
                  <a:schemeClr val="dk1"/>
                </a:solidFill>
                <a:latin typeface="+mn-lt"/>
                <a:ea typeface="Calibri"/>
                <a:cs typeface="Calibri"/>
                <a:sym typeface="Calibri"/>
              </a:endParaRPr>
            </a:p>
          </p:txBody>
        </p:sp>
        <p:sp>
          <p:nvSpPr>
            <p:cNvPr id="189" name="Google Shape;189;p11"/>
            <p:cNvSpPr/>
            <p:nvPr/>
          </p:nvSpPr>
          <p:spPr>
            <a:xfrm>
              <a:off x="1317304" y="2566125"/>
              <a:ext cx="5507966" cy="2082581"/>
            </a:xfrm>
            <a:prstGeom prst="rect">
              <a:avLst/>
            </a:prstGeom>
            <a:noFill/>
            <a:ln>
              <a:noFill/>
            </a:ln>
          </p:spPr>
          <p:txBody>
            <a:bodyPr spcFirstLastPara="1" wrap="square" lIns="91425" tIns="45700" rIns="91425" bIns="45700" anchor="t" anchorCtr="0">
              <a:spAutoFit/>
            </a:bodyPr>
            <a:lstStyle/>
            <a:p>
              <a:pPr algn="just">
                <a:spcAft>
                  <a:spcPts val="800"/>
                </a:spcAft>
              </a:pPr>
              <a:r>
                <a:rPr lang="en-GB" sz="1600" b="1" dirty="0">
                  <a:effectLst/>
                  <a:latin typeface="Calibri" panose="020F0502020204030204" pitchFamily="34" charset="0"/>
                  <a:ea typeface="Yu Mincho" panose="02020400000000000000" pitchFamily="18" charset="-128"/>
                  <a:cs typeface="Arial" panose="020B0604020202020204" pitchFamily="34" charset="0"/>
                </a:rPr>
                <a:t>Question 1. Which of the following is true about digital identity?</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a: Digital identity cannot be managed or protected</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b: Digital identity is not important in today’s digital age</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rPr>
                <a:t>c: Digital identity refers to the online presence and information associated with an individual</a:t>
              </a:r>
              <a:endParaRPr lang="it-IT"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d: Digital identity has no impact on personal privacy</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p:txBody>
        </p:sp>
      </p:grpSp>
      <p:sp>
        <p:nvSpPr>
          <p:cNvPr id="190" name="Google Shape;190;p11"/>
          <p:cNvSpPr/>
          <p:nvPr/>
        </p:nvSpPr>
        <p:spPr>
          <a:xfrm>
            <a:off x="8242899" y="4027940"/>
            <a:ext cx="5763904" cy="2359580"/>
          </a:xfrm>
          <a:prstGeom prst="rect">
            <a:avLst/>
          </a:prstGeom>
          <a:noFill/>
          <a:ln>
            <a:noFill/>
          </a:ln>
        </p:spPr>
        <p:txBody>
          <a:bodyPr spcFirstLastPara="1" wrap="square" lIns="91425" tIns="45700" rIns="91425" bIns="45700" anchor="t" anchorCtr="0">
            <a:spAutoFit/>
          </a:bodyPr>
          <a:lstStyle/>
          <a:p>
            <a:pPr algn="just">
              <a:spcAft>
                <a:spcPts val="800"/>
              </a:spcAft>
            </a:pPr>
            <a:r>
              <a:rPr lang="en-GB" sz="1600" b="1" dirty="0">
                <a:effectLst/>
                <a:latin typeface="Calibri" panose="020F0502020204030204" pitchFamily="34" charset="0"/>
                <a:ea typeface="Yu Mincho" panose="02020400000000000000" pitchFamily="18" charset="-128"/>
                <a:cs typeface="Arial" panose="020B0604020202020204" pitchFamily="34" charset="0"/>
              </a:rPr>
              <a:t>Question 3. Why is clear and concise communication important in the digital world?</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a. Lengthy explanations are preferred for better understanding</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b. Complex language enhances communication effectiveness</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rPr>
              <a:t>c. People have limited attention spans and receive numerous messages</a:t>
            </a:r>
            <a:endParaRPr lang="it-IT"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d. Non-verbal cues compensate for unclear messages</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p:txBody>
      </p:sp>
      <p:grpSp>
        <p:nvGrpSpPr>
          <p:cNvPr id="193" name="Google Shape;193;p11"/>
          <p:cNvGrpSpPr/>
          <p:nvPr/>
        </p:nvGrpSpPr>
        <p:grpSpPr>
          <a:xfrm>
            <a:off x="1429427" y="3960787"/>
            <a:ext cx="5975873" cy="2433051"/>
            <a:chOff x="1191108" y="4871723"/>
            <a:chExt cx="6177887" cy="2433051"/>
          </a:xfrm>
        </p:grpSpPr>
        <p:sp>
          <p:nvSpPr>
            <p:cNvPr id="194" name="Google Shape;194;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195" name="Google Shape;195;p11"/>
            <p:cNvSpPr/>
            <p:nvPr/>
          </p:nvSpPr>
          <p:spPr>
            <a:xfrm>
              <a:off x="1296775" y="4975972"/>
              <a:ext cx="5958752" cy="2328802"/>
            </a:xfrm>
            <a:prstGeom prst="rect">
              <a:avLst/>
            </a:prstGeom>
            <a:noFill/>
            <a:ln>
              <a:noFill/>
            </a:ln>
          </p:spPr>
          <p:txBody>
            <a:bodyPr spcFirstLastPara="1" wrap="square" lIns="91425" tIns="45700" rIns="91425" bIns="45700" anchor="t" anchorCtr="0">
              <a:spAutoFit/>
            </a:bodyPr>
            <a:lstStyle/>
            <a:p>
              <a:pPr algn="just">
                <a:spcAft>
                  <a:spcPts val="800"/>
                </a:spcAft>
              </a:pPr>
              <a:r>
                <a:rPr lang="en-GB" sz="1600" b="1" dirty="0">
                  <a:effectLst/>
                  <a:latin typeface="Calibri" panose="020F0502020204030204" pitchFamily="34" charset="0"/>
                  <a:ea typeface="Yu Mincho" panose="02020400000000000000" pitchFamily="18" charset="-128"/>
                  <a:cs typeface="Arial" panose="020B0604020202020204" pitchFamily="34" charset="0"/>
                </a:rPr>
                <a:t>Question 2. What is the purpose of managing and protecting your digital identity?</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a: To share personal information with anyone online</a:t>
              </a:r>
              <a:endParaRPr lang="it-IT" sz="1600" dirty="0">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b: To engage in irresponsible online behaviour</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c: To ignore the risks associated with online engagement</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rPr>
                <a:t>d: To establish and maintain a positive and authentic online presence</a:t>
              </a:r>
              <a:endParaRPr lang="it-IT"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endParaRPr>
            </a:p>
          </p:txBody>
        </p:sp>
      </p:grpSp>
      <p:grpSp>
        <p:nvGrpSpPr>
          <p:cNvPr id="196" name="Google Shape;196;p11"/>
          <p:cNvGrpSpPr/>
          <p:nvPr/>
        </p:nvGrpSpPr>
        <p:grpSpPr>
          <a:xfrm>
            <a:off x="8087727" y="6543622"/>
            <a:ext cx="6045401" cy="2308324"/>
            <a:chOff x="7975626" y="4871723"/>
            <a:chExt cx="6154757" cy="2308324"/>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198" name="Google Shape;198;p11"/>
            <p:cNvSpPr/>
            <p:nvPr/>
          </p:nvSpPr>
          <p:spPr>
            <a:xfrm>
              <a:off x="8133605" y="5027684"/>
              <a:ext cx="5868168" cy="2082581"/>
            </a:xfrm>
            <a:prstGeom prst="rect">
              <a:avLst/>
            </a:prstGeom>
            <a:noFill/>
            <a:ln>
              <a:noFill/>
            </a:ln>
          </p:spPr>
          <p:txBody>
            <a:bodyPr spcFirstLastPara="1" wrap="square" lIns="91425" tIns="45700" rIns="91425" bIns="45700" anchor="t" anchorCtr="0">
              <a:spAutoFit/>
            </a:bodyPr>
            <a:lstStyle/>
            <a:p>
              <a:pPr algn="just">
                <a:spcAft>
                  <a:spcPts val="800"/>
                </a:spcAft>
              </a:pPr>
              <a:r>
                <a:rPr lang="en-GB" sz="1600" b="1" dirty="0">
                  <a:effectLst/>
                  <a:latin typeface="Calibri" panose="020F0502020204030204" pitchFamily="34" charset="0"/>
                  <a:ea typeface="Yu Mincho" panose="02020400000000000000" pitchFamily="18" charset="-128"/>
                  <a:cs typeface="Arial" panose="020B0604020202020204" pitchFamily="34" charset="0"/>
                </a:rPr>
                <a:t>Question 5. What is the purpose of fact-checking in online communication?</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a. To spread rumours</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rPr>
                <a:t>b. To verify the accuracy of information before sharing</a:t>
              </a:r>
              <a:endParaRPr lang="it-IT"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c. To engage in online debates and arguments</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d. To share news based on personal opinions</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p:txBody>
        </p:sp>
      </p:grpSp>
      <p:grpSp>
        <p:nvGrpSpPr>
          <p:cNvPr id="199" name="Google Shape;199;p11"/>
          <p:cNvGrpSpPr/>
          <p:nvPr/>
        </p:nvGrpSpPr>
        <p:grpSpPr>
          <a:xfrm>
            <a:off x="1422501" y="6518564"/>
            <a:ext cx="6465504" cy="2308324"/>
            <a:chOff x="1191108" y="4871723"/>
            <a:chExt cx="6677022" cy="2308324"/>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201" name="Google Shape;201;p11"/>
            <p:cNvSpPr/>
            <p:nvPr/>
          </p:nvSpPr>
          <p:spPr>
            <a:xfrm>
              <a:off x="1302108" y="5132732"/>
              <a:ext cx="6566022" cy="1922602"/>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n-GB" sz="1600" b="1" dirty="0">
                  <a:effectLst/>
                  <a:latin typeface="Calibri" panose="020F0502020204030204" pitchFamily="34" charset="0"/>
                  <a:ea typeface="Yu Mincho" panose="02020400000000000000" pitchFamily="18" charset="-128"/>
                  <a:cs typeface="Arial" panose="020B0604020202020204" pitchFamily="34" charset="0"/>
                </a:rPr>
                <a:t>What is FOMO in the context of social media?</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07000"/>
                </a:lnSpc>
                <a:spcAft>
                  <a:spcPts val="800"/>
                </a:spcAft>
              </a:pPr>
              <a:r>
                <a:rPr lang="en-GB"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rPr>
                <a:t>a: Fear of Missing Out</a:t>
              </a:r>
              <a:endParaRPr lang="it-IT"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endParaRPr>
            </a:p>
            <a:p>
              <a:pPr algn="just">
                <a:lnSpc>
                  <a:spcPct val="107000"/>
                </a:lnSpc>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b: Fear of Missing Others</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07000"/>
                </a:lnSpc>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c: Fear of Maximising Opportunities</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07000"/>
                </a:lnSpc>
                <a:spcAft>
                  <a:spcPts val="800"/>
                </a:spcAft>
              </a:pPr>
              <a:r>
                <a:rPr lang="en-GB" sz="1600" dirty="0">
                  <a:effectLst/>
                  <a:latin typeface="Calibri" panose="020F0502020204030204" pitchFamily="34" charset="0"/>
                  <a:ea typeface="Yu Mincho" panose="02020400000000000000" pitchFamily="18" charset="-128"/>
                  <a:cs typeface="Arial" panose="020B0604020202020204" pitchFamily="34" charset="0"/>
                </a:rPr>
                <a:t>d: Fear of Making Online Connections</a:t>
              </a:r>
              <a:endParaRPr lang="it-IT" sz="1600" dirty="0">
                <a:effectLst/>
                <a:latin typeface="Calibri" panose="020F0502020204030204" pitchFamily="34" charset="0"/>
                <a:ea typeface="Yu Mincho" panose="02020400000000000000" pitchFamily="18" charset="-128"/>
                <a:cs typeface="Arial" panose="020B0604020202020204" pitchFamily="34" charset="0"/>
              </a:endParaRPr>
            </a:p>
          </p:txBody>
        </p:sp>
      </p:grpSp>
      <p:sp>
        <p:nvSpPr>
          <p:cNvPr id="2" name="Google Shape;105;p4">
            <a:extLst>
              <a:ext uri="{FF2B5EF4-FFF2-40B4-BE49-F238E27FC236}">
                <a16:creationId xmlns:a16="http://schemas.microsoft.com/office/drawing/2014/main" id="{FE492DF6-EDDB-FE0D-4C1E-7BDFC3BADCC5}"/>
              </a:ext>
            </a:extLst>
          </p:cNvPr>
          <p:cNvSpPr txBox="1"/>
          <p:nvPr/>
        </p:nvSpPr>
        <p:spPr>
          <a:xfrm>
            <a:off x="1277087" y="2835881"/>
            <a:ext cx="6965812" cy="5379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Solutions:</a:t>
            </a:r>
            <a:endParaRPr lang="en-GB" sz="2400" b="1" dirty="0">
              <a:solidFill>
                <a:srgbClr val="00CCFF"/>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33EFDF59-4FF1-ADE5-A6ED-225989A83688}"/>
              </a:ext>
            </a:extLst>
          </p:cNvPr>
          <p:cNvSpPr txBox="1"/>
          <p:nvPr/>
        </p:nvSpPr>
        <p:spPr>
          <a:xfrm>
            <a:off x="1219200" y="1780343"/>
            <a:ext cx="6668805"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Test your knowledge!</a:t>
            </a:r>
          </a:p>
        </p:txBody>
      </p:sp>
    </p:spTree>
    <p:extLst>
      <p:ext uri="{BB962C8B-B14F-4D97-AF65-F5344CB8AC3E}">
        <p14:creationId xmlns:p14="http://schemas.microsoft.com/office/powerpoint/2010/main" val="1785174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17" name="Google Shape;99;p4"/>
          <p:cNvSpPr txBox="1"/>
          <p:nvPr/>
        </p:nvSpPr>
        <p:spPr>
          <a:xfrm>
            <a:off x="2056018" y="3748025"/>
            <a:ext cx="10070668" cy="1569620"/>
          </a:xfrm>
          <a:prstGeom prst="rect">
            <a:avLst/>
          </a:prstGeom>
          <a:noFill/>
          <a:ln>
            <a:noFill/>
          </a:ln>
        </p:spPr>
        <p:txBody>
          <a:bodyPr spcFirstLastPara="1" wrap="square" lIns="91425" tIns="45700" rIns="91425" bIns="45700" anchor="t" anchorCtr="0">
            <a:spAutoFit/>
          </a:bodyPr>
          <a:lstStyle/>
          <a:p>
            <a:pPr algn="just"/>
            <a:r>
              <a:rPr lang="en-GB" sz="2400" b="1" dirty="0">
                <a:solidFill>
                  <a:schemeClr val="dk1"/>
                </a:solidFill>
                <a:latin typeface="+mn-lt"/>
                <a:ea typeface="Helvetica Neue"/>
                <a:cs typeface="Helvetica Neue"/>
                <a:sym typeface="Helvetica Neue"/>
              </a:rPr>
              <a:t>Digital Identity Management</a:t>
            </a:r>
            <a:r>
              <a:rPr lang="en-GB" sz="2400" dirty="0">
                <a:solidFill>
                  <a:schemeClr val="dk1"/>
                </a:solidFill>
                <a:latin typeface="+mn-lt"/>
                <a:ea typeface="Helvetica Neue"/>
                <a:cs typeface="Helvetica Neue"/>
                <a:sym typeface="Helvetica Neue"/>
              </a:rPr>
              <a:t>: You have gained knowledge about the concept and elements of digital identity and how manage and safeguard it. You have explored the importance of personal information, credentials, online profiles, digital footprint, privacy settings and online reputation</a:t>
            </a:r>
            <a:endParaRPr lang="en-GB" dirty="0">
              <a:latin typeface="+mn-lt"/>
            </a:endParaRPr>
          </a:p>
        </p:txBody>
      </p:sp>
      <p:sp>
        <p:nvSpPr>
          <p:cNvPr id="18" name="Google Shape;100;p4"/>
          <p:cNvSpPr txBox="1"/>
          <p:nvPr/>
        </p:nvSpPr>
        <p:spPr>
          <a:xfrm>
            <a:off x="2056018" y="5460106"/>
            <a:ext cx="10070668" cy="1569620"/>
          </a:xfrm>
          <a:prstGeom prst="rect">
            <a:avLst/>
          </a:prstGeom>
          <a:noFill/>
          <a:ln>
            <a:noFill/>
          </a:ln>
        </p:spPr>
        <p:txBody>
          <a:bodyPr spcFirstLastPara="1" wrap="square" lIns="91425" tIns="45700" rIns="91425" bIns="45700" anchor="t" anchorCtr="0">
            <a:spAutoFit/>
          </a:bodyPr>
          <a:lstStyle/>
          <a:p>
            <a:pPr algn="just"/>
            <a:r>
              <a:rPr lang="en-GB" sz="2400" b="1" dirty="0">
                <a:solidFill>
                  <a:schemeClr val="dk1"/>
                </a:solidFill>
                <a:latin typeface="+mn-lt"/>
                <a:ea typeface="Helvetica Neue"/>
                <a:cs typeface="Helvetica Neue"/>
                <a:sym typeface="Helvetica Neue"/>
              </a:rPr>
              <a:t>Responsible Online Behaviour: </a:t>
            </a:r>
            <a:r>
              <a:rPr lang="en-GB" sz="2400" dirty="0">
                <a:solidFill>
                  <a:schemeClr val="dk1"/>
                </a:solidFill>
                <a:latin typeface="+mn-lt"/>
                <a:ea typeface="Helvetica Neue"/>
                <a:cs typeface="Helvetica Neue"/>
                <a:sym typeface="Helvetica Neue"/>
              </a:rPr>
              <a:t>You have learned about practicing responsible online behaviour, following the rules established by netiquette</a:t>
            </a:r>
            <a:r>
              <a:rPr lang="en-GB" sz="2400" dirty="0">
                <a:latin typeface="+mn-lt"/>
              </a:rPr>
              <a:t>. You have also taken note of the guidelines to avoid risks such as overuse and alienation, acting on FOMO, sharing Fake News</a:t>
            </a:r>
          </a:p>
        </p:txBody>
      </p:sp>
      <p:sp>
        <p:nvSpPr>
          <p:cNvPr id="19" name="Google Shape;101;p4"/>
          <p:cNvSpPr txBox="1"/>
          <p:nvPr/>
        </p:nvSpPr>
        <p:spPr>
          <a:xfrm>
            <a:off x="2056017" y="7172187"/>
            <a:ext cx="10070668"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i="0" dirty="0">
                <a:effectLst/>
                <a:latin typeface="Arial" panose="020B0604020202020204" pitchFamily="34" charset="0"/>
                <a:cs typeface="Arial" panose="020B0604020202020204" pitchFamily="34" charset="0"/>
              </a:rPr>
              <a:t>Digital Literacy and Communication</a:t>
            </a:r>
            <a:r>
              <a:rPr lang="en-GB" sz="2400" b="0" i="0" dirty="0">
                <a:effectLst/>
                <a:latin typeface="Arial" panose="020B0604020202020204" pitchFamily="34" charset="0"/>
                <a:cs typeface="Arial" panose="020B0604020202020204" pitchFamily="34" charset="0"/>
              </a:rPr>
              <a:t>: You have developed digital literacy skills, enabling you to effectively navigate digital technologies, critically evaluate digital content, and communicate and collaborate online</a:t>
            </a:r>
            <a:endParaRPr lang="en-GB" sz="2400" dirty="0">
              <a:latin typeface="Arial" panose="020B0604020202020204" pitchFamily="34" charset="0"/>
              <a:cs typeface="Arial" panose="020B0604020202020204" pitchFamily="34" charset="0"/>
            </a:endParaRPr>
          </a:p>
        </p:txBody>
      </p:sp>
      <p:sp>
        <p:nvSpPr>
          <p:cNvPr id="20" name="Hexagon 19"/>
          <p:cNvSpPr/>
          <p:nvPr/>
        </p:nvSpPr>
        <p:spPr>
          <a:xfrm>
            <a:off x="1663395" y="3906858"/>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 name="Hexagon 20"/>
          <p:cNvSpPr/>
          <p:nvPr/>
        </p:nvSpPr>
        <p:spPr>
          <a:xfrm>
            <a:off x="1663826" y="562255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2" name="Hexagon 21"/>
          <p:cNvSpPr/>
          <p:nvPr/>
        </p:nvSpPr>
        <p:spPr>
          <a:xfrm>
            <a:off x="1663395" y="733824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3074" name="Picture 2" descr="https://www.digital-boomer.eu/images/skil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6685" y="3417332"/>
            <a:ext cx="5219700" cy="5324475"/>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5;p4">
            <a:extLst>
              <a:ext uri="{FF2B5EF4-FFF2-40B4-BE49-F238E27FC236}">
                <a16:creationId xmlns:a16="http://schemas.microsoft.com/office/drawing/2014/main" id="{22EAC180-4C85-92E7-A521-B329D9FED84D}"/>
              </a:ext>
            </a:extLst>
          </p:cNvPr>
          <p:cNvSpPr txBox="1"/>
          <p:nvPr/>
        </p:nvSpPr>
        <p:spPr>
          <a:xfrm>
            <a:off x="1277087" y="2835882"/>
            <a:ext cx="16033452"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Well done! Now you know more about:</a:t>
            </a:r>
            <a:endParaRPr lang="en-GB" sz="2400" b="1" dirty="0">
              <a:solidFill>
                <a:srgbClr val="00CCFF"/>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9FF7670F-C914-A3A8-A668-F48A01CC57D1}"/>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Summing up</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24601"/>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en-GB" sz="5400" b="1">
                <a:solidFill>
                  <a:schemeClr val="tx1"/>
                </a:solidFill>
                <a:latin typeface="+mn-lt"/>
                <a:ea typeface="Helvetica Neue"/>
                <a:cs typeface="Helvetica Neue"/>
                <a:sym typeface="Helvetica Neue"/>
              </a:rPr>
              <a:t>Thank you!</a:t>
            </a:r>
            <a:endParaRPr lang="en-GB" sz="5400" b="1" i="0" u="none" strike="noStrike" cap="none">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5143" y="2850294"/>
            <a:ext cx="5737714" cy="2435384"/>
          </a:xfrm>
          <a:prstGeom prst="rect">
            <a:avLst/>
          </a:prstGeom>
          <a:noFill/>
          <a:ln>
            <a:noFill/>
          </a:ln>
        </p:spPr>
      </p:pic>
      <p:sp>
        <p:nvSpPr>
          <p:cNvPr id="6" name="Rectangle 5"/>
          <p:cNvSpPr/>
          <p:nvPr/>
        </p:nvSpPr>
        <p:spPr>
          <a:xfrm>
            <a:off x="7346358" y="5792612"/>
            <a:ext cx="3595284" cy="473717"/>
          </a:xfrm>
          <a:prstGeom prst="rect">
            <a:avLst/>
          </a:prstGeom>
        </p:spPr>
        <p:txBody>
          <a:bodyPr wrap="square">
            <a:spAutoFit/>
          </a:bodyPr>
          <a:lstStyle/>
          <a:p>
            <a:r>
              <a:rPr lang="en-GB" sz="2400" b="1">
                <a:solidFill>
                  <a:srgbClr val="00CCFF"/>
                </a:solidFill>
                <a:latin typeface="+mn-lt"/>
              </a:rPr>
              <a:t>www.digital-boomer.eu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4"/>
          <p:cNvSpPr txBox="1"/>
          <p:nvPr/>
        </p:nvSpPr>
        <p:spPr>
          <a:xfrm>
            <a:off x="2056019" y="3881316"/>
            <a:ext cx="938992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mn-lt"/>
                <a:ea typeface="Helvetica Neue"/>
                <a:cs typeface="Helvetica Neue"/>
                <a:sym typeface="Helvetica Neue"/>
              </a:rPr>
              <a:t>Understand</a:t>
            </a:r>
            <a:r>
              <a:rPr lang="en-GB" sz="2400">
                <a:solidFill>
                  <a:schemeClr val="dk1"/>
                </a:solidFill>
                <a:latin typeface="+mn-lt"/>
                <a:ea typeface="Helvetica Neue"/>
                <a:cs typeface="Helvetica Neue"/>
                <a:sym typeface="Helvetica Neue"/>
              </a:rPr>
              <a:t> the concept of </a:t>
            </a:r>
            <a:r>
              <a:rPr lang="en-GB" sz="2400" b="1">
                <a:solidFill>
                  <a:schemeClr val="dk1"/>
                </a:solidFill>
                <a:latin typeface="+mn-lt"/>
                <a:ea typeface="Helvetica Neue"/>
                <a:cs typeface="Helvetica Neue"/>
                <a:sym typeface="Helvetica Neue"/>
              </a:rPr>
              <a:t>digital identity </a:t>
            </a:r>
            <a:r>
              <a:rPr lang="en-GB" sz="2400">
                <a:solidFill>
                  <a:schemeClr val="dk1"/>
                </a:solidFill>
                <a:latin typeface="+mn-lt"/>
                <a:ea typeface="Helvetica Neue"/>
                <a:cs typeface="Helvetica Neue"/>
                <a:sym typeface="Helvetica Neue"/>
              </a:rPr>
              <a:t>and its </a:t>
            </a:r>
            <a:r>
              <a:rPr lang="en-GB" sz="2400" b="1">
                <a:solidFill>
                  <a:schemeClr val="dk1"/>
                </a:solidFill>
                <a:latin typeface="+mn-lt"/>
                <a:ea typeface="Helvetica Neue"/>
                <a:cs typeface="Helvetica Neue"/>
                <a:sym typeface="Helvetica Neue"/>
              </a:rPr>
              <a:t>key elements</a:t>
            </a:r>
            <a:endParaRPr lang="en-GB" b="1">
              <a:latin typeface="+mn-lt"/>
            </a:endParaRPr>
          </a:p>
        </p:txBody>
      </p:sp>
      <p:sp>
        <p:nvSpPr>
          <p:cNvPr id="100" name="Google Shape;100;p4"/>
          <p:cNvSpPr txBox="1"/>
          <p:nvPr/>
        </p:nvSpPr>
        <p:spPr>
          <a:xfrm>
            <a:off x="2056017" y="4520953"/>
            <a:ext cx="12215153"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mn-lt"/>
                <a:ea typeface="Helvetica Neue"/>
                <a:cs typeface="Helvetica Neue"/>
                <a:sym typeface="Helvetica Neue"/>
              </a:rPr>
              <a:t>Recognise the importance of </a:t>
            </a:r>
            <a:r>
              <a:rPr lang="en-GB" sz="2400" b="1" dirty="0">
                <a:solidFill>
                  <a:schemeClr val="dk1"/>
                </a:solidFill>
                <a:latin typeface="+mn-lt"/>
                <a:ea typeface="Helvetica Neue"/>
                <a:cs typeface="Helvetica Neue"/>
                <a:sym typeface="Helvetica Neue"/>
              </a:rPr>
              <a:t>managing and protecting </a:t>
            </a:r>
            <a:r>
              <a:rPr lang="en-GB" sz="2400" dirty="0">
                <a:solidFill>
                  <a:schemeClr val="dk1"/>
                </a:solidFill>
                <a:latin typeface="+mn-lt"/>
                <a:ea typeface="Helvetica Neue"/>
                <a:cs typeface="Helvetica Neue"/>
                <a:sym typeface="Helvetica Neue"/>
              </a:rPr>
              <a:t>your </a:t>
            </a:r>
            <a:r>
              <a:rPr lang="en-GB" sz="2400" b="1" dirty="0">
                <a:solidFill>
                  <a:schemeClr val="dk1"/>
                </a:solidFill>
                <a:latin typeface="+mn-lt"/>
                <a:ea typeface="Helvetica Neue"/>
                <a:cs typeface="Helvetica Neue"/>
                <a:sym typeface="Helvetica Neue"/>
              </a:rPr>
              <a:t>digital identity</a:t>
            </a:r>
            <a:endParaRPr lang="en-GB" b="1" dirty="0">
              <a:latin typeface="+mn-lt"/>
            </a:endParaRPr>
          </a:p>
        </p:txBody>
      </p:sp>
      <p:sp>
        <p:nvSpPr>
          <p:cNvPr id="101" name="Google Shape;101;p4"/>
          <p:cNvSpPr txBox="1"/>
          <p:nvPr/>
        </p:nvSpPr>
        <p:spPr>
          <a:xfrm>
            <a:off x="2056017" y="5160589"/>
            <a:ext cx="1474016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dk1"/>
                </a:solidFill>
                <a:latin typeface="+mn-lt"/>
                <a:ea typeface="Helvetica Neue"/>
                <a:cs typeface="Helvetica Neue"/>
                <a:sym typeface="Helvetica Neue"/>
              </a:rPr>
              <a:t>Establish and maintain </a:t>
            </a:r>
            <a:r>
              <a:rPr lang="en-GB" sz="2400" dirty="0">
                <a:solidFill>
                  <a:schemeClr val="dk1"/>
                </a:solidFill>
                <a:latin typeface="+mn-lt"/>
                <a:ea typeface="Helvetica Neue"/>
                <a:cs typeface="Helvetica Neue"/>
                <a:sym typeface="Helvetica Neue"/>
              </a:rPr>
              <a:t>a positive and authentic </a:t>
            </a:r>
            <a:r>
              <a:rPr lang="en-GB" sz="2400" b="1" dirty="0">
                <a:solidFill>
                  <a:schemeClr val="dk1"/>
                </a:solidFill>
                <a:latin typeface="+mn-lt"/>
                <a:ea typeface="Helvetica Neue"/>
                <a:cs typeface="Helvetica Neue"/>
                <a:sym typeface="Helvetica Neue"/>
              </a:rPr>
              <a:t>online presence</a:t>
            </a:r>
            <a:endParaRPr lang="en-GB" b="1" dirty="0">
              <a:latin typeface="+mn-lt"/>
            </a:endParaRPr>
          </a:p>
        </p:txBody>
      </p:sp>
      <p:sp>
        <p:nvSpPr>
          <p:cNvPr id="105" name="Google Shape;105;p4"/>
          <p:cNvSpPr txBox="1"/>
          <p:nvPr/>
        </p:nvSpPr>
        <p:spPr>
          <a:xfrm>
            <a:off x="1277086" y="2835882"/>
            <a:ext cx="91440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a:solidFill>
                  <a:schemeClr val="dk1"/>
                </a:solidFill>
                <a:latin typeface="+mn-lt"/>
                <a:ea typeface="Helvetica Neue"/>
                <a:cs typeface="Helvetica Neue"/>
                <a:sym typeface="Helvetica Neue"/>
              </a:rPr>
              <a:t>At the end of this module you will be able to:</a:t>
            </a:r>
            <a:endParaRPr lang="en-GB">
              <a:latin typeface="+mn-lt"/>
              <a:ea typeface="Helvetica Neue"/>
              <a:cs typeface="Helvetica Neue"/>
              <a:sym typeface="Helvetica Neue"/>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47" t="3030" r="5631" b="2981"/>
          <a:stretch/>
        </p:blipFill>
        <p:spPr bwMode="auto">
          <a:xfrm>
            <a:off x="13030200" y="4757743"/>
            <a:ext cx="4429886" cy="455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exagon 1"/>
          <p:cNvSpPr/>
          <p:nvPr/>
        </p:nvSpPr>
        <p:spPr>
          <a:xfrm>
            <a:off x="1491817" y="4040148"/>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Hexagon 13"/>
          <p:cNvSpPr/>
          <p:nvPr/>
        </p:nvSpPr>
        <p:spPr>
          <a:xfrm>
            <a:off x="1491817" y="4679785"/>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Hexagon 14"/>
          <p:cNvSpPr/>
          <p:nvPr/>
        </p:nvSpPr>
        <p:spPr>
          <a:xfrm>
            <a:off x="1487721" y="531942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Google Shape;57;p2">
            <a:extLst>
              <a:ext uri="{FF2B5EF4-FFF2-40B4-BE49-F238E27FC236}">
                <a16:creationId xmlns:a16="http://schemas.microsoft.com/office/drawing/2014/main" id="{3643C8A7-B654-1C3D-9D92-5FED2CD8759D}"/>
              </a:ext>
            </a:extLst>
          </p:cNvPr>
          <p:cNvSpPr txBox="1"/>
          <p:nvPr/>
        </p:nvSpPr>
        <p:spPr>
          <a:xfrm>
            <a:off x="1219200" y="1780343"/>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chemeClr val="accent4"/>
                </a:solidFill>
                <a:latin typeface="+mn-lt"/>
                <a:ea typeface="Helvetica Neue"/>
                <a:cs typeface="Helvetica Neue"/>
                <a:sym typeface="Helvetica Neue"/>
              </a:rPr>
              <a:t>Objectives</a:t>
            </a:r>
            <a:endParaRPr lang="en-GB">
              <a:solidFill>
                <a:schemeClr val="accent4"/>
              </a:solidFill>
              <a:latin typeface="+mn-lt"/>
            </a:endParaRPr>
          </a:p>
        </p:txBody>
      </p:sp>
      <p:sp>
        <p:nvSpPr>
          <p:cNvPr id="4" name="Google Shape;99;p4">
            <a:extLst>
              <a:ext uri="{FF2B5EF4-FFF2-40B4-BE49-F238E27FC236}">
                <a16:creationId xmlns:a16="http://schemas.microsoft.com/office/drawing/2014/main" id="{A1F49313-2AC6-057A-3394-D3435850D901}"/>
              </a:ext>
            </a:extLst>
          </p:cNvPr>
          <p:cNvSpPr txBox="1"/>
          <p:nvPr/>
        </p:nvSpPr>
        <p:spPr>
          <a:xfrm>
            <a:off x="2056017" y="5800225"/>
            <a:ext cx="95282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mn-lt"/>
                <a:ea typeface="Helvetica Neue"/>
                <a:cs typeface="Helvetica Neue"/>
                <a:sym typeface="Helvetica Neue"/>
              </a:rPr>
              <a:t>Understand</a:t>
            </a:r>
            <a:r>
              <a:rPr lang="en-GB" sz="2400">
                <a:solidFill>
                  <a:schemeClr val="dk1"/>
                </a:solidFill>
                <a:latin typeface="+mn-lt"/>
                <a:ea typeface="Helvetica Neue"/>
                <a:cs typeface="Helvetica Neue"/>
                <a:sym typeface="Helvetica Neue"/>
              </a:rPr>
              <a:t> the nuances and challenges of </a:t>
            </a:r>
            <a:r>
              <a:rPr lang="en-GB" sz="2400" b="1">
                <a:solidFill>
                  <a:schemeClr val="dk1"/>
                </a:solidFill>
                <a:latin typeface="+mn-lt"/>
                <a:ea typeface="Helvetica Neue"/>
                <a:cs typeface="Helvetica Neue"/>
                <a:sym typeface="Helvetica Neue"/>
              </a:rPr>
              <a:t>digital interactions</a:t>
            </a:r>
            <a:endParaRPr lang="en-GB" b="1">
              <a:latin typeface="+mn-lt"/>
            </a:endParaRPr>
          </a:p>
        </p:txBody>
      </p:sp>
      <p:sp>
        <p:nvSpPr>
          <p:cNvPr id="5" name="Google Shape;100;p4">
            <a:extLst>
              <a:ext uri="{FF2B5EF4-FFF2-40B4-BE49-F238E27FC236}">
                <a16:creationId xmlns:a16="http://schemas.microsoft.com/office/drawing/2014/main" id="{C6AF5D85-5CB5-1DB4-A87C-02BA658291F6}"/>
              </a:ext>
            </a:extLst>
          </p:cNvPr>
          <p:cNvSpPr txBox="1"/>
          <p:nvPr/>
        </p:nvSpPr>
        <p:spPr>
          <a:xfrm>
            <a:off x="2056016" y="6439862"/>
            <a:ext cx="1127593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mn-lt"/>
                <a:ea typeface="Helvetica Neue"/>
                <a:cs typeface="Helvetica Neue"/>
                <a:sym typeface="Helvetica Neue"/>
              </a:rPr>
              <a:t>Apply strategies </a:t>
            </a:r>
            <a:r>
              <a:rPr lang="en-GB" sz="2400">
                <a:solidFill>
                  <a:schemeClr val="dk1"/>
                </a:solidFill>
                <a:latin typeface="+mn-lt"/>
                <a:ea typeface="Helvetica Neue"/>
                <a:cs typeface="Helvetica Neue"/>
                <a:sym typeface="Helvetica Neue"/>
              </a:rPr>
              <a:t>for clear, concise and responsable </a:t>
            </a:r>
            <a:r>
              <a:rPr lang="en-GB" sz="2400" b="1">
                <a:solidFill>
                  <a:schemeClr val="dk1"/>
                </a:solidFill>
                <a:latin typeface="+mn-lt"/>
                <a:ea typeface="Helvetica Neue"/>
                <a:cs typeface="Helvetica Neue"/>
                <a:sym typeface="Helvetica Neue"/>
              </a:rPr>
              <a:t>digital communication</a:t>
            </a:r>
            <a:endParaRPr lang="en-GB" b="1">
              <a:latin typeface="+mn-lt"/>
            </a:endParaRPr>
          </a:p>
        </p:txBody>
      </p:sp>
      <p:sp>
        <p:nvSpPr>
          <p:cNvPr id="6" name="Google Shape;101;p4">
            <a:extLst>
              <a:ext uri="{FF2B5EF4-FFF2-40B4-BE49-F238E27FC236}">
                <a16:creationId xmlns:a16="http://schemas.microsoft.com/office/drawing/2014/main" id="{F617E14B-0D60-D216-3F6F-39B221B69827}"/>
              </a:ext>
            </a:extLst>
          </p:cNvPr>
          <p:cNvSpPr txBox="1"/>
          <p:nvPr/>
        </p:nvSpPr>
        <p:spPr>
          <a:xfrm>
            <a:off x="2056015" y="7079498"/>
            <a:ext cx="1161440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dk1"/>
                </a:solidFill>
                <a:latin typeface="+mn-lt"/>
                <a:ea typeface="Helvetica Neue"/>
                <a:cs typeface="Helvetica Neue"/>
                <a:sym typeface="Helvetica Neue"/>
              </a:rPr>
              <a:t>Manage and avoid risks </a:t>
            </a:r>
            <a:r>
              <a:rPr lang="en-GB" sz="2400" dirty="0">
                <a:solidFill>
                  <a:schemeClr val="dk1"/>
                </a:solidFill>
                <a:latin typeface="+mn-lt"/>
                <a:ea typeface="Helvetica Neue"/>
                <a:cs typeface="Helvetica Neue"/>
                <a:sym typeface="Helvetica Neue"/>
              </a:rPr>
              <a:t>connected with not responsible </a:t>
            </a:r>
            <a:r>
              <a:rPr lang="en-GB" sz="2400" b="1" dirty="0">
                <a:solidFill>
                  <a:schemeClr val="dk1"/>
                </a:solidFill>
                <a:latin typeface="+mn-lt"/>
                <a:ea typeface="Helvetica Neue"/>
                <a:cs typeface="Helvetica Neue"/>
                <a:sym typeface="Helvetica Neue"/>
              </a:rPr>
              <a:t>online engagement</a:t>
            </a:r>
            <a:endParaRPr lang="en-GB" dirty="0">
              <a:latin typeface="+mn-lt"/>
            </a:endParaRPr>
          </a:p>
        </p:txBody>
      </p:sp>
      <p:sp>
        <p:nvSpPr>
          <p:cNvPr id="7" name="Hexagon 1">
            <a:extLst>
              <a:ext uri="{FF2B5EF4-FFF2-40B4-BE49-F238E27FC236}">
                <a16:creationId xmlns:a16="http://schemas.microsoft.com/office/drawing/2014/main" id="{29A387FD-6245-24A8-CB94-BDE64F3B456A}"/>
              </a:ext>
            </a:extLst>
          </p:cNvPr>
          <p:cNvSpPr/>
          <p:nvPr/>
        </p:nvSpPr>
        <p:spPr>
          <a:xfrm>
            <a:off x="1491815" y="5959057"/>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Hexagon 13">
            <a:extLst>
              <a:ext uri="{FF2B5EF4-FFF2-40B4-BE49-F238E27FC236}">
                <a16:creationId xmlns:a16="http://schemas.microsoft.com/office/drawing/2014/main" id="{078EA902-0AA2-F872-F785-443DA981C8E3}"/>
              </a:ext>
            </a:extLst>
          </p:cNvPr>
          <p:cNvSpPr/>
          <p:nvPr/>
        </p:nvSpPr>
        <p:spPr>
          <a:xfrm>
            <a:off x="1491815" y="6598694"/>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Hexagon 14">
            <a:extLst>
              <a:ext uri="{FF2B5EF4-FFF2-40B4-BE49-F238E27FC236}">
                <a16:creationId xmlns:a16="http://schemas.microsoft.com/office/drawing/2014/main" id="{916C5AD1-E624-93CD-4611-1722C19F33CC}"/>
              </a:ext>
            </a:extLst>
          </p:cNvPr>
          <p:cNvSpPr/>
          <p:nvPr/>
        </p:nvSpPr>
        <p:spPr>
          <a:xfrm>
            <a:off x="1487719" y="7238331"/>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3706755"/>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7;p2">
            <a:extLst>
              <a:ext uri="{FF2B5EF4-FFF2-40B4-BE49-F238E27FC236}">
                <a16:creationId xmlns:a16="http://schemas.microsoft.com/office/drawing/2014/main" id="{81FEC6AB-D67B-AD83-C357-2E741E5F3584}"/>
              </a:ext>
            </a:extLst>
          </p:cNvPr>
          <p:cNvSpPr txBox="1"/>
          <p:nvPr/>
        </p:nvSpPr>
        <p:spPr>
          <a:xfrm>
            <a:off x="7463485" y="1780343"/>
            <a:ext cx="3361031"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000" b="1" dirty="0">
                <a:solidFill>
                  <a:srgbClr val="58CDFC"/>
                </a:solidFill>
                <a:latin typeface="+mn-lt"/>
                <a:ea typeface="Helvetica Neue"/>
                <a:cs typeface="Helvetica Neue"/>
                <a:sym typeface="Helvetica Neue"/>
              </a:rPr>
              <a:t>Unit 1</a:t>
            </a:r>
            <a:endParaRPr lang="en-GB" sz="6000" dirty="0">
              <a:solidFill>
                <a:srgbClr val="58CDFC"/>
              </a:solidFill>
              <a:latin typeface="+mn-lt"/>
            </a:endParaRPr>
          </a:p>
        </p:txBody>
      </p:sp>
      <p:sp>
        <p:nvSpPr>
          <p:cNvPr id="3" name="Google Shape;105;p4">
            <a:extLst>
              <a:ext uri="{FF2B5EF4-FFF2-40B4-BE49-F238E27FC236}">
                <a16:creationId xmlns:a16="http://schemas.microsoft.com/office/drawing/2014/main" id="{CCD5EF2D-AE34-EEEB-931D-C98397FEB684}"/>
              </a:ext>
            </a:extLst>
          </p:cNvPr>
          <p:cNvSpPr txBox="1"/>
          <p:nvPr/>
        </p:nvSpPr>
        <p:spPr>
          <a:xfrm>
            <a:off x="2663190" y="2835882"/>
            <a:ext cx="12961620" cy="830956"/>
          </a:xfrm>
          <a:prstGeom prst="rect">
            <a:avLst/>
          </a:prstGeom>
          <a:noFill/>
          <a:ln>
            <a:noFill/>
          </a:ln>
        </p:spPr>
        <p:txBody>
          <a:bodyPr spcFirstLastPara="1" wrap="square" lIns="91425" tIns="45700" rIns="91425" bIns="45700" anchor="t" anchorCtr="0">
            <a:spAutoFit/>
          </a:bodyPr>
          <a:lstStyle/>
          <a:p>
            <a:pPr algn="ctr">
              <a:buClr>
                <a:srgbClr val="4D94B7"/>
              </a:buClr>
              <a:buSzPts val="4800"/>
            </a:pPr>
            <a:r>
              <a:rPr lang="en-GB" sz="4800" b="1" dirty="0">
                <a:solidFill>
                  <a:schemeClr val="dk1"/>
                </a:solidFill>
                <a:latin typeface="+mn-lt"/>
                <a:ea typeface="Helvetica Neue"/>
                <a:cs typeface="Helvetica Neue"/>
                <a:sym typeface="Helvetica Neue"/>
              </a:rPr>
              <a:t>Creating and Securing Your Digital Identity</a:t>
            </a:r>
            <a:endParaRPr lang="en-GB" sz="4800" b="1"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12471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Digital Identity: Concepts and Elements</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chemeClr val="accent4"/>
                </a:solidFill>
                <a:latin typeface="+mn-lt"/>
                <a:ea typeface="Helvetica Neue"/>
                <a:cs typeface="Helvetica Neue"/>
                <a:sym typeface="Helvetica Neue"/>
              </a:rPr>
              <a:t>What is a Digital Identity?</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dirty="0">
                <a:solidFill>
                  <a:schemeClr val="accent4"/>
                </a:solidFill>
                <a:latin typeface="+mn-lt"/>
                <a:ea typeface="Helvetica Neue"/>
                <a:cs typeface="Helvetica Neue"/>
                <a:sym typeface="Helvetica Neue"/>
              </a:rPr>
              <a:t>A digital identity is commonly understood as a </a:t>
            </a:r>
            <a:r>
              <a:rPr lang="en-GB" sz="2400" b="1" dirty="0">
                <a:solidFill>
                  <a:schemeClr val="accent4"/>
                </a:solidFill>
                <a:latin typeface="+mn-lt"/>
                <a:ea typeface="Helvetica Neue"/>
                <a:cs typeface="Helvetica Neue"/>
                <a:sym typeface="Helvetica Neue"/>
              </a:rPr>
              <a:t>unique connection between an entity and its online presence</a:t>
            </a:r>
            <a:r>
              <a:rPr lang="en-GB" sz="2400" dirty="0">
                <a:solidFill>
                  <a:schemeClr val="accent4"/>
                </a:solidFill>
                <a:latin typeface="+mn-lt"/>
                <a:ea typeface="Helvetica Neue"/>
                <a:cs typeface="Helvetica Neue"/>
                <a:sym typeface="Helvetica Neue"/>
              </a:rPr>
              <a:t>.</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457200" marR="0" lvl="0" indent="-457200" algn="ctr" rtl="0">
              <a:spcBef>
                <a:spcPts val="0"/>
              </a:spcBef>
              <a:spcAft>
                <a:spcPts val="0"/>
              </a:spcAft>
              <a:buFont typeface="Wingdings" pitchFamily="2" charset="2"/>
              <a:buChar char="à"/>
            </a:pPr>
            <a:r>
              <a:rPr lang="en-GB" sz="2800" b="1" dirty="0">
                <a:solidFill>
                  <a:srgbClr val="58CDFC"/>
                </a:solidFill>
                <a:latin typeface="+mn-lt"/>
                <a:ea typeface="Helvetica Neue"/>
                <a:cs typeface="Helvetica Neue"/>
                <a:sym typeface="Helvetica Neue"/>
              </a:rPr>
              <a:t>one-to-one relationship</a:t>
            </a:r>
          </a:p>
          <a:p>
            <a:pPr marR="0" lvl="0" algn="just" rtl="0">
              <a:spcBef>
                <a:spcPts val="0"/>
              </a:spcBef>
              <a:spcAft>
                <a:spcPts val="0"/>
              </a:spcAft>
            </a:pPr>
            <a:endParaRPr lang="en-GB" sz="2400" b="1" dirty="0">
              <a:solidFill>
                <a:srgbClr val="58CDFC"/>
              </a:solidFill>
              <a:latin typeface="+mn-lt"/>
              <a:ea typeface="Helvetica Neue"/>
              <a:cs typeface="Helvetica Neue"/>
              <a:sym typeface="Helvetica Neue"/>
            </a:endParaRPr>
          </a:p>
          <a:p>
            <a:pPr marR="0" lvl="0" algn="just" rtl="0">
              <a:spcBef>
                <a:spcPts val="0"/>
              </a:spcBef>
              <a:spcAft>
                <a:spcPts val="0"/>
              </a:spcAft>
            </a:pPr>
            <a:r>
              <a:rPr lang="en-GB" sz="2400" dirty="0">
                <a:solidFill>
                  <a:schemeClr val="accent4"/>
                </a:solidFill>
                <a:latin typeface="+mn-lt"/>
                <a:ea typeface="Helvetica Neue"/>
                <a:cs typeface="Helvetica Neue"/>
                <a:sym typeface="Helvetica Neue"/>
              </a:rPr>
              <a:t>Your digital identity is established through your </a:t>
            </a:r>
            <a:r>
              <a:rPr lang="en-GB" sz="2400" b="1" dirty="0">
                <a:solidFill>
                  <a:schemeClr val="accent4"/>
                </a:solidFill>
                <a:latin typeface="+mn-lt"/>
                <a:ea typeface="Helvetica Neue"/>
                <a:cs typeface="Helvetica Neue"/>
                <a:sym typeface="Helvetica Neue"/>
              </a:rPr>
              <a:t>online presence </a:t>
            </a:r>
            <a:r>
              <a:rPr lang="en-GB" sz="2400" dirty="0">
                <a:solidFill>
                  <a:schemeClr val="accent4"/>
                </a:solidFill>
                <a:latin typeface="+mn-lt"/>
                <a:ea typeface="Helvetica Neue"/>
                <a:cs typeface="Helvetica Neue"/>
                <a:sym typeface="Helvetica Neue"/>
              </a:rPr>
              <a:t>and is developed through </a:t>
            </a:r>
            <a:r>
              <a:rPr lang="en-GB" sz="2400" b="1" dirty="0">
                <a:solidFill>
                  <a:schemeClr val="accent4"/>
                </a:solidFill>
                <a:latin typeface="+mn-lt"/>
                <a:ea typeface="Helvetica Neue"/>
                <a:cs typeface="Helvetica Neue"/>
                <a:sym typeface="Helvetica Neue"/>
              </a:rPr>
              <a:t>interactions</a:t>
            </a:r>
            <a:r>
              <a:rPr lang="en-GB" sz="2400" dirty="0">
                <a:solidFill>
                  <a:schemeClr val="accent4"/>
                </a:solidFill>
                <a:latin typeface="+mn-lt"/>
                <a:ea typeface="Helvetica Neue"/>
                <a:cs typeface="Helvetica Neue"/>
                <a:sym typeface="Helvetica Neue"/>
              </a:rPr>
              <a:t> and thus </a:t>
            </a:r>
            <a:r>
              <a:rPr lang="en-GB" sz="2400" b="1" dirty="0">
                <a:solidFill>
                  <a:schemeClr val="accent4"/>
                </a:solidFill>
                <a:latin typeface="+mn-lt"/>
                <a:ea typeface="Helvetica Neue"/>
                <a:cs typeface="Helvetica Neue"/>
                <a:sym typeface="Helvetica Neue"/>
              </a:rPr>
              <a:t>activities.</a:t>
            </a:r>
          </a:p>
          <a:p>
            <a:pPr marR="0" lvl="0" algn="just" rtl="0">
              <a:spcBef>
                <a:spcPts val="0"/>
              </a:spcBef>
              <a:spcAft>
                <a:spcPts val="0"/>
              </a:spcAft>
            </a:pPr>
            <a:endParaRPr lang="en-GB" sz="2400" dirty="0">
              <a:solidFill>
                <a:schemeClr val="accent4"/>
              </a:solidFill>
              <a:latin typeface="+mn-lt"/>
              <a:ea typeface="Helvetica Neue"/>
              <a:cs typeface="Helvetica Neue"/>
              <a:sym typeface="Helvetica Neue"/>
            </a:endParaRPr>
          </a:p>
          <a:p>
            <a:pPr algn="just"/>
            <a:r>
              <a:rPr lang="en-GB" sz="2400" b="1" dirty="0">
                <a:solidFill>
                  <a:schemeClr val="accent4"/>
                </a:solidFill>
                <a:latin typeface="+mn-lt"/>
                <a:ea typeface="Helvetica Neue"/>
                <a:cs typeface="Helvetica Neue"/>
                <a:sym typeface="Helvetica Neue"/>
              </a:rPr>
              <a:t>This concept goes beyond the mere user’s one </a:t>
            </a:r>
            <a:r>
              <a:rPr lang="en-GB" sz="2400" dirty="0">
                <a:solidFill>
                  <a:schemeClr val="accent4"/>
                </a:solidFill>
                <a:latin typeface="+mn-lt"/>
                <a:ea typeface="Helvetica Neue"/>
                <a:cs typeface="Helvetica Neue"/>
                <a:sym typeface="Helvetica Neue"/>
              </a:rPr>
              <a:t>as it delves deeper into the intricacies of individual’s digital presence.</a:t>
            </a:r>
          </a:p>
          <a:p>
            <a:pPr algn="just"/>
            <a:endParaRPr lang="en-GB" sz="2400" dirty="0">
              <a:solidFill>
                <a:schemeClr val="accent4"/>
              </a:solidFill>
              <a:latin typeface="+mn-lt"/>
              <a:ea typeface="Helvetica Neue"/>
              <a:cs typeface="Helvetica Neue"/>
              <a:sym typeface="Helvetica Neue"/>
            </a:endParaRPr>
          </a:p>
          <a:p>
            <a:pPr marR="0" lvl="0" algn="just" rtl="0">
              <a:spcBef>
                <a:spcPts val="0"/>
              </a:spcBef>
              <a:spcAft>
                <a:spcPts val="0"/>
              </a:spcAft>
            </a:pPr>
            <a:r>
              <a:rPr lang="en-GB" sz="2400" dirty="0">
                <a:solidFill>
                  <a:schemeClr val="accent4"/>
                </a:solidFill>
                <a:latin typeface="+mn-lt"/>
                <a:ea typeface="Helvetica Neue"/>
                <a:cs typeface="Helvetica Neue"/>
                <a:sym typeface="Helvetica Neue"/>
              </a:rPr>
              <a:t>While a user represents anyone actually engaging on digital platforms, the </a:t>
            </a:r>
            <a:r>
              <a:rPr lang="en-GB" sz="2400" b="1" dirty="0">
                <a:solidFill>
                  <a:schemeClr val="accent4"/>
                </a:solidFill>
                <a:latin typeface="+mn-lt"/>
                <a:ea typeface="Helvetica Neue"/>
                <a:cs typeface="Helvetica Neue"/>
                <a:sym typeface="Helvetica Neue"/>
              </a:rPr>
              <a:t>digital identity refers to the specific attributes</a:t>
            </a:r>
            <a:r>
              <a:rPr lang="en-GB" sz="2400" dirty="0">
                <a:solidFill>
                  <a:schemeClr val="accent4"/>
                </a:solidFill>
                <a:latin typeface="+mn-lt"/>
                <a:ea typeface="Helvetica Neue"/>
                <a:cs typeface="Helvetica Neue"/>
                <a:sym typeface="Helvetica Neue"/>
              </a:rPr>
              <a:t>, </a:t>
            </a:r>
            <a:r>
              <a:rPr lang="en-GB" sz="2400" b="1" dirty="0">
                <a:solidFill>
                  <a:schemeClr val="accent4"/>
                </a:solidFill>
                <a:latin typeface="+mn-lt"/>
                <a:ea typeface="Helvetica Neue"/>
                <a:cs typeface="Helvetica Neue"/>
                <a:sym typeface="Helvetica Neue"/>
              </a:rPr>
              <a:t>profiles</a:t>
            </a:r>
            <a:r>
              <a:rPr lang="en-GB" sz="2400" dirty="0">
                <a:solidFill>
                  <a:schemeClr val="accent4"/>
                </a:solidFill>
                <a:latin typeface="+mn-lt"/>
                <a:ea typeface="Helvetica Neue"/>
                <a:cs typeface="Helvetica Neue"/>
                <a:sym typeface="Helvetica Neue"/>
              </a:rPr>
              <a:t> and </a:t>
            </a:r>
            <a:r>
              <a:rPr lang="en-GB" sz="2400" b="1" dirty="0">
                <a:solidFill>
                  <a:schemeClr val="accent4"/>
                </a:solidFill>
                <a:latin typeface="+mn-lt"/>
                <a:ea typeface="Helvetica Neue"/>
                <a:cs typeface="Helvetica Neue"/>
                <a:sym typeface="Helvetica Neue"/>
              </a:rPr>
              <a:t>reputation</a:t>
            </a:r>
            <a:r>
              <a:rPr lang="en-GB" sz="2400" dirty="0">
                <a:solidFill>
                  <a:schemeClr val="accent4"/>
                </a:solidFill>
                <a:latin typeface="+mn-lt"/>
                <a:ea typeface="Helvetica Neue"/>
                <a:cs typeface="Helvetica Neue"/>
                <a:sym typeface="Helvetica Neue"/>
              </a:rPr>
              <a:t> associated with the aforementioned digital presence.</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Creating and Securing Your Digital Identity</a:t>
            </a:r>
          </a:p>
        </p:txBody>
      </p:sp>
    </p:spTree>
    <p:extLst>
      <p:ext uri="{BB962C8B-B14F-4D97-AF65-F5344CB8AC3E}">
        <p14:creationId xmlns:p14="http://schemas.microsoft.com/office/powerpoint/2010/main" val="4267362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4324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Digital Identity: Concepts and Elements</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n-GB" sz="2400" dirty="0">
                <a:solidFill>
                  <a:schemeClr val="accent4"/>
                </a:solidFill>
                <a:latin typeface="+mn-lt"/>
                <a:ea typeface="Helvetica Neue"/>
                <a:cs typeface="Helvetica Neue"/>
                <a:sym typeface="Helvetica Neue"/>
              </a:rPr>
              <a:t>This one-to-one relationship between an entity and its online presence is a </a:t>
            </a:r>
            <a:r>
              <a:rPr lang="en-GB" sz="2400" b="1" dirty="0">
                <a:solidFill>
                  <a:schemeClr val="accent4"/>
                </a:solidFill>
                <a:latin typeface="+mn-lt"/>
                <a:ea typeface="Helvetica Neue"/>
                <a:cs typeface="Helvetica Neue"/>
                <a:sym typeface="Helvetica Neue"/>
              </a:rPr>
              <a:t>data-based relationship</a:t>
            </a:r>
            <a:r>
              <a:rPr lang="en-GB" sz="2400" dirty="0">
                <a:solidFill>
                  <a:schemeClr val="accent4"/>
                </a:solidFill>
                <a:latin typeface="+mn-lt"/>
                <a:ea typeface="Helvetica Neue"/>
                <a:cs typeface="Helvetica Neue"/>
                <a:sym typeface="Helvetica Neue"/>
              </a:rPr>
              <a:t>.</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dirty="0">
                <a:solidFill>
                  <a:schemeClr val="accent4"/>
                </a:solidFill>
                <a:latin typeface="+mn-lt"/>
                <a:ea typeface="Helvetica Neue"/>
                <a:cs typeface="Helvetica Neue"/>
                <a:sym typeface="Helvetica Neue"/>
              </a:rPr>
              <a:t>Indeed, digital identity encompasses </a:t>
            </a:r>
            <a:r>
              <a:rPr lang="en-GB" sz="2400" b="1" dirty="0">
                <a:solidFill>
                  <a:schemeClr val="accent4"/>
                </a:solidFill>
                <a:latin typeface="+mn-lt"/>
                <a:ea typeface="Helvetica Neue"/>
                <a:cs typeface="Helvetica Neue"/>
                <a:sym typeface="Helvetica Neue"/>
              </a:rPr>
              <a:t>data and information utilised by computer systems </a:t>
            </a:r>
            <a:r>
              <a:rPr lang="en-GB" sz="2400" dirty="0">
                <a:solidFill>
                  <a:schemeClr val="accent4"/>
                </a:solidFill>
                <a:latin typeface="+mn-lt"/>
                <a:ea typeface="Helvetica Neue"/>
                <a:cs typeface="Helvetica Neue"/>
                <a:sym typeface="Helvetica Neue"/>
              </a:rPr>
              <a:t>to refer to external entities, such as persons, organisations, applications, devices. </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ctr" rtl="0">
              <a:spcBef>
                <a:spcPts val="0"/>
              </a:spcBef>
              <a:spcAft>
                <a:spcPts val="0"/>
              </a:spcAft>
              <a:buNone/>
            </a:pPr>
            <a:r>
              <a:rPr lang="en-GB" sz="2400" b="1" dirty="0">
                <a:solidFill>
                  <a:schemeClr val="accent4"/>
                </a:solidFill>
                <a:latin typeface="+mn-lt"/>
                <a:ea typeface="Helvetica Neue"/>
                <a:cs typeface="Helvetica Neue"/>
                <a:sym typeface="Helvetica Neue"/>
              </a:rPr>
              <a:t>FOCUS ON INDIVIDUALS</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algn="just"/>
            <a:r>
              <a:rPr lang="en-GB" sz="2400" dirty="0">
                <a:solidFill>
                  <a:schemeClr val="accent4"/>
                </a:solidFill>
                <a:latin typeface="+mn-lt"/>
                <a:ea typeface="Helvetica Neue"/>
                <a:cs typeface="Helvetica Neue"/>
                <a:sym typeface="Helvetica Neue"/>
              </a:rPr>
              <a:t>Individuals establish their digital identity through the compilation of various data points, resulting in </a:t>
            </a:r>
            <a:r>
              <a:rPr lang="en-GB" sz="2400" b="1" dirty="0">
                <a:solidFill>
                  <a:schemeClr val="accent4"/>
                </a:solidFill>
                <a:latin typeface="+mn-lt"/>
                <a:ea typeface="Helvetica Neue"/>
                <a:cs typeface="Helvetica Neue"/>
                <a:sym typeface="Helvetica Neue"/>
              </a:rPr>
              <a:t>personally identifiable information</a:t>
            </a:r>
            <a:r>
              <a:rPr lang="en-GB" sz="2400" dirty="0">
                <a:solidFill>
                  <a:schemeClr val="accent4"/>
                </a:solidFill>
                <a:latin typeface="+mn-lt"/>
                <a:ea typeface="Helvetica Neue"/>
                <a:cs typeface="Helvetica Neue"/>
                <a:sym typeface="Helvetica Neue"/>
              </a:rPr>
              <a:t> (</a:t>
            </a:r>
            <a:r>
              <a:rPr lang="en-GB" sz="2400" b="1" dirty="0">
                <a:solidFill>
                  <a:schemeClr val="accent4"/>
                </a:solidFill>
                <a:latin typeface="+mn-lt"/>
                <a:ea typeface="Helvetica Neue"/>
                <a:cs typeface="Helvetica Neue"/>
                <a:sym typeface="Helvetica Neue"/>
              </a:rPr>
              <a:t>PII</a:t>
            </a:r>
            <a:r>
              <a:rPr lang="en-GB" sz="2400" dirty="0">
                <a:solidFill>
                  <a:schemeClr val="accent4"/>
                </a:solidFill>
                <a:latin typeface="+mn-lt"/>
                <a:ea typeface="Helvetica Neue"/>
                <a:cs typeface="Helvetica Neue"/>
                <a:sym typeface="Helvetica Neue"/>
              </a:rPr>
              <a:t>). These latter include personal details, credentials, and entitlements associated with individuals' online presence and activities.</a:t>
            </a:r>
          </a:p>
          <a:p>
            <a:pPr algn="just"/>
            <a:endParaRPr lang="en-GB" sz="2400" dirty="0">
              <a:solidFill>
                <a:schemeClr val="accent4"/>
              </a:solidFill>
              <a:latin typeface="+mn-lt"/>
              <a:ea typeface="Helvetica Neue"/>
              <a:cs typeface="Helvetica Neue"/>
              <a:sym typeface="Helvetica Neue"/>
            </a:endParaRPr>
          </a:p>
          <a:p>
            <a:pPr algn="just"/>
            <a:r>
              <a:rPr lang="en-GB" sz="2400" dirty="0">
                <a:solidFill>
                  <a:schemeClr val="accent4"/>
                </a:solidFill>
                <a:latin typeface="+mn-lt"/>
                <a:ea typeface="Helvetica Neue"/>
                <a:cs typeface="Helvetica Neue"/>
                <a:sym typeface="Helvetica Neue"/>
              </a:rPr>
              <a:t>By comprehending the underlying </a:t>
            </a:r>
            <a:r>
              <a:rPr lang="en-GB" sz="2400" b="1" dirty="0">
                <a:solidFill>
                  <a:schemeClr val="accent4"/>
                </a:solidFill>
                <a:latin typeface="+mn-lt"/>
                <a:ea typeface="Helvetica Neue"/>
                <a:cs typeface="Helvetica Neue"/>
                <a:sym typeface="Helvetica Neue"/>
              </a:rPr>
              <a:t>principles and elements of digital identity</a:t>
            </a:r>
            <a:r>
              <a:rPr lang="en-GB" sz="2400" dirty="0">
                <a:solidFill>
                  <a:schemeClr val="accent4"/>
                </a:solidFill>
                <a:latin typeface="+mn-lt"/>
                <a:ea typeface="Helvetica Neue"/>
                <a:cs typeface="Helvetica Neue"/>
                <a:sym typeface="Helvetica Neue"/>
              </a:rPr>
              <a:t>, individuals can make informed decisions about their digital interactions and take necessary measures to protect their </a:t>
            </a:r>
            <a:r>
              <a:rPr lang="en-GB" sz="2400" b="1" dirty="0">
                <a:solidFill>
                  <a:schemeClr val="accent4"/>
                </a:solidFill>
                <a:latin typeface="+mn-lt"/>
                <a:ea typeface="Helvetica Neue"/>
                <a:cs typeface="Helvetica Neue"/>
                <a:sym typeface="Helvetica Neue"/>
              </a:rPr>
              <a:t>privacy and security online</a:t>
            </a:r>
            <a:r>
              <a:rPr lang="en-GB" sz="2400" dirty="0">
                <a:solidFill>
                  <a:schemeClr val="accent4"/>
                </a:solidFill>
                <a:latin typeface="+mn-lt"/>
                <a:ea typeface="Helvetica Neue"/>
                <a:cs typeface="Helvetica Neue"/>
                <a:sym typeface="Helvetica Neue"/>
              </a:rPr>
              <a:t>.</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Creating and Securing Your Digital Identity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 name="Rettangolo con angoli arrotondati 11">
            <a:extLst>
              <a:ext uri="{FF2B5EF4-FFF2-40B4-BE49-F238E27FC236}">
                <a16:creationId xmlns:a16="http://schemas.microsoft.com/office/drawing/2014/main" id="{A8418330-CB62-C89F-402B-9C3058332E81}"/>
              </a:ext>
            </a:extLst>
          </p:cNvPr>
          <p:cNvSpPr/>
          <p:nvPr/>
        </p:nvSpPr>
        <p:spPr>
          <a:xfrm>
            <a:off x="1314306" y="4536101"/>
            <a:ext cx="2715725" cy="439524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Creating and Securing Your Digital Identity</a:t>
            </a:r>
          </a:p>
        </p:txBody>
      </p:sp>
      <p:sp>
        <p:nvSpPr>
          <p:cNvPr id="22" name="Google Shape;105;p4">
            <a:extLst>
              <a:ext uri="{FF2B5EF4-FFF2-40B4-BE49-F238E27FC236}">
                <a16:creationId xmlns:a16="http://schemas.microsoft.com/office/drawing/2014/main" id="{A3A342EC-79DE-441B-C6A4-C09789BBBD85}"/>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Digital Identity: Concepts and Elements</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n-GB" sz="2400" dirty="0">
                <a:solidFill>
                  <a:schemeClr val="accent4"/>
                </a:solidFill>
                <a:latin typeface="+mn-lt"/>
                <a:ea typeface="Helvetica Neue"/>
                <a:cs typeface="Helvetica Neue"/>
                <a:sym typeface="Helvetica Neue"/>
              </a:rPr>
              <a:t>Let’s discover the </a:t>
            </a:r>
            <a:r>
              <a:rPr lang="en-GB" sz="2400" b="1" dirty="0">
                <a:solidFill>
                  <a:schemeClr val="accent4"/>
                </a:solidFill>
                <a:latin typeface="+mn-lt"/>
                <a:ea typeface="Helvetica Neue"/>
                <a:cs typeface="Helvetica Neue"/>
                <a:sym typeface="Helvetica Neue"/>
              </a:rPr>
              <a:t>elements </a:t>
            </a:r>
            <a:r>
              <a:rPr lang="en-GB" sz="2400" dirty="0">
                <a:solidFill>
                  <a:schemeClr val="accent4"/>
                </a:solidFill>
                <a:latin typeface="+mn-lt"/>
                <a:ea typeface="Helvetica Neue"/>
                <a:cs typeface="Helvetica Neue"/>
                <a:sym typeface="Helvetica Neue"/>
              </a:rPr>
              <a:t>that contribute to your digital identity.</a:t>
            </a:r>
          </a:p>
        </p:txBody>
      </p:sp>
      <p:sp>
        <p:nvSpPr>
          <p:cNvPr id="23" name="CasellaDiTesto 22">
            <a:extLst>
              <a:ext uri="{FF2B5EF4-FFF2-40B4-BE49-F238E27FC236}">
                <a16:creationId xmlns:a16="http://schemas.microsoft.com/office/drawing/2014/main" id="{609B2419-0165-0790-333C-446324874C3A}"/>
              </a:ext>
            </a:extLst>
          </p:cNvPr>
          <p:cNvSpPr txBox="1"/>
          <p:nvPr/>
        </p:nvSpPr>
        <p:spPr>
          <a:xfrm>
            <a:off x="1425675" y="4774168"/>
            <a:ext cx="2595564" cy="3785652"/>
          </a:xfrm>
          <a:prstGeom prst="rect">
            <a:avLst/>
          </a:prstGeom>
          <a:noFill/>
        </p:spPr>
        <p:txBody>
          <a:bodyPr wrap="square" rtlCol="0">
            <a:spAutoFit/>
          </a:bodyPr>
          <a:lstStyle/>
          <a:p>
            <a:r>
              <a:rPr lang="en-GB" sz="2000" b="1" dirty="0">
                <a:latin typeface="+mn-lt"/>
              </a:rPr>
              <a:t>Personal Information</a:t>
            </a:r>
          </a:p>
          <a:p>
            <a:endParaRPr lang="en-GB" sz="2000" b="1" dirty="0">
              <a:latin typeface="+mn-lt"/>
            </a:endParaRPr>
          </a:p>
          <a:p>
            <a:pPr marL="285750" indent="-285750">
              <a:buFont typeface="Arial" panose="020B0604020202020204" pitchFamily="34" charset="0"/>
              <a:buChar char="•"/>
            </a:pPr>
            <a:r>
              <a:rPr lang="en-GB" sz="2000" dirty="0">
                <a:latin typeface="+mn-lt"/>
              </a:rPr>
              <a:t>Name</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Age</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Addresses and numbers (physical and not)</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Biometric data</a:t>
            </a:r>
          </a:p>
        </p:txBody>
      </p:sp>
    </p:spTree>
    <p:extLst>
      <p:ext uri="{BB962C8B-B14F-4D97-AF65-F5344CB8AC3E}">
        <p14:creationId xmlns:p14="http://schemas.microsoft.com/office/powerpoint/2010/main" val="2643274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3" name="Rettangolo con angoli arrotondati 12">
            <a:extLst>
              <a:ext uri="{FF2B5EF4-FFF2-40B4-BE49-F238E27FC236}">
                <a16:creationId xmlns:a16="http://schemas.microsoft.com/office/drawing/2014/main" id="{8712D9EB-6BCD-CA19-EE54-135864A74BBF}"/>
              </a:ext>
            </a:extLst>
          </p:cNvPr>
          <p:cNvSpPr/>
          <p:nvPr/>
        </p:nvSpPr>
        <p:spPr>
          <a:xfrm>
            <a:off x="4081318" y="4536102"/>
            <a:ext cx="2715725" cy="439524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Creating and Securing Your Digital Identity</a:t>
            </a: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170099"/>
          </a:xfrm>
          <a:prstGeom prst="rect">
            <a:avLst/>
          </a:prstGeom>
          <a:noFill/>
        </p:spPr>
        <p:txBody>
          <a:bodyPr wrap="square" rtlCol="0">
            <a:spAutoFit/>
          </a:bodyPr>
          <a:lstStyle/>
          <a:p>
            <a:r>
              <a:rPr lang="en-GB" sz="2000" b="1" dirty="0">
                <a:latin typeface="+mn-lt"/>
              </a:rPr>
              <a:t>Credentials</a:t>
            </a:r>
          </a:p>
          <a:p>
            <a:endParaRPr lang="en-GB" sz="2000" b="1" dirty="0">
              <a:latin typeface="+mn-lt"/>
            </a:endParaRPr>
          </a:p>
          <a:p>
            <a:pPr marL="285750" indent="-285750">
              <a:buFont typeface="Arial" panose="020B0604020202020204" pitchFamily="34" charset="0"/>
              <a:buChar char="•"/>
            </a:pPr>
            <a:r>
              <a:rPr lang="en-GB" sz="2000" dirty="0">
                <a:latin typeface="+mn-lt"/>
              </a:rPr>
              <a:t>Usernames</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Passwords</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Authentication mechanisms</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Security questions</a:t>
            </a:r>
          </a:p>
        </p:txBody>
      </p:sp>
      <p:sp>
        <p:nvSpPr>
          <p:cNvPr id="4" name="Google Shape;105;p4">
            <a:extLst>
              <a:ext uri="{FF2B5EF4-FFF2-40B4-BE49-F238E27FC236}">
                <a16:creationId xmlns:a16="http://schemas.microsoft.com/office/drawing/2014/main" id="{3C902C23-7403-D880-D662-21445CE59CE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rgbClr val="58CDFC"/>
                </a:solidFill>
                <a:latin typeface="+mn-lt"/>
                <a:ea typeface="Helvetica Neue"/>
                <a:cs typeface="Helvetica Neue"/>
                <a:sym typeface="Helvetica Neue"/>
              </a:rPr>
              <a:t>Digital Identity: Concepts and Elements</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n-GB" sz="2400" dirty="0">
                <a:solidFill>
                  <a:schemeClr val="accent4"/>
                </a:solidFill>
                <a:latin typeface="+mn-lt"/>
                <a:ea typeface="Helvetica Neue"/>
                <a:cs typeface="Helvetica Neue"/>
                <a:sym typeface="Helvetica Neue"/>
              </a:rPr>
              <a:t>Let’s discover the </a:t>
            </a:r>
            <a:r>
              <a:rPr lang="en-GB" sz="2400" b="1" dirty="0">
                <a:solidFill>
                  <a:schemeClr val="accent4"/>
                </a:solidFill>
                <a:latin typeface="+mn-lt"/>
                <a:ea typeface="Helvetica Neue"/>
                <a:cs typeface="Helvetica Neue"/>
                <a:sym typeface="Helvetica Neue"/>
              </a:rPr>
              <a:t>elements </a:t>
            </a:r>
            <a:r>
              <a:rPr lang="en-GB" sz="2400" dirty="0">
                <a:solidFill>
                  <a:schemeClr val="accent4"/>
                </a:solidFill>
                <a:latin typeface="+mn-lt"/>
                <a:ea typeface="Helvetica Neue"/>
                <a:cs typeface="Helvetica Neue"/>
                <a:sym typeface="Helvetica Neue"/>
              </a:rPr>
              <a:t>that contribute to your digital identity.</a:t>
            </a:r>
          </a:p>
        </p:txBody>
      </p:sp>
      <p:sp>
        <p:nvSpPr>
          <p:cNvPr id="5" name="CasellaDiTesto 4">
            <a:extLst>
              <a:ext uri="{FF2B5EF4-FFF2-40B4-BE49-F238E27FC236}">
                <a16:creationId xmlns:a16="http://schemas.microsoft.com/office/drawing/2014/main" id="{4CB3005F-25D4-74F9-5388-71F905291A53}"/>
              </a:ext>
            </a:extLst>
          </p:cNvPr>
          <p:cNvSpPr txBox="1"/>
          <p:nvPr/>
        </p:nvSpPr>
        <p:spPr>
          <a:xfrm>
            <a:off x="1425675" y="4774168"/>
            <a:ext cx="2595564" cy="3785652"/>
          </a:xfrm>
          <a:prstGeom prst="rect">
            <a:avLst/>
          </a:prstGeom>
          <a:noFill/>
        </p:spPr>
        <p:txBody>
          <a:bodyPr wrap="square" rtlCol="0">
            <a:spAutoFit/>
          </a:bodyPr>
          <a:lstStyle/>
          <a:p>
            <a:r>
              <a:rPr lang="en-GB" sz="2000" b="1" dirty="0">
                <a:latin typeface="+mn-lt"/>
              </a:rPr>
              <a:t>Personal Information</a:t>
            </a:r>
          </a:p>
          <a:p>
            <a:endParaRPr lang="en-GB" sz="2000" b="1" dirty="0">
              <a:latin typeface="+mn-lt"/>
            </a:endParaRPr>
          </a:p>
          <a:p>
            <a:pPr marL="285750" indent="-285750">
              <a:buFont typeface="Arial" panose="020B0604020202020204" pitchFamily="34" charset="0"/>
              <a:buChar char="•"/>
            </a:pPr>
            <a:r>
              <a:rPr lang="en-GB" sz="2000" dirty="0">
                <a:latin typeface="+mn-lt"/>
              </a:rPr>
              <a:t>Name</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Age</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Addresses and numbers (physical and not)</a:t>
            </a: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dirty="0">
                <a:latin typeface="+mn-lt"/>
              </a:rPr>
              <a:t>Biometric data</a:t>
            </a:r>
          </a:p>
        </p:txBody>
      </p:sp>
    </p:spTree>
    <p:extLst>
      <p:ext uri="{BB962C8B-B14F-4D97-AF65-F5344CB8AC3E}">
        <p14:creationId xmlns:p14="http://schemas.microsoft.com/office/powerpoint/2010/main" val="3456782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8855</TotalTime>
  <Words>3784</Words>
  <Application>Microsoft Macintosh PowerPoint</Application>
  <PresentationFormat>Personalizzato</PresentationFormat>
  <Paragraphs>593</Paragraphs>
  <Slides>34</Slides>
  <Notes>34</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34</vt:i4>
      </vt:variant>
    </vt:vector>
  </HeadingPairs>
  <TitlesOfParts>
    <vt:vector size="41" baseType="lpstr">
      <vt:lpstr>Calibri</vt:lpstr>
      <vt:lpstr>Arial</vt:lpstr>
      <vt:lpstr>Wingdings</vt:lpstr>
      <vt:lpstr>Helvetica Neue</vt:lpstr>
      <vt:lpstr>DM Sans</vt:lpstr>
      <vt:lpstr>Office Theme</vt:lpstr>
      <vt:lpstr>1_Office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s.natale@studenti.unimc.it</cp:lastModifiedBy>
  <cp:revision>32</cp:revision>
  <dcterms:created xsi:type="dcterms:W3CDTF">2022-01-27T16:04:38Z</dcterms:created>
  <dcterms:modified xsi:type="dcterms:W3CDTF">2023-06-16T07:02:22Z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